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74" r:id="rId13"/>
    <p:sldId id="270" r:id="rId14"/>
    <p:sldId id="278" r:id="rId15"/>
    <p:sldId id="271" r:id="rId16"/>
    <p:sldId id="276" r:id="rId17"/>
    <p:sldId id="277" r:id="rId18"/>
    <p:sldId id="279" r:id="rId19"/>
    <p:sldId id="269"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87" d="100"/>
          <a:sy n="87" d="100"/>
        </p:scale>
        <p:origin x="-1062" y="-84"/>
      </p:cViewPr>
      <p:guideLst>
        <p:guide orient="horz" pos="2160"/>
        <p:guide pos="2880"/>
      </p:guideLst>
    </p:cSldViewPr>
  </p:slideViewPr>
  <p:outlineViewPr>
    <p:cViewPr>
      <p:scale>
        <a:sx n="33" d="100"/>
        <a:sy n="33" d="100"/>
      </p:scale>
      <p:origin x="6" y="41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AEE4B-0679-4B46-B087-CD67C72E586E}" type="datetimeFigureOut">
              <a:rPr lang="en-US" smtClean="0"/>
              <a:t>5/2/2012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328506-BEF3-4C8D-807F-98BDD4CECC6F}" type="slidenum">
              <a:rPr lang="en-US" smtClean="0"/>
              <a:t>‹#›</a:t>
            </a:fld>
            <a:endParaRPr lang="en-US" dirty="0"/>
          </a:p>
        </p:txBody>
      </p:sp>
    </p:spTree>
    <p:extLst>
      <p:ext uri="{BB962C8B-B14F-4D97-AF65-F5344CB8AC3E}">
        <p14:creationId xmlns:p14="http://schemas.microsoft.com/office/powerpoint/2010/main" val="97436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28506-BEF3-4C8D-807F-98BDD4CECC6F}" type="slidenum">
              <a:rPr lang="en-US" smtClean="0"/>
              <a:t>1</a:t>
            </a:fld>
            <a:endParaRPr lang="en-US" dirty="0"/>
          </a:p>
        </p:txBody>
      </p:sp>
    </p:spTree>
    <p:extLst>
      <p:ext uri="{BB962C8B-B14F-4D97-AF65-F5344CB8AC3E}">
        <p14:creationId xmlns:p14="http://schemas.microsoft.com/office/powerpoint/2010/main" val="98350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Descartes'_rule_of_sig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38450"/>
          </a:xfrm>
        </p:spPr>
        <p:txBody>
          <a:bodyPr>
            <a:normAutofit/>
          </a:bodyPr>
          <a:lstStyle/>
          <a:p>
            <a:r>
              <a:rPr lang="en-US" dirty="0" smtClean="0"/>
              <a:t>Application of Contraction Mapping Theorem</a:t>
            </a:r>
            <a:endParaRPr lang="en-US" dirty="0"/>
          </a:p>
        </p:txBody>
      </p:sp>
      <p:sp>
        <p:nvSpPr>
          <p:cNvPr id="3" name="Subtitle 2"/>
          <p:cNvSpPr>
            <a:spLocks noGrp="1"/>
          </p:cNvSpPr>
          <p:nvPr>
            <p:ph type="subTitle" idx="1"/>
          </p:nvPr>
        </p:nvSpPr>
        <p:spPr>
          <a:xfrm>
            <a:off x="1447800" y="4114800"/>
            <a:ext cx="6400800" cy="1371600"/>
          </a:xfrm>
        </p:spPr>
        <p:txBody>
          <a:bodyPr>
            <a:normAutofit fontScale="92500" lnSpcReduction="20000"/>
          </a:bodyPr>
          <a:lstStyle/>
          <a:p>
            <a:r>
              <a:rPr lang="en-US" dirty="0" smtClean="0"/>
              <a:t>By Shuowen Wei</a:t>
            </a:r>
          </a:p>
          <a:p>
            <a:r>
              <a:rPr lang="en-US" dirty="0"/>
              <a:t>May </a:t>
            </a:r>
            <a:r>
              <a:rPr lang="en-US" dirty="0" smtClean="0"/>
              <a:t>3, 2012</a:t>
            </a:r>
            <a:r>
              <a:rPr lang="en-US" dirty="0"/>
              <a:t/>
            </a:r>
            <a:br>
              <a:rPr lang="en-US" dirty="0"/>
            </a:br>
            <a:endParaRPr lang="en-US" dirty="0"/>
          </a:p>
        </p:txBody>
      </p:sp>
    </p:spTree>
    <p:extLst>
      <p:ext uri="{BB962C8B-B14F-4D97-AF65-F5344CB8AC3E}">
        <p14:creationId xmlns:p14="http://schemas.microsoft.com/office/powerpoint/2010/main" val="23258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Matlab Codes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clc;clear</a:t>
            </a:r>
          </a:p>
          <a:p>
            <a:r>
              <a:rPr lang="en-US" dirty="0" smtClean="0"/>
              <a:t>format </a:t>
            </a:r>
            <a:r>
              <a:rPr lang="en-US" dirty="0" smtClean="0"/>
              <a:t>compact</a:t>
            </a:r>
          </a:p>
          <a:p>
            <a:r>
              <a:rPr lang="en-US" smtClean="0"/>
              <a:t>X=[];</a:t>
            </a:r>
            <a:endParaRPr lang="en-US" dirty="0"/>
          </a:p>
          <a:p>
            <a:r>
              <a:rPr lang="en-US" dirty="0"/>
              <a:t>x(1)=1.5;</a:t>
            </a:r>
          </a:p>
          <a:p>
            <a:r>
              <a:rPr lang="en-US" dirty="0"/>
              <a:t>x(2)=(x(1)+1)^(1/3);</a:t>
            </a:r>
          </a:p>
          <a:p>
            <a:r>
              <a:rPr lang="en-US" dirty="0"/>
              <a:t>i=1;</a:t>
            </a:r>
          </a:p>
          <a:p>
            <a:r>
              <a:rPr lang="en-US" dirty="0" smtClean="0"/>
              <a:t>epsilon=0.00001</a:t>
            </a:r>
            <a:r>
              <a:rPr lang="en-US" dirty="0"/>
              <a:t>;</a:t>
            </a:r>
          </a:p>
          <a:p>
            <a:r>
              <a:rPr lang="en-US" dirty="0"/>
              <a:t>while(norm(x(i+1)-x(i</a:t>
            </a:r>
            <a:r>
              <a:rPr lang="en-US" dirty="0" smtClean="0"/>
              <a:t>))&gt;epsilon)</a:t>
            </a:r>
            <a:endParaRPr lang="en-US" dirty="0"/>
          </a:p>
          <a:p>
            <a:r>
              <a:rPr lang="en-US" dirty="0"/>
              <a:t>    i=i+1;</a:t>
            </a:r>
          </a:p>
          <a:p>
            <a:r>
              <a:rPr lang="en-US" dirty="0"/>
              <a:t>    x(i+1)=(x(i)+1)^(1/3);</a:t>
            </a:r>
          </a:p>
          <a:p>
            <a:r>
              <a:rPr lang="en-US" dirty="0"/>
              <a:t>end</a:t>
            </a:r>
          </a:p>
          <a:p>
            <a:r>
              <a:rPr lang="en-US" dirty="0"/>
              <a:t>step=i</a:t>
            </a:r>
          </a:p>
          <a:p>
            <a:r>
              <a:rPr lang="en-US" dirty="0"/>
              <a:t>x</a:t>
            </a:r>
          </a:p>
          <a:p>
            <a:endParaRPr lang="en-US" dirty="0"/>
          </a:p>
        </p:txBody>
      </p:sp>
    </p:spTree>
    <p:extLst>
      <p:ext uri="{BB962C8B-B14F-4D97-AF65-F5344CB8AC3E}">
        <p14:creationId xmlns:p14="http://schemas.microsoft.com/office/powerpoint/2010/main" val="2800654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Matlab Outputs</a:t>
            </a:r>
            <a:endParaRPr lang="en-US" dirty="0"/>
          </a:p>
        </p:txBody>
      </p:sp>
      <p:sp>
        <p:nvSpPr>
          <p:cNvPr id="3" name="Content Placeholder 2"/>
          <p:cNvSpPr>
            <a:spLocks noGrp="1"/>
          </p:cNvSpPr>
          <p:nvPr>
            <p:ph idx="1"/>
          </p:nvPr>
        </p:nvSpPr>
        <p:spPr/>
        <p:txBody>
          <a:bodyPr/>
          <a:lstStyle/>
          <a:p>
            <a:r>
              <a:rPr lang="en-US" dirty="0"/>
              <a:t>step =</a:t>
            </a:r>
          </a:p>
          <a:p>
            <a:pPr marL="0" indent="0">
              <a:buNone/>
            </a:pPr>
            <a:r>
              <a:rPr lang="en-US" dirty="0"/>
              <a:t>     7</a:t>
            </a:r>
          </a:p>
          <a:p>
            <a:r>
              <a:rPr lang="en-US" dirty="0"/>
              <a:t>x =</a:t>
            </a:r>
          </a:p>
          <a:p>
            <a:pPr marL="0" indent="0">
              <a:buNone/>
            </a:pPr>
            <a:r>
              <a:rPr lang="en-US" dirty="0"/>
              <a:t>    1.5000    1.3572    1.3309    1.3259    1.3249    1.3248    1.3247    </a:t>
            </a:r>
            <a:r>
              <a:rPr lang="en-US" dirty="0">
                <a:solidFill>
                  <a:srgbClr val="FF0000"/>
                </a:solidFill>
              </a:rPr>
              <a:t>1.3247</a:t>
            </a:r>
          </a:p>
        </p:txBody>
      </p:sp>
    </p:spTree>
    <p:extLst>
      <p:ext uri="{BB962C8B-B14F-4D97-AF65-F5344CB8AC3E}">
        <p14:creationId xmlns:p14="http://schemas.microsoft.com/office/powerpoint/2010/main" val="2539534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14:m>
                  <m:oMathPara xmlns:m="http://schemas.openxmlformats.org/officeDocument/2006/math">
                    <m:oMathParaPr>
                      <m:jc m:val="left"/>
                    </m:oMathParaPr>
                    <m:oMath xmlns:m="http://schemas.openxmlformats.org/officeDocument/2006/math">
                      <m:r>
                        <a:rPr lang="en-US" i="1" smtClean="0">
                          <a:latin typeface="Cambria Math"/>
                        </a:rPr>
                        <m:t>𝑓</m:t>
                      </m:r>
                      <m:d>
                        <m:dPr>
                          <m:ctrlPr>
                            <a:rPr lang="en-US" i="1">
                              <a:latin typeface="Cambria Math"/>
                            </a:rPr>
                          </m:ctrlPr>
                        </m:dPr>
                        <m:e>
                          <m:r>
                            <a:rPr lang="en-US" i="1">
                              <a:latin typeface="Cambria Math"/>
                            </a:rPr>
                            <m:t>𝑥</m:t>
                          </m:r>
                        </m:e>
                      </m:d>
                      <m:r>
                        <a:rPr lang="en-US" i="1">
                          <a:latin typeface="Cambria Math"/>
                        </a:rPr>
                        <m:t>=</m:t>
                      </m:r>
                      <m:sSup>
                        <m:sSupPr>
                          <m:ctrlPr>
                            <a:rPr lang="en-US" i="1">
                              <a:latin typeface="Cambria Math"/>
                            </a:rPr>
                          </m:ctrlPr>
                        </m:sSupPr>
                        <m:e>
                          <m:r>
                            <a:rPr lang="en-US" i="1">
                              <a:latin typeface="Cambria Math"/>
                            </a:rPr>
                            <m:t>𝑥</m:t>
                          </m:r>
                        </m:e>
                        <m:sup>
                          <m:r>
                            <a:rPr lang="en-US" b="0" i="1" smtClean="0">
                              <a:latin typeface="Cambria Math"/>
                            </a:rPr>
                            <m:t>3</m:t>
                          </m:r>
                        </m:sup>
                      </m:sSup>
                      <m:r>
                        <a:rPr lang="en-US" i="1">
                          <a:latin typeface="Cambria Math"/>
                        </a:rPr>
                        <m:t>−</m:t>
                      </m:r>
                      <m:r>
                        <a:rPr lang="en-US" i="1">
                          <a:latin typeface="Cambria Math"/>
                        </a:rPr>
                        <m:t>𝑥</m:t>
                      </m:r>
                      <m:r>
                        <a:rPr lang="en-US" i="1">
                          <a:latin typeface="Cambria Math"/>
                        </a:rPr>
                        <m:t>−1</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0237" y="1862931"/>
            <a:ext cx="5343525" cy="40005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1428750"/>
            <a:ext cx="5334000" cy="4000500"/>
          </a:xfrm>
          <a:prstGeom prst="rect">
            <a:avLst/>
          </a:prstGeom>
        </p:spPr>
      </p:pic>
    </p:spTree>
    <p:extLst>
      <p:ext uri="{BB962C8B-B14F-4D97-AF65-F5344CB8AC3E}">
        <p14:creationId xmlns:p14="http://schemas.microsoft.com/office/powerpoint/2010/main" val="3344137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Another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ctr">
                  <a:buNone/>
                </a:pP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m:t>
                    </m:r>
                    <m:r>
                      <a:rPr lang="en-US"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𝑒</m:t>
                        </m:r>
                      </m:e>
                      <m:sup>
                        <m:r>
                          <a:rPr lang="en-US" b="0" i="1" smtClean="0">
                            <a:latin typeface="Cambria Math"/>
                          </a:rPr>
                          <m:t>𝑥</m:t>
                        </m:r>
                      </m:sup>
                    </m:sSup>
                    <m:r>
                      <a:rPr lang="en-US" b="0" i="1" smtClean="0">
                        <a:latin typeface="Cambria Math"/>
                      </a:rPr>
                      <m:t>−2</m:t>
                    </m:r>
                    <m:r>
                      <a:rPr lang="en-US" i="1">
                        <a:latin typeface="Cambria Math"/>
                      </a:rPr>
                      <m:t>=0</m:t>
                    </m:r>
                  </m:oMath>
                </a14:m>
                <a:r>
                  <a:rPr lang="en-US" dirty="0" smtClean="0"/>
                  <a:t> </a:t>
                </a:r>
              </a:p>
              <a:p>
                <a:pPr marL="0" indent="0">
                  <a:buNone/>
                </a:pPr>
                <a14:m>
                  <m:oMath xmlns:m="http://schemas.openxmlformats.org/officeDocument/2006/math">
                    <m:sSup>
                      <m:sSupPr>
                        <m:ctrlPr>
                          <a:rPr lang="en-US" i="1">
                            <a:latin typeface="Cambria Math"/>
                          </a:rPr>
                        </m:ctrlPr>
                      </m:sSupPr>
                      <m:e>
                        <m:r>
                          <a:rPr lang="en-US" i="1">
                            <a:latin typeface="Cambria Math"/>
                          </a:rPr>
                          <m:t>𝑓</m:t>
                        </m:r>
                      </m:e>
                      <m:sup>
                        <m:r>
                          <a:rPr lang="en-US" i="1">
                            <a:latin typeface="Cambria Math"/>
                          </a:rPr>
                          <m:t>′</m:t>
                        </m:r>
                      </m:sup>
                    </m:sSup>
                    <m:d>
                      <m:dPr>
                        <m:ctrlPr>
                          <a:rPr lang="en-US" i="1">
                            <a:latin typeface="Cambria Math"/>
                          </a:rPr>
                        </m:ctrlPr>
                      </m:dPr>
                      <m:e>
                        <m:r>
                          <a:rPr lang="en-US" i="1">
                            <a:latin typeface="Cambria Math"/>
                          </a:rPr>
                          <m:t>𝑥</m:t>
                        </m:r>
                      </m:e>
                    </m:d>
                    <m:r>
                      <a:rPr lang="en-US" i="1">
                        <a:latin typeface="Cambria Math"/>
                      </a:rPr>
                      <m:t>=</m:t>
                    </m:r>
                    <m:r>
                      <a:rPr lang="en-US" b="0" i="1" smtClean="0">
                        <a:latin typeface="Cambria Math"/>
                      </a:rPr>
                      <m:t>1</m:t>
                    </m:r>
                    <m:r>
                      <a:rPr lang="en-US" i="1">
                        <a:latin typeface="Cambria Math"/>
                      </a:rPr>
                      <m:t>+</m:t>
                    </m:r>
                    <m:sSup>
                      <m:sSupPr>
                        <m:ctrlPr>
                          <a:rPr lang="en-US" i="1">
                            <a:latin typeface="Cambria Math"/>
                          </a:rPr>
                        </m:ctrlPr>
                      </m:sSupPr>
                      <m:e>
                        <m:r>
                          <a:rPr lang="en-US" i="1">
                            <a:latin typeface="Cambria Math"/>
                          </a:rPr>
                          <m:t>𝑒</m:t>
                        </m:r>
                      </m:e>
                      <m:sup>
                        <m:r>
                          <a:rPr lang="en-US" i="1">
                            <a:latin typeface="Cambria Math"/>
                          </a:rPr>
                          <m:t>𝑥</m:t>
                        </m:r>
                      </m:sup>
                    </m:sSup>
                    <m:r>
                      <a:rPr lang="en-US" i="1">
                        <a:latin typeface="Cambria Math"/>
                      </a:rPr>
                      <m:t>&gt;0</m:t>
                    </m:r>
                    <m:r>
                      <a:rPr lang="en-US" b="0" i="1" smtClean="0">
                        <a:latin typeface="Cambria Math"/>
                      </a:rPr>
                      <m:t>, </m:t>
                    </m:r>
                    <m:r>
                      <a:rPr lang="en-US" b="0"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𝑅</m:t>
                    </m:r>
                  </m:oMath>
                </a14:m>
                <a:r>
                  <a:rPr lang="en-US" dirty="0" smtClean="0"/>
                  <a:t>, and </a:t>
                </a:r>
                <a14:m>
                  <m:oMath xmlns:m="http://schemas.openxmlformats.org/officeDocument/2006/math">
                    <m:r>
                      <a:rPr lang="en-US" i="1">
                        <a:latin typeface="Cambria Math"/>
                      </a:rPr>
                      <m:t>𝑓</m:t>
                    </m:r>
                    <m:d>
                      <m:dPr>
                        <m:ctrlPr>
                          <a:rPr lang="en-US" i="1">
                            <a:latin typeface="Cambria Math"/>
                          </a:rPr>
                        </m:ctrlPr>
                      </m:dPr>
                      <m:e>
                        <m:r>
                          <a:rPr lang="en-US" b="0" i="1" smtClean="0">
                            <a:latin typeface="Cambria Math"/>
                          </a:rPr>
                          <m:t>0</m:t>
                        </m:r>
                      </m:e>
                    </m:d>
                    <m:r>
                      <a:rPr lang="en-US" i="1">
                        <a:latin typeface="Cambria Math"/>
                      </a:rPr>
                      <m:t>=</m:t>
                    </m:r>
                    <m:r>
                      <a:rPr lang="en-US" b="0" i="1" smtClean="0">
                        <a:latin typeface="Cambria Math"/>
                      </a:rPr>
                      <m:t>−1</m:t>
                    </m:r>
                  </m:oMath>
                </a14:m>
                <a:r>
                  <a:rPr lang="en-US" dirty="0" smtClean="0"/>
                  <a:t> and </a:t>
                </a:r>
                <a14:m>
                  <m:oMath xmlns:m="http://schemas.openxmlformats.org/officeDocument/2006/math">
                    <m:r>
                      <a:rPr lang="en-US" i="1">
                        <a:latin typeface="Cambria Math"/>
                      </a:rPr>
                      <m:t>𝑓</m:t>
                    </m:r>
                    <m:d>
                      <m:dPr>
                        <m:ctrlPr>
                          <a:rPr lang="en-US" i="1">
                            <a:latin typeface="Cambria Math"/>
                          </a:rPr>
                        </m:ctrlPr>
                      </m:dPr>
                      <m:e>
                        <m:r>
                          <a:rPr lang="en-US" b="0" i="1" smtClean="0">
                            <a:latin typeface="Cambria Math"/>
                          </a:rPr>
                          <m:t>1</m:t>
                        </m:r>
                      </m:e>
                    </m:d>
                    <m:r>
                      <a:rPr lang="en-US" i="1">
                        <a:latin typeface="Cambria Math"/>
                      </a:rPr>
                      <m:t>=</m:t>
                    </m:r>
                    <m:r>
                      <a:rPr lang="en-US" b="0" i="1" smtClean="0">
                        <a:latin typeface="Cambria Math"/>
                      </a:rPr>
                      <m:t>𝑒</m:t>
                    </m:r>
                    <m:r>
                      <a:rPr lang="en-US" b="0" i="1" smtClean="0">
                        <a:latin typeface="Cambria Math"/>
                      </a:rPr>
                      <m:t>−1</m:t>
                    </m:r>
                  </m:oMath>
                </a14:m>
                <a:r>
                  <a:rPr lang="en-US" dirty="0" smtClean="0"/>
                  <a:t>.</a:t>
                </a:r>
              </a:p>
              <a:p>
                <a:pPr marL="0" indent="0">
                  <a:buNone/>
                </a:pPr>
                <a:r>
                  <a:rPr lang="en-US" dirty="0" smtClean="0"/>
                  <a:t>So, we shall </a:t>
                </a:r>
                <a:r>
                  <a:rPr lang="en-US" dirty="0" smtClean="0"/>
                  <a:t>rewrite it as: </a:t>
                </a:r>
                <a14:m>
                  <m:oMath xmlns:m="http://schemas.openxmlformats.org/officeDocument/2006/math">
                    <m:r>
                      <a:rPr lang="en-US" i="1" smtClean="0">
                        <a:latin typeface="Cambria Math"/>
                      </a:rPr>
                      <m:t>𝑥</m:t>
                    </m:r>
                    <m:r>
                      <a:rPr lang="en-US" b="0" i="1" smtClean="0">
                        <a:latin typeface="Cambria Math"/>
                      </a:rPr>
                      <m:t>=</m:t>
                    </m:r>
                    <m:r>
                      <a:rPr lang="en-US" b="0" i="1" smtClean="0">
                        <a:latin typeface="Cambria Math"/>
                      </a:rPr>
                      <m:t>𝑔</m:t>
                    </m:r>
                    <m:d>
                      <m:dPr>
                        <m:ctrlPr>
                          <a:rPr lang="en-US" b="0" i="1" smtClean="0">
                            <a:latin typeface="Cambria Math"/>
                          </a:rPr>
                        </m:ctrlPr>
                      </m:dPr>
                      <m:e>
                        <m:r>
                          <a:rPr lang="en-US" b="0" i="1" smtClean="0">
                            <a:latin typeface="Cambria Math"/>
                          </a:rPr>
                          <m:t>𝑥</m:t>
                        </m:r>
                      </m:e>
                    </m:d>
                    <m:r>
                      <a:rPr lang="en-US" b="0" i="1" smtClean="0">
                        <a:latin typeface="Cambria Math"/>
                      </a:rPr>
                      <m:t>=2−</m:t>
                    </m:r>
                    <m:sSup>
                      <m:sSupPr>
                        <m:ctrlPr>
                          <a:rPr lang="en-US" i="1">
                            <a:latin typeface="Cambria Math"/>
                          </a:rPr>
                        </m:ctrlPr>
                      </m:sSupPr>
                      <m:e>
                        <m:r>
                          <a:rPr lang="en-US" i="1">
                            <a:latin typeface="Cambria Math"/>
                          </a:rPr>
                          <m:t>𝑒</m:t>
                        </m:r>
                      </m:e>
                      <m:sup>
                        <m:r>
                          <a:rPr lang="en-US" i="1">
                            <a:latin typeface="Cambria Math"/>
                          </a:rPr>
                          <m:t>𝑥</m:t>
                        </m:r>
                      </m:sup>
                    </m:sSup>
                  </m:oMath>
                </a14:m>
                <a:r>
                  <a:rPr lang="en-US" dirty="0" smtClean="0"/>
                  <a:t> </a:t>
                </a:r>
              </a:p>
              <a:p>
                <a:pPr marL="0" indent="0">
                  <a:buNone/>
                </a:pPr>
                <a:r>
                  <a:rPr lang="en-US" dirty="0"/>
                  <a:t>o</a:t>
                </a:r>
                <a:r>
                  <a:rPr lang="en-US" dirty="0" smtClean="0"/>
                  <a:t>r </a:t>
                </a:r>
                <a14:m>
                  <m:oMath xmlns:m="http://schemas.openxmlformats.org/officeDocument/2006/math">
                    <m:r>
                      <a:rPr lang="en-US" i="1">
                        <a:latin typeface="Cambria Math"/>
                      </a:rPr>
                      <m:t>𝑥</m:t>
                    </m:r>
                    <m:r>
                      <a:rPr lang="en-US" b="0" i="1" smtClean="0">
                        <a:latin typeface="Cambria Math"/>
                      </a:rPr>
                      <m:t>=</m:t>
                    </m:r>
                    <m:r>
                      <a:rPr lang="en-US" b="0" i="1" smtClean="0">
                        <a:latin typeface="Cambria Math"/>
                      </a:rPr>
                      <m:t>𝑔</m:t>
                    </m:r>
                    <m:d>
                      <m:dPr>
                        <m:ctrlPr>
                          <a:rPr lang="en-US" b="0" i="1" smtClean="0">
                            <a:latin typeface="Cambria Math"/>
                          </a:rPr>
                        </m:ctrlPr>
                      </m:dPr>
                      <m:e>
                        <m:r>
                          <a:rPr lang="en-US" b="0" i="1" smtClean="0">
                            <a:latin typeface="Cambria Math"/>
                          </a:rPr>
                          <m:t>𝑥</m:t>
                        </m:r>
                      </m:e>
                    </m:d>
                    <m:r>
                      <a:rPr lang="en-US" b="0" i="1" smtClean="0">
                        <a:latin typeface="Cambria Math"/>
                      </a:rPr>
                      <m:t>=</m:t>
                    </m:r>
                    <m:r>
                      <m:rPr>
                        <m:sty m:val="p"/>
                      </m:rPr>
                      <a:rPr lang="en-US" b="0" i="1" dirty="0" smtClean="0">
                        <a:latin typeface="Cambria Math"/>
                      </a:rPr>
                      <m:t>ln</m:t>
                    </m:r>
                    <m:r>
                      <a:rPr lang="en-US" b="0" i="1" smtClean="0">
                        <a:latin typeface="Cambria Math"/>
                      </a:rPr>
                      <m:t>⁡(2</m:t>
                    </m:r>
                    <m:r>
                      <a:rPr lang="en-US" i="1">
                        <a:latin typeface="Cambria Math"/>
                      </a:rPr>
                      <m:t>−</m:t>
                    </m:r>
                    <m:r>
                      <a:rPr lang="en-US" b="0" i="1" smtClean="0">
                        <a:latin typeface="Cambria Math"/>
                      </a:rPr>
                      <m:t>𝑥</m:t>
                    </m:r>
                    <m:r>
                      <a:rPr lang="en-US" b="0" i="1" smtClean="0">
                        <a:latin typeface="Cambria Math"/>
                      </a:rPr>
                      <m:t>)</m:t>
                    </m:r>
                  </m:oMath>
                </a14:m>
                <a:r>
                  <a:rPr lang="en-US" dirty="0" smtClean="0"/>
                  <a:t>?</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287327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Not </a:t>
                </a:r>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i="1">
                        <a:latin typeface="Cambria Math"/>
                      </a:rPr>
                      <m:t>=2−</m:t>
                    </m:r>
                    <m:sSup>
                      <m:sSupPr>
                        <m:ctrlPr>
                          <a:rPr lang="en-US" i="1">
                            <a:latin typeface="Cambria Math"/>
                          </a:rPr>
                        </m:ctrlPr>
                      </m:sSupPr>
                      <m:e>
                        <m:r>
                          <a:rPr lang="en-US" i="1">
                            <a:latin typeface="Cambria Math"/>
                          </a:rPr>
                          <m:t>𝑒</m:t>
                        </m:r>
                      </m:e>
                      <m:sup>
                        <m:r>
                          <a:rPr lang="en-US" i="1">
                            <a:latin typeface="Cambria Math"/>
                          </a:rPr>
                          <m:t>𝑥</m:t>
                        </m:r>
                      </m:sup>
                    </m:sSup>
                  </m:oMath>
                </a14:m>
                <a:r>
                  <a:rPr lang="en-US" dirty="0" smtClean="0"/>
                  <a:t>, </a:t>
                </a:r>
                <a:r>
                  <a:rPr lang="en-US" dirty="0" smtClean="0"/>
                  <a:t>because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𝑘</m:t>
                        </m:r>
                        <m:r>
                          <a:rPr lang="en-US" i="1">
                            <a:latin typeface="Cambria Math"/>
                          </a:rPr>
                          <m:t>+1</m:t>
                        </m:r>
                      </m:sub>
                    </m:sSub>
                    <m:r>
                      <a:rPr lang="en-US" b="0" i="1" smtClean="0">
                        <a:latin typeface="Cambria Math"/>
                      </a:rPr>
                      <m:t>=</m:t>
                    </m:r>
                    <m:r>
                      <a:rPr lang="en-US" i="1">
                        <a:latin typeface="Cambria Math"/>
                      </a:rPr>
                      <m:t>2−</m:t>
                    </m:r>
                    <m:sSup>
                      <m:sSupPr>
                        <m:ctrlPr>
                          <a:rPr lang="en-US" i="1">
                            <a:latin typeface="Cambria Math"/>
                          </a:rPr>
                        </m:ctrlPr>
                      </m:sSupPr>
                      <m:e>
                        <m:r>
                          <a:rPr lang="en-US" i="1">
                            <a:latin typeface="Cambria Math"/>
                          </a:rPr>
                          <m:t>𝑒</m:t>
                        </m:r>
                      </m:e>
                      <m:sup>
                        <m:sSub>
                          <m:sSubPr>
                            <m:ctrlPr>
                              <a:rPr lang="en-US" i="1">
                                <a:latin typeface="Cambria Math"/>
                              </a:rPr>
                            </m:ctrlPr>
                          </m:sSubPr>
                          <m:e>
                            <m:r>
                              <a:rPr lang="en-US" i="1">
                                <a:latin typeface="Cambria Math"/>
                              </a:rPr>
                              <m:t>𝑥</m:t>
                            </m:r>
                          </m:e>
                          <m:sub>
                            <m:r>
                              <a:rPr lang="en-US" i="1">
                                <a:latin typeface="Cambria Math"/>
                              </a:rPr>
                              <m:t>𝑘</m:t>
                            </m:r>
                          </m:sub>
                        </m:sSub>
                      </m:sup>
                    </m:sSup>
                  </m:oMath>
                </a14:m>
                <a:r>
                  <a:rPr lang="en-US" dirty="0" smtClean="0"/>
                  <a:t> give us a d</a:t>
                </a:r>
                <a:r>
                  <a:rPr lang="en-US" dirty="0" smtClean="0"/>
                  <a:t>ivergence sequences:</a:t>
                </a:r>
              </a:p>
              <a:p>
                <a:pPr marL="0" indent="0" algn="ctr">
                  <a:buNone/>
                </a:pP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1</m:t>
                        </m:r>
                      </m:sub>
                    </m:sSub>
                    <m:r>
                      <a:rPr lang="en-US" b="0" i="1" smtClean="0">
                        <a:latin typeface="Cambria Math"/>
                      </a:rPr>
                      <m:t>=1</m:t>
                    </m:r>
                  </m:oMath>
                </a14:m>
                <a:r>
                  <a:rPr lang="en-US" dirty="0" smtClean="0"/>
                  <a:t>.00000, </a:t>
                </a:r>
                <a14:m>
                  <m:oMath xmlns:m="http://schemas.openxmlformats.org/officeDocument/2006/math">
                    <m:sSub>
                      <m:sSubPr>
                        <m:ctrlPr>
                          <a:rPr lang="en-US" i="1">
                            <a:latin typeface="Cambria Math"/>
                          </a:rPr>
                        </m:ctrlPr>
                      </m:sSubPr>
                      <m:e>
                        <m:r>
                          <a:rPr lang="en-US" i="1">
                            <a:latin typeface="Cambria Math"/>
                          </a:rPr>
                          <m:t>𝑥</m:t>
                        </m:r>
                      </m:e>
                      <m:sub>
                        <m:r>
                          <a:rPr lang="en-US" b="0" i="1" smtClean="0">
                            <a:latin typeface="Cambria Math"/>
                          </a:rPr>
                          <m:t>2</m:t>
                        </m:r>
                      </m:sub>
                    </m:sSub>
                    <m:r>
                      <a:rPr lang="en-US" i="1">
                        <a:latin typeface="Cambria Math"/>
                      </a:rPr>
                      <m:t>=</m:t>
                    </m:r>
                    <m:r>
                      <a:rPr lang="en-US" b="0" i="1" smtClean="0">
                        <a:latin typeface="Cambria Math"/>
                      </a:rPr>
                      <m:t>−0.71828</m:t>
                    </m:r>
                  </m:oMath>
                </a14:m>
                <a:r>
                  <a:rPr lang="en-US" dirty="0"/>
                  <a:t>, </a:t>
                </a:r>
                <a:endParaRPr lang="en-US" dirty="0" smtClean="0"/>
              </a:p>
              <a:p>
                <a:pPr marL="0" indent="0" algn="ctr">
                  <a:buNone/>
                </a:pPr>
                <a14:m>
                  <m:oMath xmlns:m="http://schemas.openxmlformats.org/officeDocument/2006/math">
                    <m:sSub>
                      <m:sSubPr>
                        <m:ctrlPr>
                          <a:rPr lang="en-US" i="1">
                            <a:latin typeface="Cambria Math"/>
                          </a:rPr>
                        </m:ctrlPr>
                      </m:sSubPr>
                      <m:e>
                        <m:r>
                          <a:rPr lang="en-US" i="1">
                            <a:latin typeface="Cambria Math"/>
                          </a:rPr>
                          <m:t>𝑥</m:t>
                        </m:r>
                      </m:e>
                      <m:sub>
                        <m:r>
                          <a:rPr lang="en-US" b="0" i="1" smtClean="0">
                            <a:latin typeface="Cambria Math"/>
                          </a:rPr>
                          <m:t>3</m:t>
                        </m:r>
                      </m:sub>
                    </m:sSub>
                    <m:r>
                      <a:rPr lang="en-US" i="1">
                        <a:latin typeface="Cambria Math"/>
                      </a:rPr>
                      <m:t>=</m:t>
                    </m:r>
                    <m:r>
                      <a:rPr lang="en-US" b="0" i="1" smtClean="0">
                        <a:latin typeface="Cambria Math"/>
                      </a:rPr>
                      <m:t>1.51242</m:t>
                    </m:r>
                  </m:oMath>
                </a14:m>
                <a:r>
                  <a:rPr lang="en-US" dirty="0"/>
                  <a:t>, </a:t>
                </a:r>
                <a14:m>
                  <m:oMath xmlns:m="http://schemas.openxmlformats.org/officeDocument/2006/math">
                    <m:sSub>
                      <m:sSubPr>
                        <m:ctrlPr>
                          <a:rPr lang="en-US" i="1">
                            <a:latin typeface="Cambria Math"/>
                          </a:rPr>
                        </m:ctrlPr>
                      </m:sSubPr>
                      <m:e>
                        <m:r>
                          <a:rPr lang="en-US" i="1">
                            <a:latin typeface="Cambria Math"/>
                          </a:rPr>
                          <m:t>𝑥</m:t>
                        </m:r>
                      </m:e>
                      <m:sub>
                        <m:r>
                          <a:rPr lang="en-US" b="0" i="1" smtClean="0">
                            <a:latin typeface="Cambria Math"/>
                          </a:rPr>
                          <m:t>4</m:t>
                        </m:r>
                      </m:sub>
                    </m:sSub>
                    <m:r>
                      <a:rPr lang="en-US" i="1">
                        <a:latin typeface="Cambria Math"/>
                      </a:rPr>
                      <m:t>=</m:t>
                    </m:r>
                    <m:r>
                      <a:rPr lang="en-US" b="0" i="1" smtClean="0">
                        <a:latin typeface="Cambria Math"/>
                      </a:rPr>
                      <m:t>−2.53761</m:t>
                    </m:r>
                  </m:oMath>
                </a14:m>
                <a:r>
                  <a:rPr lang="en-US" dirty="0" smtClean="0"/>
                  <a:t>,</a:t>
                </a:r>
              </a:p>
              <a:p>
                <a:pPr marL="0" indent="0" algn="ctr">
                  <a:buNone/>
                </a:pPr>
                <a14:m>
                  <m:oMath xmlns:m="http://schemas.openxmlformats.org/officeDocument/2006/math">
                    <m:sSub>
                      <m:sSubPr>
                        <m:ctrlPr>
                          <a:rPr lang="en-US" i="1">
                            <a:latin typeface="Cambria Math"/>
                          </a:rPr>
                        </m:ctrlPr>
                      </m:sSubPr>
                      <m:e>
                        <m:r>
                          <a:rPr lang="en-US" i="1">
                            <a:latin typeface="Cambria Math"/>
                          </a:rPr>
                          <m:t>𝑥</m:t>
                        </m:r>
                      </m:e>
                      <m:sub>
                        <m:r>
                          <a:rPr lang="en-US" b="0" i="1" smtClean="0">
                            <a:latin typeface="Cambria Math"/>
                          </a:rPr>
                          <m:t>5</m:t>
                        </m:r>
                      </m:sub>
                    </m:sSub>
                    <m:r>
                      <a:rPr lang="en-US" i="1">
                        <a:latin typeface="Cambria Math"/>
                      </a:rPr>
                      <m:t>=</m:t>
                    </m:r>
                    <m:r>
                      <a:rPr lang="en-US" b="0" i="1" smtClean="0">
                        <a:latin typeface="Cambria Math"/>
                      </a:rPr>
                      <m:t>1.92094</m:t>
                    </m:r>
                  </m:oMath>
                </a14:m>
                <a:r>
                  <a:rPr lang="en-US" dirty="0"/>
                  <a:t>, </a:t>
                </a:r>
                <a14:m>
                  <m:oMath xmlns:m="http://schemas.openxmlformats.org/officeDocument/2006/math">
                    <m:sSub>
                      <m:sSubPr>
                        <m:ctrlPr>
                          <a:rPr lang="en-US" i="1">
                            <a:latin typeface="Cambria Math"/>
                          </a:rPr>
                        </m:ctrlPr>
                      </m:sSubPr>
                      <m:e>
                        <m:r>
                          <a:rPr lang="en-US" i="1">
                            <a:latin typeface="Cambria Math"/>
                          </a:rPr>
                          <m:t>𝑥</m:t>
                        </m:r>
                      </m:e>
                      <m:sub>
                        <m:r>
                          <a:rPr lang="en-US" b="0" i="1" smtClean="0">
                            <a:latin typeface="Cambria Math"/>
                          </a:rPr>
                          <m:t>6</m:t>
                        </m:r>
                      </m:sub>
                    </m:sSub>
                    <m:r>
                      <a:rPr lang="en-US" i="1">
                        <a:latin typeface="Cambria Math"/>
                      </a:rPr>
                      <m:t>=</m:t>
                    </m:r>
                    <m:r>
                      <a:rPr lang="en-US" b="0" i="1" smtClean="0">
                        <a:latin typeface="Cambria Math"/>
                      </a:rPr>
                      <m:t>−4.80709</m:t>
                    </m:r>
                  </m:oMath>
                </a14:m>
                <a:r>
                  <a:rPr lang="en-US" dirty="0"/>
                  <a:t>, </a:t>
                </a: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Tree>
    <p:extLst>
      <p:ext uri="{BB962C8B-B14F-4D97-AF65-F5344CB8AC3E}">
        <p14:creationId xmlns:p14="http://schemas.microsoft.com/office/powerpoint/2010/main" val="625771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pPr algn="l"/>
                <a:r>
                  <a:rPr lang="en-US" dirty="0" smtClean="0"/>
                  <a:t>Choose </a:t>
                </a:r>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i="1">
                        <a:latin typeface="Cambria Math"/>
                      </a:rPr>
                      <m:t>=</m:t>
                    </m:r>
                    <m:r>
                      <m:rPr>
                        <m:sty m:val="p"/>
                      </m:rPr>
                      <a:rPr lang="en-US" i="1" dirty="0">
                        <a:latin typeface="Cambria Math"/>
                      </a:rPr>
                      <m:t>ln</m:t>
                    </m:r>
                    <m:r>
                      <a:rPr lang="en-US" i="1">
                        <a:latin typeface="Cambria Math"/>
                      </a:rPr>
                      <m:t>⁡(2</m:t>
                    </m:r>
                    <m:r>
                      <a:rPr lang="en-US" i="1">
                        <a:latin typeface="Cambria Math"/>
                      </a:rPr>
                      <m:t>−</m:t>
                    </m:r>
                    <m:r>
                      <a:rPr lang="en-US" i="1">
                        <a:latin typeface="Cambria Math"/>
                      </a:rPr>
                      <m:t>𝑥</m:t>
                    </m:r>
                    <m:r>
                      <a:rPr lang="en-US" i="1">
                        <a:latin typeface="Cambria Math"/>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2963"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i="1" dirty="0" smtClean="0">
                  <a:latin typeface="Cambria Math"/>
                </a:endParaRPr>
              </a:p>
              <a:p>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i="1" dirty="0">
                        <a:latin typeface="Cambria Math"/>
                        <a:ea typeface="Cambria Math"/>
                      </a:rPr>
                      <m:t>∈</m:t>
                    </m:r>
                    <m:d>
                      <m:dPr>
                        <m:begChr m:val="["/>
                        <m:endChr m:val="]"/>
                        <m:ctrlPr>
                          <a:rPr lang="en-US" i="1">
                            <a:latin typeface="Cambria Math"/>
                          </a:rPr>
                        </m:ctrlPr>
                      </m:dPr>
                      <m:e>
                        <m:r>
                          <a:rPr lang="en-US" i="1">
                            <a:latin typeface="Cambria Math"/>
                          </a:rPr>
                          <m:t>𝑔</m:t>
                        </m:r>
                        <m:d>
                          <m:dPr>
                            <m:ctrlPr>
                              <a:rPr lang="en-US" i="1">
                                <a:latin typeface="Cambria Math"/>
                              </a:rPr>
                            </m:ctrlPr>
                          </m:dPr>
                          <m:e>
                            <m:r>
                              <a:rPr lang="en-US" b="0" i="1" smtClean="0">
                                <a:latin typeface="Cambria Math"/>
                              </a:rPr>
                              <m:t>1</m:t>
                            </m:r>
                          </m:e>
                        </m:d>
                        <m:r>
                          <a:rPr lang="en-US" i="1">
                            <a:latin typeface="Cambria Math"/>
                          </a:rPr>
                          <m:t>,</m:t>
                        </m:r>
                        <m:r>
                          <a:rPr lang="en-US" i="1">
                            <a:latin typeface="Cambria Math"/>
                          </a:rPr>
                          <m:t>𝑔</m:t>
                        </m:r>
                        <m:d>
                          <m:dPr>
                            <m:ctrlPr>
                              <a:rPr lang="en-US" i="1">
                                <a:latin typeface="Cambria Math"/>
                              </a:rPr>
                            </m:ctrlPr>
                          </m:dPr>
                          <m:e>
                            <m:r>
                              <a:rPr lang="en-US" b="0" i="1" smtClean="0">
                                <a:latin typeface="Cambria Math"/>
                              </a:rPr>
                              <m:t>0</m:t>
                            </m:r>
                          </m:e>
                        </m:d>
                      </m:e>
                    </m:d>
                    <m:r>
                      <a:rPr lang="en-US" i="1">
                        <a:latin typeface="Cambria Math"/>
                      </a:rPr>
                      <m:t>=</m:t>
                    </m:r>
                    <m:d>
                      <m:dPr>
                        <m:begChr m:val="["/>
                        <m:endChr m:val="]"/>
                        <m:ctrlPr>
                          <a:rPr lang="en-US" i="1">
                            <a:latin typeface="Cambria Math"/>
                          </a:rPr>
                        </m:ctrlPr>
                      </m:dPr>
                      <m:e>
                        <m:r>
                          <a:rPr lang="en-US" b="0" i="1" smtClean="0">
                            <a:latin typeface="Cambria Math"/>
                          </a:rPr>
                          <m:t>0</m:t>
                        </m:r>
                        <m:r>
                          <a:rPr lang="en-US" i="1">
                            <a:latin typeface="Cambria Math"/>
                          </a:rPr>
                          <m:t>,</m:t>
                        </m:r>
                        <m:func>
                          <m:funcPr>
                            <m:ctrlPr>
                              <a:rPr lang="en-US" b="0" i="1" smtClean="0">
                                <a:latin typeface="Cambria Math"/>
                              </a:rPr>
                            </m:ctrlPr>
                          </m:funcPr>
                          <m:fName>
                            <m:r>
                              <m:rPr>
                                <m:sty m:val="p"/>
                              </m:rPr>
                              <a:rPr lang="en-US" b="0" i="0" smtClean="0">
                                <a:latin typeface="Cambria Math"/>
                              </a:rPr>
                              <m:t>ln</m:t>
                            </m:r>
                          </m:fName>
                          <m:e>
                            <m:d>
                              <m:dPr>
                                <m:ctrlPr>
                                  <a:rPr lang="en-US" b="0" i="1" smtClean="0">
                                    <a:latin typeface="Cambria Math"/>
                                  </a:rPr>
                                </m:ctrlPr>
                              </m:dPr>
                              <m:e>
                                <m:r>
                                  <a:rPr lang="en-US" b="0" i="1" smtClean="0">
                                    <a:latin typeface="Cambria Math"/>
                                  </a:rPr>
                                  <m:t>2</m:t>
                                </m:r>
                              </m:e>
                            </m:d>
                          </m:e>
                        </m:func>
                      </m:e>
                    </m:d>
                    <m:r>
                      <a:rPr lang="en-US" i="1">
                        <a:latin typeface="Cambria Math"/>
                        <a:ea typeface="Cambria Math"/>
                      </a:rPr>
                      <m:t>⊆[</m:t>
                    </m:r>
                    <m:r>
                      <a:rPr lang="en-US" b="0" i="1" smtClean="0">
                        <a:latin typeface="Cambria Math"/>
                        <a:ea typeface="Cambria Math"/>
                      </a:rPr>
                      <m:t>0,1</m:t>
                    </m:r>
                    <m:r>
                      <a:rPr lang="en-US" i="1">
                        <a:latin typeface="Cambria Math"/>
                        <a:ea typeface="Cambria Math"/>
                      </a:rPr>
                      <m:t>]</m:t>
                    </m:r>
                  </m:oMath>
                </a14:m>
                <a:endParaRPr lang="en-US" dirty="0" smtClean="0"/>
              </a:p>
              <a:p>
                <a:r>
                  <a:rPr lang="en-US" dirty="0" smtClean="0"/>
                  <a:t>Construct: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𝑘</m:t>
                          </m:r>
                          <m:r>
                            <a:rPr lang="en-US" i="1">
                              <a:latin typeface="Cambria Math"/>
                            </a:rPr>
                            <m:t>+1</m:t>
                          </m:r>
                        </m:sub>
                      </m:sSub>
                      <m:r>
                        <a:rPr lang="en-US" i="1">
                          <a:latin typeface="Cambria Math"/>
                        </a:rPr>
                        <m:t>=</m:t>
                      </m:r>
                      <m:r>
                        <m:rPr>
                          <m:sty m:val="p"/>
                        </m:rPr>
                        <a:rPr lang="en-US" b="0" i="0" smtClean="0">
                          <a:latin typeface="Cambria Math"/>
                        </a:rPr>
                        <m:t>ln</m:t>
                      </m:r>
                      <m:r>
                        <a:rPr lang="en-US" b="0" i="1" smtClean="0">
                          <a:latin typeface="Cambria Math"/>
                        </a:rPr>
                        <m:t>⁡(</m:t>
                      </m:r>
                      <m:sSub>
                        <m:sSubPr>
                          <m:ctrlPr>
                            <a:rPr lang="en-US" i="1">
                              <a:latin typeface="Cambria Math"/>
                            </a:rPr>
                          </m:ctrlPr>
                        </m:sSubPr>
                        <m:e>
                          <m:r>
                            <a:rPr lang="en-US" b="0" i="1" smtClean="0">
                              <a:latin typeface="Cambria Math"/>
                            </a:rPr>
                            <m:t>2−</m:t>
                          </m:r>
                          <m:r>
                            <a:rPr lang="en-US" i="1">
                              <a:latin typeface="Cambria Math"/>
                            </a:rPr>
                            <m:t>𝑥</m:t>
                          </m:r>
                        </m:e>
                        <m:sub>
                          <m:r>
                            <a:rPr lang="en-US" i="1">
                              <a:latin typeface="Cambria Math"/>
                            </a:rPr>
                            <m:t>𝑘</m:t>
                          </m:r>
                        </m:sub>
                      </m:sSub>
                      <m:r>
                        <a:rPr lang="en-US" b="0" i="1" smtClean="0">
                          <a:latin typeface="Cambria Math"/>
                        </a:rPr>
                        <m:t>)</m:t>
                      </m:r>
                    </m:oMath>
                  </m:oMathPara>
                </a14:m>
                <a:endParaRPr lang="en-US" dirty="0" smtClean="0"/>
              </a:p>
              <a:p>
                <a:pPr marL="0" indent="0">
                  <a:buNone/>
                </a:pPr>
                <a:r>
                  <a:rPr lang="en-US" dirty="0"/>
                  <a:t>and just set the initial point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𝑜</m:t>
                        </m:r>
                      </m:sub>
                    </m:sSub>
                    <m:r>
                      <a:rPr lang="en-US" i="1">
                        <a:latin typeface="Cambria Math"/>
                      </a:rPr>
                      <m:t>=</m:t>
                    </m:r>
                    <m:r>
                      <a:rPr lang="en-US" b="0" i="1" smtClean="0">
                        <a:latin typeface="Cambria Math"/>
                      </a:rPr>
                      <m:t>0</m:t>
                    </m:r>
                    <m:r>
                      <a:rPr lang="en-US" i="1">
                        <a:latin typeface="Cambria Math"/>
                      </a:rPr>
                      <m:t>.5</m:t>
                    </m:r>
                  </m:oMath>
                </a14:m>
                <a:r>
                  <a:rPr lang="en-US" dirty="0"/>
                  <a:t>, make the process stop then </a:t>
                </a:r>
                <a14:m>
                  <m:oMath xmlns:m="http://schemas.openxmlformats.org/officeDocument/2006/math">
                    <m:sSub>
                      <m:sSubPr>
                        <m:ctrlPr>
                          <a:rPr lang="en-US" i="1">
                            <a:latin typeface="Cambria Math"/>
                          </a:rPr>
                        </m:ctrlPr>
                      </m:sSubPr>
                      <m:e>
                        <m:r>
                          <a:rPr lang="en-US" i="1">
                            <a:latin typeface="Cambria Math"/>
                          </a:rPr>
                          <m:t>|</m:t>
                        </m:r>
                        <m:r>
                          <a:rPr lang="en-US" i="1">
                            <a:latin typeface="Cambria Math"/>
                          </a:rPr>
                          <m:t>𝑥</m:t>
                        </m:r>
                      </m:e>
                      <m:sub>
                        <m:r>
                          <a:rPr lang="en-US" i="1">
                            <a:latin typeface="Cambria Math"/>
                          </a:rPr>
                          <m:t>𝑘</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𝑘</m:t>
                        </m:r>
                      </m:sub>
                    </m:sSub>
                    <m:r>
                      <a:rPr lang="en-US" i="1">
                        <a:latin typeface="Cambria Math"/>
                      </a:rPr>
                      <m:t>|&lt;</m:t>
                    </m:r>
                    <m:r>
                      <m:rPr>
                        <m:sty m:val="p"/>
                      </m:rPr>
                      <a:rPr lang="el-GR" i="1">
                        <a:latin typeface="Cambria Math"/>
                      </a:rPr>
                      <m:t>ε</m:t>
                    </m:r>
                  </m:oMath>
                </a14:m>
                <a:r>
                  <a:rPr lang="en-US" dirty="0"/>
                  <a:t>. </a:t>
                </a:r>
                <a:endParaRPr lang="en-US" dirty="0" smtClean="0"/>
              </a:p>
              <a:p>
                <a:r>
                  <a:rPr lang="en-US" dirty="0" smtClean="0"/>
                  <a:t>Run it in </a:t>
                </a:r>
                <a:r>
                  <a:rPr lang="en-US" dirty="0" err="1"/>
                  <a:t>Matlab</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r="-222"/>
                </a:stretch>
              </a:blipFill>
            </p:spPr>
            <p:txBody>
              <a:bodyPr/>
              <a:lstStyle/>
              <a:p>
                <a:r>
                  <a:rPr lang="en-US">
                    <a:noFill/>
                  </a:rPr>
                  <a:t> </a:t>
                </a:r>
              </a:p>
            </p:txBody>
          </p:sp>
        </mc:Fallback>
      </mc:AlternateContent>
    </p:spTree>
    <p:extLst>
      <p:ext uri="{BB962C8B-B14F-4D97-AF65-F5344CB8AC3E}">
        <p14:creationId xmlns:p14="http://schemas.microsoft.com/office/powerpoint/2010/main" val="1376178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Matlab Codes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clc;clear</a:t>
            </a:r>
            <a:endParaRPr lang="en-US" dirty="0"/>
          </a:p>
          <a:p>
            <a:r>
              <a:rPr lang="en-US" dirty="0"/>
              <a:t>format </a:t>
            </a:r>
            <a:r>
              <a:rPr lang="en-US" dirty="0" smtClean="0"/>
              <a:t>compact</a:t>
            </a:r>
          </a:p>
          <a:p>
            <a:r>
              <a:rPr lang="en-US" dirty="0" smtClean="0"/>
              <a:t>X=[];</a:t>
            </a:r>
            <a:endParaRPr lang="en-US" dirty="0"/>
          </a:p>
          <a:p>
            <a:r>
              <a:rPr lang="en-US" dirty="0"/>
              <a:t>x(1)=0.5;</a:t>
            </a:r>
          </a:p>
          <a:p>
            <a:r>
              <a:rPr lang="en-US" dirty="0"/>
              <a:t>x(2)=log(2-x(1));</a:t>
            </a:r>
          </a:p>
          <a:p>
            <a:r>
              <a:rPr lang="en-US" dirty="0" err="1"/>
              <a:t>i</a:t>
            </a:r>
            <a:r>
              <a:rPr lang="en-US" dirty="0"/>
              <a:t>=1;</a:t>
            </a:r>
          </a:p>
          <a:p>
            <a:r>
              <a:rPr lang="en-US" dirty="0"/>
              <a:t>epsilon=0.00001;</a:t>
            </a:r>
          </a:p>
          <a:p>
            <a:r>
              <a:rPr lang="en-US" dirty="0"/>
              <a:t>while(norm(x(i+1)-x(</a:t>
            </a:r>
            <a:r>
              <a:rPr lang="en-US" dirty="0" err="1"/>
              <a:t>i</a:t>
            </a:r>
            <a:r>
              <a:rPr lang="en-US" dirty="0"/>
              <a:t>))&gt;epsilon)</a:t>
            </a:r>
          </a:p>
          <a:p>
            <a:r>
              <a:rPr lang="en-US" dirty="0"/>
              <a:t>    </a:t>
            </a:r>
            <a:r>
              <a:rPr lang="en-US" dirty="0" err="1"/>
              <a:t>i</a:t>
            </a:r>
            <a:r>
              <a:rPr lang="en-US" dirty="0"/>
              <a:t>=i+1;</a:t>
            </a:r>
          </a:p>
          <a:p>
            <a:r>
              <a:rPr lang="en-US" dirty="0"/>
              <a:t>    x(i+1)=log(2-x(</a:t>
            </a:r>
            <a:r>
              <a:rPr lang="en-US" dirty="0" err="1"/>
              <a:t>i</a:t>
            </a:r>
            <a:r>
              <a:rPr lang="en-US" dirty="0"/>
              <a:t>));</a:t>
            </a:r>
          </a:p>
          <a:p>
            <a:r>
              <a:rPr lang="en-US" dirty="0"/>
              <a:t>end</a:t>
            </a:r>
          </a:p>
          <a:p>
            <a:r>
              <a:rPr lang="en-US" dirty="0"/>
              <a:t>step=</a:t>
            </a:r>
            <a:r>
              <a:rPr lang="en-US" dirty="0" err="1"/>
              <a:t>i</a:t>
            </a:r>
            <a:endParaRPr lang="en-US" dirty="0"/>
          </a:p>
          <a:p>
            <a:r>
              <a:rPr lang="en-US" dirty="0"/>
              <a:t>x</a:t>
            </a:r>
          </a:p>
          <a:p>
            <a:endParaRPr lang="en-US" dirty="0"/>
          </a:p>
        </p:txBody>
      </p:sp>
    </p:spTree>
    <p:extLst>
      <p:ext uri="{BB962C8B-B14F-4D97-AF65-F5344CB8AC3E}">
        <p14:creationId xmlns:p14="http://schemas.microsoft.com/office/powerpoint/2010/main" val="777308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Matlab Outputs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step =</a:t>
            </a:r>
          </a:p>
          <a:p>
            <a:r>
              <a:rPr lang="en-US" dirty="0"/>
              <a:t>    22</a:t>
            </a:r>
          </a:p>
          <a:p>
            <a:r>
              <a:rPr lang="en-US" dirty="0"/>
              <a:t>x =</a:t>
            </a:r>
          </a:p>
          <a:p>
            <a:r>
              <a:rPr lang="en-US" dirty="0"/>
              <a:t>  Columns 1 through 8</a:t>
            </a:r>
          </a:p>
          <a:p>
            <a:r>
              <a:rPr lang="en-US" dirty="0"/>
              <a:t>    0.5000    0.4055    0.4666    0.4275    0.4527    0.4365    0.4469    0.4402</a:t>
            </a:r>
          </a:p>
          <a:p>
            <a:r>
              <a:rPr lang="en-US" dirty="0"/>
              <a:t>  Columns 9 through 16</a:t>
            </a:r>
          </a:p>
          <a:p>
            <a:r>
              <a:rPr lang="en-US" dirty="0"/>
              <a:t>    0.4445    0.4418    0.4435    0.4424    0.4431    0.4427    0.4430    0.4428</a:t>
            </a:r>
          </a:p>
          <a:p>
            <a:r>
              <a:rPr lang="en-US" dirty="0"/>
              <a:t>  Columns 17 through 23</a:t>
            </a:r>
          </a:p>
          <a:p>
            <a:r>
              <a:rPr lang="en-US" dirty="0"/>
              <a:t>    0.4429    0.4428    0.4429    0.4428    0.4429    0.4428    </a:t>
            </a:r>
            <a:r>
              <a:rPr lang="en-US" dirty="0">
                <a:solidFill>
                  <a:srgbClr val="FF0000"/>
                </a:solidFill>
              </a:rPr>
              <a:t>0.4429</a:t>
            </a:r>
          </a:p>
        </p:txBody>
      </p:sp>
    </p:spTree>
    <p:extLst>
      <p:ext uri="{BB962C8B-B14F-4D97-AF65-F5344CB8AC3E}">
        <p14:creationId xmlns:p14="http://schemas.microsoft.com/office/powerpoint/2010/main" val="679903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lgn="l"/>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r>
                      <a:rPr lang="en-US" i="1">
                        <a:latin typeface="Cambria Math"/>
                      </a:rPr>
                      <m:t>𝑥</m:t>
                    </m:r>
                    <m:r>
                      <a:rPr lang="en-US" i="1">
                        <a:latin typeface="Cambria Math"/>
                      </a:rPr>
                      <m:t>+</m:t>
                    </m:r>
                    <m:sSup>
                      <m:sSupPr>
                        <m:ctrlPr>
                          <a:rPr lang="en-US" i="1">
                            <a:latin typeface="Cambria Math"/>
                          </a:rPr>
                        </m:ctrlPr>
                      </m:sSupPr>
                      <m:e>
                        <m:r>
                          <a:rPr lang="en-US" i="1">
                            <a:latin typeface="Cambria Math"/>
                          </a:rPr>
                          <m:t>𝑒</m:t>
                        </m:r>
                      </m:e>
                      <m:sup>
                        <m:r>
                          <a:rPr lang="en-US" i="1">
                            <a:latin typeface="Cambria Math"/>
                          </a:rPr>
                          <m:t>𝑥</m:t>
                        </m:r>
                      </m:sup>
                    </m:sSup>
                    <m:r>
                      <a:rPr lang="en-US" i="1">
                        <a:latin typeface="Cambria Math"/>
                      </a:rPr>
                      <m:t>−2</m:t>
                    </m:r>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862931"/>
            <a:ext cx="5334000" cy="4000500"/>
          </a:xfrm>
        </p:spPr>
      </p:pic>
    </p:spTree>
    <p:extLst>
      <p:ext uri="{BB962C8B-B14F-4D97-AF65-F5344CB8AC3E}">
        <p14:creationId xmlns:p14="http://schemas.microsoft.com/office/powerpoint/2010/main" val="4112141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a:t>
            </a:r>
            <a:endParaRPr lang="en-US" dirty="0"/>
          </a:p>
        </p:txBody>
      </p:sp>
      <p:sp>
        <p:nvSpPr>
          <p:cNvPr id="3" name="Content Placeholder 2"/>
          <p:cNvSpPr>
            <a:spLocks noGrp="1"/>
          </p:cNvSpPr>
          <p:nvPr>
            <p:ph idx="1"/>
          </p:nvPr>
        </p:nvSpPr>
        <p:spPr/>
        <p:txBody>
          <a:bodyPr/>
          <a:lstStyle/>
          <a:p>
            <a:r>
              <a:rPr lang="en-US" dirty="0" smtClean="0"/>
              <a:t>[1] From Wikipedia: </a:t>
            </a:r>
            <a:r>
              <a:rPr lang="en-US" dirty="0">
                <a:hlinkClick r:id="rId2"/>
              </a:rPr>
              <a:t>http://en.wikipedia.org/wiki/Descartes'_rule_of_signs</a:t>
            </a:r>
            <a:endParaRPr lang="en-US" dirty="0"/>
          </a:p>
        </p:txBody>
      </p:sp>
    </p:spTree>
    <p:extLst>
      <p:ext uri="{BB962C8B-B14F-4D97-AF65-F5344CB8AC3E}">
        <p14:creationId xmlns:p14="http://schemas.microsoft.com/office/powerpoint/2010/main" val="2341293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want to solve some </a:t>
                </a:r>
                <a:r>
                  <a:rPr lang="en-US" dirty="0"/>
                  <a:t>high-order </a:t>
                </a:r>
                <a:r>
                  <a:rPr lang="en-US" dirty="0" smtClean="0"/>
                  <a:t>nonlinear equations, for example: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sSup>
                        <m:sSupPr>
                          <m:ctrlPr>
                            <a:rPr lang="en-US" i="1">
                              <a:latin typeface="Cambria Math"/>
                            </a:rPr>
                          </m:ctrlPr>
                        </m:sSupPr>
                        <m:e>
                          <m:r>
                            <a:rPr lang="en-US" i="1">
                              <a:latin typeface="Cambria Math"/>
                            </a:rPr>
                            <m:t>𝑥</m:t>
                          </m:r>
                        </m:e>
                        <m:sup>
                          <m:r>
                            <a:rPr lang="en-US" i="1">
                              <a:latin typeface="Cambria Math"/>
                            </a:rPr>
                            <m:t>3</m:t>
                          </m:r>
                        </m:sup>
                      </m:sSup>
                      <m:r>
                        <a:rPr lang="en-US" i="1">
                          <a:latin typeface="Cambria Math"/>
                        </a:rPr>
                        <m:t>−</m:t>
                      </m:r>
                      <m:r>
                        <a:rPr lang="en-US" i="1">
                          <a:latin typeface="Cambria Math"/>
                        </a:rPr>
                        <m:t>𝑥</m:t>
                      </m:r>
                      <m:r>
                        <a:rPr lang="en-US" i="1">
                          <a:latin typeface="Cambria Math"/>
                        </a:rPr>
                        <m:t>−1=0</m:t>
                      </m:r>
                    </m:oMath>
                  </m:oMathPara>
                </a14:m>
                <a:endParaRPr lang="en-US" dirty="0" smtClean="0"/>
              </a:p>
              <a:p>
                <a:endParaRPr lang="en-US" dirty="0" smtClean="0"/>
              </a:p>
              <a:p>
                <a:pPr marL="0" indent="0">
                  <a:buNone/>
                </a:pPr>
                <a:r>
                  <a:rPr lang="en-US" dirty="0" smtClean="0"/>
                  <a:t>Question:</a:t>
                </a:r>
              </a:p>
              <a:p>
                <a:pPr marL="0" indent="0">
                  <a:buNone/>
                </a:pPr>
                <a:r>
                  <a:rPr lang="en-US" dirty="0" smtClean="0"/>
                  <a:t>How to solve </a:t>
                </a:r>
                <a:r>
                  <a:rPr lang="en-US" dirty="0"/>
                  <a:t>it for all the positive </a:t>
                </a:r>
                <a:r>
                  <a:rPr lang="en-US" dirty="0" smtClean="0"/>
                  <a:t>roots?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312671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smtClean="0"/>
          </a:p>
          <a:p>
            <a:pPr marL="0" indent="0" algn="ctr">
              <a:buNone/>
            </a:pPr>
            <a:endParaRPr lang="en-US" sz="4000" dirty="0"/>
          </a:p>
          <a:p>
            <a:pPr marL="0" indent="0" algn="ctr">
              <a:buNone/>
            </a:pPr>
            <a:r>
              <a:rPr lang="en-US" sz="4000" dirty="0" smtClean="0"/>
              <a:t>Questions?</a:t>
            </a:r>
            <a:endParaRPr lang="en-US" sz="4000" dirty="0"/>
          </a:p>
        </p:txBody>
      </p:sp>
    </p:spTree>
    <p:extLst>
      <p:ext uri="{BB962C8B-B14F-4D97-AF65-F5344CB8AC3E}">
        <p14:creationId xmlns:p14="http://schemas.microsoft.com/office/powerpoint/2010/main" val="2250396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1462468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2" y="457200"/>
            <a:ext cx="8262938" cy="5715000"/>
          </a:xfrm>
        </p:spPr>
        <p:txBody>
          <a:bodyPr>
            <a:normAutofit lnSpcReduction="10000"/>
          </a:bodyPr>
          <a:lstStyle/>
          <a:p>
            <a:r>
              <a:rPr lang="en-US" dirty="0" smtClean="0"/>
              <a:t>Of course, we know there exists some formula to solve such cubic equation:</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By Gerolamo Cardano (</a:t>
            </a:r>
            <a:r>
              <a:rPr lang="en-US" dirty="0"/>
              <a:t>1501 </a:t>
            </a:r>
            <a:r>
              <a:rPr lang="en-US" dirty="0" smtClean="0"/>
              <a:t>– </a:t>
            </a:r>
            <a:r>
              <a:rPr lang="en-US" dirty="0"/>
              <a:t>1576</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52600"/>
            <a:ext cx="6638925" cy="3028950"/>
          </a:xfrm>
          <a:prstGeom prst="rect">
            <a:avLst/>
          </a:prstGeom>
        </p:spPr>
      </p:pic>
    </p:spTree>
    <p:extLst>
      <p:ext uri="{BB962C8B-B14F-4D97-AF65-F5344CB8AC3E}">
        <p14:creationId xmlns:p14="http://schemas.microsoft.com/office/powerpoint/2010/main" val="2037977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But, what if I change the highest order from 3 to 6?</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sSup>
                        <m:sSupPr>
                          <m:ctrlPr>
                            <a:rPr lang="en-US" i="1">
                              <a:latin typeface="Cambria Math"/>
                            </a:rPr>
                          </m:ctrlPr>
                        </m:sSupPr>
                        <m:e>
                          <m:r>
                            <a:rPr lang="en-US" i="1">
                              <a:latin typeface="Cambria Math"/>
                            </a:rPr>
                            <m:t>𝑥</m:t>
                          </m:r>
                        </m:e>
                        <m:sup>
                          <m:r>
                            <a:rPr lang="en-US" b="0" i="1" smtClean="0">
                              <a:latin typeface="Cambria Math"/>
                            </a:rPr>
                            <m:t>6</m:t>
                          </m:r>
                        </m:sup>
                      </m:sSup>
                      <m:r>
                        <a:rPr lang="en-US" i="1">
                          <a:latin typeface="Cambria Math"/>
                        </a:rPr>
                        <m:t>−</m:t>
                      </m:r>
                      <m:r>
                        <a:rPr lang="en-US" i="1">
                          <a:latin typeface="Cambria Math"/>
                        </a:rPr>
                        <m:t>𝑥</m:t>
                      </m:r>
                      <m:r>
                        <a:rPr lang="en-US" i="1">
                          <a:latin typeface="Cambria Math"/>
                        </a:rPr>
                        <m:t>−1=0</m:t>
                      </m:r>
                    </m:oMath>
                  </m:oMathPara>
                </a14:m>
                <a:endParaRPr lang="en-US" dirty="0"/>
              </a:p>
              <a:p>
                <a:pPr marL="0" indent="0">
                  <a:buNone/>
                </a:pPr>
                <a:endParaRPr lang="en-US" dirty="0" smtClean="0"/>
              </a:p>
              <a:p>
                <a:pPr marL="0" indent="0">
                  <a:buNone/>
                </a:pPr>
                <a:endParaRPr lang="en-US" dirty="0" smtClean="0"/>
              </a:p>
              <a:p>
                <a:r>
                  <a:rPr lang="en-US" dirty="0" smtClean="0"/>
                  <a:t>There is no formula can solve this directly.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593"/>
                </a:stretch>
              </a:blipFill>
            </p:spPr>
            <p:txBody>
              <a:bodyPr/>
              <a:lstStyle/>
              <a:p>
                <a:r>
                  <a:rPr lang="en-US">
                    <a:noFill/>
                  </a:rPr>
                  <a:t> </a:t>
                </a:r>
              </a:p>
            </p:txBody>
          </p:sp>
        </mc:Fallback>
      </mc:AlternateContent>
    </p:spTree>
    <p:extLst>
      <p:ext uri="{BB962C8B-B14F-4D97-AF65-F5344CB8AC3E}">
        <p14:creationId xmlns:p14="http://schemas.microsoft.com/office/powerpoint/2010/main" val="275305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Back to </a:t>
                </a:r>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sSup>
                      <m:sSupPr>
                        <m:ctrlPr>
                          <a:rPr lang="en-US" i="1">
                            <a:latin typeface="Cambria Math"/>
                          </a:rPr>
                        </m:ctrlPr>
                      </m:sSupPr>
                      <m:e>
                        <m:r>
                          <a:rPr lang="en-US" i="1">
                            <a:latin typeface="Cambria Math"/>
                          </a:rPr>
                          <m:t>𝑥</m:t>
                        </m:r>
                      </m:e>
                      <m:sup>
                        <m:r>
                          <a:rPr lang="en-US" b="0" i="1" smtClean="0">
                            <a:latin typeface="Cambria Math"/>
                          </a:rPr>
                          <m:t>3</m:t>
                        </m:r>
                      </m:sup>
                    </m:sSup>
                    <m:r>
                      <a:rPr lang="en-US" i="1">
                        <a:latin typeface="Cambria Math"/>
                      </a:rPr>
                      <m:t>−</m:t>
                    </m:r>
                    <m:r>
                      <a:rPr lang="en-US" i="1">
                        <a:latin typeface="Cambria Math"/>
                      </a:rPr>
                      <m:t>𝑥</m:t>
                    </m:r>
                    <m:r>
                      <a:rPr lang="en-US" i="1">
                        <a:latin typeface="Cambria Math"/>
                      </a:rPr>
                      <m:t>−1=0</m:t>
                    </m:r>
                  </m:oMath>
                </a14:m>
                <a:endParaRPr lang="en-US" dirty="0" smtClean="0"/>
              </a:p>
              <a:p>
                <a:pPr marL="0" indent="0">
                  <a:buNone/>
                </a:pPr>
                <a:r>
                  <a:rPr lang="en-US" dirty="0" smtClean="0"/>
                  <a:t>First, we introduce </a:t>
                </a:r>
                <a:r>
                  <a:rPr lang="en-US" b="1" u="sng" dirty="0"/>
                  <a:t>Descartes' rule of </a:t>
                </a:r>
                <a:r>
                  <a:rPr lang="en-US" b="1" u="sng" dirty="0" smtClean="0"/>
                  <a:t>signs: </a:t>
                </a:r>
              </a:p>
              <a:p>
                <a:pPr marL="0" indent="0">
                  <a:buNone/>
                </a:pPr>
                <a:r>
                  <a:rPr lang="en-US" dirty="0"/>
                  <a:t>The rule states that if the terms of a single-variable polynomial with real coefficients are ordered by descending variable exponent, then the number of positive roots of the polynomial is either equal to the number of sign differences between consecutive nonzero coefficients, or is less than it by a multiple of 2</a:t>
                </a:r>
                <a:r>
                  <a:rPr lang="en-US" dirty="0" smtClean="0"/>
                  <a:t>.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695" r="-1556"/>
                </a:stretch>
              </a:blipFill>
            </p:spPr>
            <p:txBody>
              <a:bodyPr/>
              <a:lstStyle/>
              <a:p>
                <a:r>
                  <a:rPr lang="en-US">
                    <a:noFill/>
                  </a:rPr>
                  <a:t> </a:t>
                </a:r>
              </a:p>
            </p:txBody>
          </p:sp>
        </mc:Fallback>
      </mc:AlternateContent>
    </p:spTree>
    <p:extLst>
      <p:ext uri="{BB962C8B-B14F-4D97-AF65-F5344CB8AC3E}">
        <p14:creationId xmlns:p14="http://schemas.microsoft.com/office/powerpoint/2010/main" val="1109389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Thus, we know </a:t>
                </a:r>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sSup>
                      <m:sSupPr>
                        <m:ctrlPr>
                          <a:rPr lang="en-US" i="1">
                            <a:latin typeface="Cambria Math"/>
                          </a:rPr>
                        </m:ctrlPr>
                      </m:sSupPr>
                      <m:e>
                        <m:r>
                          <a:rPr lang="en-US" i="1">
                            <a:latin typeface="Cambria Math"/>
                          </a:rPr>
                          <m:t>𝑥</m:t>
                        </m:r>
                      </m:e>
                      <m:sup>
                        <m:r>
                          <a:rPr lang="en-US" i="1">
                            <a:latin typeface="Cambria Math"/>
                          </a:rPr>
                          <m:t>3</m:t>
                        </m:r>
                      </m:sup>
                    </m:sSup>
                    <m:r>
                      <a:rPr lang="en-US" i="1">
                        <a:latin typeface="Cambria Math"/>
                      </a:rPr>
                      <m:t>−</m:t>
                    </m:r>
                    <m:r>
                      <a:rPr lang="en-US" i="1">
                        <a:latin typeface="Cambria Math"/>
                      </a:rPr>
                      <m:t>𝑥</m:t>
                    </m:r>
                    <m:r>
                      <a:rPr lang="en-US" i="1">
                        <a:latin typeface="Cambria Math"/>
                      </a:rPr>
                      <m:t>−1=0</m:t>
                    </m:r>
                  </m:oMath>
                </a14:m>
                <a:r>
                  <a:rPr lang="en-US" dirty="0" smtClean="0"/>
                  <a:t> has exactly one positive root.</a:t>
                </a:r>
              </a:p>
              <a:p>
                <a:r>
                  <a:rPr lang="en-US" dirty="0" smtClean="0"/>
                  <a:t>Then By </a:t>
                </a:r>
                <a:r>
                  <a:rPr lang="en-US" dirty="0"/>
                  <a:t>letting its first derivative </a:t>
                </a:r>
                <a14:m>
                  <m:oMath xmlns:m="http://schemas.openxmlformats.org/officeDocument/2006/math">
                    <m:sSup>
                      <m:sSupPr>
                        <m:ctrlPr>
                          <a:rPr lang="en-US" i="1">
                            <a:latin typeface="Cambria Math"/>
                          </a:rPr>
                        </m:ctrlPr>
                      </m:sSupPr>
                      <m:e>
                        <m:r>
                          <a:rPr lang="en-US" i="1">
                            <a:latin typeface="Cambria Math"/>
                          </a:rPr>
                          <m:t>𝑓</m:t>
                        </m:r>
                      </m:e>
                      <m:sup>
                        <m:r>
                          <a:rPr lang="en-US" i="1">
                            <a:latin typeface="Cambria Math"/>
                          </a:rPr>
                          <m:t>′</m:t>
                        </m:r>
                      </m:sup>
                    </m:sSup>
                    <m:d>
                      <m:dPr>
                        <m:ctrlPr>
                          <a:rPr lang="en-US" i="1">
                            <a:latin typeface="Cambria Math"/>
                          </a:rPr>
                        </m:ctrlPr>
                      </m:dPr>
                      <m:e>
                        <m:r>
                          <a:rPr lang="en-US" i="1">
                            <a:latin typeface="Cambria Math"/>
                          </a:rPr>
                          <m:t>𝑥</m:t>
                        </m:r>
                      </m:e>
                    </m:d>
                    <m:r>
                      <a:rPr lang="en-US" i="1">
                        <a:latin typeface="Cambria Math"/>
                      </a:rPr>
                      <m:t>=3</m:t>
                    </m:r>
                    <m:sSup>
                      <m:sSupPr>
                        <m:ctrlPr>
                          <a:rPr lang="en-US" i="1">
                            <a:latin typeface="Cambria Math"/>
                          </a:rPr>
                        </m:ctrlPr>
                      </m:sSupPr>
                      <m:e>
                        <m:r>
                          <a:rPr lang="en-US" i="1">
                            <a:latin typeface="Cambria Math"/>
                          </a:rPr>
                          <m:t>𝑥</m:t>
                        </m:r>
                      </m:e>
                      <m:sup>
                        <m:r>
                          <a:rPr lang="en-US" i="1">
                            <a:latin typeface="Cambria Math"/>
                          </a:rPr>
                          <m:t>2</m:t>
                        </m:r>
                      </m:sup>
                    </m:sSup>
                    <m:r>
                      <a:rPr lang="en-US" i="1">
                        <a:latin typeface="Cambria Math"/>
                      </a:rPr>
                      <m:t>−1&gt;0</m:t>
                    </m:r>
                  </m:oMath>
                </a14:m>
                <a:r>
                  <a:rPr lang="en-US" dirty="0"/>
                  <a:t> we know that this function is monotone increasing on</a:t>
                </a:r>
                <a14:m>
                  <m:oMath xmlns:m="http://schemas.openxmlformats.org/officeDocument/2006/math">
                    <m:r>
                      <a:rPr lang="en-US" i="1">
                        <a:latin typeface="Cambria Math"/>
                      </a:rPr>
                      <m:t> [</m:t>
                    </m:r>
                    <m:f>
                      <m:fPr>
                        <m:ctrlPr>
                          <a:rPr lang="en-US" i="1">
                            <a:latin typeface="Cambria Math"/>
                          </a:rPr>
                        </m:ctrlPr>
                      </m:fPr>
                      <m:num>
                        <m:rad>
                          <m:radPr>
                            <m:degHide m:val="on"/>
                            <m:ctrlPr>
                              <a:rPr lang="en-US" i="1">
                                <a:latin typeface="Cambria Math"/>
                              </a:rPr>
                            </m:ctrlPr>
                          </m:radPr>
                          <m:deg/>
                          <m:e>
                            <m:r>
                              <a:rPr lang="en-US" i="1">
                                <a:latin typeface="Cambria Math"/>
                              </a:rPr>
                              <m:t>3</m:t>
                            </m:r>
                          </m:e>
                        </m:rad>
                      </m:num>
                      <m:den>
                        <m:r>
                          <a:rPr lang="en-US" i="1">
                            <a:latin typeface="Cambria Math"/>
                          </a:rPr>
                          <m:t>3</m:t>
                        </m:r>
                      </m:den>
                    </m:f>
                    <m:r>
                      <a:rPr lang="en-US" i="1">
                        <a:latin typeface="Cambria Math"/>
                      </a:rPr>
                      <m:t>,+∞)</m:t>
                    </m:r>
                  </m:oMath>
                </a14:m>
                <a:r>
                  <a:rPr lang="en-US" dirty="0"/>
                  <a:t>, since </a:t>
                </a:r>
                <a14:m>
                  <m:oMath xmlns:m="http://schemas.openxmlformats.org/officeDocument/2006/math">
                    <m:r>
                      <a:rPr lang="en-US" i="1">
                        <a:latin typeface="Cambria Math"/>
                      </a:rPr>
                      <m:t>𝑓</m:t>
                    </m:r>
                    <m:d>
                      <m:dPr>
                        <m:ctrlPr>
                          <a:rPr lang="en-US" i="1">
                            <a:latin typeface="Cambria Math"/>
                          </a:rPr>
                        </m:ctrlPr>
                      </m:dPr>
                      <m:e>
                        <m:r>
                          <a:rPr lang="en-US" i="1">
                            <a:latin typeface="Cambria Math"/>
                          </a:rPr>
                          <m:t>1</m:t>
                        </m:r>
                      </m:e>
                    </m:d>
                    <m:r>
                      <a:rPr lang="en-US" i="1">
                        <a:latin typeface="Cambria Math"/>
                      </a:rPr>
                      <m:t>=−1&lt;0</m:t>
                    </m:r>
                  </m:oMath>
                </a14:m>
                <a:r>
                  <a:rPr lang="en-US" dirty="0"/>
                  <a:t> and </a:t>
                </a:r>
                <a14:m>
                  <m:oMath xmlns:m="http://schemas.openxmlformats.org/officeDocument/2006/math">
                    <m:r>
                      <a:rPr lang="en-US" i="1">
                        <a:latin typeface="Cambria Math"/>
                      </a:rPr>
                      <m:t>𝑓</m:t>
                    </m:r>
                    <m:d>
                      <m:dPr>
                        <m:ctrlPr>
                          <a:rPr lang="en-US" i="1">
                            <a:latin typeface="Cambria Math"/>
                          </a:rPr>
                        </m:ctrlPr>
                      </m:dPr>
                      <m:e>
                        <m:r>
                          <a:rPr lang="en-US" i="1">
                            <a:latin typeface="Cambria Math"/>
                          </a:rPr>
                          <m:t>2</m:t>
                        </m:r>
                      </m:e>
                    </m:d>
                    <m:r>
                      <a:rPr lang="en-US" i="1">
                        <a:latin typeface="Cambria Math"/>
                      </a:rPr>
                      <m:t>=5&gt;0</m:t>
                    </m:r>
                  </m:oMath>
                </a14:m>
                <a:r>
                  <a:rPr lang="en-US" dirty="0"/>
                  <a:t> we know that the root </a:t>
                </a:r>
                <a:r>
                  <a:rPr lang="en-US" dirty="0" smtClean="0"/>
                  <a:t>should lie </a:t>
                </a:r>
                <a:r>
                  <a:rPr lang="en-US" dirty="0"/>
                  <a:t>on </a:t>
                </a:r>
                <a14:m>
                  <m:oMath xmlns:m="http://schemas.openxmlformats.org/officeDocument/2006/math">
                    <m:r>
                      <a:rPr lang="en-US" i="1">
                        <a:latin typeface="Cambria Math"/>
                      </a:rPr>
                      <m:t>[1,2]</m:t>
                    </m:r>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Tree>
    <p:extLst>
      <p:ext uri="{BB962C8B-B14F-4D97-AF65-F5344CB8AC3E}">
        <p14:creationId xmlns:p14="http://schemas.microsoft.com/office/powerpoint/2010/main" val="1698577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Rewrite the equation as </a:t>
                </a:r>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i="1">
                        <a:latin typeface="Cambria Math"/>
                      </a:rPr>
                      <m:t>=</m:t>
                    </m:r>
                    <m:rad>
                      <m:radPr>
                        <m:ctrlPr>
                          <a:rPr lang="en-US" i="1">
                            <a:latin typeface="Cambria Math"/>
                          </a:rPr>
                        </m:ctrlPr>
                      </m:radPr>
                      <m:deg>
                        <m:r>
                          <a:rPr lang="en-US" i="1">
                            <a:latin typeface="Cambria Math"/>
                          </a:rPr>
                          <m:t>3</m:t>
                        </m:r>
                      </m:deg>
                      <m:e>
                        <m:r>
                          <a:rPr lang="en-US" i="1">
                            <a:latin typeface="Cambria Math"/>
                          </a:rPr>
                          <m:t>𝑥</m:t>
                        </m:r>
                        <m:r>
                          <a:rPr lang="en-US" i="1">
                            <a:latin typeface="Cambria Math"/>
                          </a:rPr>
                          <m:t>+1</m:t>
                        </m:r>
                      </m:e>
                    </m:rad>
                  </m:oMath>
                </a14:m>
                <a:r>
                  <a:rPr lang="en-US" dirty="0"/>
                  <a:t>, </a:t>
                </a:r>
                <a:r>
                  <a:rPr lang="en-US" dirty="0" smtClean="0"/>
                  <a:t>we want to find a fixed point of </a:t>
                </a:r>
                <a14:m>
                  <m:oMath xmlns:m="http://schemas.openxmlformats.org/officeDocument/2006/math">
                    <m:r>
                      <a:rPr lang="en-US" i="1">
                        <a:latin typeface="Cambria Math"/>
                      </a:rPr>
                      <m:t>𝑔</m:t>
                    </m:r>
                  </m:oMath>
                </a14:m>
                <a:r>
                  <a:rPr lang="en-US" dirty="0" smtClean="0"/>
                  <a:t>, i.e. </a:t>
                </a:r>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b="0" i="1" smtClean="0">
                        <a:latin typeface="Cambria Math"/>
                      </a:rPr>
                      <m:t>=</m:t>
                    </m:r>
                    <m:r>
                      <a:rPr lang="en-US" b="0" i="1" smtClean="0">
                        <a:latin typeface="Cambria Math"/>
                      </a:rPr>
                      <m:t>𝑥</m:t>
                    </m:r>
                  </m:oMath>
                </a14:m>
                <a:endParaRPr lang="en-US" dirty="0" smtClean="0"/>
              </a:p>
              <a:p>
                <a:r>
                  <a:rPr lang="en-US" dirty="0" smtClean="0"/>
                  <a:t>It’s </a:t>
                </a:r>
                <a:r>
                  <a:rPr lang="en-US" dirty="0"/>
                  <a:t>easy to verify </a:t>
                </a:r>
                <a14:m>
                  <m:oMath xmlns:m="http://schemas.openxmlformats.org/officeDocument/2006/math">
                    <m:r>
                      <a:rPr lang="en-US" i="1">
                        <a:latin typeface="Cambria Math"/>
                      </a:rPr>
                      <m:t>𝑔</m:t>
                    </m:r>
                    <m:d>
                      <m:dPr>
                        <m:ctrlPr>
                          <a:rPr lang="en-US" b="0" i="1" smtClean="0">
                            <a:latin typeface="Cambria Math"/>
                          </a:rPr>
                        </m:ctrlPr>
                      </m:dPr>
                      <m:e>
                        <m:r>
                          <a:rPr lang="en-US" b="0" i="1" smtClean="0">
                            <a:latin typeface="Cambria Math"/>
                          </a:rPr>
                          <m:t>𝑥</m:t>
                        </m:r>
                      </m:e>
                    </m:d>
                    <m:r>
                      <a:rPr lang="en-US" i="1" dirty="0" smtClean="0">
                        <a:latin typeface="Cambria Math"/>
                        <a:ea typeface="Cambria Math"/>
                      </a:rPr>
                      <m:t>∈</m:t>
                    </m:r>
                    <m:d>
                      <m:dPr>
                        <m:begChr m:val="["/>
                        <m:endChr m:val="]"/>
                        <m:ctrlPr>
                          <a:rPr lang="en-US" b="0" i="1">
                            <a:latin typeface="Cambria Math"/>
                          </a:rPr>
                        </m:ctrlPr>
                      </m:dPr>
                      <m:e>
                        <m:r>
                          <a:rPr lang="en-US" b="0" i="1" smtClean="0">
                            <a:latin typeface="Cambria Math"/>
                          </a:rPr>
                          <m:t>𝑔</m:t>
                        </m:r>
                        <m:d>
                          <m:dPr>
                            <m:ctrlPr>
                              <a:rPr lang="en-US" b="0" i="1" smtClean="0">
                                <a:latin typeface="Cambria Math"/>
                              </a:rPr>
                            </m:ctrlPr>
                          </m:dPr>
                          <m:e>
                            <m:r>
                              <a:rPr lang="en-US" i="1">
                                <a:latin typeface="Cambria Math"/>
                              </a:rPr>
                              <m:t>1</m:t>
                            </m:r>
                          </m:e>
                        </m:d>
                        <m:r>
                          <a:rPr lang="en-US" i="1">
                            <a:latin typeface="Cambria Math"/>
                          </a:rPr>
                          <m:t>,</m:t>
                        </m:r>
                        <m:r>
                          <a:rPr lang="en-US" b="0" i="1" smtClean="0">
                            <a:latin typeface="Cambria Math"/>
                          </a:rPr>
                          <m:t>𝑔</m:t>
                        </m:r>
                        <m:d>
                          <m:dPr>
                            <m:ctrlPr>
                              <a:rPr lang="en-US" b="0" i="1" smtClean="0">
                                <a:latin typeface="Cambria Math"/>
                              </a:rPr>
                            </m:ctrlPr>
                          </m:dPr>
                          <m:e>
                            <m:r>
                              <a:rPr lang="en-US" i="1">
                                <a:latin typeface="Cambria Math"/>
                              </a:rPr>
                              <m:t>2</m:t>
                            </m:r>
                          </m:e>
                        </m:d>
                      </m:e>
                    </m:d>
                    <m:r>
                      <a:rPr lang="en-US" b="0" i="1" smtClean="0">
                        <a:latin typeface="Cambria Math"/>
                      </a:rPr>
                      <m:t>=</m:t>
                    </m:r>
                    <m:d>
                      <m:dPr>
                        <m:begChr m:val="["/>
                        <m:endChr m:val="]"/>
                        <m:ctrlPr>
                          <a:rPr lang="en-US" b="0" i="1">
                            <a:latin typeface="Cambria Math"/>
                          </a:rPr>
                        </m:ctrlPr>
                      </m:dPr>
                      <m:e>
                        <m:rad>
                          <m:radPr>
                            <m:ctrlPr>
                              <a:rPr lang="en-US" i="1">
                                <a:latin typeface="Cambria Math"/>
                              </a:rPr>
                            </m:ctrlPr>
                          </m:radPr>
                          <m:deg>
                            <m:r>
                              <a:rPr lang="en-US" i="1">
                                <a:latin typeface="Cambria Math"/>
                              </a:rPr>
                              <m:t>3</m:t>
                            </m:r>
                          </m:deg>
                          <m:e>
                            <m:r>
                              <a:rPr lang="en-US" b="0" i="1" smtClean="0">
                                <a:latin typeface="Cambria Math"/>
                              </a:rPr>
                              <m:t>2</m:t>
                            </m:r>
                          </m:e>
                        </m:rad>
                        <m:r>
                          <a:rPr lang="en-US" b="0" i="1" smtClean="0">
                            <a:latin typeface="Cambria Math"/>
                          </a:rPr>
                          <m:t>,</m:t>
                        </m:r>
                        <m:rad>
                          <m:radPr>
                            <m:ctrlPr>
                              <a:rPr lang="en-US" i="1">
                                <a:latin typeface="Cambria Math"/>
                              </a:rPr>
                            </m:ctrlPr>
                          </m:radPr>
                          <m:deg>
                            <m:r>
                              <a:rPr lang="en-US" i="1">
                                <a:latin typeface="Cambria Math"/>
                              </a:rPr>
                              <m:t>3</m:t>
                            </m:r>
                          </m:deg>
                          <m:e>
                            <m:r>
                              <a:rPr lang="en-US" b="0" i="1" smtClean="0">
                                <a:latin typeface="Cambria Math"/>
                              </a:rPr>
                              <m:t>3</m:t>
                            </m:r>
                          </m:e>
                        </m:rad>
                      </m:e>
                    </m:d>
                    <m:r>
                      <a:rPr lang="en-US" i="1" smtClean="0">
                        <a:latin typeface="Cambria Math"/>
                        <a:ea typeface="Cambria Math"/>
                      </a:rPr>
                      <m:t>⊆</m:t>
                    </m:r>
                    <m:r>
                      <a:rPr lang="en-US" b="0" i="1" smtClean="0">
                        <a:latin typeface="Cambria Math"/>
                        <a:ea typeface="Cambria Math"/>
                      </a:rPr>
                      <m:t>[1,2]</m:t>
                    </m:r>
                  </m:oMath>
                </a14:m>
                <a:r>
                  <a:rPr lang="en-US" dirty="0"/>
                  <a:t>. </a:t>
                </a:r>
                <a:endParaRPr lang="en-US" dirty="0" smtClean="0"/>
              </a:p>
              <a:p>
                <a:r>
                  <a:rPr lang="en-US" dirty="0" smtClean="0"/>
                  <a:t>Since </a:t>
                </a:r>
                <a14:m>
                  <m:oMath xmlns:m="http://schemas.openxmlformats.org/officeDocument/2006/math">
                    <m:r>
                      <a:rPr lang="en-US" i="1">
                        <a:latin typeface="Cambria Math"/>
                      </a:rPr>
                      <m:t>∀</m:t>
                    </m:r>
                    <m:r>
                      <a:rPr lang="en-US" i="1">
                        <a:latin typeface="Cambria Math"/>
                      </a:rPr>
                      <m:t>𝑥</m:t>
                    </m:r>
                    <m:r>
                      <a:rPr lang="en-US" i="1">
                        <a:latin typeface="Cambria Math"/>
                      </a:rPr>
                      <m:t>𝜖</m:t>
                    </m:r>
                    <m:d>
                      <m:dPr>
                        <m:begChr m:val="["/>
                        <m:endChr m:val="]"/>
                        <m:ctrlPr>
                          <a:rPr lang="en-US" i="1">
                            <a:latin typeface="Cambria Math"/>
                          </a:rPr>
                        </m:ctrlPr>
                      </m:dPr>
                      <m:e>
                        <m:r>
                          <a:rPr lang="en-US" i="1">
                            <a:latin typeface="Cambria Math"/>
                          </a:rPr>
                          <m:t>1,2</m:t>
                        </m:r>
                      </m:e>
                    </m:d>
                    <m:r>
                      <a:rPr lang="en-US" i="1">
                        <a:latin typeface="Cambria Math"/>
                      </a:rPr>
                      <m:t>,</m:t>
                    </m:r>
                    <m:r>
                      <a:rPr lang="en-US" i="1">
                        <a:latin typeface="Cambria Math"/>
                      </a:rPr>
                      <m:t>𝑚𝑎𝑥</m:t>
                    </m:r>
                    <m:d>
                      <m:dPr>
                        <m:ctrlPr>
                          <a:rPr lang="en-US" i="1">
                            <a:latin typeface="Cambria Math"/>
                          </a:rPr>
                        </m:ctrlPr>
                      </m:dPr>
                      <m:e>
                        <m:d>
                          <m:dPr>
                            <m:begChr m:val="|"/>
                            <m:endChr m:val="|"/>
                            <m:ctrlPr>
                              <a:rPr lang="en-US" i="1" smtClean="0">
                                <a:latin typeface="Cambria Math"/>
                              </a:rPr>
                            </m:ctrlPr>
                          </m:dPr>
                          <m:e>
                            <m:sSup>
                              <m:sSupPr>
                                <m:ctrlPr>
                                  <a:rPr lang="en-US" i="1" smtClean="0">
                                    <a:latin typeface="Cambria Math"/>
                                  </a:rPr>
                                </m:ctrlPr>
                              </m:sSupPr>
                              <m:e>
                                <m:r>
                                  <a:rPr lang="en-US" b="0" i="1" smtClean="0">
                                    <a:latin typeface="Cambria Math"/>
                                  </a:rPr>
                                  <m:t>𝑔</m:t>
                                </m:r>
                              </m:e>
                              <m:sup>
                                <m:r>
                                  <a:rPr lang="en-US" b="0" i="1" smtClean="0">
                                    <a:latin typeface="Cambria Math"/>
                                  </a:rPr>
                                  <m:t>′</m:t>
                                </m:r>
                              </m:sup>
                            </m:sSup>
                            <m:r>
                              <a:rPr lang="en-US" b="0" i="1" smtClean="0">
                                <a:latin typeface="Cambria Math"/>
                              </a:rPr>
                              <m:t>(</m:t>
                            </m:r>
                            <m:r>
                              <a:rPr lang="en-US" b="0" i="1" smtClean="0">
                                <a:latin typeface="Cambria Math"/>
                              </a:rPr>
                              <m:t>𝑥</m:t>
                            </m:r>
                            <m:r>
                              <a:rPr lang="en-US" b="0" i="1" smtClean="0">
                                <a:latin typeface="Cambria Math"/>
                              </a:rPr>
                              <m:t>)</m:t>
                            </m:r>
                          </m:e>
                        </m:d>
                      </m:e>
                    </m:d>
                    <m:r>
                      <a:rPr lang="en-US" i="1">
                        <a:latin typeface="Cambria Math"/>
                      </a:rPr>
                      <m:t>=</m:t>
                    </m:r>
                  </m:oMath>
                </a14:m>
                <a:endParaRPr lang="en-US" i="1" dirty="0" smtClean="0">
                  <a:latin typeface="Cambria Math"/>
                </a:endParaRPr>
              </a:p>
              <a:p>
                <a:pPr marL="0" indent="0">
                  <a:buNone/>
                </a:pPr>
                <a14:m>
                  <m:oMath xmlns:m="http://schemas.openxmlformats.org/officeDocument/2006/math">
                    <m:r>
                      <a:rPr lang="en-US" b="0" i="1" smtClean="0">
                        <a:latin typeface="Cambria Math"/>
                      </a:rPr>
                      <m:t>𝑚𝑎𝑥</m:t>
                    </m:r>
                    <m:d>
                      <m:dPr>
                        <m:ctrlPr>
                          <a:rPr lang="en-US" b="0" i="1" smtClean="0">
                            <a:latin typeface="Cambria Math"/>
                          </a:rPr>
                        </m:ctrlPr>
                      </m:dPr>
                      <m:e>
                        <m:d>
                          <m:dPr>
                            <m:begChr m:val="|"/>
                            <m:endChr m:val="|"/>
                            <m:ctrlPr>
                              <a:rPr lang="en-US" b="0" i="1">
                                <a:latin typeface="Cambria Math"/>
                              </a:rPr>
                            </m:ctrlPr>
                          </m:dPr>
                          <m:e>
                            <m:f>
                              <m:fPr>
                                <m:ctrlPr>
                                  <a:rPr lang="en-US" i="1" dirty="0" smtClean="0">
                                    <a:latin typeface="Cambria Math"/>
                                  </a:rPr>
                                </m:ctrlPr>
                              </m:fPr>
                              <m:num>
                                <m:r>
                                  <a:rPr lang="en-US" b="0" i="1" dirty="0" smtClean="0">
                                    <a:latin typeface="Cambria Math"/>
                                  </a:rPr>
                                  <m:t>1</m:t>
                                </m:r>
                              </m:num>
                              <m:den>
                                <m:r>
                                  <a:rPr lang="en-US" b="0" i="1" dirty="0" smtClean="0">
                                    <a:latin typeface="Cambria Math"/>
                                  </a:rPr>
                                  <m:t>3</m:t>
                                </m:r>
                              </m:den>
                            </m:f>
                            <m:sSup>
                              <m:sSupPr>
                                <m:ctrlPr>
                                  <a:rPr lang="en-US" i="1" dirty="0" smtClean="0">
                                    <a:latin typeface="Cambria Math"/>
                                  </a:rPr>
                                </m:ctrlPr>
                              </m:sSupPr>
                              <m:e>
                                <m:d>
                                  <m:dPr>
                                    <m:ctrlPr>
                                      <a:rPr lang="en-US" b="0" i="1" dirty="0" smtClean="0">
                                        <a:latin typeface="Cambria Math"/>
                                      </a:rPr>
                                    </m:ctrlPr>
                                  </m:dPr>
                                  <m:e>
                                    <m:r>
                                      <a:rPr lang="en-US" b="0" i="1" dirty="0" smtClean="0">
                                        <a:latin typeface="Cambria Math"/>
                                      </a:rPr>
                                      <m:t>𝑥</m:t>
                                    </m:r>
                                    <m:r>
                                      <a:rPr lang="en-US" b="0" i="1" dirty="0" smtClean="0">
                                        <a:latin typeface="Cambria Math"/>
                                      </a:rPr>
                                      <m:t>+1</m:t>
                                    </m:r>
                                  </m:e>
                                </m:d>
                              </m:e>
                              <m:sup>
                                <m:r>
                                  <a:rPr lang="en-US" b="0" i="1" dirty="0" smtClean="0">
                                    <a:latin typeface="Cambria Math"/>
                                  </a:rPr>
                                  <m:t>−</m:t>
                                </m:r>
                                <m:f>
                                  <m:fPr>
                                    <m:ctrlPr>
                                      <a:rPr lang="en-US" b="0" i="1" dirty="0" smtClean="0">
                                        <a:latin typeface="Cambria Math"/>
                                      </a:rPr>
                                    </m:ctrlPr>
                                  </m:fPr>
                                  <m:num>
                                    <m:r>
                                      <a:rPr lang="en-US" b="0" i="1" dirty="0" smtClean="0">
                                        <a:latin typeface="Cambria Math"/>
                                      </a:rPr>
                                      <m:t>2</m:t>
                                    </m:r>
                                  </m:num>
                                  <m:den>
                                    <m:r>
                                      <a:rPr lang="en-US" b="0" i="1" dirty="0" smtClean="0">
                                        <a:latin typeface="Cambria Math"/>
                                      </a:rPr>
                                      <m:t>3</m:t>
                                    </m:r>
                                  </m:den>
                                </m:f>
                              </m:sup>
                            </m:sSup>
                          </m:e>
                        </m:d>
                      </m:e>
                    </m:d>
                    <m:r>
                      <a:rPr lang="en-US" b="0" i="1" smtClean="0">
                        <a:latin typeface="Cambria Math"/>
                      </a:rPr>
                      <m:t>=</m:t>
                    </m:r>
                    <m:f>
                      <m:fPr>
                        <m:ctrlPr>
                          <a:rPr lang="en-US" i="1" dirty="0">
                            <a:latin typeface="Cambria Math"/>
                          </a:rPr>
                        </m:ctrlPr>
                      </m:fPr>
                      <m:num>
                        <m:r>
                          <a:rPr lang="en-US" i="1" dirty="0">
                            <a:latin typeface="Cambria Math"/>
                          </a:rPr>
                          <m:t>1</m:t>
                        </m:r>
                      </m:num>
                      <m:den>
                        <m:r>
                          <a:rPr lang="en-US" i="1" dirty="0">
                            <a:latin typeface="Cambria Math"/>
                          </a:rPr>
                          <m:t>3</m:t>
                        </m:r>
                      </m:den>
                    </m:f>
                    <m:sSup>
                      <m:sSupPr>
                        <m:ctrlPr>
                          <a:rPr lang="en-US" i="1" dirty="0">
                            <a:latin typeface="Cambria Math"/>
                          </a:rPr>
                        </m:ctrlPr>
                      </m:sSupPr>
                      <m:e>
                        <m:d>
                          <m:dPr>
                            <m:ctrlPr>
                              <a:rPr lang="en-US" i="1" dirty="0">
                                <a:latin typeface="Cambria Math"/>
                              </a:rPr>
                            </m:ctrlPr>
                          </m:dPr>
                          <m:e>
                            <m:r>
                              <a:rPr lang="en-US" b="0" i="1" dirty="0" smtClean="0">
                                <a:latin typeface="Cambria Math"/>
                              </a:rPr>
                              <m:t>1</m:t>
                            </m:r>
                            <m:r>
                              <a:rPr lang="en-US" i="1" dirty="0">
                                <a:latin typeface="Cambria Math"/>
                              </a:rPr>
                              <m:t>+1</m:t>
                            </m:r>
                          </m:e>
                        </m:d>
                      </m:e>
                      <m:sup>
                        <m:r>
                          <a:rPr lang="en-US" i="1" dirty="0">
                            <a:latin typeface="Cambria Math"/>
                          </a:rPr>
                          <m:t>−</m:t>
                        </m:r>
                        <m:f>
                          <m:fPr>
                            <m:ctrlPr>
                              <a:rPr lang="en-US" i="1" dirty="0">
                                <a:latin typeface="Cambria Math"/>
                              </a:rPr>
                            </m:ctrlPr>
                          </m:fPr>
                          <m:num>
                            <m:r>
                              <a:rPr lang="en-US" i="1" dirty="0">
                                <a:latin typeface="Cambria Math"/>
                              </a:rPr>
                              <m:t>2</m:t>
                            </m:r>
                          </m:num>
                          <m:den>
                            <m:r>
                              <a:rPr lang="en-US" i="1" dirty="0">
                                <a:latin typeface="Cambria Math"/>
                              </a:rPr>
                              <m:t>3</m:t>
                            </m:r>
                          </m:den>
                        </m:f>
                      </m:sup>
                    </m:sSup>
                    <m:r>
                      <a:rPr lang="en-US" i="1">
                        <a:latin typeface="Cambria Math"/>
                      </a:rPr>
                      <m:t>&lt;</m:t>
                    </m:r>
                    <m:f>
                      <m:fPr>
                        <m:ctrlPr>
                          <a:rPr lang="en-US" i="1" dirty="0">
                            <a:latin typeface="Cambria Math"/>
                          </a:rPr>
                        </m:ctrlPr>
                      </m:fPr>
                      <m:num>
                        <m:r>
                          <a:rPr lang="en-US" i="1" dirty="0">
                            <a:latin typeface="Cambria Math"/>
                          </a:rPr>
                          <m:t>1</m:t>
                        </m:r>
                      </m:num>
                      <m:den>
                        <m:r>
                          <a:rPr lang="en-US" i="1" dirty="0">
                            <a:latin typeface="Cambria Math"/>
                          </a:rPr>
                          <m:t>3</m:t>
                        </m:r>
                      </m:den>
                    </m:f>
                    <m:r>
                      <a:rPr lang="en-US" b="0" i="1" dirty="0" smtClean="0">
                        <a:latin typeface="Cambria Math"/>
                      </a:rPr>
                      <m:t>&lt;1</m:t>
                    </m:r>
                  </m:oMath>
                </a14:m>
                <a:r>
                  <a:rPr lang="en-US" dirty="0"/>
                  <a:t>, thus </a:t>
                </a:r>
                <a14:m>
                  <m:oMath xmlns:m="http://schemas.openxmlformats.org/officeDocument/2006/math">
                    <m:r>
                      <a:rPr lang="en-US" i="1">
                        <a:latin typeface="Cambria Math"/>
                      </a:rPr>
                      <m:t>𝑔</m:t>
                    </m:r>
                  </m:oMath>
                </a14:m>
                <a:r>
                  <a:rPr lang="en-US" dirty="0"/>
                  <a:t> is a contraction map on </a:t>
                </a:r>
                <a14:m>
                  <m:oMath xmlns:m="http://schemas.openxmlformats.org/officeDocument/2006/math">
                    <m:d>
                      <m:dPr>
                        <m:begChr m:val="["/>
                        <m:endChr m:val="]"/>
                        <m:ctrlPr>
                          <a:rPr lang="en-US" i="1">
                            <a:latin typeface="Cambria Math"/>
                          </a:rPr>
                        </m:ctrlPr>
                      </m:dPr>
                      <m:e>
                        <m:r>
                          <a:rPr lang="en-US" i="1">
                            <a:latin typeface="Cambria Math"/>
                          </a:rPr>
                          <m:t>1,2</m:t>
                        </m:r>
                      </m:e>
                    </m:d>
                    <m:r>
                      <a:rPr lang="en-US" i="1">
                        <a:latin typeface="Cambria Math"/>
                      </a:rPr>
                      <m:t>.</m:t>
                    </m:r>
                  </m:oMath>
                </a14:m>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674" b="-1348"/>
                </a:stretch>
              </a:blipFill>
            </p:spPr>
            <p:txBody>
              <a:bodyPr/>
              <a:lstStyle/>
              <a:p>
                <a:r>
                  <a:rPr lang="en-US">
                    <a:noFill/>
                  </a:rPr>
                  <a:t> </a:t>
                </a:r>
              </a:p>
            </p:txBody>
          </p:sp>
        </mc:Fallback>
      </mc:AlternateContent>
    </p:spTree>
    <p:extLst>
      <p:ext uri="{BB962C8B-B14F-4D97-AF65-F5344CB8AC3E}">
        <p14:creationId xmlns:p14="http://schemas.microsoft.com/office/powerpoint/2010/main" val="2544007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Recall that the Contraction </a:t>
                </a:r>
                <a:r>
                  <a:rPr lang="en-US" dirty="0" smtClean="0"/>
                  <a:t>Mapping </a:t>
                </a:r>
                <a:r>
                  <a:rPr lang="en-US" dirty="0"/>
                  <a:t>Theorem: </a:t>
                </a:r>
                <a:r>
                  <a:rPr lang="en-US" dirty="0" smtClean="0"/>
                  <a:t>Let </a:t>
                </a:r>
                <a14:m>
                  <m:oMath xmlns:m="http://schemas.openxmlformats.org/officeDocument/2006/math">
                    <m:r>
                      <a:rPr lang="en-US" i="1">
                        <a:latin typeface="Cambria Math"/>
                      </a:rPr>
                      <m:t>𝑔</m:t>
                    </m:r>
                  </m:oMath>
                </a14:m>
                <a:r>
                  <a:rPr lang="en-US" dirty="0"/>
                  <a:t> be a contraction on a complete nonempty metric </a:t>
                </a:r>
                <a:r>
                  <a:rPr lang="en-US" dirty="0" smtClean="0"/>
                  <a:t>space ([1, 2]), </a:t>
                </a:r>
                <a:r>
                  <a:rPr lang="en-US" dirty="0"/>
                  <a:t>then </a:t>
                </a:r>
                <a14:m>
                  <m:oMath xmlns:m="http://schemas.openxmlformats.org/officeDocument/2006/math">
                    <m:r>
                      <a:rPr lang="en-US" i="1">
                        <a:latin typeface="Cambria Math"/>
                      </a:rPr>
                      <m:t>𝑔</m:t>
                    </m:r>
                  </m:oMath>
                </a14:m>
                <a:r>
                  <a:rPr lang="en-US" dirty="0" smtClean="0"/>
                  <a:t> has a </a:t>
                </a:r>
                <a:r>
                  <a:rPr lang="en-US" dirty="0"/>
                  <a:t>unique fixed </a:t>
                </a:r>
                <a:r>
                  <a:rPr lang="en-US" dirty="0" smtClean="0"/>
                  <a:t>point.</a:t>
                </a:r>
              </a:p>
              <a:p>
                <a:r>
                  <a:rPr lang="en-US" dirty="0" smtClean="0"/>
                  <a:t>Thus, we conclude that </a:t>
                </a:r>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i="1">
                        <a:latin typeface="Cambria Math"/>
                      </a:rPr>
                      <m:t>=</m:t>
                    </m:r>
                    <m:rad>
                      <m:radPr>
                        <m:ctrlPr>
                          <a:rPr lang="en-US" i="1">
                            <a:latin typeface="Cambria Math"/>
                          </a:rPr>
                        </m:ctrlPr>
                      </m:radPr>
                      <m:deg>
                        <m:r>
                          <a:rPr lang="en-US" i="1">
                            <a:latin typeface="Cambria Math"/>
                          </a:rPr>
                          <m:t>3</m:t>
                        </m:r>
                      </m:deg>
                      <m:e>
                        <m:r>
                          <a:rPr lang="en-US" i="1">
                            <a:latin typeface="Cambria Math"/>
                          </a:rPr>
                          <m:t>𝑥</m:t>
                        </m:r>
                        <m:r>
                          <a:rPr lang="en-US" i="1">
                            <a:latin typeface="Cambria Math"/>
                          </a:rPr>
                          <m:t>+1</m:t>
                        </m:r>
                      </m:e>
                    </m:rad>
                  </m:oMath>
                </a14:m>
                <a:r>
                  <a:rPr lang="en-US" dirty="0" smtClean="0"/>
                  <a:t> has a unique fixed point on </a:t>
                </a:r>
                <a14:m>
                  <m:oMath xmlns:m="http://schemas.openxmlformats.org/officeDocument/2006/math">
                    <m:d>
                      <m:dPr>
                        <m:begChr m:val="["/>
                        <m:endChr m:val="]"/>
                        <m:ctrlPr>
                          <a:rPr lang="en-US" i="1">
                            <a:latin typeface="Cambria Math"/>
                          </a:rPr>
                        </m:ctrlPr>
                      </m:dPr>
                      <m:e>
                        <m:r>
                          <a:rPr lang="en-US" i="1">
                            <a:latin typeface="Cambria Math"/>
                          </a:rPr>
                          <m:t>1,2</m:t>
                        </m:r>
                      </m:e>
                    </m:d>
                  </m:oMath>
                </a14:m>
                <a:r>
                  <a:rPr lang="en-US" dirty="0" smtClean="0"/>
                  <a:t>,</a:t>
                </a:r>
                <a:r>
                  <a:rPr lang="en-US" dirty="0"/>
                  <a:t> i</a:t>
                </a:r>
                <a:r>
                  <a:rPr lang="en-US" dirty="0" smtClean="0"/>
                  <a:t>.e. </a:t>
                </a:r>
                <a14:m>
                  <m:oMath xmlns:m="http://schemas.openxmlformats.org/officeDocument/2006/math">
                    <m:r>
                      <a:rPr lang="en-US" i="1">
                        <a:latin typeface="Cambria Math"/>
                      </a:rPr>
                      <m:t>𝑔</m:t>
                    </m:r>
                    <m:d>
                      <m:dPr>
                        <m:ctrlPr>
                          <a:rPr lang="en-US" i="1">
                            <a:latin typeface="Cambria Math"/>
                          </a:rPr>
                        </m:ctrlPr>
                      </m:dPr>
                      <m:e>
                        <m:r>
                          <a:rPr lang="en-US" i="1">
                            <a:latin typeface="Cambria Math"/>
                          </a:rPr>
                          <m:t>𝑥</m:t>
                        </m:r>
                      </m:e>
                    </m:d>
                    <m:r>
                      <a:rPr lang="en-US" i="1">
                        <a:latin typeface="Cambria Math"/>
                      </a:rPr>
                      <m:t>=</m:t>
                    </m:r>
                    <m:r>
                      <a:rPr lang="en-US" i="1">
                        <a:latin typeface="Cambria Math"/>
                      </a:rPr>
                      <m:t>𝑥</m:t>
                    </m:r>
                  </m:oMath>
                </a14:m>
                <a:r>
                  <a:rPr lang="en-US" dirty="0"/>
                  <a:t>, </a:t>
                </a:r>
                <a:r>
                  <a:rPr lang="en-US" dirty="0" smtClean="0"/>
                  <a:t>which is the </a:t>
                </a:r>
                <a:r>
                  <a:rPr lang="en-US" dirty="0"/>
                  <a:t>root of </a:t>
                </a:r>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r>
                      <a:rPr lang="en-US" i="1">
                        <a:latin typeface="Cambria Math"/>
                      </a:rPr>
                      <m:t>=0 </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519"/>
                </a:stretch>
              </a:blipFill>
            </p:spPr>
            <p:txBody>
              <a:bodyPr/>
              <a:lstStyle/>
              <a:p>
                <a:r>
                  <a:rPr lang="en-US">
                    <a:noFill/>
                  </a:rPr>
                  <a:t> </a:t>
                </a:r>
              </a:p>
            </p:txBody>
          </p:sp>
        </mc:Fallback>
      </mc:AlternateContent>
    </p:spTree>
    <p:extLst>
      <p:ext uri="{BB962C8B-B14F-4D97-AF65-F5344CB8AC3E}">
        <p14:creationId xmlns:p14="http://schemas.microsoft.com/office/powerpoint/2010/main" val="3010765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Then we can construct an iteration formula:</a:t>
                </a:r>
              </a:p>
              <a:p>
                <a:pPr marL="0" indent="0" algn="ctr">
                  <a:buNone/>
                </a:pPr>
                <a:r>
                  <a:rPr lang="en-US" dirty="0" smtClean="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𝑘</m:t>
                        </m:r>
                        <m:r>
                          <a:rPr lang="en-US" i="1">
                            <a:latin typeface="Cambria Math"/>
                          </a:rPr>
                          <m:t>+1</m:t>
                        </m:r>
                      </m:sub>
                    </m:sSub>
                    <m:r>
                      <a:rPr lang="en-US" i="1">
                        <a:latin typeface="Cambria Math"/>
                      </a:rPr>
                      <m:t>=</m:t>
                    </m:r>
                    <m:rad>
                      <m:radPr>
                        <m:ctrlPr>
                          <a:rPr lang="en-US" i="1">
                            <a:latin typeface="Cambria Math"/>
                          </a:rPr>
                        </m:ctrlPr>
                      </m:radPr>
                      <m:deg>
                        <m:r>
                          <a:rPr lang="en-US" i="1">
                            <a:latin typeface="Cambria Math"/>
                          </a:rPr>
                          <m:t>3</m:t>
                        </m:r>
                      </m:deg>
                      <m:e>
                        <m:sSub>
                          <m:sSubPr>
                            <m:ctrlPr>
                              <a:rPr lang="en-US" i="1">
                                <a:latin typeface="Cambria Math"/>
                              </a:rPr>
                            </m:ctrlPr>
                          </m:sSubPr>
                          <m:e>
                            <m:r>
                              <a:rPr lang="en-US" i="1">
                                <a:latin typeface="Cambria Math"/>
                              </a:rPr>
                              <m:t>𝑥</m:t>
                            </m:r>
                          </m:e>
                          <m:sub>
                            <m:r>
                              <a:rPr lang="en-US" i="1">
                                <a:latin typeface="Cambria Math"/>
                              </a:rPr>
                              <m:t>𝑘</m:t>
                            </m:r>
                          </m:sub>
                        </m:sSub>
                        <m:r>
                          <a:rPr lang="en-US" i="1">
                            <a:latin typeface="Cambria Math"/>
                          </a:rPr>
                          <m:t>+1</m:t>
                        </m:r>
                      </m:e>
                    </m:rad>
                  </m:oMath>
                </a14:m>
                <a:r>
                  <a:rPr lang="en-US" dirty="0"/>
                  <a:t> </a:t>
                </a:r>
                <a:endParaRPr lang="en-US" dirty="0" smtClean="0"/>
              </a:p>
              <a:p>
                <a:pPr marL="0" indent="0">
                  <a:buNone/>
                </a:pPr>
                <a:r>
                  <a:rPr lang="en-US" dirty="0" smtClean="0"/>
                  <a:t>and just set the initial point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𝑜</m:t>
                        </m:r>
                      </m:sub>
                    </m:sSub>
                    <m:r>
                      <a:rPr lang="en-US" i="1">
                        <a:latin typeface="Cambria Math"/>
                      </a:rPr>
                      <m:t>=1.5</m:t>
                    </m:r>
                  </m:oMath>
                </a14:m>
                <a:r>
                  <a:rPr lang="en-US" dirty="0" smtClean="0"/>
                  <a:t>, make the process stop then </a:t>
                </a:r>
                <a14:m>
                  <m:oMath xmlns:m="http://schemas.openxmlformats.org/officeDocument/2006/math">
                    <m:sSub>
                      <m:sSubPr>
                        <m:ctrlPr>
                          <a:rPr lang="en-US" i="1">
                            <a:latin typeface="Cambria Math"/>
                          </a:rPr>
                        </m:ctrlPr>
                      </m:sSubPr>
                      <m:e>
                        <m:r>
                          <a:rPr lang="en-US" b="0" i="1" smtClean="0">
                            <a:latin typeface="Cambria Math"/>
                          </a:rPr>
                          <m:t>|</m:t>
                        </m:r>
                        <m:r>
                          <a:rPr lang="en-US" i="1">
                            <a:latin typeface="Cambria Math"/>
                          </a:rPr>
                          <m:t>𝑥</m:t>
                        </m:r>
                      </m:e>
                      <m:sub>
                        <m:r>
                          <a:rPr lang="en-US" i="1">
                            <a:latin typeface="Cambria Math"/>
                          </a:rPr>
                          <m:t>𝑘</m:t>
                        </m:r>
                        <m:r>
                          <a:rPr lang="en-US" i="1">
                            <a:latin typeface="Cambria Math"/>
                          </a:rPr>
                          <m:t>+1</m:t>
                        </m:r>
                      </m:sub>
                    </m:sSub>
                    <m:r>
                      <a:rPr lang="en-US" b="0" i="1" smtClean="0">
                        <a:latin typeface="Cambria Math"/>
                      </a:rPr>
                      <m:t>−</m:t>
                    </m:r>
                    <m:sSub>
                      <m:sSubPr>
                        <m:ctrlPr>
                          <a:rPr lang="en-US" i="1">
                            <a:latin typeface="Cambria Math"/>
                          </a:rPr>
                        </m:ctrlPr>
                      </m:sSubPr>
                      <m:e>
                        <m:r>
                          <a:rPr lang="en-US" i="1">
                            <a:latin typeface="Cambria Math"/>
                          </a:rPr>
                          <m:t>𝑥</m:t>
                        </m:r>
                      </m:e>
                      <m:sub>
                        <m:r>
                          <a:rPr lang="en-US" i="1">
                            <a:latin typeface="Cambria Math"/>
                          </a:rPr>
                          <m:t>𝑘</m:t>
                        </m:r>
                      </m:sub>
                    </m:sSub>
                    <m:r>
                      <a:rPr lang="en-US" b="0" i="1" smtClean="0">
                        <a:latin typeface="Cambria Math"/>
                      </a:rPr>
                      <m:t>|&lt;</m:t>
                    </m:r>
                    <m:r>
                      <m:rPr>
                        <m:sty m:val="p"/>
                      </m:rPr>
                      <a:rPr lang="el-GR" b="0" i="1" smtClean="0">
                        <a:latin typeface="Cambria Math"/>
                      </a:rPr>
                      <m:t>ε</m:t>
                    </m:r>
                  </m:oMath>
                </a14:m>
                <a:r>
                  <a:rPr lang="en-US" dirty="0" smtClean="0"/>
                  <a:t>. </a:t>
                </a:r>
              </a:p>
              <a:p>
                <a:r>
                  <a:rPr lang="en-US" dirty="0" smtClean="0"/>
                  <a:t>Run it in Matlab</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2"/>
                </a:stretch>
              </a:blipFill>
            </p:spPr>
            <p:txBody>
              <a:bodyPr/>
              <a:lstStyle/>
              <a:p>
                <a:r>
                  <a:rPr lang="en-US">
                    <a:noFill/>
                  </a:rPr>
                  <a:t> </a:t>
                </a:r>
              </a:p>
            </p:txBody>
          </p:sp>
        </mc:Fallback>
      </mc:AlternateContent>
    </p:spTree>
    <p:extLst>
      <p:ext uri="{BB962C8B-B14F-4D97-AF65-F5344CB8AC3E}">
        <p14:creationId xmlns:p14="http://schemas.microsoft.com/office/powerpoint/2010/main" val="161470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965</Words>
  <Application>Microsoft Office PowerPoint</Application>
  <PresentationFormat>On-screen Show (4:3)</PresentationFormat>
  <Paragraphs>114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Application of Contraction Mapping Theorem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Matlab Codes</vt:lpstr>
      <vt:lpstr>Matlab Outputs</vt:lpstr>
      <vt:lpstr>f(x)=x^3-x-1</vt:lpstr>
      <vt:lpstr>Another Example</vt:lpstr>
      <vt:lpstr>PowerPoint Presentation</vt:lpstr>
      <vt:lpstr>Choose g(x)=ln⁡(2-x)</vt:lpstr>
      <vt:lpstr>Matlab Codes</vt:lpstr>
      <vt:lpstr>Matlab Outputs</vt:lpstr>
      <vt:lpstr>f(x)=x+e^x-2 </vt:lpstr>
      <vt:lpstr>Reference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 711 Presentation </dc:title>
  <dc:creator>Wei, Shuowen</dc:creator>
  <cp:lastModifiedBy>WFUT4102010</cp:lastModifiedBy>
  <cp:revision>51</cp:revision>
  <dcterms:created xsi:type="dcterms:W3CDTF">2006-08-16T00:00:00Z</dcterms:created>
  <dcterms:modified xsi:type="dcterms:W3CDTF">2012-05-03T03:05:59Z</dcterms:modified>
</cp:coreProperties>
</file>