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82" r:id="rId4"/>
    <p:sldId id="285" r:id="rId5"/>
    <p:sldId id="286" r:id="rId6"/>
    <p:sldId id="287" r:id="rId7"/>
    <p:sldId id="260" r:id="rId8"/>
    <p:sldId id="283" r:id="rId9"/>
    <p:sldId id="284" r:id="rId10"/>
    <p:sldId id="261" r:id="rId11"/>
    <p:sldId id="262" r:id="rId12"/>
    <p:sldId id="259" r:id="rId13"/>
    <p:sldId id="276" r:id="rId14"/>
    <p:sldId id="280" r:id="rId15"/>
    <p:sldId id="277" r:id="rId16"/>
    <p:sldId id="278" r:id="rId17"/>
    <p:sldId id="263"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60143" autoAdjust="0"/>
  </p:normalViewPr>
  <p:slideViewPr>
    <p:cSldViewPr>
      <p:cViewPr varScale="1">
        <p:scale>
          <a:sx n="70" d="100"/>
          <a:sy n="70" d="100"/>
        </p:scale>
        <p:origin x="2784" y="60"/>
      </p:cViewPr>
      <p:guideLst>
        <p:guide orient="horz" pos="2160"/>
        <p:guide pos="2880"/>
      </p:guideLst>
    </p:cSldViewPr>
  </p:slideViewPr>
  <p:notesTextViewPr>
    <p:cViewPr>
      <p:scale>
        <a:sx n="100" d="100"/>
        <a:sy n="100" d="100"/>
      </p:scale>
      <p:origin x="0" y="0"/>
    </p:cViewPr>
  </p:notesTextViewPr>
  <p:notesViewPr>
    <p:cSldViewPr>
      <p:cViewPr>
        <p:scale>
          <a:sx n="150" d="100"/>
          <a:sy n="150" d="100"/>
        </p:scale>
        <p:origin x="2388" y="-4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6/22/2016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1136829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8ubRzzirRK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341887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Organizational structure will be addressed in a future lecture.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422824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18383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516140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296820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my view, the role of the leader is to inspire people to do things they would not otherwise do, left to their own devices.</a:t>
            </a:r>
          </a:p>
          <a:p>
            <a:endParaRPr lang="en-US" dirty="0" smtClean="0"/>
          </a:p>
          <a:p>
            <a:r>
              <a:rPr lang="en-US" dirty="0" smtClean="0"/>
              <a:t>In</a:t>
            </a:r>
            <a:r>
              <a:rPr lang="en-US" baseline="0" dirty="0" smtClean="0"/>
              <a:t> my view leaders do not motivate.  You may ask, “what is the difference between motivating and inspiring?”  A fair question.  My answer is that I like to view motivation as an internal physiological response to stimuli.  Inspiration is generally a logical argument.  Inspiration can have an emotional component, but I argue that the emotion is rooted in a core belief that already exists.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978378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View this </a:t>
            </a:r>
            <a:r>
              <a:rPr lang="en-US" dirty="0"/>
              <a:t>video:  </a:t>
            </a:r>
            <a:r>
              <a:rPr lang="en-US" dirty="0">
                <a:hlinkClick r:id="rId3"/>
              </a:rPr>
              <a:t>https://</a:t>
            </a:r>
            <a:r>
              <a:rPr lang="en-US" dirty="0" smtClean="0">
                <a:hlinkClick r:id="rId3"/>
              </a:rPr>
              <a:t>www.youtube.com/watch?v=8ubRzzirRKs</a:t>
            </a:r>
            <a:r>
              <a:rPr lang="en-US" dirty="0" smtClean="0"/>
              <a:t> </a:t>
            </a:r>
          </a:p>
          <a:p>
            <a:endParaRPr lang="en-US" dirty="0"/>
          </a:p>
          <a:p>
            <a:endParaRPr lang="en-US" dirty="0" smtClean="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3059410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argue that pure managers and pure leaders do not exist in the real world.</a:t>
            </a:r>
          </a:p>
          <a:p>
            <a:endParaRPr lang="en-US" dirty="0" smtClean="0"/>
          </a:p>
          <a:p>
            <a:r>
              <a:rPr lang="en-US" dirty="0" smtClean="0"/>
              <a:t>All managers must lead from</a:t>
            </a:r>
            <a:r>
              <a:rPr lang="en-US" baseline="0" dirty="0" smtClean="0"/>
              <a:t> time to time and all leaders must manage once in a while.  As leaders and mangers move left and right on this continuum, the mix of these tasks varies.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3725127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classic model of the levels of management.</a:t>
            </a:r>
          </a:p>
          <a:p>
            <a:endParaRPr lang="en-US" dirty="0" smtClean="0"/>
          </a:p>
          <a:p>
            <a:r>
              <a:rPr lang="en-US" dirty="0" smtClean="0"/>
              <a:t>The CEO is the one person responsible for the entire organization.</a:t>
            </a:r>
          </a:p>
          <a:p>
            <a:endParaRPr lang="en-US" dirty="0" smtClean="0"/>
          </a:p>
          <a:p>
            <a:r>
              <a:rPr lang="en-US" dirty="0" smtClean="0"/>
              <a:t>Top managers include the most senior management, e.g., vice presidents, directors.  This senior managers typically oversee</a:t>
            </a:r>
            <a:r>
              <a:rPr lang="en-US" baseline="0" dirty="0" smtClean="0"/>
              <a:t> a single function.</a:t>
            </a:r>
          </a:p>
          <a:p>
            <a:endParaRPr lang="en-US" baseline="0" dirty="0" smtClean="0"/>
          </a:p>
          <a:p>
            <a:r>
              <a:rPr lang="en-US" baseline="0" dirty="0" smtClean="0"/>
              <a:t>Middle managers or second-line supervisors are two levels removed from the workers.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1641576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Managers</a:t>
            </a:r>
            <a:r>
              <a:rPr lang="en-US" baseline="0" dirty="0" smtClean="0"/>
              <a:t> cannot influence everything.  However, Yuki suggest these are eleven things they can.</a:t>
            </a:r>
          </a:p>
          <a:p>
            <a:endParaRPr lang="en-US" baseline="0" dirty="0" smtClean="0"/>
          </a:p>
          <a:p>
            <a:r>
              <a:rPr lang="en-US" baseline="0" dirty="0" smtClean="0"/>
              <a:t>The four that I have identified are, in my opinion, are the areas where managers have the least influence.  These are items of culture.  It is easy to assign a worker to a job, but hard to make certain the worker likes the decision.</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170687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some definitions for this lecture.</a:t>
            </a:r>
          </a:p>
          <a:p>
            <a:endParaRPr lang="en-US" dirty="0" smtClean="0"/>
          </a:p>
          <a:p>
            <a:r>
              <a:rPr lang="en-US" dirty="0" smtClean="0"/>
              <a:t>Management is not leadership.  In my view of</a:t>
            </a:r>
            <a:r>
              <a:rPr lang="en-US" baseline="0" dirty="0" smtClean="0"/>
              <a:t> the world, manager and leader are two distinct roles.  They are related, but distinct.  Each has different characteristics.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2779809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Management is an invention of man.  As we, transitioned</a:t>
            </a:r>
            <a:r>
              <a:rPr lang="en-US" baseline="0" dirty="0" smtClean="0"/>
              <a:t> from an agrarian society to an industrial one, it became apparent that they way people interacted to accomplish tasks had distinct patters.  Theories of management, starting with Scientific Management Theory, was crafted to explain these interactions.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333884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of these theories have common characteristics or principles.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52390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181674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1974267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a:t>
            </a:r>
            <a:r>
              <a:rPr lang="en-US" baseline="0" dirty="0" smtClean="0"/>
              <a:t> believe that management has four distinct tasks.  This four task model includes leadership as one of the tasks.  I tend to consider leadership as a separate role.  One can manage without leading, and conversely lead without managing.  However, I do not believe it is vital to reject this model.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3301598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Henri </a:t>
            </a:r>
            <a:r>
              <a:rPr lang="en-US" dirty="0" err="1" smtClean="0"/>
              <a:t>Fayol’s</a:t>
            </a:r>
            <a:r>
              <a:rPr lang="en-US" dirty="0" smtClean="0"/>
              <a:t> model used six tasks.  I think these really fold</a:t>
            </a:r>
            <a:r>
              <a:rPr lang="en-US" baseline="0" dirty="0" smtClean="0"/>
              <a:t> into the previous four.</a:t>
            </a:r>
          </a:p>
          <a:p>
            <a:endParaRPr lang="en-US" baseline="0" dirty="0" smtClean="0"/>
          </a:p>
          <a:p>
            <a:r>
              <a:rPr lang="en-US" dirty="0" smtClean="0"/>
              <a:t>Although scientific management as a distinct theory or school of thought was obsolete by the 1930s, most of its themes are still important parts of Industrial engineering and management today. </a:t>
            </a:r>
          </a:p>
          <a:p>
            <a:endParaRPr lang="en-US" dirty="0" smtClean="0"/>
          </a:p>
          <a:p>
            <a:r>
              <a:rPr lang="en-US" dirty="0" smtClean="0"/>
              <a:t>Taylor's four principles include:</a:t>
            </a:r>
          </a:p>
          <a:p>
            <a:r>
              <a:rPr lang="en-US" dirty="0" smtClean="0"/>
              <a:t>Replace working by "rule of thumb," or simple habit and common sense, and instead use the scientific method to study work and determine the most efficient way to perform specific tasks.</a:t>
            </a:r>
          </a:p>
          <a:p>
            <a:r>
              <a:rPr lang="en-US" dirty="0" smtClean="0"/>
              <a:t>Rather than simply assign workers to just any job, match workers to their jobs based on capability and motivation, and train them to work at maximum efficiency.</a:t>
            </a:r>
          </a:p>
          <a:p>
            <a:r>
              <a:rPr lang="en-US" dirty="0" smtClean="0"/>
              <a:t>Monitor worker performance, and provide instructions and supervision to ensure that they're using the most efficient ways of working.</a:t>
            </a:r>
          </a:p>
          <a:p>
            <a:r>
              <a:rPr lang="en-US" dirty="0" smtClean="0"/>
              <a:t>Allocate the work between managers and workers so that the managers spend their time planning and training, allowing the workers to perform their tasks efficiently.</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1554307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The process of planning forces management to think about aspects of the organization or environment to expose opportunities and threats</a:t>
            </a:r>
          </a:p>
          <a:p>
            <a:endParaRPr lang="en-US" sz="1200" dirty="0" smtClean="0"/>
          </a:p>
          <a:p>
            <a:r>
              <a:rPr lang="en-US" sz="1200" dirty="0" smtClean="0"/>
              <a:t>“Plans are nothing; planning is everything.”  --Dwight D. Eisenhower</a:t>
            </a:r>
          </a:p>
          <a:p>
            <a:endParaRPr lang="en-US" sz="1200" dirty="0" smtClean="0"/>
          </a:p>
          <a:p>
            <a:r>
              <a:rPr lang="en-US" sz="1200" dirty="0" smtClean="0"/>
              <a:t>What President Eisenhower meant</a:t>
            </a:r>
            <a:r>
              <a:rPr lang="en-US" sz="1200" baseline="0" dirty="0" smtClean="0"/>
              <a:t> by this was that once a plan is finished, it probably is already outdated.  What is important is the concept of planning.  If leaders and managers are constantly planning (or thinking about planning), then the chances of surprise </a:t>
            </a:r>
            <a:r>
              <a:rPr lang="en-US" sz="1200" baseline="0" smtClean="0"/>
              <a:t>are reduced.</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407983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2014, 2015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1366748" y="3436203"/>
            <a:ext cx="6366231" cy="830997"/>
          </a:xfrm>
          <a:prstGeom prst="rect">
            <a:avLst/>
          </a:prstGeom>
          <a:noFill/>
        </p:spPr>
        <p:txBody>
          <a:bodyPr wrap="none" rtlCol="0">
            <a:spAutoFit/>
          </a:bodyPr>
          <a:lstStyle/>
          <a:p>
            <a:pPr algn="ctr"/>
            <a:r>
              <a:rPr lang="en-US" sz="4800" dirty="0" smtClean="0"/>
              <a:t>Managers and Managing</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2731389" cy="646331"/>
          </a:xfrm>
          <a:prstGeom prst="rect">
            <a:avLst/>
          </a:prstGeom>
          <a:noFill/>
        </p:spPr>
        <p:txBody>
          <a:bodyPr wrap="none" rtlCol="0">
            <a:spAutoFit/>
          </a:bodyPr>
          <a:lstStyle/>
          <a:p>
            <a:r>
              <a:rPr lang="en-US" sz="3600" dirty="0" smtClean="0"/>
              <a:t>2.  Organizing</a:t>
            </a:r>
            <a:endParaRPr lang="en-US" sz="3600" dirty="0"/>
          </a:p>
        </p:txBody>
      </p:sp>
      <p:sp>
        <p:nvSpPr>
          <p:cNvPr id="4" name="Rectangle 3"/>
          <p:cNvSpPr/>
          <p:nvPr/>
        </p:nvSpPr>
        <p:spPr>
          <a:xfrm>
            <a:off x="905256" y="1591056"/>
            <a:ext cx="7933944" cy="4893647"/>
          </a:xfrm>
          <a:prstGeom prst="rect">
            <a:avLst/>
          </a:prstGeom>
        </p:spPr>
        <p:txBody>
          <a:bodyPr wrap="square">
            <a:spAutoFit/>
          </a:bodyPr>
          <a:lstStyle/>
          <a:p>
            <a:pPr>
              <a:buFont typeface="Wingdings" pitchFamily="2" charset="2"/>
              <a:buChar char="Ø"/>
              <a:defRPr/>
            </a:pPr>
            <a:r>
              <a:rPr lang="en-US" sz="2400" b="1" dirty="0" smtClean="0"/>
              <a:t>  Organizing.  </a:t>
            </a:r>
            <a:r>
              <a:rPr lang="en-US" sz="2400" dirty="0" smtClean="0"/>
              <a:t>Establishing tasks and relationships that allow members of the organization to achieve organizational goals</a:t>
            </a:r>
          </a:p>
          <a:p>
            <a:pPr lvl="1">
              <a:buFont typeface="Wingdings" pitchFamily="2" charset="2"/>
              <a:buChar char="§"/>
              <a:defRPr/>
            </a:pPr>
            <a:r>
              <a:rPr lang="en-US" sz="2400" dirty="0" smtClean="0"/>
              <a:t>  Responsibilities</a:t>
            </a:r>
          </a:p>
          <a:p>
            <a:pPr lvl="1">
              <a:buFont typeface="Wingdings" pitchFamily="2" charset="2"/>
              <a:buChar char="§"/>
              <a:defRPr/>
            </a:pPr>
            <a:r>
              <a:rPr lang="en-US" sz="2400" dirty="0" smtClean="0"/>
              <a:t>  Lines of authority</a:t>
            </a:r>
          </a:p>
          <a:p>
            <a:pPr lvl="1">
              <a:buFont typeface="Wingdings" pitchFamily="2" charset="2"/>
              <a:buChar char="§"/>
              <a:defRPr/>
            </a:pPr>
            <a:r>
              <a:rPr lang="en-US" sz="2400" dirty="0" smtClean="0"/>
              <a:t>  Resource allocation</a:t>
            </a:r>
          </a:p>
          <a:p>
            <a:pPr>
              <a:buFont typeface="Wingdings" pitchFamily="2" charset="2"/>
              <a:buChar char="Ø"/>
              <a:defRPr/>
            </a:pPr>
            <a:endParaRPr lang="en-US" sz="2400" dirty="0" smtClean="0"/>
          </a:p>
          <a:p>
            <a:pPr>
              <a:buFont typeface="Wingdings" pitchFamily="2" charset="2"/>
              <a:buChar char="Ø"/>
              <a:defRPr/>
            </a:pPr>
            <a:r>
              <a:rPr lang="en-US" sz="2400" b="1" dirty="0" smtClean="0"/>
              <a:t>  Organizational structure.  </a:t>
            </a:r>
            <a:r>
              <a:rPr lang="en-US" sz="2400" dirty="0" smtClean="0"/>
              <a:t>A formal system of task and reporting relationships that coordinates organizational activities so that members can work together to achieve organizational goals</a:t>
            </a:r>
          </a:p>
          <a:p>
            <a:pPr lvl="1">
              <a:buFont typeface="Wingdings" pitchFamily="2" charset="2"/>
              <a:buChar char="§"/>
              <a:defRPr/>
            </a:pPr>
            <a:r>
              <a:rPr lang="en-US" sz="2400" dirty="0" smtClean="0"/>
              <a:t>  Types.  Functional, Divisional, Matrix, Project</a:t>
            </a:r>
          </a:p>
          <a:p>
            <a:pPr lvl="1">
              <a:buFont typeface="Wingdings" pitchFamily="2" charset="2"/>
              <a:buChar char="§"/>
              <a:defRPr/>
            </a:pPr>
            <a:r>
              <a:rPr lang="en-US" sz="2400" dirty="0" smtClean="0"/>
              <a:t>  Hierarchy</a:t>
            </a:r>
          </a:p>
          <a:p>
            <a:pPr>
              <a:defRPr/>
            </a:pP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2800254" cy="646331"/>
          </a:xfrm>
          <a:prstGeom prst="rect">
            <a:avLst/>
          </a:prstGeom>
          <a:noFill/>
        </p:spPr>
        <p:txBody>
          <a:bodyPr wrap="none" rtlCol="0">
            <a:spAutoFit/>
          </a:bodyPr>
          <a:lstStyle/>
          <a:p>
            <a:r>
              <a:rPr lang="en-US" sz="3600" dirty="0" smtClean="0"/>
              <a:t>3.  Controlling</a:t>
            </a:r>
            <a:endParaRPr lang="en-US" sz="3600" dirty="0"/>
          </a:p>
        </p:txBody>
      </p:sp>
      <p:sp>
        <p:nvSpPr>
          <p:cNvPr id="4" name="Rectangle 3"/>
          <p:cNvSpPr/>
          <p:nvPr/>
        </p:nvSpPr>
        <p:spPr>
          <a:xfrm>
            <a:off x="905256" y="1591056"/>
            <a:ext cx="7705344" cy="4893647"/>
          </a:xfrm>
          <a:prstGeom prst="rect">
            <a:avLst/>
          </a:prstGeom>
        </p:spPr>
        <p:txBody>
          <a:bodyPr wrap="square">
            <a:spAutoFit/>
          </a:bodyPr>
          <a:lstStyle/>
          <a:p>
            <a:pPr>
              <a:buFont typeface="Wingdings" pitchFamily="2" charset="2"/>
              <a:buChar char="Ø"/>
              <a:defRPr/>
            </a:pPr>
            <a:r>
              <a:rPr lang="en-US" sz="2400" dirty="0" smtClean="0"/>
              <a:t>  The outcome of the </a:t>
            </a:r>
            <a:r>
              <a:rPr lang="en-US" sz="2400" b="1" dirty="0" smtClean="0"/>
              <a:t>control process </a:t>
            </a:r>
            <a:r>
              <a:rPr lang="en-US" sz="2400" dirty="0" smtClean="0"/>
              <a:t>is the ability to measure performance accurately and regulate organizational efficiency and effectiveness</a:t>
            </a:r>
          </a:p>
          <a:p>
            <a:pPr>
              <a:buFont typeface="Wingdings" pitchFamily="2" charset="2"/>
              <a:buChar char="Ø"/>
              <a:defRPr/>
            </a:pPr>
            <a:endParaRPr lang="en-US" sz="2400" dirty="0" smtClean="0"/>
          </a:p>
          <a:p>
            <a:pPr>
              <a:buFont typeface="Wingdings" pitchFamily="2" charset="2"/>
              <a:buChar char="Ø"/>
              <a:defRPr/>
            </a:pPr>
            <a:r>
              <a:rPr lang="en-US" sz="2400" dirty="0" smtClean="0"/>
              <a:t>  Managers must decide which goals to measure</a:t>
            </a:r>
          </a:p>
          <a:p>
            <a:pPr lvl="1">
              <a:buFont typeface="Wingdings" pitchFamily="2" charset="2"/>
              <a:buChar char="§"/>
              <a:defRPr/>
            </a:pPr>
            <a:r>
              <a:rPr lang="en-US" sz="2400" dirty="0" smtClean="0"/>
              <a:t>  Outcomes are a better measure than outputs</a:t>
            </a:r>
          </a:p>
          <a:p>
            <a:pPr lvl="1">
              <a:buFont typeface="Wingdings" pitchFamily="2" charset="2"/>
              <a:buChar char="§"/>
              <a:defRPr/>
            </a:pPr>
            <a:r>
              <a:rPr lang="en-US" sz="2400" dirty="0" smtClean="0"/>
              <a:t>  Outcome are often hard to define</a:t>
            </a:r>
          </a:p>
          <a:p>
            <a:pPr lvl="1">
              <a:buFont typeface="Wingdings" pitchFamily="2" charset="2"/>
              <a:buChar char="§"/>
              <a:defRPr/>
            </a:pPr>
            <a:r>
              <a:rPr lang="en-US" sz="2400" dirty="0" smtClean="0"/>
              <a:t>  Outputs are better than transactions</a:t>
            </a:r>
          </a:p>
          <a:p>
            <a:pPr lvl="1">
              <a:buFont typeface="Wingdings" pitchFamily="2" charset="2"/>
              <a:buChar char="§"/>
              <a:defRPr/>
            </a:pPr>
            <a:r>
              <a:rPr lang="en-US" sz="2400" dirty="0" smtClean="0"/>
              <a:t>  Measuring transactions is only useful when transactions can be linked to outcomes, e.g., a strong, positive correlation between Web site hits and revenue</a:t>
            </a:r>
          </a:p>
          <a:p>
            <a:pPr lvl="1">
              <a:buFont typeface="Wingdings" pitchFamily="2" charset="2"/>
              <a:buChar char="§"/>
              <a:defRPr/>
            </a:pPr>
            <a:endParaRPr lang="en-US" sz="2400" dirty="0" smtClean="0"/>
          </a:p>
          <a:p>
            <a:pPr>
              <a:buFont typeface="Wingdings" pitchFamily="2" charset="2"/>
              <a:buChar char="Ø"/>
              <a:defRPr/>
            </a:pPr>
            <a:r>
              <a:rPr lang="en-US" sz="2400" dirty="0" smtClean="0"/>
              <a:t>  Measuring is the essence of management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5403146" cy="646331"/>
          </a:xfrm>
          <a:prstGeom prst="rect">
            <a:avLst/>
          </a:prstGeom>
          <a:noFill/>
        </p:spPr>
        <p:txBody>
          <a:bodyPr wrap="none" rtlCol="0">
            <a:spAutoFit/>
          </a:bodyPr>
          <a:lstStyle/>
          <a:p>
            <a:r>
              <a:rPr lang="en-US" sz="3600" dirty="0" smtClean="0"/>
              <a:t>Organizational Performance</a:t>
            </a:r>
            <a:endParaRPr lang="en-US" sz="3600" dirty="0"/>
          </a:p>
        </p:txBody>
      </p:sp>
      <p:sp>
        <p:nvSpPr>
          <p:cNvPr id="4" name="Rectangle 3"/>
          <p:cNvSpPr/>
          <p:nvPr/>
        </p:nvSpPr>
        <p:spPr>
          <a:xfrm>
            <a:off x="905256" y="1591056"/>
            <a:ext cx="7781544" cy="4524315"/>
          </a:xfrm>
          <a:prstGeom prst="rect">
            <a:avLst/>
          </a:prstGeom>
        </p:spPr>
        <p:txBody>
          <a:bodyPr wrap="square">
            <a:spAutoFit/>
          </a:bodyPr>
          <a:lstStyle/>
          <a:p>
            <a:pPr>
              <a:buFont typeface="Wingdings" pitchFamily="2" charset="2"/>
              <a:buChar char="Ø"/>
              <a:defRPr/>
            </a:pPr>
            <a:r>
              <a:rPr lang="en-US" sz="2400" b="1" dirty="0" smtClean="0"/>
              <a:t>  Organizational Performance.  </a:t>
            </a:r>
            <a:r>
              <a:rPr lang="en-US" sz="2400" dirty="0" smtClean="0"/>
              <a:t>A measure of how efficiently and effectively managers use available resources to satisfy customers and achieve organizational goals</a:t>
            </a:r>
          </a:p>
          <a:p>
            <a:pPr lvl="1">
              <a:buFont typeface="Wingdings" pitchFamily="2" charset="2"/>
              <a:buChar char="§"/>
              <a:defRPr/>
            </a:pPr>
            <a:r>
              <a:rPr lang="en-US" sz="2400" b="1" dirty="0" smtClean="0"/>
              <a:t>  Efficiency.  </a:t>
            </a:r>
            <a:r>
              <a:rPr lang="en-US" sz="2400" dirty="0" smtClean="0"/>
              <a:t>How well or how productively resources are used to achieve a goal. </a:t>
            </a:r>
            <a:r>
              <a:rPr lang="en-US" sz="2400" b="1" dirty="0" smtClean="0"/>
              <a:t>“Doing things right”</a:t>
            </a:r>
          </a:p>
          <a:p>
            <a:pPr lvl="1">
              <a:buFont typeface="Wingdings" pitchFamily="2" charset="2"/>
              <a:buChar char="§"/>
              <a:defRPr/>
            </a:pPr>
            <a:r>
              <a:rPr lang="en-US" sz="2400" b="1" dirty="0" smtClean="0"/>
              <a:t>  Effectiveness.  </a:t>
            </a:r>
            <a:r>
              <a:rPr lang="en-US" sz="2400" dirty="0" smtClean="0"/>
              <a:t> Appropriateness of the goals an organization is pursuing.  </a:t>
            </a:r>
            <a:r>
              <a:rPr lang="en-US" sz="2400" b="1" dirty="0" smtClean="0"/>
              <a:t>“Doing the right things”</a:t>
            </a:r>
          </a:p>
          <a:p>
            <a:pPr lvl="1">
              <a:buFont typeface="Wingdings" pitchFamily="2" charset="2"/>
              <a:buChar char="§"/>
              <a:defRPr/>
            </a:pPr>
            <a:endParaRPr lang="en-US" sz="2400" b="1" dirty="0" smtClean="0"/>
          </a:p>
          <a:p>
            <a:pPr>
              <a:buFont typeface="Wingdings" pitchFamily="2" charset="2"/>
              <a:buChar char="Ø"/>
              <a:defRPr/>
            </a:pPr>
            <a:r>
              <a:rPr lang="en-US" sz="2400" b="1" dirty="0" smtClean="0"/>
              <a:t> Resources</a:t>
            </a:r>
            <a:r>
              <a:rPr lang="en-US" sz="2400" dirty="0" smtClean="0"/>
              <a:t>.  Include people, with their knowledge, skills, and abilities (KSAs), organizational know-how and experience, machinery, raw materials, equipment, patents, and financial capital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Rectangle 2"/>
          <p:cNvSpPr/>
          <p:nvPr/>
        </p:nvSpPr>
        <p:spPr>
          <a:xfrm>
            <a:off x="905256" y="1591056"/>
            <a:ext cx="7857744" cy="4154984"/>
          </a:xfrm>
          <a:prstGeom prst="rect">
            <a:avLst/>
          </a:prstGeom>
        </p:spPr>
        <p:txBody>
          <a:bodyPr wrap="square">
            <a:spAutoFit/>
          </a:bodyPr>
          <a:lstStyle/>
          <a:p>
            <a:pPr>
              <a:defRPr/>
            </a:pPr>
            <a:r>
              <a:rPr lang="en-US" sz="2400" dirty="0" smtClean="0"/>
              <a:t>The application of power, personality, influence, persuasion, and communication skills to inspire others to achieve one or more goals.</a:t>
            </a:r>
          </a:p>
          <a:p>
            <a:pPr lvl="1">
              <a:buFont typeface="Wingdings" pitchFamily="2" charset="2"/>
              <a:buChar char="§"/>
              <a:defRPr/>
            </a:pPr>
            <a:r>
              <a:rPr lang="en-US" sz="2400" dirty="0" smtClean="0"/>
              <a:t>  The influential increment over and above mechanical compliance with the routine directive of the organization</a:t>
            </a:r>
          </a:p>
          <a:p>
            <a:pPr lvl="1">
              <a:buFont typeface="Wingdings" pitchFamily="2" charset="2"/>
              <a:buChar char="§"/>
            </a:pPr>
            <a:r>
              <a:rPr lang="en-US" sz="2400" dirty="0" smtClean="0"/>
              <a:t>  Exercised power when persons mobilize institutional, political, psychological, and other resources so as to arouse, engage, and satisfy the motives of followers</a:t>
            </a:r>
          </a:p>
          <a:p>
            <a:pPr lvl="1">
              <a:buFont typeface="Wingdings" pitchFamily="2" charset="2"/>
              <a:buChar char="§"/>
            </a:pPr>
            <a:r>
              <a:rPr lang="en-US" sz="2400" dirty="0" smtClean="0"/>
              <a:t>  Realized in the process whereby one or more individuals succeed in attempting to frame and define the reality of others</a:t>
            </a:r>
          </a:p>
        </p:txBody>
      </p:sp>
      <p:sp>
        <p:nvSpPr>
          <p:cNvPr id="4" name="TextBox 3"/>
          <p:cNvSpPr txBox="1"/>
          <p:nvPr/>
        </p:nvSpPr>
        <p:spPr>
          <a:xfrm>
            <a:off x="1371600" y="381000"/>
            <a:ext cx="2783262" cy="646331"/>
          </a:xfrm>
          <a:prstGeom prst="rect">
            <a:avLst/>
          </a:prstGeom>
          <a:noFill/>
        </p:spPr>
        <p:txBody>
          <a:bodyPr wrap="none" rtlCol="0">
            <a:spAutoFit/>
          </a:bodyPr>
          <a:lstStyle/>
          <a:p>
            <a:r>
              <a:rPr lang="en-US" sz="3600" dirty="0" smtClean="0"/>
              <a:t>4.  Leadership</a:t>
            </a:r>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4817601" cy="646331"/>
          </a:xfrm>
          <a:prstGeom prst="rect">
            <a:avLst/>
          </a:prstGeom>
          <a:noFill/>
        </p:spPr>
        <p:txBody>
          <a:bodyPr wrap="none" rtlCol="0">
            <a:spAutoFit/>
          </a:bodyPr>
          <a:lstStyle/>
          <a:p>
            <a:r>
              <a:rPr lang="en-US" sz="3600" dirty="0" smtClean="0"/>
              <a:t>How Do Leaders Inspire?</a:t>
            </a:r>
            <a:endParaRPr lang="en-US" sz="3600" dirty="0"/>
          </a:p>
        </p:txBody>
      </p:sp>
      <p:sp>
        <p:nvSpPr>
          <p:cNvPr id="4" name="Rectangle 3"/>
          <p:cNvSpPr/>
          <p:nvPr/>
        </p:nvSpPr>
        <p:spPr>
          <a:xfrm>
            <a:off x="905256" y="1591056"/>
            <a:ext cx="7857744" cy="3785652"/>
          </a:xfrm>
          <a:prstGeom prst="rect">
            <a:avLst/>
          </a:prstGeom>
        </p:spPr>
        <p:txBody>
          <a:bodyPr wrap="square">
            <a:spAutoFit/>
          </a:bodyPr>
          <a:lstStyle/>
          <a:p>
            <a:pPr>
              <a:buFont typeface="Wingdings" pitchFamily="2" charset="2"/>
              <a:buChar char="Ø"/>
            </a:pPr>
            <a:r>
              <a:rPr lang="en-US" sz="2400" dirty="0" smtClean="0"/>
              <a:t>  Articulating visions, embodying values, and creating the environment within which things can be accomplished</a:t>
            </a:r>
          </a:p>
          <a:p>
            <a:pPr>
              <a:buFont typeface="Wingdings" pitchFamily="2" charset="2"/>
              <a:buChar char="Ø"/>
            </a:pPr>
            <a:endParaRPr lang="en-US" sz="2400" dirty="0" smtClean="0"/>
          </a:p>
          <a:p>
            <a:pPr>
              <a:buFont typeface="Wingdings" pitchFamily="2" charset="2"/>
              <a:buChar char="Ø"/>
            </a:pPr>
            <a:r>
              <a:rPr lang="en-US" sz="2400" dirty="0" smtClean="0"/>
              <a:t>  Giving purpose to collective effort and causing willing effort to be expended to achieve purpose</a:t>
            </a:r>
          </a:p>
          <a:p>
            <a:pPr>
              <a:buFont typeface="Wingdings" pitchFamily="2" charset="2"/>
              <a:buChar char="Ø"/>
            </a:pPr>
            <a:endParaRPr lang="en-US" sz="2400" dirty="0" smtClean="0"/>
          </a:p>
          <a:p>
            <a:pPr>
              <a:buFont typeface="Wingdings" pitchFamily="2" charset="2"/>
              <a:buChar char="Ø"/>
            </a:pPr>
            <a:r>
              <a:rPr lang="en-US" sz="2400" dirty="0" smtClean="0"/>
              <a:t>  Making sense of what people are doing together so that people will understand and be committed</a:t>
            </a:r>
          </a:p>
          <a:p>
            <a:pPr>
              <a:buFont typeface="Wingdings" pitchFamily="2" charset="2"/>
              <a:buChar char="Ø"/>
            </a:pPr>
            <a:endParaRPr lang="en-US" sz="2400" dirty="0" smtClean="0"/>
          </a:p>
          <a:p>
            <a:pPr>
              <a:buFont typeface="Wingdings" pitchFamily="2" charset="2"/>
              <a:buChar char="Ø"/>
            </a:pPr>
            <a:r>
              <a:rPr lang="en-US" sz="2400" dirty="0" smtClean="0"/>
              <a:t>  Stepping outside of the culture…to effect change</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1600200"/>
          <a:ext cx="8153400" cy="4953001"/>
        </p:xfrm>
        <a:graphic>
          <a:graphicData uri="http://schemas.openxmlformats.org/drawingml/2006/table">
            <a:tbl>
              <a:tblPr firstRow="1" bandRow="1">
                <a:tableStyleId>{5202B0CA-FC54-4496-8BCA-5EF66A818D29}</a:tableStyleId>
              </a:tblPr>
              <a:tblGrid>
                <a:gridCol w="2717800"/>
                <a:gridCol w="2717800"/>
                <a:gridCol w="2717800"/>
              </a:tblGrid>
              <a:tr h="497921">
                <a:tc>
                  <a:txBody>
                    <a:bodyPr/>
                    <a:lstStyle/>
                    <a:p>
                      <a:pPr algn="ctr"/>
                      <a:r>
                        <a:rPr lang="en-US" sz="2000" b="0" dirty="0" smtClean="0"/>
                        <a:t>Topic</a:t>
                      </a:r>
                      <a:endParaRPr lang="en-US" sz="2000" b="0" dirty="0"/>
                    </a:p>
                  </a:txBody>
                  <a:tcPr anchor="ctr"/>
                </a:tc>
                <a:tc>
                  <a:txBody>
                    <a:bodyPr/>
                    <a:lstStyle/>
                    <a:p>
                      <a:pPr algn="ctr"/>
                      <a:r>
                        <a:rPr lang="en-US" sz="2000" b="0" dirty="0" smtClean="0"/>
                        <a:t>Manager</a:t>
                      </a:r>
                      <a:endParaRPr lang="en-US" sz="2000" b="0" dirty="0"/>
                    </a:p>
                  </a:txBody>
                  <a:tcPr anchor="ctr"/>
                </a:tc>
                <a:tc>
                  <a:txBody>
                    <a:bodyPr/>
                    <a:lstStyle/>
                    <a:p>
                      <a:pPr algn="ctr"/>
                      <a:r>
                        <a:rPr lang="en-US" sz="2000" b="0" dirty="0" smtClean="0"/>
                        <a:t>Leader</a:t>
                      </a:r>
                      <a:endParaRPr lang="en-US" sz="2000" b="0" dirty="0"/>
                    </a:p>
                  </a:txBody>
                  <a:tcPr anchor="ctr"/>
                </a:tc>
              </a:tr>
              <a:tr h="445508">
                <a:tc>
                  <a:txBody>
                    <a:bodyPr/>
                    <a:lstStyle/>
                    <a:p>
                      <a:r>
                        <a:rPr lang="en-US" sz="1800" dirty="0" smtClean="0"/>
                        <a:t>1.  Essence</a:t>
                      </a:r>
                      <a:endParaRPr lang="en-US" sz="1800" dirty="0"/>
                    </a:p>
                  </a:txBody>
                  <a:tcPr anchor="ctr"/>
                </a:tc>
                <a:tc>
                  <a:txBody>
                    <a:bodyPr/>
                    <a:lstStyle/>
                    <a:p>
                      <a:r>
                        <a:rPr lang="en-US" sz="1600" i="1" dirty="0" smtClean="0"/>
                        <a:t>Establish</a:t>
                      </a:r>
                      <a:endParaRPr lang="en-US" sz="1600" i="1" dirty="0"/>
                    </a:p>
                  </a:txBody>
                  <a:tcPr anchor="ctr"/>
                </a:tc>
                <a:tc>
                  <a:txBody>
                    <a:bodyPr/>
                    <a:lstStyle/>
                    <a:p>
                      <a:r>
                        <a:rPr lang="en-US" sz="1600" i="1" dirty="0" smtClean="0"/>
                        <a:t>Change</a:t>
                      </a:r>
                      <a:endParaRPr lang="en-US" sz="1600" i="1" dirty="0"/>
                    </a:p>
                  </a:txBody>
                  <a:tcPr anchor="ctr"/>
                </a:tc>
              </a:tr>
              <a:tr h="445508">
                <a:tc>
                  <a:txBody>
                    <a:bodyPr/>
                    <a:lstStyle/>
                    <a:p>
                      <a:r>
                        <a:rPr lang="en-US" sz="1800" dirty="0" smtClean="0"/>
                        <a:t>2.  Rules</a:t>
                      </a:r>
                      <a:endParaRPr lang="en-US" sz="1800" dirty="0"/>
                    </a:p>
                  </a:txBody>
                  <a:tcPr anchor="ctr"/>
                </a:tc>
                <a:tc>
                  <a:txBody>
                    <a:bodyPr/>
                    <a:lstStyle/>
                    <a:p>
                      <a:r>
                        <a:rPr lang="en-US" sz="1600" i="1" dirty="0" smtClean="0"/>
                        <a:t>Make</a:t>
                      </a:r>
                      <a:endParaRPr lang="en-US" sz="1600" i="1" dirty="0"/>
                    </a:p>
                  </a:txBody>
                  <a:tcPr anchor="ctr"/>
                </a:tc>
                <a:tc>
                  <a:txBody>
                    <a:bodyPr/>
                    <a:lstStyle/>
                    <a:p>
                      <a:r>
                        <a:rPr lang="en-US" sz="1600" i="1" dirty="0" smtClean="0"/>
                        <a:t>Break</a:t>
                      </a:r>
                      <a:endParaRPr lang="en-US" sz="1600" i="1" dirty="0"/>
                    </a:p>
                  </a:txBody>
                  <a:tcPr anchor="ctr"/>
                </a:tc>
              </a:tr>
              <a:tr h="445508">
                <a:tc>
                  <a:txBody>
                    <a:bodyPr/>
                    <a:lstStyle/>
                    <a:p>
                      <a:r>
                        <a:rPr lang="en-US" sz="1800" dirty="0" smtClean="0"/>
                        <a:t>3.  Approach</a:t>
                      </a:r>
                      <a:endParaRPr lang="en-US" sz="1800" dirty="0"/>
                    </a:p>
                  </a:txBody>
                  <a:tcPr anchor="ctr"/>
                </a:tc>
                <a:tc>
                  <a:txBody>
                    <a:bodyPr/>
                    <a:lstStyle/>
                    <a:p>
                      <a:r>
                        <a:rPr lang="en-US" sz="1600" i="1" dirty="0" smtClean="0"/>
                        <a:t>Planning Details</a:t>
                      </a:r>
                      <a:endParaRPr lang="en-US" sz="1600" i="1" dirty="0"/>
                    </a:p>
                  </a:txBody>
                  <a:tcPr anchor="ctr"/>
                </a:tc>
                <a:tc>
                  <a:txBody>
                    <a:bodyPr/>
                    <a:lstStyle/>
                    <a:p>
                      <a:r>
                        <a:rPr lang="en-US" sz="1600" i="1" dirty="0" smtClean="0"/>
                        <a:t>Sets Direction</a:t>
                      </a:r>
                      <a:endParaRPr lang="en-US" sz="1600" i="1" dirty="0"/>
                    </a:p>
                  </a:txBody>
                  <a:tcPr anchor="ctr"/>
                </a:tc>
              </a:tr>
              <a:tr h="445508">
                <a:tc>
                  <a:txBody>
                    <a:bodyPr/>
                    <a:lstStyle/>
                    <a:p>
                      <a:r>
                        <a:rPr lang="en-US" sz="1800" dirty="0" smtClean="0"/>
                        <a:t>4.  Culture</a:t>
                      </a:r>
                      <a:endParaRPr lang="en-US" sz="1800" dirty="0"/>
                    </a:p>
                  </a:txBody>
                  <a:tcPr anchor="ctr"/>
                </a:tc>
                <a:tc>
                  <a:txBody>
                    <a:bodyPr/>
                    <a:lstStyle/>
                    <a:p>
                      <a:r>
                        <a:rPr lang="en-US" sz="1600" i="1" dirty="0" smtClean="0"/>
                        <a:t>Execute</a:t>
                      </a:r>
                      <a:endParaRPr lang="en-US" sz="1600" i="1" dirty="0"/>
                    </a:p>
                  </a:txBody>
                  <a:tcPr anchor="ctr"/>
                </a:tc>
                <a:tc>
                  <a:txBody>
                    <a:bodyPr/>
                    <a:lstStyle/>
                    <a:p>
                      <a:r>
                        <a:rPr lang="en-US" sz="1600" i="1" dirty="0" smtClean="0"/>
                        <a:t>Shape</a:t>
                      </a:r>
                      <a:endParaRPr lang="en-US" sz="1600" i="1" dirty="0"/>
                    </a:p>
                  </a:txBody>
                  <a:tcPr anchor="ctr"/>
                </a:tc>
              </a:tr>
              <a:tr h="445508">
                <a:tc>
                  <a:txBody>
                    <a:bodyPr/>
                    <a:lstStyle/>
                    <a:p>
                      <a:pPr marL="514350" indent="-514350">
                        <a:buNone/>
                      </a:pPr>
                      <a:r>
                        <a:rPr lang="en-US" sz="1800" dirty="0" smtClean="0"/>
                        <a:t>5.  Conflict</a:t>
                      </a:r>
                      <a:endParaRPr lang="en-US" sz="1800" dirty="0"/>
                    </a:p>
                  </a:txBody>
                  <a:tcPr anchor="ctr"/>
                </a:tc>
                <a:tc>
                  <a:txBody>
                    <a:bodyPr/>
                    <a:lstStyle/>
                    <a:p>
                      <a:r>
                        <a:rPr lang="en-US" sz="1600" i="1" dirty="0" smtClean="0"/>
                        <a:t>Avoid</a:t>
                      </a:r>
                      <a:endParaRPr lang="en-US" sz="1600" i="1" dirty="0"/>
                    </a:p>
                  </a:txBody>
                  <a:tcPr anchor="ctr"/>
                </a:tc>
                <a:tc>
                  <a:txBody>
                    <a:bodyPr/>
                    <a:lstStyle/>
                    <a:p>
                      <a:r>
                        <a:rPr lang="en-US" sz="1600" i="1" dirty="0" smtClean="0"/>
                        <a:t>Use</a:t>
                      </a:r>
                      <a:endParaRPr lang="en-US" sz="1600" i="1" dirty="0"/>
                    </a:p>
                  </a:txBody>
                  <a:tcPr anchor="ctr"/>
                </a:tc>
              </a:tr>
              <a:tr h="445508">
                <a:tc>
                  <a:txBody>
                    <a:bodyPr/>
                    <a:lstStyle/>
                    <a:p>
                      <a:r>
                        <a:rPr lang="en-US" sz="1800" dirty="0" smtClean="0"/>
                        <a:t>6.  Direction</a:t>
                      </a:r>
                      <a:endParaRPr lang="en-US" sz="1800" dirty="0"/>
                    </a:p>
                  </a:txBody>
                  <a:tcPr anchor="ctr"/>
                </a:tc>
                <a:tc>
                  <a:txBody>
                    <a:bodyPr/>
                    <a:lstStyle/>
                    <a:p>
                      <a:r>
                        <a:rPr lang="en-US" sz="1600" i="1" dirty="0" smtClean="0"/>
                        <a:t>Existing </a:t>
                      </a:r>
                      <a:r>
                        <a:rPr lang="en-US" sz="1600" i="1" baseline="0" dirty="0" smtClean="0"/>
                        <a:t>Road</a:t>
                      </a:r>
                      <a:endParaRPr lang="en-US" sz="1600" i="1" dirty="0"/>
                    </a:p>
                  </a:txBody>
                  <a:tcPr anchor="ctr"/>
                </a:tc>
                <a:tc>
                  <a:txBody>
                    <a:bodyPr/>
                    <a:lstStyle/>
                    <a:p>
                      <a:r>
                        <a:rPr lang="en-US" sz="1600" i="1" dirty="0" smtClean="0"/>
                        <a:t>New Road</a:t>
                      </a:r>
                      <a:endParaRPr lang="en-US" sz="1600" i="1" dirty="0"/>
                    </a:p>
                  </a:txBody>
                  <a:tcPr anchor="ctr"/>
                </a:tc>
              </a:tr>
              <a:tr h="445508">
                <a:tc>
                  <a:txBody>
                    <a:bodyPr/>
                    <a:lstStyle/>
                    <a:p>
                      <a:r>
                        <a:rPr lang="en-US" sz="1800" dirty="0" smtClean="0"/>
                        <a:t>7.  Credit</a:t>
                      </a:r>
                      <a:endParaRPr lang="en-US" sz="1800" dirty="0"/>
                    </a:p>
                  </a:txBody>
                  <a:tcPr anchor="ctr"/>
                </a:tc>
                <a:tc>
                  <a:txBody>
                    <a:bodyPr/>
                    <a:lstStyle/>
                    <a:p>
                      <a:r>
                        <a:rPr lang="en-US" sz="1600" i="1" dirty="0" smtClean="0"/>
                        <a:t>Take</a:t>
                      </a:r>
                      <a:endParaRPr lang="en-US" sz="1600" i="1" dirty="0"/>
                    </a:p>
                  </a:txBody>
                  <a:tcPr anchor="ctr"/>
                </a:tc>
                <a:tc>
                  <a:txBody>
                    <a:bodyPr/>
                    <a:lstStyle/>
                    <a:p>
                      <a:r>
                        <a:rPr lang="en-US" sz="1600" i="1" dirty="0" smtClean="0"/>
                        <a:t>Give</a:t>
                      </a:r>
                      <a:endParaRPr lang="en-US" sz="1600" i="1" dirty="0"/>
                    </a:p>
                  </a:txBody>
                  <a:tcPr anchor="ctr"/>
                </a:tc>
              </a:tr>
              <a:tr h="445508">
                <a:tc>
                  <a:txBody>
                    <a:bodyPr/>
                    <a:lstStyle/>
                    <a:p>
                      <a:r>
                        <a:rPr lang="en-US" sz="1800" dirty="0" smtClean="0"/>
                        <a:t>8.  Decisions</a:t>
                      </a:r>
                      <a:endParaRPr lang="en-US" sz="1800" dirty="0"/>
                    </a:p>
                  </a:txBody>
                  <a:tcPr anchor="ctr"/>
                </a:tc>
                <a:tc>
                  <a:txBody>
                    <a:bodyPr/>
                    <a:lstStyle/>
                    <a:p>
                      <a:r>
                        <a:rPr lang="en-US" sz="1600" i="1" dirty="0" smtClean="0"/>
                        <a:t>Make</a:t>
                      </a:r>
                      <a:endParaRPr lang="en-US" sz="1600" i="1" dirty="0"/>
                    </a:p>
                  </a:txBody>
                  <a:tcPr anchor="ctr"/>
                </a:tc>
                <a:tc>
                  <a:txBody>
                    <a:bodyPr/>
                    <a:lstStyle/>
                    <a:p>
                      <a:r>
                        <a:rPr lang="en-US" sz="1600" i="1" dirty="0" smtClean="0"/>
                        <a:t>Facilitate</a:t>
                      </a:r>
                      <a:endParaRPr lang="en-US" sz="1600" i="1" dirty="0"/>
                    </a:p>
                  </a:txBody>
                  <a:tcPr anchor="ctr"/>
                </a:tc>
              </a:tr>
              <a:tr h="445508">
                <a:tc>
                  <a:txBody>
                    <a:bodyPr/>
                    <a:lstStyle/>
                    <a:p>
                      <a:r>
                        <a:rPr lang="en-US" sz="1800" dirty="0" smtClean="0"/>
                        <a:t>9.  Vision</a:t>
                      </a:r>
                      <a:endParaRPr lang="en-US" sz="1800" dirty="0"/>
                    </a:p>
                  </a:txBody>
                  <a:tcPr anchor="ctr"/>
                </a:tc>
                <a:tc>
                  <a:txBody>
                    <a:bodyPr/>
                    <a:lstStyle/>
                    <a:p>
                      <a:r>
                        <a:rPr lang="en-US" sz="1600" i="1" dirty="0" smtClean="0"/>
                        <a:t>Tell</a:t>
                      </a:r>
                      <a:endParaRPr lang="en-US" sz="1600" i="1" dirty="0"/>
                    </a:p>
                  </a:txBody>
                  <a:tcPr anchor="ctr"/>
                </a:tc>
                <a:tc>
                  <a:txBody>
                    <a:bodyPr/>
                    <a:lstStyle/>
                    <a:p>
                      <a:r>
                        <a:rPr lang="en-US" sz="1600" i="1" dirty="0" smtClean="0"/>
                        <a:t>Sell</a:t>
                      </a:r>
                      <a:endParaRPr lang="en-US" sz="1600" i="1" dirty="0"/>
                    </a:p>
                  </a:txBody>
                  <a:tcPr anchor="ctr"/>
                </a:tc>
              </a:tr>
              <a:tr h="445508">
                <a:tc>
                  <a:txBody>
                    <a:bodyPr/>
                    <a:lstStyle/>
                    <a:p>
                      <a:r>
                        <a:rPr lang="en-US" sz="1800" dirty="0" smtClean="0"/>
                        <a:t>10.  Style</a:t>
                      </a:r>
                      <a:endParaRPr lang="en-US" sz="1800" dirty="0"/>
                    </a:p>
                  </a:txBody>
                  <a:tcPr anchor="ctr"/>
                </a:tc>
                <a:tc>
                  <a:txBody>
                    <a:bodyPr/>
                    <a:lstStyle/>
                    <a:p>
                      <a:r>
                        <a:rPr lang="en-US" sz="1600" i="1" dirty="0" smtClean="0"/>
                        <a:t>Transactional</a:t>
                      </a:r>
                      <a:endParaRPr lang="en-US" sz="1600" i="1" dirty="0"/>
                    </a:p>
                  </a:txBody>
                  <a:tcPr anchor="ctr"/>
                </a:tc>
                <a:tc>
                  <a:txBody>
                    <a:bodyPr/>
                    <a:lstStyle/>
                    <a:p>
                      <a:r>
                        <a:rPr lang="en-US" sz="1600" i="1" dirty="0" smtClean="0"/>
                        <a:t>Transformational</a:t>
                      </a:r>
                      <a:endParaRPr lang="en-US" sz="1600" i="1" dirty="0"/>
                    </a:p>
                  </a:txBody>
                  <a:tcPr anchor="ctr"/>
                </a:tc>
              </a:tr>
            </a:tbl>
          </a:graphicData>
        </a:graphic>
      </p:graphicFrame>
      <p:sp>
        <p:nvSpPr>
          <p:cNvPr id="3" name="TextBox 2"/>
          <p:cNvSpPr txBox="1"/>
          <p:nvPr/>
        </p:nvSpPr>
        <p:spPr>
          <a:xfrm>
            <a:off x="1371600" y="381000"/>
            <a:ext cx="4922310" cy="646331"/>
          </a:xfrm>
          <a:prstGeom prst="rect">
            <a:avLst/>
          </a:prstGeom>
          <a:noFill/>
        </p:spPr>
        <p:txBody>
          <a:bodyPr wrap="none" rtlCol="0">
            <a:spAutoFit/>
          </a:bodyPr>
          <a:lstStyle/>
          <a:p>
            <a:r>
              <a:rPr lang="en-US" sz="3600" dirty="0" smtClean="0"/>
              <a:t>Managers Versus Leaders</a:t>
            </a:r>
            <a:endParaRPr lang="en-US"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6388352" cy="646331"/>
          </a:xfrm>
          <a:prstGeom prst="rect">
            <a:avLst/>
          </a:prstGeom>
          <a:noFill/>
        </p:spPr>
        <p:txBody>
          <a:bodyPr wrap="none" rtlCol="0">
            <a:spAutoFit/>
          </a:bodyPr>
          <a:lstStyle/>
          <a:p>
            <a:r>
              <a:rPr lang="en-US" sz="3600" dirty="0" smtClean="0"/>
              <a:t>Leader Role versus Manager Role</a:t>
            </a:r>
            <a:endParaRPr lang="en-US" sz="3600" dirty="0"/>
          </a:p>
        </p:txBody>
      </p:sp>
      <p:sp>
        <p:nvSpPr>
          <p:cNvPr id="4" name="Rectangle 3"/>
          <p:cNvSpPr/>
          <p:nvPr/>
        </p:nvSpPr>
        <p:spPr>
          <a:xfrm>
            <a:off x="1828800" y="2069068"/>
            <a:ext cx="5486400" cy="36576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1828800" y="2069068"/>
            <a:ext cx="5486400" cy="3657600"/>
          </a:xfrm>
          <a:prstGeom prst="triangle">
            <a:avLst>
              <a:gd name="adj" fmla="val 100000"/>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solidFill>
              </a:rPr>
              <a:t>Manages work</a:t>
            </a:r>
          </a:p>
          <a:p>
            <a:pPr algn="r"/>
            <a:r>
              <a:rPr lang="en-US" sz="1200" dirty="0" smtClean="0">
                <a:solidFill>
                  <a:schemeClr val="tx1"/>
                </a:solidFill>
              </a:rPr>
              <a:t>Manages subordinates</a:t>
            </a:r>
          </a:p>
          <a:p>
            <a:pPr algn="r"/>
            <a:r>
              <a:rPr lang="en-US" sz="1200" dirty="0" smtClean="0">
                <a:solidFill>
                  <a:schemeClr val="tx1"/>
                </a:solidFill>
              </a:rPr>
              <a:t>Achieves results</a:t>
            </a:r>
          </a:p>
          <a:p>
            <a:pPr algn="r"/>
            <a:r>
              <a:rPr lang="en-US" sz="1200" dirty="0" smtClean="0">
                <a:solidFill>
                  <a:schemeClr val="tx1"/>
                </a:solidFill>
              </a:rPr>
              <a:t>Risk averse</a:t>
            </a:r>
          </a:p>
          <a:p>
            <a:pPr algn="r"/>
            <a:r>
              <a:rPr lang="en-US" sz="1200" dirty="0" smtClean="0">
                <a:solidFill>
                  <a:schemeClr val="tx1"/>
                </a:solidFill>
              </a:rPr>
              <a:t>Involved</a:t>
            </a:r>
          </a:p>
          <a:p>
            <a:pPr algn="r"/>
            <a:r>
              <a:rPr lang="en-US" sz="1200" dirty="0" smtClean="0">
                <a:solidFill>
                  <a:schemeClr val="tx1"/>
                </a:solidFill>
              </a:rPr>
              <a:t>Relies on position and authority</a:t>
            </a:r>
            <a:endParaRPr lang="en-US" sz="1200" dirty="0">
              <a:solidFill>
                <a:schemeClr val="tx1"/>
              </a:solidFill>
            </a:endParaRPr>
          </a:p>
        </p:txBody>
      </p:sp>
      <p:sp>
        <p:nvSpPr>
          <p:cNvPr id="6" name="TextBox 5"/>
          <p:cNvSpPr txBox="1"/>
          <p:nvPr/>
        </p:nvSpPr>
        <p:spPr>
          <a:xfrm>
            <a:off x="1383933" y="5879068"/>
            <a:ext cx="825867" cy="369332"/>
          </a:xfrm>
          <a:prstGeom prst="rect">
            <a:avLst/>
          </a:prstGeom>
          <a:noFill/>
        </p:spPr>
        <p:txBody>
          <a:bodyPr wrap="none" rtlCol="0">
            <a:spAutoFit/>
          </a:bodyPr>
          <a:lstStyle/>
          <a:p>
            <a:r>
              <a:rPr lang="en-US" dirty="0" smtClean="0"/>
              <a:t>Leader</a:t>
            </a:r>
            <a:endParaRPr lang="en-US" dirty="0"/>
          </a:p>
        </p:txBody>
      </p:sp>
      <p:sp>
        <p:nvSpPr>
          <p:cNvPr id="7" name="TextBox 6"/>
          <p:cNvSpPr txBox="1"/>
          <p:nvPr/>
        </p:nvSpPr>
        <p:spPr>
          <a:xfrm>
            <a:off x="6821075" y="5879068"/>
            <a:ext cx="1027525" cy="369332"/>
          </a:xfrm>
          <a:prstGeom prst="rect">
            <a:avLst/>
          </a:prstGeom>
          <a:noFill/>
        </p:spPr>
        <p:txBody>
          <a:bodyPr wrap="none" rtlCol="0">
            <a:spAutoFit/>
          </a:bodyPr>
          <a:lstStyle/>
          <a:p>
            <a:r>
              <a:rPr lang="en-US" dirty="0" smtClean="0"/>
              <a:t>Manager</a:t>
            </a:r>
            <a:endParaRPr lang="en-US" dirty="0"/>
          </a:p>
        </p:txBody>
      </p:sp>
      <p:sp>
        <p:nvSpPr>
          <p:cNvPr id="8" name="TextBox 7"/>
          <p:cNvSpPr txBox="1"/>
          <p:nvPr/>
        </p:nvSpPr>
        <p:spPr>
          <a:xfrm>
            <a:off x="1905000" y="2221468"/>
            <a:ext cx="2229713" cy="1015663"/>
          </a:xfrm>
          <a:prstGeom prst="rect">
            <a:avLst/>
          </a:prstGeom>
          <a:noFill/>
        </p:spPr>
        <p:txBody>
          <a:bodyPr wrap="none" rtlCol="0">
            <a:spAutoFit/>
          </a:bodyPr>
          <a:lstStyle/>
          <a:p>
            <a:r>
              <a:rPr lang="en-US" sz="1200" dirty="0" smtClean="0"/>
              <a:t>Effects change</a:t>
            </a:r>
          </a:p>
          <a:p>
            <a:r>
              <a:rPr lang="en-US" sz="1200" dirty="0" smtClean="0"/>
              <a:t>Leads followers</a:t>
            </a:r>
          </a:p>
          <a:p>
            <a:r>
              <a:rPr lang="en-US" sz="1200" dirty="0" smtClean="0"/>
              <a:t>Risk-taking</a:t>
            </a:r>
          </a:p>
          <a:p>
            <a:r>
              <a:rPr lang="en-US" sz="1200" dirty="0" smtClean="0"/>
              <a:t>Facilitative</a:t>
            </a:r>
          </a:p>
          <a:p>
            <a:r>
              <a:rPr lang="en-US" sz="1200" dirty="0" smtClean="0"/>
              <a:t>Relies on charisma and influence</a:t>
            </a:r>
            <a:endParaRPr lang="en-US" sz="1200" dirty="0"/>
          </a:p>
        </p:txBody>
      </p:sp>
      <p:sp>
        <p:nvSpPr>
          <p:cNvPr id="9" name="TextBox 8"/>
          <p:cNvSpPr txBox="1"/>
          <p:nvPr/>
        </p:nvSpPr>
        <p:spPr>
          <a:xfrm>
            <a:off x="1905000" y="4202668"/>
            <a:ext cx="1244764" cy="646331"/>
          </a:xfrm>
          <a:prstGeom prst="rect">
            <a:avLst/>
          </a:prstGeom>
          <a:noFill/>
        </p:spPr>
        <p:txBody>
          <a:bodyPr wrap="none" rtlCol="0">
            <a:spAutoFit/>
          </a:bodyPr>
          <a:lstStyle/>
          <a:p>
            <a:r>
              <a:rPr lang="en-US" sz="1200" dirty="0" smtClean="0"/>
              <a:t>Transformational</a:t>
            </a:r>
          </a:p>
          <a:p>
            <a:r>
              <a:rPr lang="en-US" sz="1200" dirty="0" smtClean="0"/>
              <a:t>Consultative </a:t>
            </a:r>
          </a:p>
          <a:p>
            <a:r>
              <a:rPr lang="en-US" sz="1200" dirty="0" smtClean="0"/>
              <a:t>Participative</a:t>
            </a:r>
            <a:endParaRPr lang="en-US" sz="1200" dirty="0"/>
          </a:p>
        </p:txBody>
      </p:sp>
      <p:sp>
        <p:nvSpPr>
          <p:cNvPr id="10" name="TextBox 9"/>
          <p:cNvSpPr txBox="1"/>
          <p:nvPr/>
        </p:nvSpPr>
        <p:spPr>
          <a:xfrm>
            <a:off x="6264784" y="2773739"/>
            <a:ext cx="1050416" cy="1200329"/>
          </a:xfrm>
          <a:prstGeom prst="rect">
            <a:avLst/>
          </a:prstGeom>
          <a:noFill/>
        </p:spPr>
        <p:txBody>
          <a:bodyPr wrap="none" rtlCol="0">
            <a:spAutoFit/>
          </a:bodyPr>
          <a:lstStyle/>
          <a:p>
            <a:pPr algn="r"/>
            <a:r>
              <a:rPr lang="en-US" sz="1200" dirty="0" smtClean="0"/>
              <a:t>Dictatorial</a:t>
            </a:r>
          </a:p>
          <a:p>
            <a:pPr algn="r"/>
            <a:r>
              <a:rPr lang="en-US" sz="1200" dirty="0" smtClean="0"/>
              <a:t>Authoritative</a:t>
            </a:r>
          </a:p>
          <a:p>
            <a:pPr algn="r"/>
            <a:r>
              <a:rPr lang="en-US" sz="1200" dirty="0" smtClean="0"/>
              <a:t>Transactional</a:t>
            </a:r>
          </a:p>
          <a:p>
            <a:pPr algn="r"/>
            <a:r>
              <a:rPr lang="en-US" sz="1200" dirty="0" smtClean="0"/>
              <a:t>Autocratic</a:t>
            </a:r>
          </a:p>
          <a:p>
            <a:pPr algn="r"/>
            <a:r>
              <a:rPr lang="en-US" sz="1200" dirty="0" smtClean="0"/>
              <a:t>Consultative </a:t>
            </a:r>
          </a:p>
          <a:p>
            <a:pPr algn="r"/>
            <a:r>
              <a:rPr lang="en-US" sz="1200" dirty="0" smtClean="0"/>
              <a:t>Democratic</a:t>
            </a:r>
            <a:endParaRPr lang="en-US" sz="1200" dirty="0"/>
          </a:p>
        </p:txBody>
      </p:sp>
      <p:cxnSp>
        <p:nvCxnSpPr>
          <p:cNvPr id="12" name="Straight Arrow Connector 11"/>
          <p:cNvCxnSpPr/>
          <p:nvPr/>
        </p:nvCxnSpPr>
        <p:spPr>
          <a:xfrm>
            <a:off x="2438400" y="6096000"/>
            <a:ext cx="4114800"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4430572" cy="646331"/>
          </a:xfrm>
          <a:prstGeom prst="rect">
            <a:avLst/>
          </a:prstGeom>
          <a:noFill/>
        </p:spPr>
        <p:txBody>
          <a:bodyPr wrap="none" rtlCol="0">
            <a:spAutoFit/>
          </a:bodyPr>
          <a:lstStyle/>
          <a:p>
            <a:r>
              <a:rPr lang="en-US" sz="3600" dirty="0" smtClean="0"/>
              <a:t>Levels of Management</a:t>
            </a:r>
            <a:endParaRPr lang="en-US" sz="3600" dirty="0"/>
          </a:p>
        </p:txBody>
      </p:sp>
      <p:pic>
        <p:nvPicPr>
          <p:cNvPr id="4" name="Picture 4" descr="jon30433_0103.jpg"/>
          <p:cNvPicPr>
            <a:picLocks noChangeAspect="1"/>
          </p:cNvPicPr>
          <p:nvPr/>
        </p:nvPicPr>
        <p:blipFill>
          <a:blip r:embed="rId3" cstate="print"/>
          <a:srcRect/>
          <a:stretch>
            <a:fillRect/>
          </a:stretch>
        </p:blipFill>
        <p:spPr bwMode="auto">
          <a:xfrm>
            <a:off x="1071563" y="2217738"/>
            <a:ext cx="7086600" cy="3967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6040949" cy="646331"/>
          </a:xfrm>
          <a:prstGeom prst="rect">
            <a:avLst/>
          </a:prstGeom>
          <a:noFill/>
        </p:spPr>
        <p:txBody>
          <a:bodyPr wrap="none" rtlCol="0">
            <a:spAutoFit/>
          </a:bodyPr>
          <a:lstStyle/>
          <a:p>
            <a:r>
              <a:rPr lang="en-US" sz="3600" dirty="0" smtClean="0"/>
              <a:t>What Can Managers Influence?</a:t>
            </a:r>
            <a:endParaRPr lang="en-US" sz="3600" dirty="0"/>
          </a:p>
        </p:txBody>
      </p:sp>
      <p:sp>
        <p:nvSpPr>
          <p:cNvPr id="4" name="TextBox 3"/>
          <p:cNvSpPr txBox="1"/>
          <p:nvPr/>
        </p:nvSpPr>
        <p:spPr>
          <a:xfrm>
            <a:off x="914400" y="1600200"/>
            <a:ext cx="6515566" cy="4662815"/>
          </a:xfrm>
          <a:prstGeom prst="rect">
            <a:avLst/>
          </a:prstGeom>
          <a:noFill/>
        </p:spPr>
        <p:txBody>
          <a:bodyPr wrap="none" rtlCol="0">
            <a:spAutoFit/>
          </a:bodyPr>
          <a:lstStyle/>
          <a:p>
            <a:pPr marL="342900" indent="-342900">
              <a:lnSpc>
                <a:spcPct val="150000"/>
              </a:lnSpc>
              <a:buFont typeface="+mj-lt"/>
              <a:buAutoNum type="arabicPeriod"/>
            </a:pPr>
            <a:r>
              <a:rPr lang="en-US" dirty="0" smtClean="0"/>
              <a:t>   The interpretation of external events by members</a:t>
            </a:r>
          </a:p>
          <a:p>
            <a:pPr marL="342900" indent="-342900">
              <a:lnSpc>
                <a:spcPct val="150000"/>
              </a:lnSpc>
              <a:buFont typeface="+mj-lt"/>
              <a:buAutoNum type="arabicPeriod"/>
            </a:pPr>
            <a:r>
              <a:rPr lang="en-US" dirty="0" smtClean="0"/>
              <a:t>   The choice of objectives and strategies to pursue</a:t>
            </a:r>
          </a:p>
          <a:p>
            <a:pPr marL="342900" indent="-342900">
              <a:lnSpc>
                <a:spcPct val="150000"/>
              </a:lnSpc>
              <a:buFont typeface="+mj-lt"/>
              <a:buAutoNum type="arabicPeriod"/>
            </a:pPr>
            <a:r>
              <a:rPr lang="en-US" dirty="0" smtClean="0"/>
              <a:t>   The motivation of members to achieve the objectives</a:t>
            </a:r>
          </a:p>
          <a:p>
            <a:pPr marL="342900" indent="-342900">
              <a:lnSpc>
                <a:spcPct val="150000"/>
              </a:lnSpc>
              <a:buFont typeface="+mj-lt"/>
              <a:buAutoNum type="arabicPeriod"/>
            </a:pPr>
            <a:r>
              <a:rPr lang="en-US" dirty="0" smtClean="0"/>
              <a:t>   The mutual trust and cooperation of members</a:t>
            </a:r>
          </a:p>
          <a:p>
            <a:pPr marL="342900" indent="-342900">
              <a:lnSpc>
                <a:spcPct val="150000"/>
              </a:lnSpc>
              <a:buFont typeface="+mj-lt"/>
              <a:buAutoNum type="arabicPeriod"/>
            </a:pPr>
            <a:r>
              <a:rPr lang="en-US" dirty="0" smtClean="0"/>
              <a:t>   The organization and coordination of work activities</a:t>
            </a:r>
          </a:p>
          <a:p>
            <a:pPr marL="342900" indent="-342900">
              <a:lnSpc>
                <a:spcPct val="150000"/>
              </a:lnSpc>
              <a:buFont typeface="+mj-lt"/>
              <a:buAutoNum type="arabicPeriod"/>
            </a:pPr>
            <a:r>
              <a:rPr lang="en-US" dirty="0" smtClean="0"/>
              <a:t>   The allocation and resources to activities and objectives</a:t>
            </a:r>
          </a:p>
          <a:p>
            <a:pPr marL="342900" indent="-342900">
              <a:lnSpc>
                <a:spcPct val="150000"/>
              </a:lnSpc>
              <a:buFont typeface="+mj-lt"/>
              <a:buAutoNum type="arabicPeriod"/>
            </a:pPr>
            <a:r>
              <a:rPr lang="en-US" dirty="0" smtClean="0"/>
              <a:t>   The development of member skills and confidence</a:t>
            </a:r>
          </a:p>
          <a:p>
            <a:pPr marL="342900" indent="-342900">
              <a:lnSpc>
                <a:spcPct val="150000"/>
              </a:lnSpc>
              <a:buFont typeface="+mj-lt"/>
              <a:buAutoNum type="arabicPeriod"/>
            </a:pPr>
            <a:r>
              <a:rPr lang="en-US" dirty="0" smtClean="0"/>
              <a:t>   The learning and sharing of new knowledge by members</a:t>
            </a:r>
          </a:p>
          <a:p>
            <a:pPr marL="342900" indent="-342900">
              <a:lnSpc>
                <a:spcPct val="150000"/>
              </a:lnSpc>
              <a:buFont typeface="+mj-lt"/>
              <a:buAutoNum type="arabicPeriod"/>
            </a:pPr>
            <a:r>
              <a:rPr lang="en-US" dirty="0" smtClean="0"/>
              <a:t>   The enlistment of support and cooperation from outsiders</a:t>
            </a:r>
          </a:p>
          <a:p>
            <a:pPr marL="342900" indent="-342900">
              <a:lnSpc>
                <a:spcPct val="150000"/>
              </a:lnSpc>
              <a:buFont typeface="+mj-lt"/>
              <a:buAutoNum type="arabicPeriod"/>
            </a:pPr>
            <a:r>
              <a:rPr lang="en-US" dirty="0" smtClean="0"/>
              <a:t>   The design of formal structure, programs, and systems</a:t>
            </a:r>
          </a:p>
          <a:p>
            <a:pPr marL="342900" indent="-342900">
              <a:lnSpc>
                <a:spcPct val="150000"/>
              </a:lnSpc>
              <a:buFont typeface="+mj-lt"/>
              <a:buAutoNum type="arabicPeriod"/>
            </a:pPr>
            <a:r>
              <a:rPr lang="en-US" dirty="0" smtClean="0"/>
              <a:t>   The shared beliefs and values of members</a:t>
            </a:r>
            <a:endParaRPr lang="en-US" dirty="0"/>
          </a:p>
        </p:txBody>
      </p:sp>
      <p:sp>
        <p:nvSpPr>
          <p:cNvPr id="5" name="TextBox 4"/>
          <p:cNvSpPr txBox="1"/>
          <p:nvPr/>
        </p:nvSpPr>
        <p:spPr>
          <a:xfrm>
            <a:off x="228600" y="6400800"/>
            <a:ext cx="3397084" cy="276999"/>
          </a:xfrm>
          <a:prstGeom prst="rect">
            <a:avLst/>
          </a:prstGeom>
          <a:noFill/>
        </p:spPr>
        <p:txBody>
          <a:bodyPr wrap="none" rtlCol="0">
            <a:spAutoFit/>
          </a:bodyPr>
          <a:lstStyle/>
          <a:p>
            <a:r>
              <a:rPr lang="en-US" sz="1200" dirty="0" smtClean="0"/>
              <a:t>Adapter from </a:t>
            </a:r>
            <a:r>
              <a:rPr lang="en-US" sz="1200" i="1" dirty="0" smtClean="0"/>
              <a:t>Leadership in Organizations</a:t>
            </a:r>
            <a:r>
              <a:rPr lang="en-US" sz="1200" dirty="0" smtClean="0"/>
              <a:t>, </a:t>
            </a:r>
            <a:r>
              <a:rPr lang="en-US" sz="1200" dirty="0" err="1" smtClean="0"/>
              <a:t>Yukl</a:t>
            </a:r>
            <a:endParaRPr lang="en-US" sz="1200" dirty="0"/>
          </a:p>
        </p:txBody>
      </p:sp>
      <p:grpSp>
        <p:nvGrpSpPr>
          <p:cNvPr id="10" name="Group 9"/>
          <p:cNvGrpSpPr/>
          <p:nvPr/>
        </p:nvGrpSpPr>
        <p:grpSpPr>
          <a:xfrm>
            <a:off x="5638800" y="2514600"/>
            <a:ext cx="1524000" cy="3700132"/>
            <a:chOff x="5638800" y="2514600"/>
            <a:chExt cx="1524000" cy="3700132"/>
          </a:xfrm>
        </p:grpSpPr>
        <p:sp>
          <p:nvSpPr>
            <p:cNvPr id="6" name="Right Arrow 5"/>
            <p:cNvSpPr/>
            <p:nvPr/>
          </p:nvSpPr>
          <p:spPr>
            <a:xfrm rot="10800000">
              <a:off x="6705600" y="2514600"/>
              <a:ext cx="457200" cy="3810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Right Arrow 6"/>
            <p:cNvSpPr/>
            <p:nvPr/>
          </p:nvSpPr>
          <p:spPr>
            <a:xfrm rot="10800000">
              <a:off x="6096000" y="2927499"/>
              <a:ext cx="457200" cy="3810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Right Arrow 7"/>
            <p:cNvSpPr/>
            <p:nvPr/>
          </p:nvSpPr>
          <p:spPr>
            <a:xfrm rot="10800000">
              <a:off x="6400801" y="4169733"/>
              <a:ext cx="457200" cy="3810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Right Arrow 8"/>
            <p:cNvSpPr/>
            <p:nvPr/>
          </p:nvSpPr>
          <p:spPr>
            <a:xfrm rot="10800000">
              <a:off x="5638800" y="5833732"/>
              <a:ext cx="457200" cy="3810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4215000" cy="646331"/>
          </a:xfrm>
          <a:prstGeom prst="rect">
            <a:avLst/>
          </a:prstGeom>
          <a:noFill/>
        </p:spPr>
        <p:txBody>
          <a:bodyPr wrap="none" rtlCol="0">
            <a:spAutoFit/>
          </a:bodyPr>
          <a:lstStyle/>
          <a:p>
            <a:r>
              <a:rPr lang="en-US" sz="3600" dirty="0" smtClean="0"/>
              <a:t>What is Management</a:t>
            </a:r>
            <a:endParaRPr lang="en-US" sz="3600" dirty="0"/>
          </a:p>
        </p:txBody>
      </p:sp>
      <p:sp>
        <p:nvSpPr>
          <p:cNvPr id="4" name="Rectangle 3"/>
          <p:cNvSpPr/>
          <p:nvPr/>
        </p:nvSpPr>
        <p:spPr>
          <a:xfrm>
            <a:off x="905256" y="1591056"/>
            <a:ext cx="7857744" cy="4893647"/>
          </a:xfrm>
          <a:prstGeom prst="rect">
            <a:avLst/>
          </a:prstGeom>
        </p:spPr>
        <p:txBody>
          <a:bodyPr wrap="square">
            <a:spAutoFit/>
          </a:bodyPr>
          <a:lstStyle/>
          <a:p>
            <a:pPr>
              <a:buFont typeface="Wingdings" pitchFamily="2" charset="2"/>
              <a:buChar char="Ø"/>
              <a:defRPr/>
            </a:pPr>
            <a:r>
              <a:rPr lang="en-US" sz="2400" b="1" dirty="0" smtClean="0"/>
              <a:t>  Management.  </a:t>
            </a:r>
            <a:r>
              <a:rPr lang="en-US" sz="2400" dirty="0" smtClean="0"/>
              <a:t>The planning, organizing, leading, and controlling of human and other resources to achieve group goals effectively and efficiently.  Management does not exist in nature.  Packs of animals have pack leaders (usually the biggest and strongest member), not pack managers</a:t>
            </a:r>
          </a:p>
          <a:p>
            <a:pPr>
              <a:buFont typeface="Wingdings" pitchFamily="2" charset="2"/>
              <a:buChar char="Ø"/>
              <a:defRPr/>
            </a:pPr>
            <a:endParaRPr lang="en-US" sz="2400" dirty="0" smtClean="0"/>
          </a:p>
          <a:p>
            <a:pPr>
              <a:buFont typeface="Wingdings" pitchFamily="2" charset="2"/>
              <a:buChar char="Ø"/>
              <a:defRPr/>
            </a:pPr>
            <a:r>
              <a:rPr lang="en-US" sz="2400" b="1" dirty="0" smtClean="0"/>
              <a:t>  Organizations</a:t>
            </a:r>
            <a:r>
              <a:rPr lang="en-US" sz="2400" dirty="0" smtClean="0"/>
              <a:t>.  Collections of people who work together and coordinate their actions to achieve a wide variety of goals or desired future outcomes.</a:t>
            </a:r>
          </a:p>
          <a:p>
            <a:pPr>
              <a:buFont typeface="Wingdings" pitchFamily="2" charset="2"/>
              <a:buChar char="Ø"/>
              <a:defRPr/>
            </a:pPr>
            <a:endParaRPr lang="en-US" sz="2400" dirty="0" smtClean="0"/>
          </a:p>
          <a:p>
            <a:pPr>
              <a:buFont typeface="Wingdings" pitchFamily="2" charset="2"/>
              <a:buChar char="Ø"/>
              <a:defRPr/>
            </a:pPr>
            <a:r>
              <a:rPr lang="en-US" sz="2400" b="1" dirty="0" smtClean="0"/>
              <a:t>  Managers</a:t>
            </a:r>
            <a:r>
              <a:rPr lang="en-US" sz="2400" dirty="0" smtClean="0"/>
              <a:t>.  The people responsible for supervising the use of an organization’s resources to meet its goals.  All managers work in organizations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6977616" cy="646331"/>
          </a:xfrm>
          <a:prstGeom prst="rect">
            <a:avLst/>
          </a:prstGeom>
          <a:noFill/>
        </p:spPr>
        <p:txBody>
          <a:bodyPr wrap="none" rtlCol="0">
            <a:spAutoFit/>
          </a:bodyPr>
          <a:lstStyle/>
          <a:p>
            <a:r>
              <a:rPr lang="en-US" sz="3600" dirty="0" smtClean="0"/>
              <a:t>Management is an Invention of Man</a:t>
            </a:r>
            <a:endParaRPr lang="en-US" sz="3600" dirty="0"/>
          </a:p>
        </p:txBody>
      </p:sp>
      <p:pic>
        <p:nvPicPr>
          <p:cNvPr id="4" name="Picture 5"/>
          <p:cNvPicPr>
            <a:picLocks noChangeAspect="1" noChangeArrowheads="1"/>
          </p:cNvPicPr>
          <p:nvPr/>
        </p:nvPicPr>
        <p:blipFill>
          <a:blip r:embed="rId3" cstate="print"/>
          <a:srcRect/>
          <a:stretch>
            <a:fillRect/>
          </a:stretch>
        </p:blipFill>
        <p:spPr bwMode="auto">
          <a:xfrm>
            <a:off x="571500" y="1752600"/>
            <a:ext cx="8001000" cy="3727450"/>
          </a:xfrm>
          <a:prstGeom prst="rect">
            <a:avLst/>
          </a:prstGeom>
          <a:noFill/>
          <a:ln w="9525">
            <a:noFill/>
            <a:miter lim="800000"/>
            <a:headEnd/>
            <a:tailEnd/>
          </a:ln>
        </p:spPr>
      </p:pic>
      <p:sp>
        <p:nvSpPr>
          <p:cNvPr id="5" name="Rectangle 8"/>
          <p:cNvSpPr>
            <a:spLocks noChangeArrowheads="1"/>
          </p:cNvSpPr>
          <p:nvPr/>
        </p:nvSpPr>
        <p:spPr bwMode="auto">
          <a:xfrm>
            <a:off x="76200" y="6537325"/>
            <a:ext cx="4533900" cy="244475"/>
          </a:xfrm>
          <a:prstGeom prst="rect">
            <a:avLst/>
          </a:prstGeom>
          <a:noFill/>
          <a:ln w="9525">
            <a:noFill/>
            <a:miter lim="800000"/>
            <a:headEnd/>
            <a:tailEnd/>
          </a:ln>
          <a:effectLst/>
        </p:spPr>
        <p:txBody>
          <a:bodyPr anchor="ctr">
            <a:spAutoFit/>
          </a:bodyPr>
          <a:lstStyle/>
          <a:p>
            <a:pPr eaLnBrk="0" hangingPunct="0"/>
            <a:r>
              <a:rPr lang="en-US" sz="1000" b="1" i="1" dirty="0" smtClean="0">
                <a:latin typeface="Times New Roman" pitchFamily="18" charset="0"/>
              </a:rPr>
              <a:t>Adapted from Contemporary Management, 8</a:t>
            </a:r>
            <a:r>
              <a:rPr lang="en-US" sz="1000" b="1" i="1" baseline="30000" dirty="0" smtClean="0">
                <a:latin typeface="Times New Roman" pitchFamily="18" charset="0"/>
              </a:rPr>
              <a:t>th</a:t>
            </a:r>
            <a:r>
              <a:rPr lang="en-US" sz="1000" b="1" i="1" dirty="0" smtClean="0">
                <a:latin typeface="Times New Roman" pitchFamily="18" charset="0"/>
              </a:rPr>
              <a:t>, G.R. Jones &amp; J.M. George</a:t>
            </a:r>
            <a:endParaRPr lang="en-US" sz="1000" b="1" i="1" dirty="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Rectangle 2"/>
          <p:cNvSpPr/>
          <p:nvPr/>
        </p:nvSpPr>
        <p:spPr>
          <a:xfrm>
            <a:off x="902970" y="1594009"/>
            <a:ext cx="7848600" cy="4893647"/>
          </a:xfrm>
          <a:prstGeom prst="rect">
            <a:avLst/>
          </a:prstGeom>
        </p:spPr>
        <p:txBody>
          <a:bodyPr wrap="square">
            <a:spAutoFit/>
          </a:bodyPr>
          <a:lstStyle/>
          <a:p>
            <a:pPr>
              <a:buFont typeface="Wingdings" pitchFamily="2" charset="2"/>
              <a:buChar char="Ø"/>
            </a:pPr>
            <a:r>
              <a:rPr lang="en-US" sz="2400" dirty="0" smtClean="0"/>
              <a:t>  </a:t>
            </a:r>
            <a:r>
              <a:rPr lang="en-US" sz="2400" b="1" dirty="0" smtClean="0"/>
              <a:t>Division of labor</a:t>
            </a:r>
            <a:r>
              <a:rPr lang="en-US" sz="2400" dirty="0" smtClean="0"/>
              <a:t>.  The best way to apply labor</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Authority</a:t>
            </a:r>
            <a:r>
              <a:rPr lang="en-US" sz="2400" dirty="0" smtClean="0"/>
              <a:t>.  Managers must be able to give orders. Keep in mind that responsibility arises wherever authority is used</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Discipline</a:t>
            </a:r>
            <a:r>
              <a:rPr lang="en-US" sz="2400" dirty="0" smtClean="0"/>
              <a:t>.  Employees must obey and respect the rules of the organization</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Unity of command</a:t>
            </a:r>
            <a:r>
              <a:rPr lang="en-US" sz="2400" dirty="0" smtClean="0"/>
              <a:t>.  Every employee should receive orders from only one superior</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Unity of direction</a:t>
            </a:r>
            <a:r>
              <a:rPr lang="en-US" sz="2400" dirty="0" smtClean="0"/>
              <a:t>.  Like organizational activities should be directed by one manager using one plan</a:t>
            </a:r>
          </a:p>
        </p:txBody>
      </p:sp>
      <p:sp>
        <p:nvSpPr>
          <p:cNvPr id="4" name="TextBox 3"/>
          <p:cNvSpPr txBox="1"/>
          <p:nvPr/>
        </p:nvSpPr>
        <p:spPr>
          <a:xfrm>
            <a:off x="1371600" y="381000"/>
            <a:ext cx="1991251" cy="646331"/>
          </a:xfrm>
          <a:prstGeom prst="rect">
            <a:avLst/>
          </a:prstGeom>
          <a:noFill/>
        </p:spPr>
        <p:txBody>
          <a:bodyPr wrap="none" rtlCol="0">
            <a:spAutoFit/>
          </a:bodyPr>
          <a:lstStyle/>
          <a:p>
            <a:r>
              <a:rPr lang="en-US" sz="3600" dirty="0" smtClean="0"/>
              <a:t>Principles</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Rectangle 2"/>
          <p:cNvSpPr/>
          <p:nvPr/>
        </p:nvSpPr>
        <p:spPr>
          <a:xfrm>
            <a:off x="902970" y="1596390"/>
            <a:ext cx="7848600" cy="4893647"/>
          </a:xfrm>
          <a:prstGeom prst="rect">
            <a:avLst/>
          </a:prstGeom>
        </p:spPr>
        <p:txBody>
          <a:bodyPr wrap="square">
            <a:spAutoFit/>
          </a:bodyPr>
          <a:lstStyle/>
          <a:p>
            <a:pPr>
              <a:buFont typeface="Wingdings" pitchFamily="2" charset="2"/>
              <a:buChar char="Ø"/>
            </a:pPr>
            <a:r>
              <a:rPr lang="en-US" sz="2400" dirty="0" smtClean="0"/>
              <a:t>  </a:t>
            </a:r>
            <a:r>
              <a:rPr lang="en-US" sz="2400" b="1" dirty="0" smtClean="0"/>
              <a:t>Subordination</a:t>
            </a:r>
            <a:r>
              <a:rPr lang="en-US" sz="2400" dirty="0" smtClean="0"/>
              <a:t>.  The interests of employees should not take precedence over the interests of the organization</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Remuneration</a:t>
            </a:r>
            <a:r>
              <a:rPr lang="en-US" sz="2400" dirty="0" smtClean="0"/>
              <a:t>.  Employees must be paid a fair wage</a:t>
            </a:r>
          </a:p>
          <a:p>
            <a:pPr>
              <a:buFont typeface="Wingdings" pitchFamily="2" charset="2"/>
              <a:buChar char="Ø"/>
            </a:pPr>
            <a:endParaRPr lang="en-US" sz="2400" b="1" dirty="0" smtClean="0"/>
          </a:p>
          <a:p>
            <a:pPr>
              <a:buFont typeface="Wingdings" pitchFamily="2" charset="2"/>
              <a:buChar char="Ø"/>
            </a:pPr>
            <a:r>
              <a:rPr lang="en-US" sz="2400" b="1" dirty="0" smtClean="0"/>
              <a:t>Centralization</a:t>
            </a:r>
            <a:r>
              <a:rPr lang="en-US" sz="2400" dirty="0" smtClean="0"/>
              <a:t>.  Refers to the degree to which subordinates are involved in decision making</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Scalar chain</a:t>
            </a:r>
            <a:r>
              <a:rPr lang="en-US" sz="2400" dirty="0" smtClean="0"/>
              <a:t>.  The line of authority from top management to the lowest ranks.  Communications should follow this chain</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Order</a:t>
            </a:r>
            <a:r>
              <a:rPr lang="en-US" sz="2400" dirty="0" smtClean="0"/>
              <a:t>.  The systematic arrangement of men, machine, and material.  One place for every resource and employee</a:t>
            </a:r>
          </a:p>
        </p:txBody>
      </p:sp>
      <p:sp>
        <p:nvSpPr>
          <p:cNvPr id="4" name="TextBox 3"/>
          <p:cNvSpPr txBox="1"/>
          <p:nvPr/>
        </p:nvSpPr>
        <p:spPr>
          <a:xfrm>
            <a:off x="1371600" y="381000"/>
            <a:ext cx="1991251" cy="646331"/>
          </a:xfrm>
          <a:prstGeom prst="rect">
            <a:avLst/>
          </a:prstGeom>
          <a:noFill/>
        </p:spPr>
        <p:txBody>
          <a:bodyPr wrap="none" rtlCol="0">
            <a:spAutoFit/>
          </a:bodyPr>
          <a:lstStyle/>
          <a:p>
            <a:r>
              <a:rPr lang="en-US" sz="3600" dirty="0" smtClean="0"/>
              <a:t>Principles</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1991251" cy="646331"/>
          </a:xfrm>
          <a:prstGeom prst="rect">
            <a:avLst/>
          </a:prstGeom>
          <a:noFill/>
        </p:spPr>
        <p:txBody>
          <a:bodyPr wrap="none" rtlCol="0">
            <a:spAutoFit/>
          </a:bodyPr>
          <a:lstStyle/>
          <a:p>
            <a:r>
              <a:rPr lang="en-US" sz="3600" dirty="0" smtClean="0"/>
              <a:t>Principles</a:t>
            </a:r>
            <a:endParaRPr lang="en-US" sz="3600" dirty="0"/>
          </a:p>
        </p:txBody>
      </p:sp>
      <p:sp>
        <p:nvSpPr>
          <p:cNvPr id="4" name="Rectangle 3"/>
          <p:cNvSpPr/>
          <p:nvPr/>
        </p:nvSpPr>
        <p:spPr>
          <a:xfrm>
            <a:off x="902970" y="1588770"/>
            <a:ext cx="7783830" cy="3785652"/>
          </a:xfrm>
          <a:prstGeom prst="rect">
            <a:avLst/>
          </a:prstGeom>
        </p:spPr>
        <p:txBody>
          <a:bodyPr wrap="square">
            <a:spAutoFit/>
          </a:bodyPr>
          <a:lstStyle/>
          <a:p>
            <a:pPr>
              <a:buFont typeface="Wingdings" pitchFamily="2" charset="2"/>
              <a:buChar char="Ø"/>
            </a:pPr>
            <a:r>
              <a:rPr lang="en-US" sz="2400" dirty="0" smtClean="0"/>
              <a:t>  </a:t>
            </a:r>
            <a:r>
              <a:rPr lang="en-US" sz="2400" b="1" dirty="0" smtClean="0"/>
              <a:t>Equity</a:t>
            </a:r>
            <a:r>
              <a:rPr lang="en-US" sz="2400" dirty="0" smtClean="0"/>
              <a:t>.  Managers should be kind and fair</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Stability of personnel</a:t>
            </a:r>
            <a:r>
              <a:rPr lang="en-US" sz="2400" dirty="0" smtClean="0"/>
              <a:t>.  High employee turnover is inefficient</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Initiative</a:t>
            </a:r>
            <a:r>
              <a:rPr lang="en-US" sz="2400" dirty="0" smtClean="0"/>
              <a:t>.  Invested employees (who are allowed to originate and carry out plans) will exert high levels of effort</a:t>
            </a:r>
          </a:p>
          <a:p>
            <a:pPr>
              <a:buFont typeface="Wingdings" pitchFamily="2" charset="2"/>
              <a:buChar char="Ø"/>
            </a:pPr>
            <a:endParaRPr lang="en-US" sz="2400" dirty="0" smtClean="0"/>
          </a:p>
          <a:p>
            <a:pPr>
              <a:buFont typeface="Wingdings" pitchFamily="2" charset="2"/>
              <a:buChar char="Ø"/>
            </a:pPr>
            <a:r>
              <a:rPr lang="en-US" sz="2400" b="1" dirty="0" smtClean="0"/>
              <a:t>  Esprit-de-corps</a:t>
            </a:r>
            <a:r>
              <a:rPr lang="en-US" sz="2400" dirty="0" smtClean="0"/>
              <a:t>.  Promoting team spirit builds harmony and unity within the organization</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5222584" cy="646331"/>
          </a:xfrm>
          <a:prstGeom prst="rect">
            <a:avLst/>
          </a:prstGeom>
          <a:noFill/>
        </p:spPr>
        <p:txBody>
          <a:bodyPr wrap="none" rtlCol="0">
            <a:spAutoFit/>
          </a:bodyPr>
          <a:lstStyle/>
          <a:p>
            <a:r>
              <a:rPr lang="en-US" sz="3600" dirty="0" smtClean="0"/>
              <a:t>Four Tasks of Management</a:t>
            </a:r>
            <a:endParaRPr lang="en-US" sz="3600" dirty="0"/>
          </a:p>
        </p:txBody>
      </p:sp>
      <p:sp>
        <p:nvSpPr>
          <p:cNvPr id="6" name="TextBox 5"/>
          <p:cNvSpPr txBox="1"/>
          <p:nvPr/>
        </p:nvSpPr>
        <p:spPr>
          <a:xfrm>
            <a:off x="914400" y="1600200"/>
            <a:ext cx="7924800" cy="4524315"/>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Planning</a:t>
            </a:r>
            <a:r>
              <a:rPr lang="en-US" sz="2400" dirty="0" smtClean="0"/>
              <a:t>.  Choosing appropriate organizational goals and strategies to best achieve those goals</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Organizing</a:t>
            </a:r>
            <a:r>
              <a:rPr lang="en-US" sz="2400" dirty="0" smtClean="0"/>
              <a:t>.  Establishing tasks and relationships that allow members of the organization to achieve organizational goals</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Controlling</a:t>
            </a:r>
            <a:r>
              <a:rPr lang="en-US" sz="2400" dirty="0" smtClean="0"/>
              <a:t>.  Establishing accurate methods to measure performance, monitoring that performance, and making adjustments needed to stay within established norms</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Leading</a:t>
            </a:r>
            <a:r>
              <a:rPr lang="en-US" sz="2400" dirty="0" smtClean="0"/>
              <a:t>.  Inspiring members of the organization to work to achieve organizational goals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4889031" cy="646331"/>
          </a:xfrm>
          <a:prstGeom prst="rect">
            <a:avLst/>
          </a:prstGeom>
          <a:noFill/>
        </p:spPr>
        <p:txBody>
          <a:bodyPr wrap="none" rtlCol="0">
            <a:spAutoFit/>
          </a:bodyPr>
          <a:lstStyle/>
          <a:p>
            <a:r>
              <a:rPr lang="en-US" sz="3600" dirty="0" smtClean="0"/>
              <a:t>Six Tasks of Management</a:t>
            </a:r>
            <a:endParaRPr lang="en-US" sz="3600" dirty="0"/>
          </a:p>
        </p:txBody>
      </p:sp>
      <p:sp>
        <p:nvSpPr>
          <p:cNvPr id="5" name="Rectangle 4"/>
          <p:cNvSpPr/>
          <p:nvPr/>
        </p:nvSpPr>
        <p:spPr>
          <a:xfrm>
            <a:off x="914400" y="1600200"/>
            <a:ext cx="7772400" cy="3416320"/>
          </a:xfrm>
          <a:prstGeom prst="rect">
            <a:avLst/>
          </a:prstGeom>
        </p:spPr>
        <p:txBody>
          <a:bodyPr wrap="square">
            <a:spAutoFit/>
          </a:bodyPr>
          <a:lstStyle/>
          <a:p>
            <a:r>
              <a:rPr lang="en-US" sz="2400" dirty="0" smtClean="0"/>
              <a:t>Henri </a:t>
            </a:r>
            <a:r>
              <a:rPr lang="en-US" sz="2400" dirty="0" err="1" smtClean="0"/>
              <a:t>Fayol</a:t>
            </a:r>
            <a:r>
              <a:rPr lang="en-US" sz="2400" dirty="0" smtClean="0"/>
              <a:t> (1841–1925) (</a:t>
            </a:r>
            <a:r>
              <a:rPr lang="en-US" sz="2400" dirty="0" err="1" smtClean="0"/>
              <a:t>Fayolism</a:t>
            </a:r>
            <a:r>
              <a:rPr lang="en-US" sz="2400" dirty="0" smtClean="0"/>
              <a:t> or Scientific Management) defines management as consisting of </a:t>
            </a:r>
            <a:r>
              <a:rPr lang="en-US" sz="2400" u="sng" dirty="0" smtClean="0"/>
              <a:t>six</a:t>
            </a:r>
            <a:r>
              <a:rPr lang="en-US" sz="2400" dirty="0" smtClean="0"/>
              <a:t> functions:</a:t>
            </a:r>
          </a:p>
          <a:p>
            <a:endParaRPr lang="en-US" sz="2400" dirty="0" smtClean="0"/>
          </a:p>
          <a:p>
            <a:pPr lvl="1">
              <a:buFont typeface="Wingdings" pitchFamily="2" charset="2"/>
              <a:buChar char="§"/>
            </a:pPr>
            <a:r>
              <a:rPr lang="en-US" sz="2400" dirty="0" smtClean="0"/>
              <a:t>  Forecasting</a:t>
            </a:r>
          </a:p>
          <a:p>
            <a:pPr lvl="1">
              <a:buFont typeface="Wingdings" pitchFamily="2" charset="2"/>
              <a:buChar char="§"/>
            </a:pPr>
            <a:r>
              <a:rPr lang="en-US" sz="2400" dirty="0" smtClean="0"/>
              <a:t>  Planning</a:t>
            </a:r>
          </a:p>
          <a:p>
            <a:pPr lvl="1">
              <a:buFont typeface="Wingdings" pitchFamily="2" charset="2"/>
              <a:buChar char="§"/>
            </a:pPr>
            <a:r>
              <a:rPr lang="en-US" sz="2400" dirty="0" smtClean="0"/>
              <a:t>  Organizing</a:t>
            </a:r>
          </a:p>
          <a:p>
            <a:pPr lvl="1">
              <a:buFont typeface="Wingdings" pitchFamily="2" charset="2"/>
              <a:buChar char="§"/>
            </a:pPr>
            <a:r>
              <a:rPr lang="en-US" sz="2400" dirty="0" smtClean="0"/>
              <a:t>  Commanding</a:t>
            </a:r>
          </a:p>
          <a:p>
            <a:pPr lvl="1">
              <a:buFont typeface="Wingdings" pitchFamily="2" charset="2"/>
              <a:buChar char="§"/>
            </a:pPr>
            <a:r>
              <a:rPr lang="en-US" sz="2400" dirty="0" smtClean="0"/>
              <a:t>  Coordinating</a:t>
            </a:r>
          </a:p>
          <a:p>
            <a:pPr lvl="1">
              <a:buFont typeface="Wingdings" pitchFamily="2" charset="2"/>
              <a:buChar char="§"/>
            </a:pPr>
            <a:r>
              <a:rPr lang="en-US" sz="2400" dirty="0" smtClean="0"/>
              <a:t>  Controlling</a:t>
            </a:r>
            <a:endParaRPr lang="en-US" sz="2400" dirty="0"/>
          </a:p>
        </p:txBody>
      </p:sp>
      <p:grpSp>
        <p:nvGrpSpPr>
          <p:cNvPr id="27" name="Group 26"/>
          <p:cNvGrpSpPr/>
          <p:nvPr/>
        </p:nvGrpSpPr>
        <p:grpSpPr>
          <a:xfrm>
            <a:off x="2895600" y="2819400"/>
            <a:ext cx="4572000" cy="2062103"/>
            <a:chOff x="2895600" y="2819400"/>
            <a:chExt cx="4572000" cy="2062103"/>
          </a:xfrm>
        </p:grpSpPr>
        <p:sp>
          <p:nvSpPr>
            <p:cNvPr id="6" name="TextBox 5"/>
            <p:cNvSpPr txBox="1"/>
            <p:nvPr/>
          </p:nvSpPr>
          <p:spPr>
            <a:xfrm>
              <a:off x="5076368" y="2819400"/>
              <a:ext cx="2391232" cy="2062103"/>
            </a:xfrm>
            <a:prstGeom prst="rect">
              <a:avLst/>
            </a:prstGeom>
            <a:noFill/>
          </p:spPr>
          <p:txBody>
            <a:bodyPr wrap="none" rtlCol="0">
              <a:spAutoFit/>
            </a:bodyPr>
            <a:lstStyle/>
            <a:p>
              <a:pPr>
                <a:buFont typeface="Wingdings" pitchFamily="2" charset="2"/>
                <a:buChar char="§"/>
              </a:pPr>
              <a:r>
                <a:rPr lang="en-US" sz="3200" dirty="0" smtClean="0"/>
                <a:t>  Planning</a:t>
              </a:r>
            </a:p>
            <a:p>
              <a:pPr>
                <a:buFont typeface="Wingdings" pitchFamily="2" charset="2"/>
                <a:buChar char="§"/>
              </a:pPr>
              <a:r>
                <a:rPr lang="en-US" sz="3200" dirty="0" smtClean="0"/>
                <a:t>  Organizing</a:t>
              </a:r>
            </a:p>
            <a:p>
              <a:pPr>
                <a:buFont typeface="Wingdings" pitchFamily="2" charset="2"/>
                <a:buChar char="§"/>
              </a:pPr>
              <a:r>
                <a:rPr lang="en-US" sz="3200" dirty="0" smtClean="0"/>
                <a:t>  Controlling</a:t>
              </a:r>
            </a:p>
            <a:p>
              <a:pPr>
                <a:buFont typeface="Wingdings" pitchFamily="2" charset="2"/>
                <a:buChar char="§"/>
              </a:pPr>
              <a:r>
                <a:rPr lang="en-US" sz="3200" dirty="0" smtClean="0"/>
                <a:t>  Leading</a:t>
              </a:r>
              <a:endParaRPr lang="en-US" sz="3200" dirty="0"/>
            </a:p>
          </p:txBody>
        </p:sp>
        <p:cxnSp>
          <p:nvCxnSpPr>
            <p:cNvPr id="8" name="Straight Arrow Connector 7"/>
            <p:cNvCxnSpPr/>
            <p:nvPr/>
          </p:nvCxnSpPr>
          <p:spPr>
            <a:xfrm>
              <a:off x="3276600" y="2971800"/>
              <a:ext cx="190500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895600" y="3200400"/>
              <a:ext cx="213360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00400" y="3634740"/>
              <a:ext cx="18288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24200" y="4114800"/>
              <a:ext cx="1905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4038600"/>
              <a:ext cx="1676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52800" y="4419600"/>
              <a:ext cx="175260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2359941" cy="646331"/>
          </a:xfrm>
          <a:prstGeom prst="rect">
            <a:avLst/>
          </a:prstGeom>
          <a:noFill/>
        </p:spPr>
        <p:txBody>
          <a:bodyPr wrap="none" rtlCol="0">
            <a:spAutoFit/>
          </a:bodyPr>
          <a:lstStyle/>
          <a:p>
            <a:r>
              <a:rPr lang="en-US" sz="3600" dirty="0" smtClean="0"/>
              <a:t>1.  Planning</a:t>
            </a:r>
            <a:endParaRPr lang="en-US" sz="3600" dirty="0"/>
          </a:p>
        </p:txBody>
      </p:sp>
      <p:sp>
        <p:nvSpPr>
          <p:cNvPr id="4" name="TextBox 3"/>
          <p:cNvSpPr txBox="1"/>
          <p:nvPr/>
        </p:nvSpPr>
        <p:spPr>
          <a:xfrm>
            <a:off x="902971" y="1588770"/>
            <a:ext cx="7860030" cy="4524315"/>
          </a:xfrm>
          <a:prstGeom prst="rect">
            <a:avLst/>
          </a:prstGeom>
          <a:noFill/>
        </p:spPr>
        <p:txBody>
          <a:bodyPr wrap="square" rtlCol="0">
            <a:spAutoFit/>
          </a:bodyPr>
          <a:lstStyle/>
          <a:p>
            <a:pPr>
              <a:buFont typeface="Wingdings" pitchFamily="2" charset="2"/>
              <a:buChar char="Ø"/>
            </a:pPr>
            <a:r>
              <a:rPr lang="en-US" sz="2400" dirty="0" smtClean="0"/>
              <a:t>  The responsibility of senior management of each level within the organization</a:t>
            </a:r>
          </a:p>
          <a:p>
            <a:pPr lvl="1">
              <a:buFont typeface="Wingdings" pitchFamily="2" charset="2"/>
              <a:buChar char="§"/>
            </a:pPr>
            <a:r>
              <a:rPr lang="en-US" sz="2400" dirty="0" smtClean="0"/>
              <a:t>  Corporate</a:t>
            </a:r>
          </a:p>
          <a:p>
            <a:pPr lvl="1">
              <a:buFont typeface="Wingdings" pitchFamily="2" charset="2"/>
              <a:buChar char="§"/>
            </a:pPr>
            <a:r>
              <a:rPr lang="en-US" sz="2400" dirty="0" smtClean="0"/>
              <a:t>  Function or division</a:t>
            </a:r>
          </a:p>
          <a:p>
            <a:pPr lvl="1">
              <a:buFont typeface="Wingdings" pitchFamily="2" charset="2"/>
              <a:buChar char="§"/>
            </a:pPr>
            <a:r>
              <a:rPr lang="en-US" sz="2400" dirty="0" smtClean="0"/>
              <a:t>  Office</a:t>
            </a:r>
          </a:p>
          <a:p>
            <a:pPr lvl="1">
              <a:buFont typeface="Wingdings" pitchFamily="2" charset="2"/>
              <a:buChar char="§"/>
            </a:pPr>
            <a:endParaRPr lang="en-US" sz="2400" dirty="0" smtClean="0"/>
          </a:p>
          <a:p>
            <a:pPr>
              <a:buFont typeface="Wingdings" pitchFamily="2" charset="2"/>
              <a:buChar char="Ø"/>
            </a:pPr>
            <a:r>
              <a:rPr lang="en-US" sz="2400" dirty="0" smtClean="0"/>
              <a:t>  Planning can be </a:t>
            </a:r>
            <a:r>
              <a:rPr lang="en-US" sz="2400" b="1" dirty="0" smtClean="0"/>
              <a:t>strategic</a:t>
            </a:r>
            <a:r>
              <a:rPr lang="en-US" sz="2400" dirty="0" smtClean="0"/>
              <a:t> (long-term) or </a:t>
            </a:r>
            <a:r>
              <a:rPr lang="en-US" sz="2400" b="1" dirty="0" smtClean="0"/>
              <a:t>tactical</a:t>
            </a:r>
            <a:r>
              <a:rPr lang="en-US" sz="2400" dirty="0" smtClean="0"/>
              <a:t> (short-term).  Short-term plans must be consistent with strategy</a:t>
            </a:r>
          </a:p>
          <a:p>
            <a:pPr>
              <a:buFont typeface="Wingdings" pitchFamily="2" charset="2"/>
              <a:buChar char="Ø"/>
            </a:pPr>
            <a:endParaRPr lang="en-US" sz="2400" dirty="0" smtClean="0"/>
          </a:p>
          <a:p>
            <a:pPr>
              <a:buFont typeface="Wingdings" pitchFamily="2" charset="2"/>
              <a:buChar char="Ø"/>
            </a:pPr>
            <a:r>
              <a:rPr lang="en-US" sz="2400" dirty="0" smtClean="0"/>
              <a:t>  Planning must not be static (collecting dust on the shelf)</a:t>
            </a:r>
          </a:p>
          <a:p>
            <a:pPr>
              <a:buFont typeface="Wingdings" pitchFamily="2" charset="2"/>
              <a:buChar char="Ø"/>
            </a:pPr>
            <a:endParaRPr lang="en-US" sz="2400" dirty="0" smtClean="0"/>
          </a:p>
          <a:p>
            <a:pPr>
              <a:buFont typeface="Wingdings" pitchFamily="2" charset="2"/>
              <a:buChar char="Ø"/>
            </a:pPr>
            <a:r>
              <a:rPr lang="en-US" sz="2400" dirty="0" smtClean="0"/>
              <a:t>  “Plans are nothing; planning is everything.”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1895</Words>
  <Application>Microsoft Office PowerPoint</Application>
  <PresentationFormat>On-screen Show (4:3)</PresentationFormat>
  <Paragraphs>253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defrick</cp:lastModifiedBy>
  <cp:revision>30</cp:revision>
  <dcterms:created xsi:type="dcterms:W3CDTF">2014-11-04T12:55:44Z</dcterms:created>
  <dcterms:modified xsi:type="dcterms:W3CDTF">2016-06-22T17:29:34Z</dcterms:modified>
</cp:coreProperties>
</file>