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6" r:id="rId4"/>
    <p:sldId id="267" r:id="rId5"/>
    <p:sldId id="258" r:id="rId6"/>
    <p:sldId id="257" r:id="rId7"/>
    <p:sldId id="260" r:id="rId8"/>
    <p:sldId id="261" r:id="rId9"/>
    <p:sldId id="262" r:id="rId10"/>
    <p:sldId id="263" r:id="rId11"/>
    <p:sldId id="264" r:id="rId12"/>
    <p:sldId id="265"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41" autoAdjust="0"/>
  </p:normalViewPr>
  <p:slideViewPr>
    <p:cSldViewPr>
      <p:cViewPr varScale="1">
        <p:scale>
          <a:sx n="106" d="100"/>
          <a:sy n="106" d="100"/>
        </p:scale>
        <p:origin x="176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2472" y="-5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119999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SWOT_analysi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managementstudyguide.com/swot-analysis.ht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uvwjip3CTM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80787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 horizons vary by industry, purpose, and culture.  For example, Asian firms tend to have a longer view of the world, while U.S. firms tend to focus on the short term.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1094944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definitions.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53691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little more on contingency planning.</a:t>
            </a:r>
          </a:p>
          <a:p>
            <a:endParaRPr lang="en-US" dirty="0" smtClean="0"/>
          </a:p>
          <a:p>
            <a:r>
              <a:rPr lang="en-US" dirty="0" smtClean="0"/>
              <a:t>Contingency plans are often devised by governments or businesses. </a:t>
            </a:r>
          </a:p>
          <a:p>
            <a:endParaRPr lang="en-US" dirty="0" smtClean="0"/>
          </a:p>
          <a:p>
            <a:r>
              <a:rPr lang="en-US" dirty="0" smtClean="0"/>
              <a:t>For example, suppose many employees of a company are traveling together on an aircraft which crashes, killing all aboard. The company could be severely strained or even ruined by such a loss. </a:t>
            </a:r>
          </a:p>
          <a:p>
            <a:endParaRPr lang="en-US" dirty="0" smtClean="0"/>
          </a:p>
          <a:p>
            <a:r>
              <a:rPr lang="en-US" dirty="0" smtClean="0"/>
              <a:t>Accordingly, the wise firm has procedures to react to such a disaster. The plan may also include standing policies to mitigate a disaster's potential impact, such as requiring employees to travel separately or limiting the number of employees on any one aircraft.</a:t>
            </a:r>
          </a:p>
          <a:p>
            <a:endParaRPr lang="en-US" dirty="0" smtClean="0"/>
          </a:p>
          <a:p>
            <a:r>
              <a:rPr lang="en-US" dirty="0" smtClean="0"/>
              <a:t>During times of crisis, contingency plans are often developed to explore and prepare for any eventuality. During the Cold War, the United States developed contingency plans to protect citizens from nuclear attack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644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obligation of stating the Mission-Vision-Values statements fall to the senior leaders or owners.  This is part of strategic leadership.</a:t>
            </a:r>
          </a:p>
          <a:p>
            <a:endParaRPr lang="en-US" dirty="0" smtClean="0"/>
          </a:p>
          <a:p>
            <a:r>
              <a:rPr lang="en-US" dirty="0" smtClean="0"/>
              <a:t>To paraphrase Lewis Carroll, “If you do not know where you are going, any plan will get you there.”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288686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and I would argue essential part of planning </a:t>
            </a:r>
            <a:r>
              <a:rPr lang="en-US" dirty="0"/>
              <a:t>i</a:t>
            </a:r>
            <a:r>
              <a:rPr lang="en-US" dirty="0" smtClean="0"/>
              <a:t>s the SWOT analysis.</a:t>
            </a:r>
          </a:p>
          <a:p>
            <a:endParaRPr lang="en-US" dirty="0" smtClean="0"/>
          </a:p>
          <a:p>
            <a:r>
              <a:rPr lang="en-US" dirty="0" smtClean="0"/>
              <a:t>Look at </a:t>
            </a:r>
            <a:r>
              <a:rPr lang="en-US" dirty="0" smtClean="0">
                <a:hlinkClick r:id="rId3"/>
              </a:rPr>
              <a:t>https://en.wikipedia.org/wiki/SWOT_analysis</a:t>
            </a:r>
            <a:r>
              <a:rPr lang="en-US" dirty="0" smtClean="0"/>
              <a:t> and </a:t>
            </a:r>
            <a:r>
              <a:rPr lang="en-US" dirty="0" smtClean="0">
                <a:hlinkClick r:id="rId4"/>
              </a:rPr>
              <a:t>http://managementstudyguide.com/swot-analysis.htm</a:t>
            </a:r>
            <a:r>
              <a:rPr lang="en-US" dirty="0" smtClean="0"/>
              <a:t> for additional information.</a:t>
            </a:r>
          </a:p>
          <a:p>
            <a:endParaRPr lang="en-US" dirty="0" smtClean="0"/>
          </a:p>
          <a:p>
            <a:r>
              <a:rPr lang="en-US" dirty="0" smtClean="0"/>
              <a:t>Yes, do it.  You will need the knowledge to answer exam questions.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300358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 complete list, but representative of the questions planners must ask to be effective at the process.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96085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Porter’s Five Forces Model is another useful model for planning.  It’s principle purpose is to evaluate the attractiveness of entering an industry, but it is also useful for developing a strategy that changes a firm’s focus, missions, or purpose.  It is not perfect, but it helps you to apply a structure to your process.</a:t>
            </a:r>
          </a:p>
          <a:p>
            <a:endParaRPr lang="en-US" dirty="0" smtClean="0"/>
          </a:p>
          <a:p>
            <a:r>
              <a:rPr lang="en-US" dirty="0" smtClean="0"/>
              <a:t>View:  </a:t>
            </a:r>
            <a:r>
              <a:rPr lang="en-US" dirty="0" smtClean="0">
                <a:hlinkClick r:id="rId3"/>
              </a:rPr>
              <a:t>https://www.youtube.com/watch?v=uvwjip3CTMA</a:t>
            </a:r>
            <a:r>
              <a:rPr lang="en-US" dirty="0" smtClean="0"/>
              <a:t> </a:t>
            </a:r>
          </a:p>
          <a:p>
            <a:endParaRPr lang="en-US" dirty="0" smtClean="0"/>
          </a:p>
          <a:p>
            <a:r>
              <a:rPr lang="en-US" dirty="0" smtClean="0"/>
              <a:t>Yes, you have to watch the video.  You will have questions of your exams.</a:t>
            </a:r>
          </a:p>
          <a:p>
            <a:endParaRPr lang="en-US"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16422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Three essential tools used to convey the strategy are the mission statement, the vision statement, and the values statement.</a:t>
            </a:r>
          </a:p>
          <a:p>
            <a:endParaRPr lang="en-US" dirty="0" smtClean="0"/>
          </a:p>
          <a:p>
            <a:r>
              <a:rPr lang="en-US" dirty="0" smtClean="0"/>
              <a:t>The mission statement describes the overall purpose of the organization. This purpose is normally defined by the owners and can change over time as an organization grows or seeks new opportunities. </a:t>
            </a:r>
          </a:p>
          <a:p>
            <a:endParaRPr lang="en-US" dirty="0" smtClean="0"/>
          </a:p>
          <a:p>
            <a:r>
              <a:rPr lang="en-US" dirty="0" smtClean="0"/>
              <a:t>The mission statement should be sufficiently concise and non-complex as to allow every member of the organization to understand the purpose of the organizations existence.  The wording must allow management and employees to infer order of priorities in how products and services are delivered.</a:t>
            </a:r>
            <a:br>
              <a:rPr lang="en-US" dirty="0" smtClean="0"/>
            </a:br>
            <a:endParaRPr lang="en-US" dirty="0" smtClean="0"/>
          </a:p>
          <a:p>
            <a:r>
              <a:rPr lang="en-US" dirty="0" smtClean="0"/>
              <a:t>A good mission statement clearly separates the mission of your organization from other organizations.</a:t>
            </a:r>
          </a:p>
          <a:p>
            <a:endParaRPr lang="en-US" dirty="0" smtClean="0"/>
          </a:p>
          <a:p>
            <a:endParaRPr lang="en-US" b="1" dirty="0" smtClean="0"/>
          </a:p>
          <a:p>
            <a:r>
              <a:rPr lang="en-US" dirty="0" smtClean="0"/>
              <a:t>The vision statement is a vivid description of what the organization is or should look like as it effectively carries out its operations. </a:t>
            </a:r>
            <a:br>
              <a:rPr lang="en-US" dirty="0" smtClean="0"/>
            </a:br>
            <a:endParaRPr lang="en-US" dirty="0" smtClean="0"/>
          </a:p>
          <a:p>
            <a:r>
              <a:rPr lang="en-US" dirty="0" smtClean="0"/>
              <a:t>The vision statement should be short (I believe fewer than 10 words), incite that vivid image, and be repeatable, even if you have a gun pointed to your head.</a:t>
            </a:r>
          </a:p>
          <a:p>
            <a:endParaRPr lang="en-US" dirty="0" smtClean="0"/>
          </a:p>
          <a:p>
            <a:r>
              <a:rPr lang="en-US" dirty="0" smtClean="0"/>
              <a:t>The best vision statement that I have ever seen is from the Ritz Carlton Hotel, “Ladies and gentlemen, serving ladies and gentlemen.”  Does this create an image in your mind?  If a vision statement does not create an image in your mind, it is a bad statement.</a:t>
            </a:r>
          </a:p>
          <a:p>
            <a:endParaRPr lang="en-US" dirty="0" smtClean="0"/>
          </a:p>
          <a:p>
            <a:r>
              <a:rPr lang="en-US" dirty="0" smtClean="0"/>
              <a:t>The values statement represent the core priorities in the organization’s culture, including what drives members’ priorities and how they truly act in the organization, etc. </a:t>
            </a:r>
          </a:p>
          <a:p>
            <a:endParaRPr lang="en-US" dirty="0" smtClean="0"/>
          </a:p>
          <a:p>
            <a:r>
              <a:rPr lang="en-US" dirty="0" smtClean="0"/>
              <a:t>Values statements are important in strategic planning, because you must ensure that your planning and strategy development is consistent with the organizations values.  For example, if a firm truly has the values of honesty and integrity,  a strategy that requires actions that are ethically gray will likely fail.</a:t>
            </a:r>
          </a:p>
          <a:p>
            <a:endParaRPr lang="en-US" dirty="0" smtClean="0"/>
          </a:p>
          <a:p>
            <a:r>
              <a:rPr lang="en-US" dirty="0" smtClean="0"/>
              <a:t>In reality, a firm’s values reflect the morals of the people in the firm. Leaders or managers often make the mistake of stating what values they want the organization to have, not what truly exists.  For example, a firm might claim that “customer service is a core value—the customer is the most important person in our world.”  This sounds great, right?  Good marketing words.  Yet the strategy suggests laying off customer service representatives to save money, making the customer experience less enjoyable.  In this case, the strategy is inconsistent with the values statement.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257474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mission statement defines the goals of the firm.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208725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three real world examples of mission statements.</a:t>
            </a:r>
          </a:p>
          <a:p>
            <a:endParaRPr lang="en-US" dirty="0" smtClean="0"/>
          </a:p>
          <a:p>
            <a:r>
              <a:rPr lang="en-US" dirty="0" smtClean="0"/>
              <a:t>In my opinion, all of the are very poor.  None of these mission statements speaks to earning money.  I suspect earning money is very important to the owners (stockholders).  </a:t>
            </a:r>
          </a:p>
          <a:p>
            <a:endParaRPr lang="en-US" dirty="0" smtClean="0"/>
          </a:p>
          <a:p>
            <a:r>
              <a:rPr lang="en-US" dirty="0" smtClean="0"/>
              <a:t>I am not suggesting that your mission statement should be as simple as, “We make money!”  However, this flowery pabulum from Cisco, Wal-Mart, and AT&amp;T does not tell me much.  I know for certain that AT&amp;T’s mission is to charge me as much as I will pay for lousy cell phone service.</a:t>
            </a:r>
          </a:p>
          <a:p>
            <a:endParaRPr lang="en-US" dirty="0" smtClean="0"/>
          </a:p>
          <a:p>
            <a:r>
              <a:rPr lang="en-US" dirty="0" smtClean="0"/>
              <a:t>Without a clear and honest mission statement, strategy development is more difficult and less effective.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9627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Strategy</a:t>
            </a:r>
            <a:r>
              <a:rPr lang="en-US" dirty="0" smtClean="0"/>
              <a:t> is a high level plan to achieve one or more goals under conditions of uncertainty.  Strategy is important because the resources available to achieve these goals are always limited. </a:t>
            </a:r>
          </a:p>
          <a:p>
            <a:endParaRPr lang="en-US" dirty="0" smtClean="0"/>
          </a:p>
          <a:p>
            <a:r>
              <a:rPr lang="en-US" dirty="0" smtClean="0"/>
              <a:t>Strategy generally involves setting goals, determining actions to achieve the goals, and mobilizing resources to execute the actions. </a:t>
            </a:r>
          </a:p>
          <a:p>
            <a:endParaRPr lang="en-US" dirty="0" smtClean="0"/>
          </a:p>
          <a:p>
            <a:r>
              <a:rPr lang="en-US" dirty="0" smtClean="0"/>
              <a:t>Another view is that a strategy describes how the ends (goals) will be achieved by the means (resources). The senior leadership of an organization is generally tasked with determining strategy. </a:t>
            </a:r>
          </a:p>
          <a:p>
            <a:endParaRPr lang="en-US" dirty="0" smtClean="0"/>
          </a:p>
          <a:p>
            <a:r>
              <a:rPr lang="en-US" dirty="0" smtClean="0"/>
              <a:t>Strategy can be predefined or can emerge over time as a pattern of activity the organization uses to adapt to its environment.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96389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basic approach to developing and implementing strategies.  </a:t>
            </a:r>
          </a:p>
          <a:p>
            <a:endParaRPr lang="en-US" dirty="0" smtClean="0"/>
          </a:p>
          <a:p>
            <a:r>
              <a:rPr lang="en-US" dirty="0" smtClean="0"/>
              <a:t>This is the generic “V” model.  As you travel back up the “V” on the right, you must check back with the associated action to ensure all elements have been addressed.</a:t>
            </a:r>
          </a:p>
          <a:p>
            <a:endParaRPr lang="en-US" dirty="0" smtClean="0"/>
          </a:p>
          <a:p>
            <a:r>
              <a:rPr lang="en-US" dirty="0" smtClean="0"/>
              <a:t>For example, step two is to “establish major goals.”  As we continue to the “define responsibilities” step, you need to check back to ensure each goal has an associated person assigned to the responsibility.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1886197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Planning</a:t>
            </a:r>
            <a:r>
              <a:rPr lang="en-US" dirty="0" smtClean="0"/>
              <a:t> is the process of thinking about and organizing the activities required to achieve a desired goal. It involves the creation and maintenance of a plan. </a:t>
            </a:r>
          </a:p>
          <a:p>
            <a:endParaRPr lang="en-US" dirty="0" smtClean="0"/>
          </a:p>
          <a:p>
            <a:r>
              <a:rPr lang="en-US" dirty="0" smtClean="0"/>
              <a:t>Planning is a structured process; however the specific process can vary from discipline to discipline.  For example, the military planning process leading to the development of a battle plan is different from business planning leading to a business strategy.</a:t>
            </a:r>
          </a:p>
          <a:p>
            <a:endParaRPr lang="en-US" dirty="0" smtClean="0"/>
          </a:p>
          <a:p>
            <a:r>
              <a:rPr lang="en-US" dirty="0" smtClean="0"/>
              <a:t> An important, albeit often ignored aspect of planning, is the relationship it holds to forecasting. Forecasting can be described as predicting what the future will look like.  Plans that do not adequately challenge assumptions created from forecasting will invariably prove ineffective.  This uncertainty is usually addressed in what is commonly called “risk management” or “risk planning.”</a:t>
            </a:r>
          </a:p>
          <a:p>
            <a:endParaRPr lang="en-US" dirty="0" smtClean="0"/>
          </a:p>
          <a:p>
            <a:r>
              <a:rPr lang="en-US" dirty="0" smtClean="0"/>
              <a:t>The quote at the bottom from (then) General Eisenhower expresses his believe that the output of the planning process (the physical plan) is not as important as the though processes used in planning.  Planning should be continuously addressed.</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36505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Principles of planning and strategy above.</a:t>
            </a:r>
          </a:p>
          <a:p>
            <a:endParaRPr lang="en-US" dirty="0" smtClean="0"/>
          </a:p>
          <a:p>
            <a:r>
              <a:rPr lang="en-US" dirty="0" smtClean="0"/>
              <a:t>Firms should ensure that plans are consistent.  Only one master plan exists for a specific topic and any subordinate plans are consistent with the master plan.  For example, corporate headquarters develops and publishes a master strategy.  The plans and strategies developed by subordinate companies must be consistent with the corporate plan and not case the subordinate company to do things that are harmful to the corporation.</a:t>
            </a:r>
          </a:p>
          <a:p>
            <a:endParaRPr lang="en-US" dirty="0" smtClean="0"/>
          </a:p>
          <a:p>
            <a:r>
              <a:rPr lang="en-US" dirty="0" smtClean="0"/>
              <a:t>Contingency or continuity planning combines forecasting with preparation of scenarios and how to react to them.  A business might develop plans to react to natural disasters or political events.  The conditions that trigger the execution of a contingency plan may not be exactly predicted, but the forethought used in the scenario development can help the firm react more quickly and save time, money, and sometimes lives.</a:t>
            </a:r>
          </a:p>
          <a:p>
            <a:endParaRPr lang="en-US" dirty="0" smtClean="0"/>
          </a:p>
          <a:p>
            <a:r>
              <a:rPr lang="en-US" dirty="0" smtClean="0"/>
              <a:t>A subtle difference between contingency and continuity planning exists.  Contingency planning is “how do we change what we normally do to react to external events.”  Continuity plans address “doing things in reaction to external events to allow us to continue to do what we normally do.”</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297117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element and level in a firm should have strategies and plans to implement those strategies.</a:t>
            </a:r>
          </a:p>
          <a:p>
            <a:endParaRPr lang="en-US" dirty="0" smtClean="0"/>
          </a:p>
          <a:p>
            <a:r>
              <a:rPr lang="en-US" dirty="0" smtClean="0"/>
              <a:t>As stated previously, each level must be consistent with the higher level.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153802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335622" cy="400110"/>
          </a:xfrm>
          <a:prstGeom prst="rect">
            <a:avLst/>
          </a:prstGeom>
          <a:noFill/>
        </p:spPr>
        <p:txBody>
          <a:bodyPr wrap="none" rtlCol="0">
            <a:spAutoFit/>
          </a:bodyPr>
          <a:lstStyle/>
          <a:p>
            <a:r>
              <a:rPr lang="en-US" sz="1000" dirty="0" smtClean="0"/>
              <a:t>© 2014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914399" y="3436203"/>
            <a:ext cx="7315201" cy="1569660"/>
          </a:xfrm>
          <a:prstGeom prst="rect">
            <a:avLst/>
          </a:prstGeom>
          <a:noFill/>
        </p:spPr>
        <p:txBody>
          <a:bodyPr wrap="square" rtlCol="0">
            <a:spAutoFit/>
          </a:bodyPr>
          <a:lstStyle/>
          <a:p>
            <a:pPr algn="ctr"/>
            <a:r>
              <a:rPr lang="en-US" sz="4800" dirty="0" smtClean="0"/>
              <a:t>The Manager as </a:t>
            </a:r>
          </a:p>
          <a:p>
            <a:pPr algn="ctr"/>
            <a:r>
              <a:rPr lang="en-US" sz="4800" dirty="0" smtClean="0"/>
              <a:t>Planner and Strategist</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2853153" cy="646331"/>
          </a:xfrm>
          <a:prstGeom prst="rect">
            <a:avLst/>
          </a:prstGeom>
          <a:noFill/>
        </p:spPr>
        <p:txBody>
          <a:bodyPr wrap="none" rtlCol="0">
            <a:spAutoFit/>
          </a:bodyPr>
          <a:lstStyle/>
          <a:p>
            <a:r>
              <a:rPr lang="en-US" sz="3600" dirty="0" smtClean="0"/>
              <a:t>Time Horizons</a:t>
            </a:r>
            <a:endParaRPr lang="en-US" sz="3600" dirty="0"/>
          </a:p>
        </p:txBody>
      </p:sp>
      <p:sp>
        <p:nvSpPr>
          <p:cNvPr id="4" name="Rectangle 3"/>
          <p:cNvSpPr/>
          <p:nvPr/>
        </p:nvSpPr>
        <p:spPr>
          <a:xfrm>
            <a:off x="905256" y="1599271"/>
            <a:ext cx="7848600" cy="4893647"/>
          </a:xfrm>
          <a:prstGeom prst="rect">
            <a:avLst/>
          </a:prstGeom>
        </p:spPr>
        <p:txBody>
          <a:bodyPr wrap="square">
            <a:spAutoFit/>
          </a:bodyPr>
          <a:lstStyle/>
          <a:p>
            <a:pPr>
              <a:buFont typeface="Wingdings" pitchFamily="2" charset="2"/>
              <a:buChar char="Ø"/>
              <a:defRPr/>
            </a:pPr>
            <a:r>
              <a:rPr lang="en-US" sz="2400" b="1" dirty="0" smtClean="0"/>
              <a:t>  Time Horizon.  </a:t>
            </a:r>
            <a:r>
              <a:rPr lang="en-US" sz="2400" dirty="0" smtClean="0"/>
              <a:t>Period of time over which they are intended to apply or endure</a:t>
            </a:r>
          </a:p>
          <a:p>
            <a:pPr lvl="1">
              <a:buFont typeface="Wingdings" pitchFamily="2" charset="2"/>
              <a:buChar char="§"/>
              <a:defRPr/>
            </a:pPr>
            <a:r>
              <a:rPr lang="en-US" sz="2400" dirty="0" smtClean="0"/>
              <a:t>  Long-term plans are usually 5 years or more</a:t>
            </a:r>
          </a:p>
          <a:p>
            <a:pPr lvl="1">
              <a:buFont typeface="Wingdings" pitchFamily="2" charset="2"/>
              <a:buChar char="§"/>
              <a:defRPr/>
            </a:pPr>
            <a:r>
              <a:rPr lang="en-US" sz="2400" dirty="0" smtClean="0"/>
              <a:t>  Intermediate-term plans are 1 to 5 years</a:t>
            </a:r>
          </a:p>
          <a:p>
            <a:pPr lvl="1">
              <a:buFont typeface="Wingdings" pitchFamily="2" charset="2"/>
              <a:buChar char="§"/>
              <a:defRPr/>
            </a:pPr>
            <a:r>
              <a:rPr lang="en-US" sz="2400" dirty="0" smtClean="0"/>
              <a:t>  Short-term plans are less than 1 year</a:t>
            </a:r>
          </a:p>
          <a:p>
            <a:pPr lvl="1">
              <a:buFont typeface="Wingdings" pitchFamily="2" charset="2"/>
              <a:buChar char="§"/>
              <a:defRPr/>
            </a:pPr>
            <a:endParaRPr lang="en-US" sz="2400" dirty="0" smtClean="0"/>
          </a:p>
          <a:p>
            <a:pPr marL="0" lvl="1">
              <a:buFont typeface="Wingdings" pitchFamily="2" charset="2"/>
              <a:buChar char="Ø"/>
            </a:pPr>
            <a:r>
              <a:rPr lang="en-US" sz="2400" dirty="0" smtClean="0"/>
              <a:t>  Corporate and business-level goals and strategies require longer term plans</a:t>
            </a:r>
          </a:p>
          <a:p>
            <a:pPr marL="0" lvl="1">
              <a:buFont typeface="Wingdings" pitchFamily="2" charset="2"/>
              <a:buChar char="Ø"/>
            </a:pPr>
            <a:endParaRPr lang="en-US" sz="2400" dirty="0" smtClean="0"/>
          </a:p>
          <a:p>
            <a:pPr marL="0" lvl="1">
              <a:buFont typeface="Wingdings" pitchFamily="2" charset="2"/>
              <a:buChar char="Ø"/>
            </a:pPr>
            <a:r>
              <a:rPr lang="en-US" sz="2400" dirty="0" smtClean="0"/>
              <a:t>  Functional plans focus on shorter terms</a:t>
            </a:r>
          </a:p>
          <a:p>
            <a:pPr marL="0" lvl="1">
              <a:buFont typeface="Wingdings" pitchFamily="2" charset="2"/>
              <a:buChar char="Ø"/>
            </a:pPr>
            <a:endParaRPr lang="en-US" sz="2400" dirty="0" smtClean="0"/>
          </a:p>
          <a:p>
            <a:pPr marL="0" lvl="1">
              <a:buFont typeface="Wingdings" pitchFamily="2" charset="2"/>
              <a:buChar char="Ø"/>
            </a:pPr>
            <a:r>
              <a:rPr lang="en-US" sz="2400" dirty="0" smtClean="0"/>
              <a:t>  Most organizations have a rolling planning cycle to amend plans constantly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2831096" cy="646331"/>
          </a:xfrm>
          <a:prstGeom prst="rect">
            <a:avLst/>
          </a:prstGeom>
          <a:noFill/>
        </p:spPr>
        <p:txBody>
          <a:bodyPr wrap="none" rtlCol="0">
            <a:spAutoFit/>
          </a:bodyPr>
          <a:lstStyle/>
          <a:p>
            <a:r>
              <a:rPr lang="en-US" sz="3600" dirty="0" smtClean="0"/>
              <a:t>Types of Plans</a:t>
            </a:r>
            <a:endParaRPr lang="en-US" sz="3600" dirty="0"/>
          </a:p>
        </p:txBody>
      </p:sp>
      <p:sp>
        <p:nvSpPr>
          <p:cNvPr id="4" name="Rectangle 3"/>
          <p:cNvSpPr/>
          <p:nvPr/>
        </p:nvSpPr>
        <p:spPr>
          <a:xfrm>
            <a:off x="905256" y="1591056"/>
            <a:ext cx="7848600" cy="4893647"/>
          </a:xfrm>
          <a:prstGeom prst="rect">
            <a:avLst/>
          </a:prstGeom>
        </p:spPr>
        <p:txBody>
          <a:bodyPr wrap="square">
            <a:spAutoFit/>
          </a:bodyPr>
          <a:lstStyle/>
          <a:p>
            <a:pPr>
              <a:buFont typeface="Wingdings" pitchFamily="2" charset="2"/>
              <a:buChar char="Ø"/>
              <a:defRPr/>
            </a:pPr>
            <a:r>
              <a:rPr lang="en-US" sz="2400" b="1" dirty="0" smtClean="0"/>
              <a:t>  Standing Plans.  </a:t>
            </a:r>
            <a:r>
              <a:rPr lang="en-US" sz="2400" dirty="0" smtClean="0"/>
              <a:t>Used in programmed decision situations</a:t>
            </a:r>
          </a:p>
          <a:p>
            <a:pPr lvl="1">
              <a:buFont typeface="Wingdings" pitchFamily="2" charset="2"/>
              <a:buChar char="§"/>
              <a:defRPr/>
            </a:pPr>
            <a:r>
              <a:rPr lang="en-US" sz="2400" b="1" dirty="0" smtClean="0"/>
              <a:t>  Policies</a:t>
            </a:r>
            <a:r>
              <a:rPr lang="en-US" sz="2400" dirty="0" smtClean="0"/>
              <a:t>.  General guidelines to action</a:t>
            </a:r>
          </a:p>
          <a:p>
            <a:pPr lvl="1">
              <a:buFont typeface="Wingdings" pitchFamily="2" charset="2"/>
              <a:buChar char="§"/>
              <a:defRPr/>
            </a:pPr>
            <a:r>
              <a:rPr lang="en-US" sz="2400" b="1" dirty="0" smtClean="0"/>
              <a:t>  Rules</a:t>
            </a:r>
            <a:r>
              <a:rPr lang="en-US" sz="2400" dirty="0" smtClean="0"/>
              <a:t>.  Formal written specific guides to action</a:t>
            </a:r>
          </a:p>
          <a:p>
            <a:pPr>
              <a:buFont typeface="Wingdings" pitchFamily="2" charset="2"/>
              <a:buChar char="Ø"/>
              <a:defRPr/>
            </a:pPr>
            <a:endParaRPr lang="en-US" sz="2400" b="1" dirty="0" smtClean="0"/>
          </a:p>
          <a:p>
            <a:pPr>
              <a:buFont typeface="Wingdings" pitchFamily="2" charset="2"/>
              <a:buChar char="Ø"/>
              <a:defRPr/>
            </a:pPr>
            <a:r>
              <a:rPr lang="en-US" sz="2400" b="1" dirty="0" smtClean="0"/>
              <a:t>  Standard (or Standing) operating procedures (SOP)</a:t>
            </a:r>
            <a:r>
              <a:rPr lang="en-US" sz="2400" dirty="0" smtClean="0"/>
              <a:t>.  Specify an exact series of actions to follow for recurring issues</a:t>
            </a:r>
          </a:p>
          <a:p>
            <a:pPr>
              <a:buFont typeface="Wingdings" pitchFamily="2" charset="2"/>
              <a:buChar char="Ø"/>
              <a:defRPr/>
            </a:pPr>
            <a:endParaRPr lang="en-US" sz="2400" dirty="0" smtClean="0"/>
          </a:p>
          <a:p>
            <a:pPr>
              <a:buFont typeface="Wingdings" pitchFamily="2" charset="2"/>
              <a:buChar char="Ø"/>
              <a:defRPr/>
            </a:pPr>
            <a:r>
              <a:rPr lang="en-US" sz="2400" b="1" dirty="0" smtClean="0"/>
              <a:t>  Single-Use Plans.  </a:t>
            </a:r>
            <a:r>
              <a:rPr lang="en-US" sz="2400" dirty="0" smtClean="0"/>
              <a:t>Developed to handle non-programmed decision-making in one-of-a-kind situations</a:t>
            </a:r>
          </a:p>
          <a:p>
            <a:pPr lvl="1">
              <a:buFont typeface="Wingdings" pitchFamily="2" charset="2"/>
              <a:buChar char="§"/>
              <a:defRPr/>
            </a:pPr>
            <a:r>
              <a:rPr lang="en-US" sz="2400" b="1" dirty="0" smtClean="0"/>
              <a:t>  Program Plans.  </a:t>
            </a:r>
            <a:r>
              <a:rPr lang="en-US" sz="2400" dirty="0" smtClean="0"/>
              <a:t>Integrated plans for achieving certain goals or series of projects</a:t>
            </a:r>
          </a:p>
          <a:p>
            <a:pPr lvl="1">
              <a:buFont typeface="Wingdings" pitchFamily="2" charset="2"/>
              <a:buChar char="§"/>
              <a:defRPr/>
            </a:pPr>
            <a:r>
              <a:rPr lang="en-US" sz="2400" b="1" dirty="0" smtClean="0"/>
              <a:t>  Project</a:t>
            </a:r>
            <a:r>
              <a:rPr lang="en-US" sz="2400" dirty="0" smtClean="0"/>
              <a:t> </a:t>
            </a:r>
            <a:r>
              <a:rPr lang="en-US" sz="2400" b="1" dirty="0" smtClean="0"/>
              <a:t>Plans</a:t>
            </a:r>
            <a:r>
              <a:rPr lang="en-US" sz="2400" dirty="0" smtClean="0"/>
              <a:t>.  Specific action plans to complete specific projects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2504083" cy="646331"/>
          </a:xfrm>
          <a:prstGeom prst="rect">
            <a:avLst/>
          </a:prstGeom>
          <a:noFill/>
        </p:spPr>
        <p:txBody>
          <a:bodyPr wrap="none" rtlCol="0">
            <a:spAutoFit/>
          </a:bodyPr>
          <a:lstStyle/>
          <a:p>
            <a:r>
              <a:rPr lang="en-US" sz="3600" dirty="0" smtClean="0"/>
              <a:t>Contingency</a:t>
            </a:r>
            <a:endParaRPr lang="en-US" sz="3600" dirty="0"/>
          </a:p>
        </p:txBody>
      </p:sp>
      <p:sp>
        <p:nvSpPr>
          <p:cNvPr id="4" name="Rectangle 3"/>
          <p:cNvSpPr/>
          <p:nvPr/>
        </p:nvSpPr>
        <p:spPr>
          <a:xfrm>
            <a:off x="905256" y="1591056"/>
            <a:ext cx="7857744" cy="5041380"/>
          </a:xfrm>
          <a:prstGeom prst="rect">
            <a:avLst/>
          </a:prstGeom>
        </p:spPr>
        <p:txBody>
          <a:bodyPr wrap="square">
            <a:spAutoFit/>
          </a:bodyPr>
          <a:lstStyle/>
          <a:p>
            <a:pPr>
              <a:lnSpc>
                <a:spcPct val="90000"/>
              </a:lnSpc>
              <a:buFont typeface="Wingdings" pitchFamily="2" charset="2"/>
              <a:buChar char="Ø"/>
              <a:defRPr/>
            </a:pPr>
            <a:r>
              <a:rPr lang="en-US" sz="2400" dirty="0" smtClean="0"/>
              <a:t>  The generation of multiple forecasts of future conditions or events and the creation of plans to effectively respond to those conditions or event</a:t>
            </a:r>
          </a:p>
          <a:p>
            <a:pPr lvl="1">
              <a:lnSpc>
                <a:spcPct val="90000"/>
              </a:lnSpc>
              <a:buFont typeface="Wingdings" pitchFamily="2" charset="2"/>
              <a:buChar char="§"/>
              <a:defRPr/>
            </a:pPr>
            <a:r>
              <a:rPr lang="en-US" sz="2400" dirty="0" smtClean="0"/>
              <a:t>  Disaster recovery plans</a:t>
            </a:r>
          </a:p>
          <a:p>
            <a:pPr lvl="1">
              <a:lnSpc>
                <a:spcPct val="90000"/>
              </a:lnSpc>
              <a:buFont typeface="Wingdings" pitchFamily="2" charset="2"/>
              <a:buChar char="§"/>
              <a:defRPr/>
            </a:pPr>
            <a:r>
              <a:rPr lang="en-US" sz="2400" dirty="0" smtClean="0"/>
              <a:t>  Risk mitigation plans</a:t>
            </a:r>
          </a:p>
          <a:p>
            <a:pPr>
              <a:lnSpc>
                <a:spcPct val="90000"/>
              </a:lnSpc>
              <a:buFont typeface="Wingdings" pitchFamily="2" charset="2"/>
              <a:buChar char="Ø"/>
              <a:defRPr/>
            </a:pPr>
            <a:endParaRPr lang="en-US" sz="2400" dirty="0" smtClean="0"/>
          </a:p>
          <a:p>
            <a:pPr marL="0" lvl="2">
              <a:buFont typeface="Wingdings" pitchFamily="2" charset="2"/>
              <a:buChar char="Ø"/>
            </a:pPr>
            <a:r>
              <a:rPr lang="en-US" sz="2400" dirty="0" smtClean="0"/>
              <a:t>  Contingency planning seeks predict the future, but the future is unpredictable</a:t>
            </a:r>
          </a:p>
          <a:p>
            <a:pPr marL="0" lvl="2">
              <a:buFont typeface="Wingdings" pitchFamily="2" charset="2"/>
              <a:buChar char="Ø"/>
            </a:pPr>
            <a:endParaRPr lang="en-US" sz="2400" dirty="0" smtClean="0"/>
          </a:p>
          <a:p>
            <a:pPr marL="0" lvl="3">
              <a:buFont typeface="Wingdings" pitchFamily="2" charset="2"/>
              <a:buChar char="Ø"/>
            </a:pPr>
            <a:r>
              <a:rPr lang="en-US" sz="2400" dirty="0" smtClean="0"/>
              <a:t>  By generating multiple possible “futures,” a firm can see how its plans might work in each</a:t>
            </a:r>
          </a:p>
          <a:p>
            <a:pPr marL="0" lvl="3">
              <a:buFont typeface="Wingdings" pitchFamily="2" charset="2"/>
              <a:buChar char="Ø"/>
            </a:pPr>
            <a:endParaRPr lang="en-US" sz="2400" dirty="0" smtClean="0"/>
          </a:p>
          <a:p>
            <a:pPr marL="0" lvl="1">
              <a:buFont typeface="Wingdings" pitchFamily="2" charset="2"/>
              <a:buChar char="Ø"/>
            </a:pPr>
            <a:r>
              <a:rPr lang="en-US" sz="2400" dirty="0" smtClean="0"/>
              <a:t>  Scenario planning can be used as a learning tool to improve strategic planning</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3958776" cy="646331"/>
          </a:xfrm>
          <a:prstGeom prst="rect">
            <a:avLst/>
          </a:prstGeom>
          <a:noFill/>
        </p:spPr>
        <p:txBody>
          <a:bodyPr wrap="none" rtlCol="0">
            <a:spAutoFit/>
          </a:bodyPr>
          <a:lstStyle/>
          <a:p>
            <a:r>
              <a:rPr lang="en-US" sz="3600" dirty="0" smtClean="0"/>
              <a:t>Strategic Leadership</a:t>
            </a:r>
            <a:endParaRPr lang="en-US" sz="3600" dirty="0"/>
          </a:p>
        </p:txBody>
      </p:sp>
      <p:sp>
        <p:nvSpPr>
          <p:cNvPr id="4" name="Rectangle 3"/>
          <p:cNvSpPr/>
          <p:nvPr/>
        </p:nvSpPr>
        <p:spPr>
          <a:xfrm>
            <a:off x="905256" y="1591056"/>
            <a:ext cx="7781544" cy="4401205"/>
          </a:xfrm>
          <a:prstGeom prst="rect">
            <a:avLst/>
          </a:prstGeom>
        </p:spPr>
        <p:txBody>
          <a:bodyPr wrap="square">
            <a:spAutoFit/>
          </a:bodyPr>
          <a:lstStyle/>
          <a:p>
            <a:pPr marL="342900" indent="-342900">
              <a:buFont typeface="Wingdings" panose="05000000000000000000" pitchFamily="2" charset="2"/>
              <a:buChar char="Ø"/>
              <a:defRPr/>
            </a:pPr>
            <a:r>
              <a:rPr lang="en-US" sz="2400" dirty="0" smtClean="0"/>
              <a:t>The </a:t>
            </a:r>
            <a:r>
              <a:rPr lang="en-US" sz="2400" dirty="0" smtClean="0"/>
              <a:t>ability of the top managers to convey a compelling vision of what they want the organization to achieve to their </a:t>
            </a:r>
            <a:r>
              <a:rPr lang="en-US" sz="2400" dirty="0" smtClean="0"/>
              <a:t>subordinates</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r>
              <a:rPr lang="en-US" sz="2400" dirty="0" smtClean="0"/>
              <a:t>The purest form of leadership.  It is central to change.</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r>
              <a:rPr lang="en-US" sz="2400" dirty="0" smtClean="0"/>
              <a:t>Businesses that die do so for one of two reasons:</a:t>
            </a:r>
          </a:p>
          <a:p>
            <a:pPr marL="800100" lvl="1" indent="-342900">
              <a:buFont typeface="Wingdings" panose="05000000000000000000" pitchFamily="2" charset="2"/>
              <a:buChar char="§"/>
              <a:defRPr/>
            </a:pPr>
            <a:r>
              <a:rPr lang="en-US" sz="2000" dirty="0" smtClean="0"/>
              <a:t>They continue to do the same thing and get left behind</a:t>
            </a:r>
          </a:p>
          <a:p>
            <a:pPr marL="800100" lvl="1" indent="-342900">
              <a:buFont typeface="Wingdings" panose="05000000000000000000" pitchFamily="2" charset="2"/>
              <a:buChar char="§"/>
              <a:defRPr/>
            </a:pPr>
            <a:r>
              <a:rPr lang="en-US" sz="2000" dirty="0" smtClean="0"/>
              <a:t>They only do the new thing and never milk the cash cow</a:t>
            </a:r>
          </a:p>
          <a:p>
            <a:pPr marL="800100" lvl="1" indent="-342900">
              <a:buFont typeface="Wingdings" panose="05000000000000000000" pitchFamily="2" charset="2"/>
              <a:buChar char="§"/>
              <a:defRPr/>
            </a:pPr>
            <a:endParaRPr lang="en-US" sz="2400" dirty="0"/>
          </a:p>
          <a:p>
            <a:pPr marL="342900" indent="-342900">
              <a:buFont typeface="Wingdings" panose="05000000000000000000" pitchFamily="2" charset="2"/>
              <a:buChar char="Ø"/>
              <a:defRPr/>
            </a:pPr>
            <a:r>
              <a:rPr lang="en-US" sz="2400" dirty="0" smtClean="0"/>
              <a:t>It takes a balance</a:t>
            </a:r>
            <a:endParaRPr lang="en-US" sz="2400" dirty="0" smtClean="0"/>
          </a:p>
          <a:p>
            <a:pPr>
              <a:defRPr/>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2929648" cy="646331"/>
          </a:xfrm>
          <a:prstGeom prst="rect">
            <a:avLst/>
          </a:prstGeom>
          <a:noFill/>
        </p:spPr>
        <p:txBody>
          <a:bodyPr wrap="none" rtlCol="0">
            <a:spAutoFit/>
          </a:bodyPr>
          <a:lstStyle/>
          <a:p>
            <a:r>
              <a:rPr lang="en-US" sz="3600" dirty="0" smtClean="0"/>
              <a:t>SWOT Analysis</a:t>
            </a:r>
            <a:endParaRPr lang="en-US" sz="3600" dirty="0"/>
          </a:p>
        </p:txBody>
      </p:sp>
      <p:sp>
        <p:nvSpPr>
          <p:cNvPr id="4" name="Rectangle 3"/>
          <p:cNvSpPr/>
          <p:nvPr/>
        </p:nvSpPr>
        <p:spPr>
          <a:xfrm>
            <a:off x="914400" y="1600200"/>
            <a:ext cx="4800600" cy="2308324"/>
          </a:xfrm>
          <a:prstGeom prst="rect">
            <a:avLst/>
          </a:prstGeom>
        </p:spPr>
        <p:txBody>
          <a:bodyPr wrap="square">
            <a:spAutoFit/>
          </a:bodyPr>
          <a:lstStyle/>
          <a:p>
            <a:pPr marL="0" lvl="1">
              <a:defRPr/>
            </a:pPr>
            <a:r>
              <a:rPr lang="en-US" sz="2400" dirty="0" smtClean="0"/>
              <a:t>A planning exercise in which managers identify organizational:</a:t>
            </a:r>
          </a:p>
          <a:p>
            <a:pPr marL="457200" lvl="2">
              <a:buFont typeface="Wingdings" pitchFamily="2" charset="2"/>
              <a:buChar char="ü"/>
              <a:defRPr/>
            </a:pPr>
            <a:r>
              <a:rPr lang="en-US" sz="2400" dirty="0" smtClean="0"/>
              <a:t>  Strengths (S)</a:t>
            </a:r>
          </a:p>
          <a:p>
            <a:pPr marL="457200" lvl="2">
              <a:buFont typeface="Wingdings" pitchFamily="2" charset="2"/>
              <a:buChar char="ü"/>
              <a:defRPr/>
            </a:pPr>
            <a:r>
              <a:rPr lang="en-US" sz="2400" dirty="0" smtClean="0"/>
              <a:t>  Weaknesses (W)</a:t>
            </a:r>
          </a:p>
          <a:p>
            <a:pPr marL="457200" lvl="2">
              <a:buFont typeface="Wingdings" pitchFamily="2" charset="2"/>
              <a:buChar char="ü"/>
              <a:defRPr/>
            </a:pPr>
            <a:r>
              <a:rPr lang="en-US" sz="2400" dirty="0" smtClean="0"/>
              <a:t>  Opportunities (O)</a:t>
            </a:r>
          </a:p>
          <a:p>
            <a:pPr marL="457200" lvl="2">
              <a:buFont typeface="Wingdings" pitchFamily="2" charset="2"/>
              <a:buChar char="ü"/>
              <a:defRPr/>
            </a:pPr>
            <a:r>
              <a:rPr lang="en-US" sz="2400" dirty="0" smtClean="0"/>
              <a:t>  Threats (T)</a:t>
            </a:r>
            <a:endParaRPr lang="en-US" sz="2400" dirty="0"/>
          </a:p>
        </p:txBody>
      </p:sp>
      <p:pic>
        <p:nvPicPr>
          <p:cNvPr id="7170" name="Picture 2" descr="http://ts1.mm.bing.net/th?&amp;id=HN.608034294215083692&amp;w=300&amp;h=300&amp;c=0&amp;pid=1.9&amp;rs=0&amp;p=0"/>
          <p:cNvPicPr>
            <a:picLocks noChangeAspect="1" noChangeArrowheads="1"/>
          </p:cNvPicPr>
          <p:nvPr/>
        </p:nvPicPr>
        <p:blipFill>
          <a:blip r:embed="rId3" cstate="print"/>
          <a:srcRect/>
          <a:stretch>
            <a:fillRect/>
          </a:stretch>
        </p:blipFill>
        <p:spPr bwMode="auto">
          <a:xfrm>
            <a:off x="4648200" y="2514600"/>
            <a:ext cx="3070606" cy="402262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5307158" cy="646331"/>
          </a:xfrm>
          <a:prstGeom prst="rect">
            <a:avLst/>
          </a:prstGeom>
          <a:noFill/>
        </p:spPr>
        <p:txBody>
          <a:bodyPr wrap="none" rtlCol="0">
            <a:spAutoFit/>
          </a:bodyPr>
          <a:lstStyle/>
          <a:p>
            <a:r>
              <a:rPr lang="en-US" sz="3600" dirty="0" smtClean="0"/>
              <a:t>What questions do we ask?</a:t>
            </a:r>
            <a:endParaRPr lang="en-US" sz="3600" dirty="0"/>
          </a:p>
        </p:txBody>
      </p:sp>
      <p:pic>
        <p:nvPicPr>
          <p:cNvPr id="4" name="Picture 2"/>
          <p:cNvPicPr>
            <a:picLocks noChangeAspect="1" noChangeArrowheads="1"/>
          </p:cNvPicPr>
          <p:nvPr/>
        </p:nvPicPr>
        <p:blipFill>
          <a:blip r:embed="rId3" cstate="print"/>
          <a:srcRect/>
          <a:stretch>
            <a:fillRect/>
          </a:stretch>
        </p:blipFill>
        <p:spPr bwMode="auto">
          <a:xfrm>
            <a:off x="981075" y="1752600"/>
            <a:ext cx="7181850" cy="4724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5132302" cy="646331"/>
          </a:xfrm>
          <a:prstGeom prst="rect">
            <a:avLst/>
          </a:prstGeom>
          <a:noFill/>
        </p:spPr>
        <p:txBody>
          <a:bodyPr wrap="none" rtlCol="0">
            <a:spAutoFit/>
          </a:bodyPr>
          <a:lstStyle/>
          <a:p>
            <a:r>
              <a:rPr lang="en-US" sz="3600" dirty="0" smtClean="0"/>
              <a:t>Porter’s Five Forces Model</a:t>
            </a:r>
            <a:endParaRPr lang="en-US" sz="3600" dirty="0"/>
          </a:p>
        </p:txBody>
      </p:sp>
      <p:sp>
        <p:nvSpPr>
          <p:cNvPr id="4" name="Cloud 3"/>
          <p:cNvSpPr/>
          <p:nvPr/>
        </p:nvSpPr>
        <p:spPr>
          <a:xfrm>
            <a:off x="3124200" y="3124200"/>
            <a:ext cx="2895600" cy="2057400"/>
          </a:xfrm>
          <a:prstGeom prst="cloud">
            <a:avLst/>
          </a:prstGeom>
          <a:solidFill>
            <a:schemeClr val="tx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657600" y="3657600"/>
            <a:ext cx="1828800" cy="990600"/>
          </a:xfrm>
          <a:prstGeom prst="roundRect">
            <a:avLst/>
          </a:prstGeom>
          <a:solidFill>
            <a:schemeClr val="tx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itchFamily="34" charset="0"/>
                <a:cs typeface="Arial" pitchFamily="34" charset="0"/>
              </a:rPr>
              <a:t>Intensity of Competition</a:t>
            </a:r>
            <a:endParaRPr lang="en-US" sz="2000" b="1" dirty="0">
              <a:latin typeface="Arial" pitchFamily="34" charset="0"/>
              <a:cs typeface="Arial" pitchFamily="34" charset="0"/>
            </a:endParaRPr>
          </a:p>
        </p:txBody>
      </p:sp>
      <p:sp>
        <p:nvSpPr>
          <p:cNvPr id="6" name="Rounded Rectangle 5"/>
          <p:cNvSpPr/>
          <p:nvPr/>
        </p:nvSpPr>
        <p:spPr>
          <a:xfrm>
            <a:off x="914400" y="3657600"/>
            <a:ext cx="1828800" cy="990600"/>
          </a:xfrm>
          <a:prstGeom prst="round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Threat of new entrants</a:t>
            </a:r>
            <a:endParaRPr lang="en-US" b="1" dirty="0">
              <a:solidFill>
                <a:schemeClr val="tx1"/>
              </a:solidFill>
              <a:latin typeface="Arial" pitchFamily="34" charset="0"/>
              <a:cs typeface="Arial" pitchFamily="34" charset="0"/>
            </a:endParaRPr>
          </a:p>
        </p:txBody>
      </p:sp>
      <p:sp>
        <p:nvSpPr>
          <p:cNvPr id="7" name="Rounded Rectangle 6"/>
          <p:cNvSpPr/>
          <p:nvPr/>
        </p:nvSpPr>
        <p:spPr>
          <a:xfrm>
            <a:off x="6400800" y="3657600"/>
            <a:ext cx="1828800" cy="9906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Threat of Substitutes</a:t>
            </a:r>
            <a:endParaRPr lang="en-US" b="1" dirty="0">
              <a:solidFill>
                <a:schemeClr val="tx1"/>
              </a:solidFill>
              <a:latin typeface="Arial" pitchFamily="34" charset="0"/>
              <a:cs typeface="Arial" pitchFamily="34" charset="0"/>
            </a:endParaRPr>
          </a:p>
        </p:txBody>
      </p:sp>
      <p:sp>
        <p:nvSpPr>
          <p:cNvPr id="8" name="Rounded Rectangle 7"/>
          <p:cNvSpPr/>
          <p:nvPr/>
        </p:nvSpPr>
        <p:spPr>
          <a:xfrm>
            <a:off x="3657600" y="5638800"/>
            <a:ext cx="1828800" cy="9906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Bargaining Power of Buyers</a:t>
            </a:r>
            <a:endParaRPr lang="en-US" b="1" dirty="0">
              <a:solidFill>
                <a:schemeClr val="tx1"/>
              </a:solidFill>
              <a:latin typeface="Arial" pitchFamily="34" charset="0"/>
              <a:cs typeface="Arial" pitchFamily="34" charset="0"/>
            </a:endParaRPr>
          </a:p>
        </p:txBody>
      </p:sp>
      <p:sp>
        <p:nvSpPr>
          <p:cNvPr id="9" name="Rounded Rectangle 8"/>
          <p:cNvSpPr/>
          <p:nvPr/>
        </p:nvSpPr>
        <p:spPr>
          <a:xfrm>
            <a:off x="3657600" y="1676400"/>
            <a:ext cx="1828800" cy="990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Bargaining Power of Suppliers</a:t>
            </a:r>
            <a:endParaRPr lang="en-US" b="1" dirty="0">
              <a:latin typeface="Arial" pitchFamily="34" charset="0"/>
              <a:cs typeface="Arial" pitchFamily="34" charset="0"/>
            </a:endParaRPr>
          </a:p>
        </p:txBody>
      </p:sp>
      <p:cxnSp>
        <p:nvCxnSpPr>
          <p:cNvPr id="10" name="Straight Arrow Connector 9"/>
          <p:cNvCxnSpPr>
            <a:stCxn id="6" idx="3"/>
            <a:endCxn id="4" idx="2"/>
          </p:cNvCxnSpPr>
          <p:nvPr/>
        </p:nvCxnSpPr>
        <p:spPr>
          <a:xfrm>
            <a:off x="2743200" y="4152900"/>
            <a:ext cx="389982" cy="0"/>
          </a:xfrm>
          <a:prstGeom prst="straightConnector1">
            <a:avLst/>
          </a:prstGeom>
          <a:ln w="571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a:endCxn id="4" idx="0"/>
          </p:cNvCxnSpPr>
          <p:nvPr/>
        </p:nvCxnSpPr>
        <p:spPr>
          <a:xfrm flipH="1">
            <a:off x="6017387" y="4152900"/>
            <a:ext cx="383413" cy="0"/>
          </a:xfrm>
          <a:prstGeom prst="straightConnector1">
            <a:avLst/>
          </a:prstGeom>
          <a:ln w="571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4" idx="1"/>
          </p:cNvCxnSpPr>
          <p:nvPr/>
        </p:nvCxnSpPr>
        <p:spPr>
          <a:xfrm flipV="1">
            <a:off x="4572000" y="5179409"/>
            <a:ext cx="0" cy="459391"/>
          </a:xfrm>
          <a:prstGeom prst="straightConnector1">
            <a:avLst/>
          </a:prstGeom>
          <a:ln w="571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72000" y="2667000"/>
            <a:ext cx="0" cy="533400"/>
          </a:xfrm>
          <a:prstGeom prst="straightConnector1">
            <a:avLst/>
          </a:prstGeom>
          <a:ln w="571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5423216" cy="646331"/>
          </a:xfrm>
          <a:prstGeom prst="rect">
            <a:avLst/>
          </a:prstGeom>
          <a:noFill/>
        </p:spPr>
        <p:txBody>
          <a:bodyPr wrap="none" rtlCol="0">
            <a:spAutoFit/>
          </a:bodyPr>
          <a:lstStyle/>
          <a:p>
            <a:r>
              <a:rPr lang="en-US" sz="3600" dirty="0" smtClean="0"/>
              <a:t>Mission, Vision, and Values</a:t>
            </a:r>
            <a:endParaRPr lang="en-US" sz="3600" dirty="0"/>
          </a:p>
        </p:txBody>
      </p:sp>
      <p:sp>
        <p:nvSpPr>
          <p:cNvPr id="4" name="Rectangle 3"/>
          <p:cNvSpPr/>
          <p:nvPr/>
        </p:nvSpPr>
        <p:spPr>
          <a:xfrm>
            <a:off x="905256" y="1591056"/>
            <a:ext cx="7848600" cy="4524315"/>
          </a:xfrm>
          <a:prstGeom prst="rect">
            <a:avLst/>
          </a:prstGeom>
        </p:spPr>
        <p:txBody>
          <a:bodyPr wrap="square">
            <a:spAutoFit/>
          </a:bodyPr>
          <a:lstStyle/>
          <a:p>
            <a:pPr>
              <a:buFont typeface="Wingdings" pitchFamily="2" charset="2"/>
              <a:buChar char="Ø"/>
              <a:defRPr/>
            </a:pPr>
            <a:r>
              <a:rPr lang="en-US" sz="2400" b="1" dirty="0" smtClean="0"/>
              <a:t>  Mission Statement.  </a:t>
            </a:r>
            <a:r>
              <a:rPr lang="en-US" sz="2400" dirty="0" smtClean="0"/>
              <a:t>A broad declaration of an organization’s purpose that identifies the organization’s products and customers and distinguishes the organization from its competitors</a:t>
            </a:r>
          </a:p>
          <a:p>
            <a:pPr>
              <a:buFont typeface="Wingdings" pitchFamily="2" charset="2"/>
              <a:buChar char="Ø"/>
              <a:defRPr/>
            </a:pPr>
            <a:endParaRPr lang="en-US" sz="2400" dirty="0" smtClean="0"/>
          </a:p>
          <a:p>
            <a:pPr>
              <a:buFont typeface="Wingdings" pitchFamily="2" charset="2"/>
              <a:buChar char="Ø"/>
              <a:defRPr/>
            </a:pPr>
            <a:r>
              <a:rPr lang="en-US" sz="2400" b="1" dirty="0" smtClean="0"/>
              <a:t>  Vision Statement</a:t>
            </a:r>
            <a:r>
              <a:rPr lang="en-US" sz="2400" dirty="0" smtClean="0"/>
              <a:t>.  A concise, powerful statement of the leaders desire of what the organization will look like in the future</a:t>
            </a:r>
          </a:p>
          <a:p>
            <a:pPr>
              <a:buFont typeface="Wingdings" pitchFamily="2" charset="2"/>
              <a:buChar char="Ø"/>
              <a:defRPr/>
            </a:pPr>
            <a:endParaRPr lang="en-US" sz="2400" dirty="0" smtClean="0"/>
          </a:p>
          <a:p>
            <a:pPr>
              <a:buFont typeface="Wingdings" pitchFamily="2" charset="2"/>
              <a:buChar char="Ø"/>
              <a:defRPr/>
            </a:pPr>
            <a:r>
              <a:rPr lang="en-US" sz="2400" b="1" dirty="0" smtClean="0"/>
              <a:t>  Values Statement</a:t>
            </a:r>
            <a:r>
              <a:rPr lang="en-US" sz="2400" dirty="0" smtClean="0"/>
              <a:t>.  A concise statement of the norms and ethics the organization considers important to achieve organizational goals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3595856" cy="646331"/>
          </a:xfrm>
          <a:prstGeom prst="rect">
            <a:avLst/>
          </a:prstGeom>
          <a:noFill/>
        </p:spPr>
        <p:txBody>
          <a:bodyPr wrap="none" rtlCol="0">
            <a:spAutoFit/>
          </a:bodyPr>
          <a:lstStyle/>
          <a:p>
            <a:r>
              <a:rPr lang="en-US" sz="3600" dirty="0" smtClean="0"/>
              <a:t>Mission and Goals</a:t>
            </a:r>
            <a:endParaRPr lang="en-US" sz="3600" dirty="0"/>
          </a:p>
        </p:txBody>
      </p:sp>
      <p:sp>
        <p:nvSpPr>
          <p:cNvPr id="4" name="Rectangle 3"/>
          <p:cNvSpPr/>
          <p:nvPr/>
        </p:nvSpPr>
        <p:spPr>
          <a:xfrm>
            <a:off x="914400" y="1600200"/>
            <a:ext cx="7772400" cy="3785652"/>
          </a:xfrm>
          <a:prstGeom prst="rect">
            <a:avLst/>
          </a:prstGeom>
        </p:spPr>
        <p:txBody>
          <a:bodyPr wrap="square">
            <a:spAutoFit/>
          </a:bodyPr>
          <a:lstStyle/>
          <a:p>
            <a:pPr>
              <a:buFont typeface="Wingdings" pitchFamily="2" charset="2"/>
              <a:buChar char="Ø"/>
              <a:defRPr/>
            </a:pPr>
            <a:r>
              <a:rPr lang="en-US" sz="2400" b="1" dirty="0" smtClean="0"/>
              <a:t>  Defining the Business</a:t>
            </a:r>
          </a:p>
          <a:p>
            <a:pPr lvl="1">
              <a:buFont typeface="Wingdings" pitchFamily="2" charset="2"/>
              <a:buChar char="§"/>
              <a:defRPr/>
            </a:pPr>
            <a:r>
              <a:rPr lang="en-US" sz="2400" dirty="0" smtClean="0"/>
              <a:t>  Who are our customers?</a:t>
            </a:r>
          </a:p>
          <a:p>
            <a:pPr lvl="1">
              <a:buFont typeface="Wingdings" pitchFamily="2" charset="2"/>
              <a:buChar char="§"/>
              <a:defRPr/>
            </a:pPr>
            <a:r>
              <a:rPr lang="en-US" sz="2400" dirty="0" smtClean="0"/>
              <a:t>  What customer needs are being satisfied?</a:t>
            </a:r>
          </a:p>
          <a:p>
            <a:pPr lvl="1">
              <a:buFont typeface="Wingdings" pitchFamily="2" charset="2"/>
              <a:buChar char="§"/>
              <a:defRPr/>
            </a:pPr>
            <a:r>
              <a:rPr lang="en-US" sz="2400" dirty="0" smtClean="0"/>
              <a:t>  How are we satisfying customer needs?</a:t>
            </a:r>
          </a:p>
          <a:p>
            <a:pPr lvl="1">
              <a:buFont typeface="Wingdings" pitchFamily="2" charset="2"/>
              <a:buChar char="Ø"/>
              <a:defRPr/>
            </a:pPr>
            <a:endParaRPr lang="en-US" sz="2400" dirty="0" smtClean="0"/>
          </a:p>
          <a:p>
            <a:pPr>
              <a:buFont typeface="Wingdings" pitchFamily="2" charset="2"/>
              <a:buChar char="Ø"/>
              <a:defRPr/>
            </a:pPr>
            <a:r>
              <a:rPr lang="en-US" sz="2400" b="1" dirty="0" smtClean="0"/>
              <a:t>  Establishing Major Goals</a:t>
            </a:r>
          </a:p>
          <a:p>
            <a:pPr lvl="1">
              <a:buFont typeface="Wingdings" pitchFamily="2" charset="2"/>
              <a:buChar char="§"/>
            </a:pPr>
            <a:r>
              <a:rPr lang="en-US" sz="2400" dirty="0" smtClean="0"/>
              <a:t>  Stretches the organization to higher levels of performance</a:t>
            </a:r>
          </a:p>
          <a:p>
            <a:pPr lvl="1">
              <a:buFont typeface="Wingdings" pitchFamily="2" charset="2"/>
              <a:buChar char="§"/>
            </a:pPr>
            <a:r>
              <a:rPr lang="en-US" sz="2400" dirty="0" smtClean="0"/>
              <a:t>  Goals must be challenging but realistic with a definite period in which they are to be achieved</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3687291" cy="646331"/>
          </a:xfrm>
          <a:prstGeom prst="rect">
            <a:avLst/>
          </a:prstGeom>
          <a:noFill/>
        </p:spPr>
        <p:txBody>
          <a:bodyPr wrap="none" rtlCol="0">
            <a:spAutoFit/>
          </a:bodyPr>
          <a:lstStyle/>
          <a:p>
            <a:r>
              <a:rPr lang="en-US" sz="3600" dirty="0" smtClean="0"/>
              <a:t>Mission Statement</a:t>
            </a:r>
            <a:endParaRPr lang="en-US" sz="3600" dirty="0"/>
          </a:p>
        </p:txBody>
      </p:sp>
      <p:pic>
        <p:nvPicPr>
          <p:cNvPr id="4" name="Picture 2"/>
          <p:cNvPicPr>
            <a:picLocks noChangeAspect="1" noChangeArrowheads="1"/>
          </p:cNvPicPr>
          <p:nvPr/>
        </p:nvPicPr>
        <p:blipFill>
          <a:blip r:embed="rId3" cstate="print"/>
          <a:srcRect/>
          <a:stretch>
            <a:fillRect/>
          </a:stretch>
        </p:blipFill>
        <p:spPr bwMode="auto">
          <a:xfrm>
            <a:off x="914400" y="1600200"/>
            <a:ext cx="7800975" cy="4171950"/>
          </a:xfrm>
          <a:prstGeom prst="rect">
            <a:avLst/>
          </a:prstGeom>
          <a:noFill/>
          <a:ln w="9525">
            <a:noFill/>
            <a:miter lim="800000"/>
            <a:headEnd/>
            <a:tailEnd/>
          </a:ln>
        </p:spPr>
      </p:pic>
      <p:sp>
        <p:nvSpPr>
          <p:cNvPr id="5" name="TextBox 4"/>
          <p:cNvSpPr txBox="1"/>
          <p:nvPr/>
        </p:nvSpPr>
        <p:spPr>
          <a:xfrm>
            <a:off x="76200" y="6477000"/>
            <a:ext cx="3555782" cy="246221"/>
          </a:xfrm>
          <a:prstGeom prst="rect">
            <a:avLst/>
          </a:prstGeom>
          <a:noFill/>
        </p:spPr>
        <p:txBody>
          <a:bodyPr wrap="none" rtlCol="0">
            <a:spAutoFit/>
          </a:bodyPr>
          <a:lstStyle/>
          <a:p>
            <a:r>
              <a:rPr lang="en-US" sz="1000" dirty="0" smtClean="0"/>
              <a:t>Adapted from</a:t>
            </a:r>
            <a:r>
              <a:rPr lang="en-US" sz="1000" i="1" dirty="0" smtClean="0"/>
              <a:t>  Contemporary Management</a:t>
            </a:r>
            <a:r>
              <a:rPr lang="en-US" sz="1000" dirty="0" smtClean="0"/>
              <a:t>, 8</a:t>
            </a:r>
            <a:r>
              <a:rPr lang="en-US" sz="1000" baseline="30000" dirty="0" smtClean="0"/>
              <a:t>th</a:t>
            </a:r>
            <a:r>
              <a:rPr lang="en-US" sz="1000" dirty="0" smtClean="0"/>
              <a:t>. Jones and Garth</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4251998" cy="646331"/>
          </a:xfrm>
          <a:prstGeom prst="rect">
            <a:avLst/>
          </a:prstGeom>
          <a:noFill/>
        </p:spPr>
        <p:txBody>
          <a:bodyPr wrap="none" rtlCol="0">
            <a:spAutoFit/>
          </a:bodyPr>
          <a:lstStyle/>
          <a:p>
            <a:r>
              <a:rPr lang="en-US" sz="3600" dirty="0" smtClean="0"/>
              <a:t>Planning and Strategy</a:t>
            </a:r>
            <a:endParaRPr lang="en-US" sz="3600" dirty="0"/>
          </a:p>
        </p:txBody>
      </p:sp>
      <p:sp>
        <p:nvSpPr>
          <p:cNvPr id="4" name="Rectangle 3"/>
          <p:cNvSpPr/>
          <p:nvPr/>
        </p:nvSpPr>
        <p:spPr>
          <a:xfrm>
            <a:off x="905256" y="1595926"/>
            <a:ext cx="7857744" cy="4893647"/>
          </a:xfrm>
          <a:prstGeom prst="rect">
            <a:avLst/>
          </a:prstGeom>
        </p:spPr>
        <p:txBody>
          <a:bodyPr wrap="square">
            <a:spAutoFit/>
          </a:bodyPr>
          <a:lstStyle/>
          <a:p>
            <a:pPr>
              <a:buFont typeface="Wingdings" pitchFamily="2" charset="2"/>
              <a:buChar char="Ø"/>
              <a:defRPr/>
            </a:pPr>
            <a:r>
              <a:rPr lang="en-US" sz="2400" b="1" dirty="0" smtClean="0"/>
              <a:t>  Planning.  </a:t>
            </a:r>
            <a:r>
              <a:rPr lang="en-US" sz="2400" dirty="0" smtClean="0"/>
              <a:t>Identifying and selecting appropriate goals and courses of action for an organization</a:t>
            </a:r>
          </a:p>
          <a:p>
            <a:pPr lvl="1">
              <a:buFont typeface="Wingdings" pitchFamily="2" charset="2"/>
              <a:buChar char="§"/>
              <a:defRPr/>
            </a:pPr>
            <a:r>
              <a:rPr lang="en-US" sz="2400" dirty="0" smtClean="0"/>
              <a:t>  Where are we?</a:t>
            </a:r>
          </a:p>
          <a:p>
            <a:pPr lvl="1">
              <a:buFont typeface="Wingdings" pitchFamily="2" charset="2"/>
              <a:buChar char="§"/>
              <a:defRPr/>
            </a:pPr>
            <a:r>
              <a:rPr lang="en-US" sz="2400" dirty="0" smtClean="0"/>
              <a:t>  Where do we want to go?</a:t>
            </a:r>
          </a:p>
          <a:p>
            <a:pPr>
              <a:buFont typeface="Wingdings" pitchFamily="2" charset="2"/>
              <a:buChar char="Ø"/>
              <a:defRPr/>
            </a:pPr>
            <a:endParaRPr lang="en-US" sz="2400" dirty="0" smtClean="0"/>
          </a:p>
          <a:p>
            <a:pPr>
              <a:buFont typeface="Wingdings" pitchFamily="2" charset="2"/>
              <a:buChar char="Ø"/>
              <a:defRPr/>
            </a:pPr>
            <a:r>
              <a:rPr lang="en-US" sz="2400" b="1" dirty="0" smtClean="0"/>
              <a:t>  Strategy.  </a:t>
            </a:r>
            <a:r>
              <a:rPr lang="en-US" sz="2400" dirty="0" smtClean="0"/>
              <a:t>A cluster of decisions about what goals to pursue, what actions to take, and how to use resources to achieve goals: </a:t>
            </a:r>
          </a:p>
          <a:p>
            <a:pPr lvl="1">
              <a:buFont typeface="Wingdings" pitchFamily="2" charset="2"/>
              <a:buChar char="§"/>
              <a:defRPr/>
            </a:pPr>
            <a:r>
              <a:rPr lang="en-US" sz="2400" dirty="0" smtClean="0"/>
              <a:t>  How do we get there?</a:t>
            </a:r>
          </a:p>
          <a:p>
            <a:pPr lvl="1">
              <a:buFont typeface="Wingdings" pitchFamily="2" charset="2"/>
              <a:buChar char="§"/>
              <a:defRPr/>
            </a:pPr>
            <a:r>
              <a:rPr lang="en-US" sz="2400" dirty="0" smtClean="0"/>
              <a:t>  What rules do we follow?</a:t>
            </a:r>
          </a:p>
          <a:p>
            <a:pPr lvl="1">
              <a:buFont typeface="Wingdings" pitchFamily="2" charset="2"/>
              <a:buChar char="§"/>
              <a:defRPr/>
            </a:pPr>
            <a:endParaRPr lang="en-US" sz="2400" dirty="0" smtClean="0"/>
          </a:p>
          <a:p>
            <a:pPr>
              <a:buFont typeface="Wingdings" pitchFamily="2" charset="2"/>
              <a:buChar char="Ø"/>
              <a:defRPr/>
            </a:pPr>
            <a:r>
              <a:rPr lang="en-US" sz="2400" dirty="0" smtClean="0"/>
              <a:t>  The plan details the goals and the strategies managers will use to attain those goals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381000"/>
            <a:ext cx="4575227" cy="646331"/>
          </a:xfrm>
          <a:prstGeom prst="rect">
            <a:avLst/>
          </a:prstGeom>
          <a:noFill/>
        </p:spPr>
        <p:txBody>
          <a:bodyPr wrap="none" rtlCol="0">
            <a:spAutoFit/>
          </a:bodyPr>
          <a:lstStyle/>
          <a:p>
            <a:r>
              <a:rPr lang="en-US" sz="3600" dirty="0" smtClean="0"/>
              <a:t>How Do We Get There?</a:t>
            </a:r>
            <a:endParaRPr lang="en-US" sz="3600" dirty="0"/>
          </a:p>
        </p:txBody>
      </p:sp>
      <p:sp>
        <p:nvSpPr>
          <p:cNvPr id="8" name="Round Diagonal Corner Rectangle 7"/>
          <p:cNvSpPr/>
          <p:nvPr/>
        </p:nvSpPr>
        <p:spPr>
          <a:xfrm>
            <a:off x="609600" y="19050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Define the business</a:t>
            </a:r>
            <a:endParaRPr lang="en-US" dirty="0"/>
          </a:p>
        </p:txBody>
      </p:sp>
      <p:sp>
        <p:nvSpPr>
          <p:cNvPr id="9" name="Round Diagonal Corner Rectangle 8"/>
          <p:cNvSpPr/>
          <p:nvPr/>
        </p:nvSpPr>
        <p:spPr>
          <a:xfrm>
            <a:off x="1600200" y="31242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Establish major goals</a:t>
            </a:r>
            <a:endParaRPr lang="en-US" dirty="0"/>
          </a:p>
        </p:txBody>
      </p:sp>
      <p:sp>
        <p:nvSpPr>
          <p:cNvPr id="10" name="Round Diagonal Corner Rectangle 9"/>
          <p:cNvSpPr/>
          <p:nvPr/>
        </p:nvSpPr>
        <p:spPr>
          <a:xfrm>
            <a:off x="2590800" y="44196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Analyze current situation</a:t>
            </a:r>
            <a:endParaRPr lang="en-US" dirty="0"/>
          </a:p>
        </p:txBody>
      </p:sp>
      <p:sp>
        <p:nvSpPr>
          <p:cNvPr id="11" name="Round Diagonal Corner Rectangle 10"/>
          <p:cNvSpPr/>
          <p:nvPr/>
        </p:nvSpPr>
        <p:spPr>
          <a:xfrm>
            <a:off x="3733800" y="57150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 strategies</a:t>
            </a:r>
            <a:endParaRPr lang="en-US" dirty="0"/>
          </a:p>
        </p:txBody>
      </p:sp>
      <p:sp>
        <p:nvSpPr>
          <p:cNvPr id="12" name="Round Diagonal Corner Rectangle 11"/>
          <p:cNvSpPr/>
          <p:nvPr/>
        </p:nvSpPr>
        <p:spPr>
          <a:xfrm>
            <a:off x="4800600" y="44196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Allocate resources</a:t>
            </a:r>
            <a:endParaRPr lang="en-US" dirty="0"/>
          </a:p>
        </p:txBody>
      </p:sp>
      <p:sp>
        <p:nvSpPr>
          <p:cNvPr id="13" name="Round Diagonal Corner Rectangle 12"/>
          <p:cNvSpPr/>
          <p:nvPr/>
        </p:nvSpPr>
        <p:spPr>
          <a:xfrm>
            <a:off x="5791200" y="31242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Define responsibilities</a:t>
            </a:r>
            <a:endParaRPr lang="en-US" dirty="0"/>
          </a:p>
        </p:txBody>
      </p:sp>
      <p:sp>
        <p:nvSpPr>
          <p:cNvPr id="14" name="Round Diagonal Corner Rectangle 13"/>
          <p:cNvSpPr/>
          <p:nvPr/>
        </p:nvSpPr>
        <p:spPr>
          <a:xfrm>
            <a:off x="6781800" y="1905000"/>
            <a:ext cx="1752600" cy="914400"/>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Evaluate results</a:t>
            </a:r>
            <a:endParaRPr lang="en-US" dirty="0"/>
          </a:p>
        </p:txBody>
      </p:sp>
      <p:cxnSp>
        <p:nvCxnSpPr>
          <p:cNvPr id="25" name="Straight Arrow Connector 24"/>
          <p:cNvCxnSpPr/>
          <p:nvPr/>
        </p:nvCxnSpPr>
        <p:spPr>
          <a:xfrm>
            <a:off x="762000" y="3352800"/>
            <a:ext cx="1981200" cy="28194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352800"/>
            <a:ext cx="2514600" cy="29718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0"/>
          </p:cNvCxnSpPr>
          <p:nvPr/>
        </p:nvCxnSpPr>
        <p:spPr>
          <a:xfrm>
            <a:off x="2362200" y="2362200"/>
            <a:ext cx="4419600" cy="0"/>
          </a:xfrm>
          <a:prstGeom prst="line">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3581400"/>
            <a:ext cx="2286000" cy="0"/>
          </a:xfrm>
          <a:prstGeom prst="line">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43400" y="4953000"/>
            <a:ext cx="457200" cy="0"/>
          </a:xfrm>
          <a:prstGeom prst="line">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4487960" cy="646331"/>
          </a:xfrm>
          <a:prstGeom prst="rect">
            <a:avLst/>
          </a:prstGeom>
          <a:noFill/>
        </p:spPr>
        <p:txBody>
          <a:bodyPr wrap="none" rtlCol="0">
            <a:spAutoFit/>
          </a:bodyPr>
          <a:lstStyle/>
          <a:p>
            <a:r>
              <a:rPr lang="en-US" sz="3600" dirty="0" smtClean="0"/>
              <a:t>The Nature of Planning</a:t>
            </a:r>
            <a:endParaRPr lang="en-US" sz="3600" dirty="0"/>
          </a:p>
        </p:txBody>
      </p:sp>
      <p:sp>
        <p:nvSpPr>
          <p:cNvPr id="4" name="Rectangle 3"/>
          <p:cNvSpPr/>
          <p:nvPr/>
        </p:nvSpPr>
        <p:spPr>
          <a:xfrm>
            <a:off x="905256" y="1591056"/>
            <a:ext cx="7924800" cy="3600986"/>
          </a:xfrm>
          <a:prstGeom prst="rect">
            <a:avLst/>
          </a:prstGeom>
        </p:spPr>
        <p:txBody>
          <a:bodyPr wrap="square">
            <a:spAutoFit/>
          </a:bodyPr>
          <a:lstStyle/>
          <a:p>
            <a:pPr marL="609600" indent="-609600">
              <a:defRPr/>
            </a:pPr>
            <a:r>
              <a:rPr lang="en-US" sz="2400" dirty="0" smtClean="0"/>
              <a:t>To perform the </a:t>
            </a:r>
            <a:r>
              <a:rPr lang="en-US" sz="2400" b="1" dirty="0" smtClean="0"/>
              <a:t>planning task</a:t>
            </a:r>
            <a:r>
              <a:rPr lang="en-US" sz="2400" dirty="0" smtClean="0"/>
              <a:t>, senior managers:</a:t>
            </a:r>
          </a:p>
          <a:p>
            <a:pPr marL="228600" indent="-228600">
              <a:buFont typeface="Wingdings" pitchFamily="2" charset="2"/>
              <a:buChar char="§"/>
              <a:defRPr/>
            </a:pPr>
            <a:r>
              <a:rPr lang="en-US" sz="2400" dirty="0" smtClean="0"/>
              <a:t>Establish and discover where an organization is at the </a:t>
            </a:r>
            <a:r>
              <a:rPr lang="en-US" sz="2400" i="1" dirty="0" smtClean="0"/>
              <a:t>present time</a:t>
            </a:r>
          </a:p>
          <a:p>
            <a:pPr marL="228600" indent="-228600">
              <a:buFont typeface="Wingdings" pitchFamily="2" charset="2"/>
              <a:buChar char="§"/>
              <a:defRPr/>
            </a:pPr>
            <a:r>
              <a:rPr lang="en-US" sz="2400" dirty="0" smtClean="0"/>
              <a:t>Determine its </a:t>
            </a:r>
            <a:r>
              <a:rPr lang="en-US" sz="2400" i="1" dirty="0" smtClean="0"/>
              <a:t>desired future state</a:t>
            </a:r>
          </a:p>
          <a:p>
            <a:pPr marL="228600" indent="-228600">
              <a:buFont typeface="Wingdings" pitchFamily="2" charset="2"/>
              <a:buChar char="§"/>
              <a:defRPr/>
            </a:pPr>
            <a:r>
              <a:rPr lang="en-US" sz="2400" dirty="0" smtClean="0"/>
              <a:t>Decide how to </a:t>
            </a:r>
            <a:r>
              <a:rPr lang="en-US" sz="2400" i="1" dirty="0" smtClean="0"/>
              <a:t>move it forward </a:t>
            </a:r>
            <a:r>
              <a:rPr lang="en-US" sz="2400" dirty="0" smtClean="0"/>
              <a:t>to reach that future state</a:t>
            </a:r>
          </a:p>
          <a:p>
            <a:pPr marL="228600" indent="-228600">
              <a:lnSpc>
                <a:spcPct val="90000"/>
              </a:lnSpc>
              <a:buFont typeface="Wingdings" pitchFamily="2" charset="2"/>
              <a:buChar char="§"/>
              <a:defRPr/>
            </a:pPr>
            <a:r>
              <a:rPr lang="en-US" sz="2400" dirty="0" smtClean="0"/>
              <a:t>Use planning as a way of getting managers at all levels to participate in decision making about the goals and strategies</a:t>
            </a:r>
          </a:p>
          <a:p>
            <a:pPr marL="228600" indent="-228600">
              <a:lnSpc>
                <a:spcPct val="90000"/>
              </a:lnSpc>
              <a:buFont typeface="Wingdings" pitchFamily="2" charset="2"/>
              <a:buChar char="§"/>
              <a:defRPr/>
            </a:pPr>
            <a:r>
              <a:rPr lang="en-US" sz="2400" dirty="0" smtClean="0"/>
              <a:t>Coordinate the KSAs of managers of different functions and divisions</a:t>
            </a:r>
          </a:p>
          <a:p>
            <a:pPr marL="228600" indent="-228600">
              <a:lnSpc>
                <a:spcPct val="90000"/>
              </a:lnSpc>
              <a:buFont typeface="Wingdings" pitchFamily="2" charset="2"/>
              <a:buChar char="§"/>
              <a:defRPr/>
            </a:pPr>
            <a:r>
              <a:rPr lang="en-US" sz="2400" dirty="0" smtClean="0"/>
              <a:t>Use planning as a device for controlling managers </a:t>
            </a:r>
            <a:endParaRPr lang="en-US" sz="2400" dirty="0"/>
          </a:p>
        </p:txBody>
      </p:sp>
      <p:sp>
        <p:nvSpPr>
          <p:cNvPr id="5" name="Rectangle 4"/>
          <p:cNvSpPr/>
          <p:nvPr/>
        </p:nvSpPr>
        <p:spPr>
          <a:xfrm>
            <a:off x="762000" y="5638800"/>
            <a:ext cx="7772400"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400" dirty="0" smtClean="0"/>
              <a:t>“Plans are nothing; planning is everything.”</a:t>
            </a:r>
          </a:p>
          <a:p>
            <a:pPr algn="r"/>
            <a:r>
              <a:rPr lang="en-US" sz="2400" dirty="0" smtClean="0"/>
              <a:t>--Dwight D. Eisenhower</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1991251" cy="646331"/>
          </a:xfrm>
          <a:prstGeom prst="rect">
            <a:avLst/>
          </a:prstGeom>
          <a:noFill/>
        </p:spPr>
        <p:txBody>
          <a:bodyPr wrap="none" rtlCol="0">
            <a:spAutoFit/>
          </a:bodyPr>
          <a:lstStyle/>
          <a:p>
            <a:r>
              <a:rPr lang="en-US" sz="3600" dirty="0" smtClean="0"/>
              <a:t>Principles</a:t>
            </a:r>
            <a:endParaRPr lang="en-US" sz="3600" dirty="0"/>
          </a:p>
        </p:txBody>
      </p:sp>
      <p:sp>
        <p:nvSpPr>
          <p:cNvPr id="4" name="Rectangle 3"/>
          <p:cNvSpPr/>
          <p:nvPr/>
        </p:nvSpPr>
        <p:spPr>
          <a:xfrm>
            <a:off x="905256" y="1591056"/>
            <a:ext cx="7781544" cy="2308324"/>
          </a:xfrm>
          <a:prstGeom prst="rect">
            <a:avLst/>
          </a:prstGeom>
        </p:spPr>
        <p:txBody>
          <a:bodyPr wrap="square">
            <a:spAutoFit/>
          </a:bodyPr>
          <a:lstStyle/>
          <a:p>
            <a:pPr>
              <a:defRPr/>
            </a:pPr>
            <a:r>
              <a:rPr lang="en-US" sz="2400" b="1" dirty="0" smtClean="0"/>
              <a:t>Unity</a:t>
            </a:r>
            <a:r>
              <a:rPr lang="en-US" sz="2400" dirty="0" smtClean="0"/>
              <a:t>.  Only one central, guiding plan to put into operation should exist at any one time </a:t>
            </a:r>
          </a:p>
          <a:p>
            <a:pPr lvl="1">
              <a:defRPr/>
            </a:pPr>
            <a:endParaRPr lang="en-US" sz="2400" dirty="0" smtClean="0"/>
          </a:p>
          <a:p>
            <a:pPr>
              <a:defRPr/>
            </a:pPr>
            <a:r>
              <a:rPr lang="en-US" sz="2400" b="1" dirty="0" smtClean="0"/>
              <a:t>Continuity</a:t>
            </a:r>
            <a:r>
              <a:rPr lang="en-US" sz="2400" dirty="0" smtClean="0"/>
              <a:t>.  Planning is an ongoing process in which managers build and refine previous plans and continually modify plans at all levels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3534622" cy="646331"/>
          </a:xfrm>
          <a:prstGeom prst="rect">
            <a:avLst/>
          </a:prstGeom>
          <a:noFill/>
        </p:spPr>
        <p:txBody>
          <a:bodyPr wrap="none" rtlCol="0">
            <a:spAutoFit/>
          </a:bodyPr>
          <a:lstStyle/>
          <a:p>
            <a:r>
              <a:rPr lang="en-US" sz="3600" dirty="0" smtClean="0"/>
              <a:t>Levels of Planning</a:t>
            </a:r>
            <a:endParaRPr lang="en-US" sz="3600" dirty="0"/>
          </a:p>
        </p:txBody>
      </p:sp>
      <p:sp>
        <p:nvSpPr>
          <p:cNvPr id="5" name="Rounded Rectangle 4"/>
          <p:cNvSpPr/>
          <p:nvPr/>
        </p:nvSpPr>
        <p:spPr>
          <a:xfrm>
            <a:off x="3886200" y="1981200"/>
            <a:ext cx="13716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CEO</a:t>
            </a:r>
            <a:endParaRPr lang="en-US" dirty="0"/>
          </a:p>
        </p:txBody>
      </p:sp>
      <p:sp>
        <p:nvSpPr>
          <p:cNvPr id="6" name="Rounded Rectangle 5"/>
          <p:cNvSpPr/>
          <p:nvPr/>
        </p:nvSpPr>
        <p:spPr>
          <a:xfrm>
            <a:off x="3886200" y="2819400"/>
            <a:ext cx="13716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Corporate Office</a:t>
            </a:r>
            <a:endParaRPr lang="en-US" dirty="0"/>
          </a:p>
        </p:txBody>
      </p:sp>
      <p:sp>
        <p:nvSpPr>
          <p:cNvPr id="7" name="Oval 6"/>
          <p:cNvSpPr/>
          <p:nvPr/>
        </p:nvSpPr>
        <p:spPr>
          <a:xfrm>
            <a:off x="1981200" y="3886200"/>
            <a:ext cx="1219200" cy="6096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East Coast</a:t>
            </a:r>
            <a:endParaRPr lang="en-US" dirty="0"/>
          </a:p>
        </p:txBody>
      </p:sp>
      <p:sp>
        <p:nvSpPr>
          <p:cNvPr id="8" name="Oval 7"/>
          <p:cNvSpPr/>
          <p:nvPr/>
        </p:nvSpPr>
        <p:spPr>
          <a:xfrm>
            <a:off x="6019800" y="3886200"/>
            <a:ext cx="1219200" cy="6096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West Coast</a:t>
            </a:r>
            <a:endParaRPr lang="en-US" dirty="0"/>
          </a:p>
        </p:txBody>
      </p:sp>
      <p:grpSp>
        <p:nvGrpSpPr>
          <p:cNvPr id="16" name="Group 15"/>
          <p:cNvGrpSpPr/>
          <p:nvPr/>
        </p:nvGrpSpPr>
        <p:grpSpPr>
          <a:xfrm>
            <a:off x="838200" y="5029200"/>
            <a:ext cx="3581400" cy="533400"/>
            <a:chOff x="1905000" y="4953000"/>
            <a:chExt cx="3581400" cy="533400"/>
          </a:xfrm>
        </p:grpSpPr>
        <p:sp>
          <p:nvSpPr>
            <p:cNvPr id="13" name="Cube 12"/>
            <p:cNvSpPr/>
            <p:nvPr/>
          </p:nvSpPr>
          <p:spPr>
            <a:xfrm>
              <a:off x="19050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Manufacturing</a:t>
              </a:r>
              <a:endParaRPr lang="en-US" sz="1050" dirty="0"/>
            </a:p>
          </p:txBody>
        </p:sp>
        <p:sp>
          <p:nvSpPr>
            <p:cNvPr id="14" name="Cube 13"/>
            <p:cNvSpPr/>
            <p:nvPr/>
          </p:nvSpPr>
          <p:spPr>
            <a:xfrm>
              <a:off x="31242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Finance</a:t>
              </a:r>
              <a:endParaRPr lang="en-US" sz="1050" dirty="0"/>
            </a:p>
          </p:txBody>
        </p:sp>
        <p:sp>
          <p:nvSpPr>
            <p:cNvPr id="15" name="Cube 14"/>
            <p:cNvSpPr/>
            <p:nvPr/>
          </p:nvSpPr>
          <p:spPr>
            <a:xfrm>
              <a:off x="43434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Shipping</a:t>
              </a:r>
              <a:endParaRPr lang="en-US" sz="1050" dirty="0"/>
            </a:p>
          </p:txBody>
        </p:sp>
      </p:grpSp>
      <p:grpSp>
        <p:nvGrpSpPr>
          <p:cNvPr id="17" name="Group 16"/>
          <p:cNvGrpSpPr/>
          <p:nvPr/>
        </p:nvGrpSpPr>
        <p:grpSpPr>
          <a:xfrm>
            <a:off x="4876800" y="5029200"/>
            <a:ext cx="3581400" cy="533400"/>
            <a:chOff x="1905000" y="4953000"/>
            <a:chExt cx="3581400" cy="533400"/>
          </a:xfrm>
        </p:grpSpPr>
        <p:sp>
          <p:nvSpPr>
            <p:cNvPr id="18" name="Cube 17"/>
            <p:cNvSpPr/>
            <p:nvPr/>
          </p:nvSpPr>
          <p:spPr>
            <a:xfrm>
              <a:off x="19050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Manufacturing</a:t>
              </a:r>
              <a:endParaRPr lang="en-US" sz="1050" dirty="0"/>
            </a:p>
          </p:txBody>
        </p:sp>
        <p:sp>
          <p:nvSpPr>
            <p:cNvPr id="19" name="Cube 18"/>
            <p:cNvSpPr/>
            <p:nvPr/>
          </p:nvSpPr>
          <p:spPr>
            <a:xfrm>
              <a:off x="31242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Finance</a:t>
              </a:r>
              <a:endParaRPr lang="en-US" sz="1050" dirty="0"/>
            </a:p>
          </p:txBody>
        </p:sp>
        <p:sp>
          <p:nvSpPr>
            <p:cNvPr id="20" name="Cube 19"/>
            <p:cNvSpPr/>
            <p:nvPr/>
          </p:nvSpPr>
          <p:spPr>
            <a:xfrm>
              <a:off x="4343400" y="4953000"/>
              <a:ext cx="1143000" cy="533400"/>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smtClean="0"/>
                <a:t>Shipping</a:t>
              </a:r>
              <a:endParaRPr lang="en-US" sz="1050" dirty="0"/>
            </a:p>
          </p:txBody>
        </p:sp>
      </p:grpSp>
      <p:cxnSp>
        <p:nvCxnSpPr>
          <p:cNvPr id="22" name="Shape 21"/>
          <p:cNvCxnSpPr>
            <a:stCxn id="6" idx="1"/>
            <a:endCxn id="7" idx="0"/>
          </p:cNvCxnSpPr>
          <p:nvPr/>
        </p:nvCxnSpPr>
        <p:spPr>
          <a:xfrm rot="10800000" flipV="1">
            <a:off x="2590800" y="3162300"/>
            <a:ext cx="1295400" cy="723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6" idx="3"/>
            <a:endCxn id="8" idx="0"/>
          </p:cNvCxnSpPr>
          <p:nvPr/>
        </p:nvCxnSpPr>
        <p:spPr>
          <a:xfrm>
            <a:off x="5257800" y="3162300"/>
            <a:ext cx="1371600" cy="723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1981200" y="4648200"/>
            <a:ext cx="1219200" cy="228600"/>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019800" y="4648200"/>
            <a:ext cx="1219200" cy="228600"/>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486400" y="2438400"/>
            <a:ext cx="1440138" cy="461665"/>
          </a:xfrm>
          <a:prstGeom prst="rect">
            <a:avLst/>
          </a:prstGeom>
          <a:noFill/>
        </p:spPr>
        <p:txBody>
          <a:bodyPr wrap="none" rtlCol="0">
            <a:spAutoFit/>
          </a:bodyPr>
          <a:lstStyle/>
          <a:p>
            <a:r>
              <a:rPr lang="en-US" sz="2400" dirty="0" smtClean="0"/>
              <a:t>Corporate</a:t>
            </a:r>
            <a:endParaRPr lang="en-US" sz="2400" dirty="0"/>
          </a:p>
        </p:txBody>
      </p:sp>
      <p:sp>
        <p:nvSpPr>
          <p:cNvPr id="32" name="TextBox 31"/>
          <p:cNvSpPr txBox="1"/>
          <p:nvPr/>
        </p:nvSpPr>
        <p:spPr>
          <a:xfrm>
            <a:off x="3352800" y="3962400"/>
            <a:ext cx="2463239" cy="461665"/>
          </a:xfrm>
          <a:prstGeom prst="rect">
            <a:avLst/>
          </a:prstGeom>
          <a:noFill/>
        </p:spPr>
        <p:txBody>
          <a:bodyPr wrap="none" rtlCol="0">
            <a:spAutoFit/>
          </a:bodyPr>
          <a:lstStyle/>
          <a:p>
            <a:pPr algn="ctr"/>
            <a:r>
              <a:rPr lang="en-US" sz="2400" dirty="0" smtClean="0"/>
              <a:t>Division/Company</a:t>
            </a:r>
            <a:endParaRPr lang="en-US" sz="2400" dirty="0"/>
          </a:p>
        </p:txBody>
      </p:sp>
      <p:sp>
        <p:nvSpPr>
          <p:cNvPr id="33" name="TextBox 32"/>
          <p:cNvSpPr txBox="1"/>
          <p:nvPr/>
        </p:nvSpPr>
        <p:spPr>
          <a:xfrm>
            <a:off x="3962400" y="5638800"/>
            <a:ext cx="1494320" cy="461665"/>
          </a:xfrm>
          <a:prstGeom prst="rect">
            <a:avLst/>
          </a:prstGeom>
          <a:noFill/>
        </p:spPr>
        <p:txBody>
          <a:bodyPr wrap="none" rtlCol="0">
            <a:spAutoFit/>
          </a:bodyPr>
          <a:lstStyle/>
          <a:p>
            <a:pPr algn="ctr"/>
            <a:r>
              <a:rPr lang="en-US" sz="2400" dirty="0" smtClean="0"/>
              <a:t>Functional</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2046</Words>
  <Application>Microsoft Office PowerPoint</Application>
  <PresentationFormat>On-screen Show (4:3)</PresentationFormat>
  <Paragraphs>232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30</cp:revision>
  <dcterms:created xsi:type="dcterms:W3CDTF">2014-11-04T12:55:44Z</dcterms:created>
  <dcterms:modified xsi:type="dcterms:W3CDTF">2016-08-25T17:16:34Z</dcterms:modified>
</cp:coreProperties>
</file>