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60" r:id="rId4"/>
    <p:sldId id="258" r:id="rId5"/>
    <p:sldId id="259" r:id="rId6"/>
    <p:sldId id="262" r:id="rId7"/>
    <p:sldId id="263" r:id="rId8"/>
    <p:sldId id="265" r:id="rId9"/>
    <p:sldId id="266" r:id="rId10"/>
    <p:sldId id="267" r:id="rId11"/>
    <p:sldId id="268" r:id="rId12"/>
    <p:sldId id="269" r:id="rId13"/>
    <p:sldId id="270" r:id="rId14"/>
    <p:sldId id="271" r:id="rId15"/>
    <p:sldId id="272" r:id="rId16"/>
    <p:sldId id="273" r:id="rId17"/>
    <p:sldId id="274" r:id="rId18"/>
    <p:sldId id="276" r:id="rId19"/>
    <p:sldId id="277" r:id="rId20"/>
    <p:sldId id="278" r:id="rId21"/>
    <p:sldId id="275" r:id="rId22"/>
    <p:sldId id="280" r:id="rId23"/>
    <p:sldId id="28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76" autoAdjust="0"/>
    <p:restoredTop sz="74359" autoAdjust="0"/>
  </p:normalViewPr>
  <p:slideViewPr>
    <p:cSldViewPr>
      <p:cViewPr varScale="1">
        <p:scale>
          <a:sx n="97" d="100"/>
          <a:sy n="97" d="100"/>
        </p:scale>
        <p:origin x="2208"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25" d="100"/>
          <a:sy n="125" d="100"/>
        </p:scale>
        <p:origin x="3012" y="-65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5AE962-139C-4978-BBB1-EAC5A9997EC7}" type="datetimeFigureOut">
              <a:rPr lang="en-US" smtClean="0"/>
              <a:pPr/>
              <a:t>8/24/2016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B941AB-FC5A-45B6-ADDD-B5D8CD6566ED}" type="slidenum">
              <a:rPr lang="en-US" smtClean="0"/>
              <a:pPr/>
              <a:t>‹#›</a:t>
            </a:fld>
            <a:endParaRPr lang="en-US"/>
          </a:p>
        </p:txBody>
      </p:sp>
    </p:spTree>
    <p:extLst>
      <p:ext uri="{BB962C8B-B14F-4D97-AF65-F5344CB8AC3E}">
        <p14:creationId xmlns:p14="http://schemas.microsoft.com/office/powerpoint/2010/main" val="3420403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youtube.com/watch?v=EEwCWR5Vkpw"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youtube.com/watch?v=NK8-LhqF4N0"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youtube.com/watch?v=uvwjip3CTMA"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a:t>
            </a:fld>
            <a:endParaRPr lang="en-US"/>
          </a:p>
        </p:txBody>
      </p:sp>
    </p:spTree>
    <p:extLst>
      <p:ext uri="{BB962C8B-B14F-4D97-AF65-F5344CB8AC3E}">
        <p14:creationId xmlns:p14="http://schemas.microsoft.com/office/powerpoint/2010/main" val="3293113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10</a:t>
            </a:fld>
            <a:endParaRPr lang="en-US"/>
          </a:p>
        </p:txBody>
      </p:sp>
    </p:spTree>
    <p:extLst>
      <p:ext uri="{BB962C8B-B14F-4D97-AF65-F5344CB8AC3E}">
        <p14:creationId xmlns:p14="http://schemas.microsoft.com/office/powerpoint/2010/main" val="34674433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11</a:t>
            </a:fld>
            <a:endParaRPr lang="en-US"/>
          </a:p>
        </p:txBody>
      </p:sp>
    </p:spTree>
    <p:extLst>
      <p:ext uri="{BB962C8B-B14F-4D97-AF65-F5344CB8AC3E}">
        <p14:creationId xmlns:p14="http://schemas.microsoft.com/office/powerpoint/2010/main" val="3822681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12</a:t>
            </a:fld>
            <a:endParaRPr lang="en-US"/>
          </a:p>
        </p:txBody>
      </p:sp>
    </p:spTree>
    <p:extLst>
      <p:ext uri="{BB962C8B-B14F-4D97-AF65-F5344CB8AC3E}">
        <p14:creationId xmlns:p14="http://schemas.microsoft.com/office/powerpoint/2010/main" val="27231953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Behavioral management theory emerged </a:t>
            </a:r>
            <a:r>
              <a:rPr lang="en-US" dirty="0" smtClean="0"/>
              <a:t>because employee </a:t>
            </a:r>
            <a:r>
              <a:rPr lang="en-US" dirty="0"/>
              <a:t>behavior and motivation was ignored at the time of classical theory. </a:t>
            </a:r>
            <a:endParaRPr lang="en-US" dirty="0" smtClean="0"/>
          </a:p>
          <a:p>
            <a:endParaRPr lang="en-US" dirty="0"/>
          </a:p>
          <a:p>
            <a:r>
              <a:rPr lang="en-US" dirty="0" smtClean="0"/>
              <a:t>Behavioral </a:t>
            </a:r>
            <a:r>
              <a:rPr lang="en-US" dirty="0"/>
              <a:t>management theory completely revolves around the behavior of the managers </a:t>
            </a:r>
            <a:r>
              <a:rPr lang="en-US" dirty="0" smtClean="0"/>
              <a:t>and </a:t>
            </a:r>
            <a:r>
              <a:rPr lang="en-US" dirty="0"/>
              <a:t>employees. </a:t>
            </a:r>
            <a:r>
              <a:rPr lang="en-US" dirty="0" smtClean="0"/>
              <a:t>It purports that every employee and manager </a:t>
            </a:r>
            <a:r>
              <a:rPr lang="en-US" dirty="0"/>
              <a:t>should be given equal chance to express </a:t>
            </a:r>
            <a:r>
              <a:rPr lang="en-US" dirty="0" smtClean="0"/>
              <a:t>views </a:t>
            </a:r>
            <a:r>
              <a:rPr lang="en-US" dirty="0"/>
              <a:t>and ideas and should be motivated at every single step. </a:t>
            </a:r>
            <a:endParaRPr lang="en-US" dirty="0" smtClean="0"/>
          </a:p>
          <a:p>
            <a:endParaRPr lang="en-US" dirty="0"/>
          </a:p>
          <a:p>
            <a:r>
              <a:rPr lang="en-US" dirty="0" smtClean="0"/>
              <a:t>Tied to Maslow’s Hierarchy of Needs.</a:t>
            </a:r>
            <a:endParaRPr lang="en-US" dirty="0"/>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13</a:t>
            </a:fld>
            <a:endParaRPr lang="en-US"/>
          </a:p>
        </p:txBody>
      </p:sp>
    </p:spTree>
    <p:extLst>
      <p:ext uri="{BB962C8B-B14F-4D97-AF65-F5344CB8AC3E}">
        <p14:creationId xmlns:p14="http://schemas.microsoft.com/office/powerpoint/2010/main" val="1462471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View:  </a:t>
            </a:r>
            <a:r>
              <a:rPr lang="en-US" dirty="0">
                <a:hlinkClick r:id="rId3"/>
              </a:rPr>
              <a:t>https://</a:t>
            </a:r>
            <a:r>
              <a:rPr lang="en-US" dirty="0" smtClean="0">
                <a:hlinkClick r:id="rId3"/>
              </a:rPr>
              <a:t>www.youtube.com/watch?v=EEwCWR5Vkpw</a:t>
            </a:r>
            <a:r>
              <a:rPr lang="en-US" dirty="0" smtClean="0"/>
              <a:t> </a:t>
            </a:r>
          </a:p>
          <a:p>
            <a:endParaRPr lang="en-US" dirty="0"/>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14</a:t>
            </a:fld>
            <a:endParaRPr lang="en-US"/>
          </a:p>
        </p:txBody>
      </p:sp>
    </p:spTree>
    <p:extLst>
      <p:ext uri="{BB962C8B-B14F-4D97-AF65-F5344CB8AC3E}">
        <p14:creationId xmlns:p14="http://schemas.microsoft.com/office/powerpoint/2010/main" val="36124035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View this video:  </a:t>
            </a:r>
            <a:r>
              <a:rPr lang="en-US" dirty="0">
                <a:hlinkClick r:id="rId3"/>
              </a:rPr>
              <a:t>https://</a:t>
            </a:r>
            <a:r>
              <a:rPr lang="en-US" dirty="0" smtClean="0">
                <a:hlinkClick r:id="rId3"/>
              </a:rPr>
              <a:t>www.youtube.com/watch?v=NK8-LhqF4N0</a:t>
            </a:r>
            <a:endParaRPr lang="en-US" dirty="0" smtClean="0"/>
          </a:p>
          <a:p>
            <a:endParaRPr lang="en-US" dirty="0"/>
          </a:p>
          <a:p>
            <a:r>
              <a:rPr lang="en-US" dirty="0" smtClean="0"/>
              <a:t>Theory X Theory Y is not comprehensive.  However, I want you to understand these theories to put things that you observe in context.</a:t>
            </a:r>
          </a:p>
          <a:p>
            <a:endParaRPr lang="en-US" dirty="0"/>
          </a:p>
          <a:p>
            <a:r>
              <a:rPr lang="en-US" dirty="0" smtClean="0"/>
              <a:t>For example, take a policy that requires employees to get permission from a supervisor to visit the restroom.  I hope you agree this is a Theory X-type policy.</a:t>
            </a:r>
          </a:p>
          <a:p>
            <a:endParaRPr lang="en-US" dirty="0"/>
          </a:p>
          <a:p>
            <a:r>
              <a:rPr lang="en-US" dirty="0" smtClean="0"/>
              <a:t>Now, assume that you and your colleagues are basically Theory Y-type employees.  </a:t>
            </a:r>
          </a:p>
          <a:p>
            <a:endParaRPr lang="en-US" dirty="0"/>
          </a:p>
          <a:p>
            <a:r>
              <a:rPr lang="en-US" dirty="0" smtClean="0"/>
              <a:t>How do you think this new policy will affect how you think of your employer and on your performance.</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15</a:t>
            </a:fld>
            <a:endParaRPr lang="en-US"/>
          </a:p>
        </p:txBody>
      </p:sp>
    </p:spTree>
    <p:extLst>
      <p:ext uri="{BB962C8B-B14F-4D97-AF65-F5344CB8AC3E}">
        <p14:creationId xmlns:p14="http://schemas.microsoft.com/office/powerpoint/2010/main" val="2605856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Management Science Theory gives a quantitative basis for decision making. It specially deals with the development of mathematical models to aid in decision making and problem solving. This theory holds that managing is a logical and rationale process, so it can be expressed in terms of mathematical </a:t>
            </a:r>
            <a:r>
              <a:rPr lang="en-US" dirty="0" smtClean="0"/>
              <a:t>models</a:t>
            </a:r>
          </a:p>
          <a:p>
            <a:endParaRPr lang="en-US" dirty="0" smtClean="0"/>
          </a:p>
          <a:p>
            <a:r>
              <a:rPr lang="en-US" dirty="0" smtClean="0"/>
              <a:t>Most scholars</a:t>
            </a:r>
            <a:r>
              <a:rPr lang="en-US" baseline="0" dirty="0" smtClean="0"/>
              <a:t> of management hold two sets of assumptions:</a:t>
            </a:r>
          </a:p>
          <a:p>
            <a:pPr marL="0" indent="0">
              <a:buNone/>
            </a:pPr>
            <a:endParaRPr lang="en-US" baseline="0" dirty="0" smtClean="0"/>
          </a:p>
          <a:p>
            <a:pPr marL="0" indent="0">
              <a:buNone/>
            </a:pPr>
            <a:r>
              <a:rPr lang="en-US" baseline="0" dirty="0" smtClean="0"/>
              <a:t>1.</a:t>
            </a:r>
          </a:p>
          <a:p>
            <a:pPr marL="228600" indent="-228600">
              <a:buAutoNum type="alphaLcPeriod"/>
            </a:pPr>
            <a:r>
              <a:rPr lang="en-US" baseline="0" dirty="0" smtClean="0"/>
              <a:t>Management is </a:t>
            </a:r>
            <a:r>
              <a:rPr lang="en-US" u="sng" baseline="0" dirty="0" smtClean="0"/>
              <a:t>business</a:t>
            </a:r>
            <a:r>
              <a:rPr lang="en-US" baseline="0" dirty="0" smtClean="0"/>
              <a:t> management</a:t>
            </a:r>
          </a:p>
          <a:p>
            <a:pPr marL="228600" indent="-228600">
              <a:buAutoNum type="alphaLcPeriod"/>
            </a:pPr>
            <a:r>
              <a:rPr lang="en-US" baseline="0" dirty="0" smtClean="0"/>
              <a:t>There is—or there must be—one right organizational structure</a:t>
            </a:r>
          </a:p>
          <a:p>
            <a:pPr marL="228600" indent="-228600">
              <a:buAutoNum type="alphaLcPeriod"/>
            </a:pPr>
            <a:r>
              <a:rPr lang="en-US" baseline="0" dirty="0" smtClean="0"/>
              <a:t>There is—or there must be—one right way to manage people</a:t>
            </a:r>
          </a:p>
          <a:p>
            <a:pPr marL="228600" indent="-228600">
              <a:buAutoNum type="alphaLcPeriod"/>
            </a:pPr>
            <a:endParaRPr lang="en-US" baseline="0" dirty="0" smtClean="0"/>
          </a:p>
          <a:p>
            <a:pPr marL="0" indent="0">
              <a:buNone/>
            </a:pPr>
            <a:r>
              <a:rPr lang="en-US" baseline="0" dirty="0" smtClean="0"/>
              <a:t>2.</a:t>
            </a:r>
          </a:p>
          <a:p>
            <a:pPr marL="228600" indent="-228600">
              <a:buAutoNum type="alphaLcPeriod"/>
            </a:pPr>
            <a:r>
              <a:rPr lang="en-US" baseline="0" dirty="0" smtClean="0"/>
              <a:t>Technologies, markets, and end users are given</a:t>
            </a:r>
          </a:p>
          <a:p>
            <a:pPr marL="228600" indent="-228600">
              <a:buAutoNum type="alphaLcPeriod"/>
            </a:pPr>
            <a:r>
              <a:rPr lang="en-US" baseline="0" dirty="0" smtClean="0"/>
              <a:t>Management scope is legally defined</a:t>
            </a:r>
          </a:p>
          <a:p>
            <a:pPr marL="228600" indent="-228600">
              <a:buAutoNum type="alphaLcPeriod"/>
            </a:pPr>
            <a:r>
              <a:rPr lang="en-US" baseline="0" dirty="0" smtClean="0"/>
              <a:t>Management is internally focused</a:t>
            </a:r>
          </a:p>
          <a:p>
            <a:pPr marL="228600" indent="-228600">
              <a:buAutoNum type="alphaLcPeriod"/>
            </a:pPr>
            <a:r>
              <a:rPr lang="en-US" baseline="0" dirty="0" smtClean="0"/>
              <a:t>The economy is defined by national boundaries is the ecology of </a:t>
            </a:r>
            <a:r>
              <a:rPr lang="en-US" u="sng" baseline="0" dirty="0" smtClean="0"/>
              <a:t>enterprise</a:t>
            </a:r>
            <a:r>
              <a:rPr lang="en-US" baseline="0" dirty="0" smtClean="0"/>
              <a:t> and management (Drucker.  The Essential Drucker.  2001)</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16</a:t>
            </a:fld>
            <a:endParaRPr lang="en-US"/>
          </a:p>
        </p:txBody>
      </p:sp>
    </p:spTree>
    <p:extLst>
      <p:ext uri="{BB962C8B-B14F-4D97-AF65-F5344CB8AC3E}">
        <p14:creationId xmlns:p14="http://schemas.microsoft.com/office/powerpoint/2010/main" val="2476655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17</a:t>
            </a:fld>
            <a:endParaRPr lang="en-US"/>
          </a:p>
        </p:txBody>
      </p:sp>
    </p:spTree>
    <p:extLst>
      <p:ext uri="{BB962C8B-B14F-4D97-AF65-F5344CB8AC3E}">
        <p14:creationId xmlns:p14="http://schemas.microsoft.com/office/powerpoint/2010/main" val="8498515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Considers relationships inside and outside the </a:t>
            </a:r>
            <a:r>
              <a:rPr lang="en-US" b="1" dirty="0" smtClean="0"/>
              <a:t>organization:  </a:t>
            </a:r>
            <a:r>
              <a:rPr lang="en-US" dirty="0" smtClean="0"/>
              <a:t>The </a:t>
            </a:r>
            <a:r>
              <a:rPr lang="en-US" dirty="0"/>
              <a:t>environment consists of forces, conditions, and influences outside the organization. </a:t>
            </a:r>
          </a:p>
          <a:p>
            <a:endParaRPr lang="en-US" b="1" dirty="0" smtClean="0"/>
          </a:p>
          <a:p>
            <a:r>
              <a:rPr lang="en-US" b="1" dirty="0" smtClean="0"/>
              <a:t>The </a:t>
            </a:r>
            <a:r>
              <a:rPr lang="en-US" b="1" dirty="0"/>
              <a:t>theory considers the impact of stages: </a:t>
            </a:r>
          </a:p>
          <a:p>
            <a:r>
              <a:rPr lang="en-US" dirty="0"/>
              <a:t>Input: acquire external resources. </a:t>
            </a:r>
            <a:br>
              <a:rPr lang="en-US" dirty="0"/>
            </a:br>
            <a:r>
              <a:rPr lang="en-US" dirty="0" smtClean="0"/>
              <a:t>Conversion</a:t>
            </a:r>
            <a:r>
              <a:rPr lang="en-US" dirty="0"/>
              <a:t>: inputs are processed into goods and services. </a:t>
            </a:r>
            <a:br>
              <a:rPr lang="en-US" dirty="0"/>
            </a:br>
            <a:r>
              <a:rPr lang="en-US" dirty="0"/>
              <a:t>Output: finished goods are released into the environment.</a:t>
            </a:r>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18</a:t>
            </a:fld>
            <a:endParaRPr lang="en-US"/>
          </a:p>
        </p:txBody>
      </p:sp>
    </p:spTree>
    <p:extLst>
      <p:ext uri="{BB962C8B-B14F-4D97-AF65-F5344CB8AC3E}">
        <p14:creationId xmlns:p14="http://schemas.microsoft.com/office/powerpoint/2010/main" val="1109561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picture of the model.  Each of these boxes is different for each organization.  The model demands that managers consider and act upon each and every element of the model.</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19</a:t>
            </a:fld>
            <a:endParaRPr lang="en-US"/>
          </a:p>
        </p:txBody>
      </p:sp>
    </p:spTree>
    <p:extLst>
      <p:ext uri="{BB962C8B-B14F-4D97-AF65-F5344CB8AC3E}">
        <p14:creationId xmlns:p14="http://schemas.microsoft.com/office/powerpoint/2010/main" val="1366273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concept of management is an invention of man.  In the last 100 years, five major theories of management have been accepted.</a:t>
            </a:r>
          </a:p>
          <a:p>
            <a:endParaRPr lang="en-US" dirty="0" smtClean="0"/>
          </a:p>
          <a:p>
            <a:r>
              <a:rPr lang="en-US" dirty="0" smtClean="0"/>
              <a:t>“Management books tend to focus on the function of management inside of organizations.  Few yet accept that it is a social function.  But it is precisely because management has become so pervasive as a social function</a:t>
            </a:r>
            <a:r>
              <a:rPr lang="en-US" baseline="0" dirty="0" smtClean="0"/>
              <a:t> that it faces it most serious challenge.”</a:t>
            </a:r>
          </a:p>
          <a:p>
            <a:endParaRPr lang="en-US" baseline="0" dirty="0" smtClean="0"/>
          </a:p>
          <a:p>
            <a:r>
              <a:rPr lang="en-US" baseline="0" dirty="0" smtClean="0"/>
              <a:t>“Management is about human beings.  Its task is to make people capable of joint performance, to make their strengths effective and their weakness irrelevant.  This is what organization is all about.” </a:t>
            </a:r>
          </a:p>
          <a:p>
            <a:endParaRPr lang="en-US" baseline="0" dirty="0" smtClean="0"/>
          </a:p>
          <a:p>
            <a:r>
              <a:rPr lang="en-US" baseline="0" dirty="0" smtClean="0"/>
              <a:t>“Every enterprise is composed of people with different skills and knowledge doing many different kinds of work.  It must be built on communications and individual responsibility.”</a:t>
            </a:r>
          </a:p>
          <a:p>
            <a:endParaRPr lang="en-US" baseline="0" dirty="0" smtClean="0"/>
          </a:p>
          <a:p>
            <a:endParaRPr lang="en-US" baseline="0" dirty="0" smtClean="0"/>
          </a:p>
          <a:p>
            <a:r>
              <a:rPr lang="en-US" baseline="0" dirty="0" smtClean="0"/>
              <a:t>(Drucker.  The Essential Drucker, p. 9-11)</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2</a:t>
            </a:fld>
            <a:endParaRPr lang="en-US"/>
          </a:p>
        </p:txBody>
      </p:sp>
    </p:spTree>
    <p:extLst>
      <p:ext uri="{BB962C8B-B14F-4D97-AF65-F5344CB8AC3E}">
        <p14:creationId xmlns:p14="http://schemas.microsoft.com/office/powerpoint/2010/main" val="3964812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Contingency Theory </a:t>
            </a:r>
            <a:r>
              <a:rPr lang="en-US" dirty="0"/>
              <a:t>has sought to formulate broad generalizations about the formal structures that are typically associated with </a:t>
            </a:r>
            <a:r>
              <a:rPr lang="en-US" dirty="0" smtClean="0"/>
              <a:t>different </a:t>
            </a:r>
            <a:r>
              <a:rPr lang="en-US" dirty="0"/>
              <a:t>technologies. The perspective originated with the work of Joan </a:t>
            </a:r>
            <a:r>
              <a:rPr lang="en-US" dirty="0" smtClean="0"/>
              <a:t>Woodward (1958</a:t>
            </a:r>
            <a:r>
              <a:rPr lang="en-US" dirty="0"/>
              <a:t>), who argued that technologies directly determine differences in such organizational attributes as span of control, centralization of authority, and the formalization of rules and procedures. Some important contingencies for companies are listed below:</a:t>
            </a:r>
          </a:p>
          <a:p>
            <a:pPr marL="228600" indent="-228600">
              <a:buFont typeface="+mj-lt"/>
              <a:buAutoNum type="arabicPeriod"/>
            </a:pPr>
            <a:r>
              <a:rPr lang="en-US" dirty="0"/>
              <a:t>Technology</a:t>
            </a:r>
          </a:p>
          <a:p>
            <a:pPr marL="228600" indent="-228600">
              <a:buFont typeface="+mj-lt"/>
              <a:buAutoNum type="arabicPeriod"/>
            </a:pPr>
            <a:r>
              <a:rPr lang="en-US" dirty="0"/>
              <a:t>Suppliers and distributors</a:t>
            </a:r>
          </a:p>
          <a:p>
            <a:pPr marL="228600" indent="-228600">
              <a:buFont typeface="+mj-lt"/>
              <a:buAutoNum type="arabicPeriod"/>
            </a:pPr>
            <a:r>
              <a:rPr lang="en-US" dirty="0"/>
              <a:t>Consumer interest groups</a:t>
            </a:r>
          </a:p>
          <a:p>
            <a:pPr marL="228600" indent="-228600">
              <a:buFont typeface="+mj-lt"/>
              <a:buAutoNum type="arabicPeriod"/>
            </a:pPr>
            <a:r>
              <a:rPr lang="en-US" dirty="0"/>
              <a:t>Customers and competitors</a:t>
            </a:r>
          </a:p>
          <a:p>
            <a:pPr marL="228600" indent="-228600">
              <a:buFont typeface="+mj-lt"/>
              <a:buAutoNum type="arabicPeriod"/>
            </a:pPr>
            <a:r>
              <a:rPr lang="en-US" dirty="0"/>
              <a:t>Government</a:t>
            </a:r>
          </a:p>
          <a:p>
            <a:pPr marL="228600" indent="-228600">
              <a:buFont typeface="+mj-lt"/>
              <a:buAutoNum type="arabicPeriod"/>
            </a:pPr>
            <a:r>
              <a:rPr lang="en-US" dirty="0"/>
              <a:t>Unions</a:t>
            </a:r>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20</a:t>
            </a:fld>
            <a:endParaRPr lang="en-US"/>
          </a:p>
        </p:txBody>
      </p:sp>
    </p:spTree>
    <p:extLst>
      <p:ext uri="{BB962C8B-B14F-4D97-AF65-F5344CB8AC3E}">
        <p14:creationId xmlns:p14="http://schemas.microsoft.com/office/powerpoint/2010/main" val="4289176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have seen this before&gt;  If you have forgotten, view:</a:t>
            </a:r>
          </a:p>
          <a:p>
            <a:endParaRPr lang="en-US" dirty="0"/>
          </a:p>
          <a:p>
            <a:r>
              <a:rPr lang="en-US" dirty="0">
                <a:hlinkClick r:id="rId3"/>
              </a:rPr>
              <a:t>https://</a:t>
            </a:r>
            <a:r>
              <a:rPr lang="en-US" dirty="0" smtClean="0">
                <a:hlinkClick r:id="rId3"/>
              </a:rPr>
              <a:t>www.youtube.com/watch?v=uvwjip3CTMA</a:t>
            </a:r>
            <a:r>
              <a:rPr lang="en-US" dirty="0" smtClean="0"/>
              <a:t> </a:t>
            </a:r>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21</a:t>
            </a:fld>
            <a:endParaRPr lang="en-US"/>
          </a:p>
        </p:txBody>
      </p:sp>
    </p:spTree>
    <p:extLst>
      <p:ext uri="{BB962C8B-B14F-4D97-AF65-F5344CB8AC3E}">
        <p14:creationId xmlns:p14="http://schemas.microsoft.com/office/powerpoint/2010/main" val="34417795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Systems theory</a:t>
            </a:r>
            <a:r>
              <a:rPr lang="en-US" dirty="0" smtClean="0"/>
              <a:t> is the interdisciplinary study of systems in general.  Systems theory poses the question, “what is a system?” A system is a collection of parts unified to accomplish an overall goal.  If one part of the system is removed, the nature of the system is changed. </a:t>
            </a:r>
          </a:p>
          <a:p>
            <a:endParaRPr lang="en-US" dirty="0" smtClean="0"/>
          </a:p>
          <a:p>
            <a:r>
              <a:rPr lang="en-US" dirty="0" smtClean="0"/>
              <a:t>Systems theory may seem quite basic. Only recently, with tremendous changes facing organizations and how they operate, have educators and managers come to face this new way of looking at things. This interpretation has brought about a significant change in the way management studies and approaches organizations.</a:t>
            </a:r>
          </a:p>
          <a:p>
            <a:endParaRPr lang="en-US" dirty="0" smtClean="0"/>
          </a:p>
          <a:p>
            <a:r>
              <a:rPr lang="en-US" dirty="0" smtClean="0"/>
              <a:t>The effect of Systems Theory in management is that writers, educators, and consultants are helping managers to look at the organization from a broader perspective. Systems theory has brought a new perspective for managers to interpret patterns and events in the workplace. </a:t>
            </a:r>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22</a:t>
            </a:fld>
            <a:endParaRPr lang="en-US"/>
          </a:p>
        </p:txBody>
      </p:sp>
    </p:spTree>
    <p:extLst>
      <p:ext uri="{BB962C8B-B14F-4D97-AF65-F5344CB8AC3E}">
        <p14:creationId xmlns:p14="http://schemas.microsoft.com/office/powerpoint/2010/main" val="17972429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Chaos Theory in business is a subset of general Chaos Theory.  As chaotic and random as world events seem today, they seem as chaotic in organizations, too.  Yet for decades, managers have acted on the basis that organizational events can always be controlled. A new theory (or some say “science”), chaos theory, recognizes that events indeed are rarely controlled. Many chaos theorists (as do systems theorists) refer to biological systems when explaining their theory. They suggest that systems naturally go to more complexity, and as they do so, these systems become more volatile (or susceptible to cataclysmic events) and must expend more energy to maintain that complexity. As they expend more energy, they seek more structure to maintain stability. This trend continues until the system splits, combines with another complex system or falls apart entirely. Sound familiar? This trend is what many see as the trend in life, in organizations and the world in general.</a:t>
            </a:r>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23</a:t>
            </a:fld>
            <a:endParaRPr lang="en-US"/>
          </a:p>
        </p:txBody>
      </p:sp>
    </p:spTree>
    <p:extLst>
      <p:ext uri="{BB962C8B-B14F-4D97-AF65-F5344CB8AC3E}">
        <p14:creationId xmlns:p14="http://schemas.microsoft.com/office/powerpoint/2010/main" val="1791085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indent="-111125">
              <a:spcBef>
                <a:spcPct val="0"/>
              </a:spcBef>
            </a:pPr>
            <a:r>
              <a:rPr lang="en-US" dirty="0" smtClean="0"/>
              <a:t>Scientific management theory professes four steps:</a:t>
            </a:r>
          </a:p>
          <a:p>
            <a:pPr indent="-111125">
              <a:spcBef>
                <a:spcPct val="0"/>
              </a:spcBef>
            </a:pPr>
            <a:r>
              <a:rPr lang="en-US" dirty="0" smtClean="0"/>
              <a:t>1.  Study the way workers perform their tasks, gather all the informal job knowledge that workers possess and experiment with ways of improving how tasks are performed,</a:t>
            </a:r>
            <a:r>
              <a:rPr lang="en-US" baseline="0" dirty="0" smtClean="0"/>
              <a:t> e.g., </a:t>
            </a:r>
            <a:r>
              <a:rPr lang="en-US" dirty="0" smtClean="0"/>
              <a:t>Time-and-motion study</a:t>
            </a:r>
          </a:p>
          <a:p>
            <a:pPr indent="-111125">
              <a:spcBef>
                <a:spcPct val="0"/>
              </a:spcBef>
            </a:pPr>
            <a:r>
              <a:rPr lang="en-US" dirty="0" smtClean="0"/>
              <a:t>2.  Codify the new methods of performing tasks into written rules and standard operating procedures</a:t>
            </a:r>
          </a:p>
          <a:p>
            <a:pPr indent="-111125">
              <a:spcBef>
                <a:spcPct val="0"/>
              </a:spcBef>
            </a:pPr>
            <a:r>
              <a:rPr lang="en-US" dirty="0" smtClean="0"/>
              <a:t>3.  Carefully select workers who possess skills and abilities that match the needs of the task, and train them to perform the task according to the established rules and procedures</a:t>
            </a:r>
          </a:p>
          <a:p>
            <a:pPr indent="-111125">
              <a:spcBef>
                <a:spcPct val="0"/>
              </a:spcBef>
            </a:pPr>
            <a:r>
              <a:rPr lang="en-US" dirty="0" smtClean="0"/>
              <a:t>4.  Establish a fair or acceptable level of performance for a task, and then develop a pay system that provides a reward for performance above the acceptable level</a:t>
            </a:r>
            <a:endParaRPr lang="en-US" sz="3200" dirty="0" smtClean="0"/>
          </a:p>
          <a:p>
            <a:pPr eaLnBrk="1" hangingPunct="1">
              <a:spcBef>
                <a:spcPct val="0"/>
              </a:spcBef>
            </a:pPr>
            <a:endParaRPr lang="en-US" dirty="0" smtClean="0"/>
          </a:p>
          <a:p>
            <a:pPr eaLnBrk="1" hangingPunct="1">
              <a:spcBef>
                <a:spcPct val="0"/>
              </a:spcBef>
            </a:pPr>
            <a:r>
              <a:rPr lang="en-US" dirty="0" smtClean="0"/>
              <a:t>Workers could (and did) purposely “under-perform.”  This was common is environments where labor unions existed.  Workers were encouraged to meet the minimum standard and no more.  Exceeding the standard could make other workers look bad or encourage management to raise the standard.</a:t>
            </a:r>
          </a:p>
          <a:p>
            <a:pPr eaLnBrk="1" hangingPunct="1">
              <a:spcBef>
                <a:spcPct val="0"/>
              </a:spcBef>
            </a:pPr>
            <a:endParaRPr lang="en-US" dirty="0" smtClean="0"/>
          </a:p>
          <a:p>
            <a:pPr eaLnBrk="1" hangingPunct="1">
              <a:spcBef>
                <a:spcPct val="0"/>
              </a:spcBef>
            </a:pPr>
            <a:r>
              <a:rPr lang="en-US" dirty="0" smtClean="0"/>
              <a:t>Management responded with increased use of machines and other automation.</a:t>
            </a:r>
          </a:p>
          <a:p>
            <a:pPr marL="879475" lvl="1" indent="-533400" eaLnBrk="1" hangingPunct="1">
              <a:spcBef>
                <a:spcPct val="0"/>
              </a:spcBef>
              <a:buFont typeface="Wingdings" pitchFamily="2" charset="2"/>
              <a:buAutoNum type="arabicParenR"/>
            </a:pPr>
            <a:endParaRPr lang="en-US" sz="3200" dirty="0" smtClean="0"/>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3</a:t>
            </a:fld>
            <a:endParaRPr lang="en-US"/>
          </a:p>
        </p:txBody>
      </p:sp>
    </p:spTree>
    <p:extLst>
      <p:ext uri="{BB962C8B-B14F-4D97-AF65-F5344CB8AC3E}">
        <p14:creationId xmlns:p14="http://schemas.microsoft.com/office/powerpoint/2010/main" val="2936471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eaLnBrk="1" hangingPunct="1">
              <a:spcBef>
                <a:spcPct val="0"/>
              </a:spcBef>
            </a:pPr>
            <a:r>
              <a:rPr lang="en-US" dirty="0" smtClean="0"/>
              <a:t>This was the beginning of the of assembly line thought.</a:t>
            </a:r>
          </a:p>
          <a:p>
            <a:pPr eaLnBrk="1" hangingPunct="1">
              <a:spcBef>
                <a:spcPct val="0"/>
              </a:spcBef>
            </a:pPr>
            <a:endParaRPr lang="en-US" dirty="0" smtClean="0"/>
          </a:p>
          <a:p>
            <a:r>
              <a:rPr lang="en-US" dirty="0" smtClean="0"/>
              <a:t>In Wealth of Nations, Adam Smith spoke of a straight pin factory.  In </a:t>
            </a:r>
            <a:r>
              <a:rPr lang="en-US" dirty="0"/>
              <a:t>pin-making a single person completing all steps could scarcely make 1 pin a day, much less 20. But with division of labor into a series of 18 production </a:t>
            </a:r>
            <a:r>
              <a:rPr lang="en-US" dirty="0" smtClean="0"/>
              <a:t>steps, </a:t>
            </a:r>
            <a:r>
              <a:rPr lang="en-US" dirty="0"/>
              <a:t>a work group can make upwards of 48 thousand pins a day. </a:t>
            </a:r>
            <a:r>
              <a:rPr lang="en-US" dirty="0" smtClean="0"/>
              <a:t> In the specific case, the factory was able to increase production by a factor of 200.</a:t>
            </a:r>
            <a:endParaRPr lang="en-US" dirty="0"/>
          </a:p>
          <a:p>
            <a:endParaRPr lang="en-US" dirty="0" smtClean="0"/>
          </a:p>
          <a:p>
            <a:r>
              <a:rPr lang="en-US" dirty="0" smtClean="0"/>
              <a:t>The </a:t>
            </a:r>
            <a:r>
              <a:rPr lang="en-US" dirty="0"/>
              <a:t>division of labor is more prevalent in highly industrialized countries, especially in manufacturing. It's advantage it that it increases the dexterity of every workman, saves time, and uses human-labor facilitating machinery</a:t>
            </a:r>
            <a:r>
              <a:rPr lang="en-US" dirty="0" smtClean="0"/>
              <a:t>.</a:t>
            </a:r>
          </a:p>
          <a:p>
            <a:r>
              <a:rPr lang="en-US" dirty="0" smtClean="0"/>
              <a:t> </a:t>
            </a:r>
            <a:endParaRPr lang="en-US" dirty="0"/>
          </a:p>
          <a:p>
            <a:r>
              <a:rPr lang="en-US" dirty="0"/>
              <a:t>The improvement of dexterity increases the quantity of work a person can perform by reducing work to a single operation that they can quickly </a:t>
            </a:r>
            <a:r>
              <a:rPr lang="en-US" dirty="0" smtClean="0"/>
              <a:t>master.</a:t>
            </a:r>
          </a:p>
          <a:p>
            <a:endParaRPr lang="en-US" dirty="0"/>
          </a:p>
          <a:p>
            <a:r>
              <a:rPr lang="en-US" dirty="0" smtClean="0"/>
              <a:t>Through </a:t>
            </a:r>
            <a:r>
              <a:rPr lang="en-US" dirty="0"/>
              <a:t>division of labor workers can produce large quantities of goods (more than if they produced the entire good by themselves), the fruits of which they can use to buy goods from other specialized people. This increases the opulence of the entire society. </a:t>
            </a:r>
            <a:endParaRPr lang="en-US" dirty="0" smtClean="0"/>
          </a:p>
          <a:p>
            <a:endParaRPr lang="en-US" dirty="0" smtClean="0"/>
          </a:p>
          <a:p>
            <a:r>
              <a:rPr lang="en-US" dirty="0" smtClean="0"/>
              <a:t>Large numbers of unskilled, pre-industrial people had to be made productive in a short time.  Scientific management</a:t>
            </a:r>
            <a:r>
              <a:rPr lang="en-US" baseline="0" dirty="0" smtClean="0"/>
              <a:t> was used to implement the </a:t>
            </a:r>
            <a:r>
              <a:rPr lang="en-US" dirty="0" smtClean="0"/>
              <a:t>systematic training</a:t>
            </a:r>
            <a:r>
              <a:rPr lang="en-US" baseline="0" dirty="0" smtClean="0"/>
              <a:t> and application of blue-collar workers on a large scale.  The assembly line was a short-term compromise.  Even though the assembly line is highly efficient, its inflexibility and poor use of human resources can lead to ineffectiveness. (Drucker.  The Essential Drucker, p. 6-7)</a:t>
            </a:r>
            <a:endParaRPr lang="en-US" dirty="0" smtClean="0"/>
          </a:p>
        </p:txBody>
      </p:sp>
      <p:sp>
        <p:nvSpPr>
          <p:cNvPr id="4" name="Slide Number Placeholder 3"/>
          <p:cNvSpPr>
            <a:spLocks noGrp="1"/>
          </p:cNvSpPr>
          <p:nvPr>
            <p:ph type="sldNum" sz="quarter" idx="10"/>
          </p:nvPr>
        </p:nvSpPr>
        <p:spPr/>
        <p:txBody>
          <a:bodyPr/>
          <a:lstStyle/>
          <a:p>
            <a:fld id="{1DB941AB-FC5A-45B6-ADDD-B5D8CD6566ED}" type="slidenum">
              <a:rPr lang="en-US" smtClean="0"/>
              <a:pPr/>
              <a:t>4</a:t>
            </a:fld>
            <a:endParaRPr lang="en-US"/>
          </a:p>
        </p:txBody>
      </p:sp>
    </p:spTree>
    <p:extLst>
      <p:ext uri="{BB962C8B-B14F-4D97-AF65-F5344CB8AC3E}">
        <p14:creationId xmlns:p14="http://schemas.microsoft.com/office/powerpoint/2010/main" val="313057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5</a:t>
            </a:fld>
            <a:endParaRPr lang="en-US"/>
          </a:p>
        </p:txBody>
      </p:sp>
    </p:spTree>
    <p:extLst>
      <p:ext uri="{BB962C8B-B14F-4D97-AF65-F5344CB8AC3E}">
        <p14:creationId xmlns:p14="http://schemas.microsoft.com/office/powerpoint/2010/main" val="299295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6</a:t>
            </a:fld>
            <a:endParaRPr lang="en-US"/>
          </a:p>
        </p:txBody>
      </p:sp>
    </p:spTree>
    <p:extLst>
      <p:ext uri="{BB962C8B-B14F-4D97-AF65-F5344CB8AC3E}">
        <p14:creationId xmlns:p14="http://schemas.microsoft.com/office/powerpoint/2010/main" val="3829967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buFont typeface="Wingdings" pitchFamily="2" charset="2"/>
              <a:buChar char="Ø"/>
            </a:pPr>
            <a:r>
              <a:rPr lang="en-US" sz="1200" dirty="0" smtClean="0"/>
              <a:t> </a:t>
            </a:r>
            <a:r>
              <a:rPr lang="en-US" sz="1200" dirty="0" smtClean="0"/>
              <a:t> A </a:t>
            </a:r>
            <a:r>
              <a:rPr lang="en-US" sz="1200" dirty="0" smtClean="0"/>
              <a:t>manager’s formal authority derives from the position in the </a:t>
            </a:r>
            <a:r>
              <a:rPr lang="en-US" sz="1200" dirty="0" smtClean="0"/>
              <a:t>organization</a:t>
            </a:r>
          </a:p>
          <a:p>
            <a:pPr>
              <a:spcBef>
                <a:spcPct val="0"/>
              </a:spcBef>
              <a:buFont typeface="Wingdings" pitchFamily="2" charset="2"/>
              <a:buChar char="Ø"/>
            </a:pPr>
            <a:endParaRPr lang="en-US" sz="1200" dirty="0" smtClean="0"/>
          </a:p>
          <a:p>
            <a:pPr>
              <a:spcBef>
                <a:spcPct val="0"/>
              </a:spcBef>
              <a:buFont typeface="Wingdings" pitchFamily="2" charset="2"/>
              <a:buChar char="Ø"/>
            </a:pPr>
            <a:r>
              <a:rPr lang="en-US" sz="1200" dirty="0" smtClean="0"/>
              <a:t>  People should occupy positions because of their performance, not because of their social standing or personal </a:t>
            </a:r>
            <a:r>
              <a:rPr lang="en-US" sz="1200" dirty="0" smtClean="0"/>
              <a:t>contacts</a:t>
            </a:r>
          </a:p>
          <a:p>
            <a:pPr>
              <a:spcBef>
                <a:spcPct val="0"/>
              </a:spcBef>
              <a:buFont typeface="Wingdings" pitchFamily="2" charset="2"/>
              <a:buChar char="Ø"/>
            </a:pPr>
            <a:endParaRPr lang="en-US" sz="1200" dirty="0" smtClean="0"/>
          </a:p>
          <a:p>
            <a:pPr>
              <a:spcBef>
                <a:spcPct val="0"/>
              </a:spcBef>
              <a:buFont typeface="Wingdings" pitchFamily="2" charset="2"/>
              <a:buChar char="Ø"/>
            </a:pPr>
            <a:r>
              <a:rPr lang="en-US" sz="1200" dirty="0" smtClean="0"/>
              <a:t>  The extent of each position’s formal authority and task responsibilities and it’s relationship to other positions should be clearly </a:t>
            </a:r>
            <a:r>
              <a:rPr lang="en-US" sz="1200" dirty="0" smtClean="0"/>
              <a:t>specified</a:t>
            </a:r>
          </a:p>
          <a:p>
            <a:pPr>
              <a:spcBef>
                <a:spcPct val="0"/>
              </a:spcBef>
              <a:buFont typeface="Wingdings" pitchFamily="2" charset="2"/>
              <a:buChar char="Ø"/>
            </a:pPr>
            <a:endParaRPr lang="en-US" sz="1200" dirty="0" smtClean="0"/>
          </a:p>
          <a:p>
            <a:pPr>
              <a:spcBef>
                <a:spcPct val="0"/>
              </a:spcBef>
              <a:buFont typeface="Wingdings" pitchFamily="2" charset="2"/>
              <a:buChar char="Ø"/>
            </a:pPr>
            <a:r>
              <a:rPr lang="en-US" sz="1200" dirty="0" smtClean="0"/>
              <a:t>  Authority can be exercised effectively when positions are arranged hierarchically, so employees know whom to report to and who reports to </a:t>
            </a:r>
            <a:r>
              <a:rPr lang="en-US" sz="1200" dirty="0" smtClean="0"/>
              <a:t>them</a:t>
            </a:r>
          </a:p>
          <a:p>
            <a:pPr>
              <a:spcBef>
                <a:spcPct val="0"/>
              </a:spcBef>
              <a:buFont typeface="Wingdings" pitchFamily="2" charset="2"/>
              <a:buChar char="Ø"/>
            </a:pPr>
            <a:endParaRPr lang="en-US" sz="1200" dirty="0" smtClean="0"/>
          </a:p>
          <a:p>
            <a:pPr>
              <a:spcBef>
                <a:spcPct val="0"/>
              </a:spcBef>
              <a:buFont typeface="Wingdings" pitchFamily="2" charset="2"/>
              <a:buChar char="Ø"/>
            </a:pPr>
            <a:r>
              <a:rPr lang="en-US" sz="1200" dirty="0" smtClean="0"/>
              <a:t>  Managers must create a well-defined system of rules, standard operating procedures, and norms so they can effectively control behavior</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7</a:t>
            </a:fld>
            <a:endParaRPr lang="en-US"/>
          </a:p>
        </p:txBody>
      </p:sp>
    </p:spTree>
    <p:extLst>
      <p:ext uri="{BB962C8B-B14F-4D97-AF65-F5344CB8AC3E}">
        <p14:creationId xmlns:p14="http://schemas.microsoft.com/office/powerpoint/2010/main" val="161292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8</a:t>
            </a:fld>
            <a:endParaRPr lang="en-US"/>
          </a:p>
        </p:txBody>
      </p:sp>
    </p:spTree>
    <p:extLst>
      <p:ext uri="{BB962C8B-B14F-4D97-AF65-F5344CB8AC3E}">
        <p14:creationId xmlns:p14="http://schemas.microsoft.com/office/powerpoint/2010/main" val="4010588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9</a:t>
            </a:fld>
            <a:endParaRPr lang="en-US"/>
          </a:p>
        </p:txBody>
      </p:sp>
    </p:spTree>
    <p:extLst>
      <p:ext uri="{BB962C8B-B14F-4D97-AF65-F5344CB8AC3E}">
        <p14:creationId xmlns:p14="http://schemas.microsoft.com/office/powerpoint/2010/main" val="5147225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3200" y="1600200"/>
            <a:ext cx="3657600" cy="1470025"/>
          </a:xfrm>
        </p:spPr>
        <p:txBody>
          <a:bodyPr>
            <a:normAutofit/>
          </a:bodyPr>
          <a:lstStyle>
            <a:lvl1pPr>
              <a:defRPr sz="2400" baseline="0"/>
            </a:lvl1pPr>
          </a:lstStyle>
          <a:p>
            <a:r>
              <a:rPr lang="en-US" dirty="0" smtClean="0"/>
              <a:t>Management 515</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a:xfrm>
            <a:off x="76200" y="6356350"/>
            <a:ext cx="2895600" cy="365125"/>
          </a:xfrm>
        </p:spPr>
        <p:txBody>
          <a:bodyPr/>
          <a:lstStyle>
            <a:lvl1pPr algn="l">
              <a:defRPr/>
            </a:lvl1pPr>
          </a:lstStyle>
          <a:p>
            <a:endParaRPr lang="en-US" dirty="0"/>
          </a:p>
        </p:txBody>
      </p:sp>
      <p:pic>
        <p:nvPicPr>
          <p:cNvPr id="1026" name="Picture 2" descr="\\dodiis.mil\NE\DIAC\Home\d\defrick\Desktop\2190_5933_logo_banner_small.jpg"/>
          <p:cNvPicPr>
            <a:picLocks noChangeAspect="1" noChangeArrowheads="1"/>
          </p:cNvPicPr>
          <p:nvPr userDrawn="1"/>
        </p:nvPicPr>
        <p:blipFill>
          <a:blip r:embed="rId2" cstate="print"/>
          <a:srcRect/>
          <a:stretch>
            <a:fillRect/>
          </a:stretch>
        </p:blipFill>
        <p:spPr bwMode="auto">
          <a:xfrm>
            <a:off x="1219200" y="342586"/>
            <a:ext cx="6646371" cy="1257614"/>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610600" y="6356350"/>
            <a:ext cx="381000" cy="365125"/>
          </a:xfrm>
        </p:spPr>
        <p:txBody>
          <a:bodyPr/>
          <a:lstStyle/>
          <a:p>
            <a:fld id="{0C5D3D0F-3A05-4524-BC17-C6EE010E67B7}" type="slidenum">
              <a:rPr lang="en-US" smtClean="0"/>
              <a:pPr/>
              <a:t>‹#›</a:t>
            </a:fld>
            <a:endParaRPr lang="en-US"/>
          </a:p>
        </p:txBody>
      </p:sp>
      <p:pic>
        <p:nvPicPr>
          <p:cNvPr id="2050" name="Picture 2" descr="\\dodiis.mil\NE\DIAC\Home\d\defrick\Desktop\UoNA_3753_logo_small.jpg"/>
          <p:cNvPicPr>
            <a:picLocks noChangeAspect="1" noChangeArrowheads="1"/>
          </p:cNvPicPr>
          <p:nvPr userDrawn="1"/>
        </p:nvPicPr>
        <p:blipFill>
          <a:blip r:embed="rId2" cstate="print"/>
          <a:srcRect/>
          <a:stretch>
            <a:fillRect/>
          </a:stretch>
        </p:blipFill>
        <p:spPr bwMode="auto">
          <a:xfrm>
            <a:off x="118016" y="152400"/>
            <a:ext cx="1101184" cy="1066800"/>
          </a:xfrm>
          <a:prstGeom prst="rect">
            <a:avLst/>
          </a:prstGeom>
          <a:noFill/>
        </p:spPr>
      </p:pic>
      <p:cxnSp>
        <p:nvCxnSpPr>
          <p:cNvPr id="7" name="Straight Connector 6"/>
          <p:cNvCxnSpPr/>
          <p:nvPr userDrawn="1"/>
        </p:nvCxnSpPr>
        <p:spPr>
          <a:xfrm>
            <a:off x="914400" y="1371600"/>
            <a:ext cx="7315200" cy="0"/>
          </a:xfrm>
          <a:prstGeom prst="line">
            <a:avLst/>
          </a:prstGeom>
          <a:ln w="50800" cmpd="dbl">
            <a:solidFill>
              <a:srgbClr val="FFD7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5D3D0F-3A05-4524-BC17-C6EE010E67B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6381690"/>
            <a:ext cx="1659429" cy="400110"/>
          </a:xfrm>
          <a:prstGeom prst="rect">
            <a:avLst/>
          </a:prstGeom>
          <a:noFill/>
        </p:spPr>
        <p:txBody>
          <a:bodyPr wrap="none" rtlCol="0">
            <a:spAutoFit/>
          </a:bodyPr>
          <a:lstStyle/>
          <a:p>
            <a:r>
              <a:rPr lang="en-US" sz="1000" dirty="0" smtClean="0"/>
              <a:t>© 2014, 2016 David E. Frick.</a:t>
            </a:r>
          </a:p>
          <a:p>
            <a:r>
              <a:rPr lang="en-US" sz="1000" dirty="0" smtClean="0"/>
              <a:t>All rights reserved.</a:t>
            </a:r>
            <a:endParaRPr lang="en-US" sz="1000" dirty="0"/>
          </a:p>
        </p:txBody>
      </p:sp>
      <p:sp>
        <p:nvSpPr>
          <p:cNvPr id="5" name="TextBox 4"/>
          <p:cNvSpPr txBox="1"/>
          <p:nvPr/>
        </p:nvSpPr>
        <p:spPr>
          <a:xfrm>
            <a:off x="2971800" y="1981200"/>
            <a:ext cx="3141437" cy="584775"/>
          </a:xfrm>
          <a:prstGeom prst="rect">
            <a:avLst/>
          </a:prstGeom>
          <a:noFill/>
        </p:spPr>
        <p:txBody>
          <a:bodyPr wrap="none" rtlCol="0">
            <a:spAutoFit/>
          </a:bodyPr>
          <a:lstStyle/>
          <a:p>
            <a:pPr algn="ctr"/>
            <a:r>
              <a:rPr lang="en-US" sz="3200" dirty="0" smtClean="0"/>
              <a:t>Management 515</a:t>
            </a:r>
            <a:endParaRPr lang="en-US" sz="3200" dirty="0"/>
          </a:p>
        </p:txBody>
      </p:sp>
      <p:sp>
        <p:nvSpPr>
          <p:cNvPr id="6" name="TextBox 5"/>
          <p:cNvSpPr txBox="1"/>
          <p:nvPr/>
        </p:nvSpPr>
        <p:spPr>
          <a:xfrm>
            <a:off x="1666961" y="3436203"/>
            <a:ext cx="5765809" cy="1569660"/>
          </a:xfrm>
          <a:prstGeom prst="rect">
            <a:avLst/>
          </a:prstGeom>
          <a:noFill/>
        </p:spPr>
        <p:txBody>
          <a:bodyPr wrap="none" rtlCol="0">
            <a:spAutoFit/>
          </a:bodyPr>
          <a:lstStyle/>
          <a:p>
            <a:pPr algn="ctr"/>
            <a:r>
              <a:rPr lang="en-US" sz="4800" dirty="0" smtClean="0"/>
              <a:t>Evolution of</a:t>
            </a:r>
          </a:p>
          <a:p>
            <a:pPr algn="ctr"/>
            <a:r>
              <a:rPr lang="en-US" sz="4800" dirty="0" smtClean="0"/>
              <a:t>Management Thought</a:t>
            </a:r>
            <a:endParaRPr lang="en-US" sz="4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10</a:t>
            </a:fld>
            <a:endParaRPr lang="en-US"/>
          </a:p>
        </p:txBody>
      </p:sp>
      <p:sp>
        <p:nvSpPr>
          <p:cNvPr id="3" name="TextBox 2"/>
          <p:cNvSpPr txBox="1"/>
          <p:nvPr/>
        </p:nvSpPr>
        <p:spPr>
          <a:xfrm>
            <a:off x="1371600" y="381000"/>
            <a:ext cx="3116879" cy="646331"/>
          </a:xfrm>
          <a:prstGeom prst="rect">
            <a:avLst/>
          </a:prstGeom>
          <a:noFill/>
        </p:spPr>
        <p:txBody>
          <a:bodyPr wrap="none" rtlCol="0">
            <a:spAutoFit/>
          </a:bodyPr>
          <a:lstStyle/>
          <a:p>
            <a:r>
              <a:rPr lang="en-US" sz="3600" dirty="0" smtClean="0"/>
              <a:t>More Principles</a:t>
            </a:r>
            <a:endParaRPr lang="en-US" sz="3600" dirty="0"/>
          </a:p>
        </p:txBody>
      </p:sp>
      <p:sp>
        <p:nvSpPr>
          <p:cNvPr id="4" name="Rectangle 3"/>
          <p:cNvSpPr/>
          <p:nvPr/>
        </p:nvSpPr>
        <p:spPr>
          <a:xfrm>
            <a:off x="914400" y="1600200"/>
            <a:ext cx="7848600" cy="4524315"/>
          </a:xfrm>
          <a:prstGeom prst="rect">
            <a:avLst/>
          </a:prstGeom>
        </p:spPr>
        <p:txBody>
          <a:bodyPr wrap="square">
            <a:spAutoFit/>
          </a:bodyPr>
          <a:lstStyle/>
          <a:p>
            <a:pPr>
              <a:buFont typeface="Wingdings" pitchFamily="2" charset="2"/>
              <a:buChar char="Ø"/>
            </a:pPr>
            <a:r>
              <a:rPr lang="en-US" sz="2400" b="1" dirty="0" smtClean="0"/>
              <a:t>  Decentralization.  Authority should not be concentrated </a:t>
            </a:r>
            <a:r>
              <a:rPr lang="en-US" sz="2400" dirty="0" smtClean="0"/>
              <a:t>at the top of the chain of command</a:t>
            </a:r>
          </a:p>
          <a:p>
            <a:pPr>
              <a:buFont typeface="Wingdings" pitchFamily="2" charset="2"/>
              <a:buChar char="Ø"/>
            </a:pPr>
            <a:endParaRPr lang="en-US" sz="2400" dirty="0" smtClean="0"/>
          </a:p>
          <a:p>
            <a:pPr>
              <a:buFont typeface="Wingdings" pitchFamily="2" charset="2"/>
              <a:buChar char="Ø"/>
            </a:pPr>
            <a:r>
              <a:rPr lang="en-US" sz="2400" b="1" dirty="0" smtClean="0"/>
              <a:t>  Unity of direction.  </a:t>
            </a:r>
            <a:r>
              <a:rPr lang="en-US" sz="2400" dirty="0" smtClean="0"/>
              <a:t>The organization should have a single plan of action to guide managers and workers (a strategy)</a:t>
            </a:r>
          </a:p>
          <a:p>
            <a:pPr>
              <a:buFont typeface="Wingdings" pitchFamily="2" charset="2"/>
              <a:buChar char="Ø"/>
            </a:pPr>
            <a:endParaRPr lang="en-US" sz="2400" dirty="0" smtClean="0"/>
          </a:p>
          <a:p>
            <a:pPr>
              <a:buFont typeface="Wingdings" pitchFamily="2" charset="2"/>
              <a:buChar char="Ø"/>
            </a:pPr>
            <a:r>
              <a:rPr lang="en-US" sz="2400" b="1" dirty="0" smtClean="0"/>
              <a:t>  Equity.  </a:t>
            </a:r>
            <a:r>
              <a:rPr lang="en-US" sz="2400" dirty="0" smtClean="0"/>
              <a:t>All organizational members are entitled to be treated </a:t>
            </a:r>
            <a:r>
              <a:rPr lang="en-US" sz="2400" b="1" dirty="0" smtClean="0"/>
              <a:t>with justice and respect</a:t>
            </a:r>
          </a:p>
          <a:p>
            <a:pPr>
              <a:buFont typeface="Wingdings" pitchFamily="2" charset="2"/>
              <a:buChar char="Ø"/>
            </a:pPr>
            <a:endParaRPr lang="en-US" sz="2400" b="1" dirty="0" smtClean="0"/>
          </a:p>
          <a:p>
            <a:pPr>
              <a:buFont typeface="Wingdings" pitchFamily="2" charset="2"/>
              <a:buChar char="Ø"/>
            </a:pPr>
            <a:r>
              <a:rPr lang="en-US" sz="2400" b="1" dirty="0" smtClean="0"/>
              <a:t>  Order.  </a:t>
            </a:r>
            <a:r>
              <a:rPr lang="en-US" sz="2400" dirty="0" smtClean="0"/>
              <a:t>The arrangement of organizational positions should </a:t>
            </a:r>
            <a:r>
              <a:rPr lang="en-US" sz="2400" b="1" dirty="0" smtClean="0"/>
              <a:t>maximize organizational efficiency </a:t>
            </a:r>
            <a:r>
              <a:rPr lang="en-US" sz="2400" dirty="0" smtClean="0"/>
              <a:t>and provide employees with satisfying career opportunities</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11</a:t>
            </a:fld>
            <a:endParaRPr lang="en-US"/>
          </a:p>
        </p:txBody>
      </p:sp>
      <p:sp>
        <p:nvSpPr>
          <p:cNvPr id="3" name="TextBox 2"/>
          <p:cNvSpPr txBox="1"/>
          <p:nvPr/>
        </p:nvSpPr>
        <p:spPr>
          <a:xfrm>
            <a:off x="1371600" y="381000"/>
            <a:ext cx="3903954" cy="646331"/>
          </a:xfrm>
          <a:prstGeom prst="rect">
            <a:avLst/>
          </a:prstGeom>
          <a:noFill/>
        </p:spPr>
        <p:txBody>
          <a:bodyPr wrap="none" rtlCol="0">
            <a:spAutoFit/>
          </a:bodyPr>
          <a:lstStyle/>
          <a:p>
            <a:r>
              <a:rPr lang="en-US" sz="3600" dirty="0" smtClean="0"/>
              <a:t>Still More Principles</a:t>
            </a:r>
            <a:endParaRPr lang="en-US" sz="3600" dirty="0"/>
          </a:p>
        </p:txBody>
      </p:sp>
      <p:sp>
        <p:nvSpPr>
          <p:cNvPr id="4" name="Rectangle 3"/>
          <p:cNvSpPr/>
          <p:nvPr/>
        </p:nvSpPr>
        <p:spPr>
          <a:xfrm>
            <a:off x="914400" y="1600200"/>
            <a:ext cx="7848600" cy="4524315"/>
          </a:xfrm>
          <a:prstGeom prst="rect">
            <a:avLst/>
          </a:prstGeom>
        </p:spPr>
        <p:txBody>
          <a:bodyPr wrap="square">
            <a:spAutoFit/>
          </a:bodyPr>
          <a:lstStyle/>
          <a:p>
            <a:pPr>
              <a:buFont typeface="Wingdings" pitchFamily="2" charset="2"/>
              <a:buChar char="Ø"/>
            </a:pPr>
            <a:r>
              <a:rPr lang="en-US" sz="2400" b="1" dirty="0" smtClean="0"/>
              <a:t>  Initiative.  </a:t>
            </a:r>
            <a:r>
              <a:rPr lang="en-US" sz="2400" dirty="0" smtClean="0"/>
              <a:t>Managers should allow employees to be </a:t>
            </a:r>
            <a:r>
              <a:rPr lang="en-US" sz="2400" b="1" dirty="0" smtClean="0"/>
              <a:t>innovative and creative</a:t>
            </a:r>
            <a:endParaRPr lang="en-US" sz="2400" dirty="0" smtClean="0"/>
          </a:p>
          <a:p>
            <a:pPr>
              <a:buFont typeface="Wingdings" pitchFamily="2" charset="2"/>
              <a:buChar char="Ø"/>
            </a:pPr>
            <a:endParaRPr lang="en-US" sz="2400" dirty="0" smtClean="0"/>
          </a:p>
          <a:p>
            <a:pPr>
              <a:buFont typeface="Wingdings" pitchFamily="2" charset="2"/>
              <a:buChar char="Ø"/>
            </a:pPr>
            <a:r>
              <a:rPr lang="en-US" sz="2400" b="1" dirty="0" smtClean="0"/>
              <a:t>  Discipline.  </a:t>
            </a:r>
            <a:r>
              <a:rPr lang="en-US" sz="2400" dirty="0" smtClean="0"/>
              <a:t>Managers need to create a workforce that </a:t>
            </a:r>
            <a:r>
              <a:rPr lang="en-US" sz="2400" b="1" dirty="0" smtClean="0"/>
              <a:t>strives to achieve </a:t>
            </a:r>
            <a:r>
              <a:rPr lang="en-US" sz="2400" dirty="0" smtClean="0"/>
              <a:t>organizational goals </a:t>
            </a:r>
          </a:p>
          <a:p>
            <a:pPr>
              <a:buFont typeface="Wingdings" pitchFamily="2" charset="2"/>
              <a:buChar char="Ø"/>
            </a:pPr>
            <a:endParaRPr lang="en-US" sz="2400" dirty="0" smtClean="0"/>
          </a:p>
          <a:p>
            <a:pPr>
              <a:buFont typeface="Wingdings" pitchFamily="2" charset="2"/>
              <a:buChar char="Ø"/>
            </a:pPr>
            <a:r>
              <a:rPr lang="en-US" sz="2400" b="1" dirty="0" smtClean="0"/>
              <a:t>  Remuneration of personnel.  </a:t>
            </a:r>
            <a:r>
              <a:rPr lang="en-US" sz="2400" dirty="0" smtClean="0"/>
              <a:t>The system that managers use to reward employees should be </a:t>
            </a:r>
            <a:r>
              <a:rPr lang="en-US" sz="2400" b="1" dirty="0" smtClean="0"/>
              <a:t>equitable for both employees and the organization</a:t>
            </a:r>
            <a:r>
              <a:rPr lang="en-US" sz="2400" dirty="0" smtClean="0"/>
              <a:t> (Equity Theory)</a:t>
            </a:r>
          </a:p>
          <a:p>
            <a:pPr>
              <a:buFont typeface="Wingdings" pitchFamily="2" charset="2"/>
              <a:buChar char="Ø"/>
            </a:pPr>
            <a:endParaRPr lang="en-US" sz="2400" dirty="0" smtClean="0"/>
          </a:p>
          <a:p>
            <a:pPr>
              <a:buFont typeface="Wingdings" pitchFamily="2" charset="2"/>
              <a:buChar char="Ø"/>
            </a:pPr>
            <a:r>
              <a:rPr lang="en-US" sz="2400" b="1" dirty="0" smtClean="0"/>
              <a:t>  Stability of tenure of personnel.  Long-term employees </a:t>
            </a:r>
            <a:r>
              <a:rPr lang="en-US" sz="2400" dirty="0" smtClean="0"/>
              <a:t>develop skills that can improve organizational efficiency</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12</a:t>
            </a:fld>
            <a:endParaRPr lang="en-US"/>
          </a:p>
        </p:txBody>
      </p:sp>
      <p:sp>
        <p:nvSpPr>
          <p:cNvPr id="3" name="TextBox 2"/>
          <p:cNvSpPr txBox="1"/>
          <p:nvPr/>
        </p:nvSpPr>
        <p:spPr>
          <a:xfrm>
            <a:off x="1371600" y="381000"/>
            <a:ext cx="2571025" cy="646331"/>
          </a:xfrm>
          <a:prstGeom prst="rect">
            <a:avLst/>
          </a:prstGeom>
          <a:noFill/>
        </p:spPr>
        <p:txBody>
          <a:bodyPr wrap="none" rtlCol="0">
            <a:spAutoFit/>
          </a:bodyPr>
          <a:lstStyle/>
          <a:p>
            <a:r>
              <a:rPr lang="en-US" sz="3600" dirty="0" smtClean="0"/>
              <a:t>And the Rest</a:t>
            </a:r>
            <a:endParaRPr lang="en-US" sz="3600" dirty="0"/>
          </a:p>
        </p:txBody>
      </p:sp>
      <p:sp>
        <p:nvSpPr>
          <p:cNvPr id="4" name="Rectangle 3"/>
          <p:cNvSpPr/>
          <p:nvPr/>
        </p:nvSpPr>
        <p:spPr>
          <a:xfrm>
            <a:off x="914400" y="1600200"/>
            <a:ext cx="7772400" cy="3046988"/>
          </a:xfrm>
          <a:prstGeom prst="rect">
            <a:avLst/>
          </a:prstGeom>
        </p:spPr>
        <p:txBody>
          <a:bodyPr wrap="square">
            <a:spAutoFit/>
          </a:bodyPr>
          <a:lstStyle/>
          <a:p>
            <a:pPr>
              <a:buFont typeface="Wingdings" pitchFamily="2" charset="2"/>
              <a:buChar char="Ø"/>
            </a:pPr>
            <a:r>
              <a:rPr lang="en-US" sz="2400" b="1" dirty="0" smtClean="0"/>
              <a:t>  Subordination of individual interests to the common interest.  Employees should understand </a:t>
            </a:r>
            <a:r>
              <a:rPr lang="en-US" sz="2400" dirty="0" smtClean="0"/>
              <a:t>how their performance affects the performance of the whole organization (linking job tasks to strategy)</a:t>
            </a:r>
          </a:p>
          <a:p>
            <a:pPr>
              <a:buFont typeface="Wingdings" pitchFamily="2" charset="2"/>
              <a:buChar char="Ø"/>
            </a:pPr>
            <a:endParaRPr lang="en-US" sz="2400" dirty="0" smtClean="0"/>
          </a:p>
          <a:p>
            <a:pPr>
              <a:buFont typeface="Wingdings" pitchFamily="2" charset="2"/>
              <a:buChar char="Ø"/>
            </a:pPr>
            <a:r>
              <a:rPr lang="en-US" sz="2400" b="1" dirty="0" smtClean="0"/>
              <a:t>  Esprit de corps.  </a:t>
            </a:r>
            <a:r>
              <a:rPr lang="en-US" sz="2400" dirty="0" smtClean="0"/>
              <a:t>Managers should encourage the development of </a:t>
            </a:r>
            <a:r>
              <a:rPr lang="en-US" sz="2400" b="1" dirty="0" smtClean="0"/>
              <a:t>shared feelings </a:t>
            </a:r>
            <a:r>
              <a:rPr lang="en-US" sz="2400" dirty="0" smtClean="0"/>
              <a:t>of comradeship, enthusiasm, or devotion to a common cause (culture)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13</a:t>
            </a:fld>
            <a:endParaRPr lang="en-US"/>
          </a:p>
        </p:txBody>
      </p:sp>
      <p:sp>
        <p:nvSpPr>
          <p:cNvPr id="3" name="TextBox 2"/>
          <p:cNvSpPr txBox="1"/>
          <p:nvPr/>
        </p:nvSpPr>
        <p:spPr>
          <a:xfrm>
            <a:off x="1371600" y="381000"/>
            <a:ext cx="6187271" cy="646331"/>
          </a:xfrm>
          <a:prstGeom prst="rect">
            <a:avLst/>
          </a:prstGeom>
          <a:noFill/>
        </p:spPr>
        <p:txBody>
          <a:bodyPr wrap="none" rtlCol="0">
            <a:spAutoFit/>
          </a:bodyPr>
          <a:lstStyle/>
          <a:p>
            <a:r>
              <a:rPr lang="en-US" sz="3600" dirty="0" smtClean="0"/>
              <a:t>Behavioral Management Theory</a:t>
            </a:r>
            <a:endParaRPr lang="en-US" sz="3600" dirty="0"/>
          </a:p>
        </p:txBody>
      </p:sp>
      <p:sp>
        <p:nvSpPr>
          <p:cNvPr id="4" name="Rectangle 3"/>
          <p:cNvSpPr/>
          <p:nvPr/>
        </p:nvSpPr>
        <p:spPr>
          <a:xfrm>
            <a:off x="914400" y="1600200"/>
            <a:ext cx="7772400" cy="4524315"/>
          </a:xfrm>
          <a:prstGeom prst="rect">
            <a:avLst/>
          </a:prstGeom>
        </p:spPr>
        <p:txBody>
          <a:bodyPr wrap="square">
            <a:spAutoFit/>
          </a:bodyPr>
          <a:lstStyle/>
          <a:p>
            <a:pPr marL="0" lvl="1">
              <a:buFont typeface="Wingdings" pitchFamily="2" charset="2"/>
              <a:buChar char="Ø"/>
              <a:defRPr/>
            </a:pPr>
            <a:r>
              <a:rPr lang="en-US" sz="2400" dirty="0" smtClean="0"/>
              <a:t> The study of how managers should personally behave to </a:t>
            </a:r>
            <a:r>
              <a:rPr lang="en-US" sz="2400" u="sng" dirty="0" smtClean="0"/>
              <a:t>motivate</a:t>
            </a:r>
            <a:r>
              <a:rPr lang="en-US" sz="2400" dirty="0" smtClean="0"/>
              <a:t> employees and encourage them to perform at high levels and be committed to the achievement of organizational goals</a:t>
            </a:r>
          </a:p>
          <a:p>
            <a:pPr marL="0" lvl="1">
              <a:buFont typeface="Wingdings" pitchFamily="2" charset="2"/>
              <a:buChar char="Ø"/>
              <a:defRPr/>
            </a:pPr>
            <a:endParaRPr lang="en-US" sz="2400" dirty="0" smtClean="0"/>
          </a:p>
          <a:p>
            <a:pPr>
              <a:buFont typeface="Wingdings" pitchFamily="2" charset="2"/>
              <a:buChar char="Ø"/>
              <a:defRPr/>
            </a:pPr>
            <a:r>
              <a:rPr lang="en-US" sz="2400" dirty="0" smtClean="0"/>
              <a:t>  </a:t>
            </a:r>
            <a:r>
              <a:rPr lang="en-US" sz="2400" b="1" dirty="0" smtClean="0"/>
              <a:t>Mary Parker Follett.  </a:t>
            </a:r>
            <a:r>
              <a:rPr lang="en-US" sz="2400" dirty="0" smtClean="0"/>
              <a:t>Concerned that Taylor ignored the human side of the organization</a:t>
            </a:r>
          </a:p>
          <a:p>
            <a:pPr lvl="1">
              <a:buFont typeface="Wingdings" pitchFamily="2" charset="2"/>
              <a:buChar char="§"/>
              <a:defRPr/>
            </a:pPr>
            <a:r>
              <a:rPr lang="en-US" sz="2400" dirty="0" smtClean="0"/>
              <a:t>  Suggested workers help in analyzing their jobs</a:t>
            </a:r>
          </a:p>
          <a:p>
            <a:pPr lvl="1">
              <a:buFont typeface="Wingdings" pitchFamily="2" charset="2"/>
              <a:buChar char="§"/>
              <a:defRPr/>
            </a:pPr>
            <a:r>
              <a:rPr lang="en-US" sz="2400" dirty="0" smtClean="0"/>
              <a:t>  If workers have relevant knowledge of the task, then they should control the task</a:t>
            </a:r>
          </a:p>
          <a:p>
            <a:pPr lvl="1">
              <a:buFont typeface="Wingdings" pitchFamily="2" charset="2"/>
              <a:buChar char="§"/>
              <a:defRPr/>
            </a:pPr>
            <a:r>
              <a:rPr lang="en-US" sz="2400" dirty="0" smtClean="0"/>
              <a:t>  Touchy-feely side of management</a:t>
            </a:r>
          </a:p>
          <a:p>
            <a:pPr marL="0" lvl="1">
              <a:buFont typeface="Wingdings" pitchFamily="2" charset="2"/>
              <a:buChar char="Ø"/>
              <a:defRPr/>
            </a:pPr>
            <a:endParaRPr lang="en-US" sz="2400" dirty="0" smtClean="0"/>
          </a:p>
        </p:txBody>
      </p:sp>
      <p:pic>
        <p:nvPicPr>
          <p:cNvPr id="5" name="Picture 5"/>
          <p:cNvPicPr>
            <a:picLocks noChangeAspect="1" noChangeArrowheads="1"/>
          </p:cNvPicPr>
          <p:nvPr/>
        </p:nvPicPr>
        <p:blipFill>
          <a:blip r:embed="rId3" cstate="print"/>
          <a:srcRect/>
          <a:stretch>
            <a:fillRect/>
          </a:stretch>
        </p:blipFill>
        <p:spPr bwMode="auto">
          <a:xfrm>
            <a:off x="6629400" y="5029200"/>
            <a:ext cx="1223609" cy="160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14</a:t>
            </a:fld>
            <a:endParaRPr lang="en-US"/>
          </a:p>
        </p:txBody>
      </p:sp>
      <p:sp>
        <p:nvSpPr>
          <p:cNvPr id="3" name="TextBox 2"/>
          <p:cNvSpPr txBox="1"/>
          <p:nvPr/>
        </p:nvSpPr>
        <p:spPr>
          <a:xfrm>
            <a:off x="1371600" y="381000"/>
            <a:ext cx="3761927" cy="646331"/>
          </a:xfrm>
          <a:prstGeom prst="rect">
            <a:avLst/>
          </a:prstGeom>
          <a:noFill/>
        </p:spPr>
        <p:txBody>
          <a:bodyPr wrap="none" rtlCol="0">
            <a:spAutoFit/>
          </a:bodyPr>
          <a:lstStyle/>
          <a:p>
            <a:r>
              <a:rPr lang="en-US" sz="3600" dirty="0" smtClean="0"/>
              <a:t>Hawthorne Studies</a:t>
            </a:r>
            <a:endParaRPr lang="en-US" sz="3600" dirty="0"/>
          </a:p>
        </p:txBody>
      </p:sp>
      <p:sp>
        <p:nvSpPr>
          <p:cNvPr id="4" name="Rectangle 3"/>
          <p:cNvSpPr/>
          <p:nvPr/>
        </p:nvSpPr>
        <p:spPr>
          <a:xfrm>
            <a:off x="914400" y="1597699"/>
            <a:ext cx="7848600" cy="4524315"/>
          </a:xfrm>
          <a:prstGeom prst="rect">
            <a:avLst/>
          </a:prstGeom>
        </p:spPr>
        <p:txBody>
          <a:bodyPr wrap="square">
            <a:spAutoFit/>
          </a:bodyPr>
          <a:lstStyle/>
          <a:p>
            <a:pPr>
              <a:buFont typeface="Wingdings" pitchFamily="2" charset="2"/>
              <a:buChar char="Ø"/>
              <a:defRPr/>
            </a:pPr>
            <a:r>
              <a:rPr lang="en-US" sz="2400" dirty="0" smtClean="0"/>
              <a:t>  Studied how work setting affected worker fatigue and performance at the Hawthorne Works of the Western Electric Company from 1924-1932</a:t>
            </a:r>
          </a:p>
          <a:p>
            <a:pPr>
              <a:buFont typeface="Wingdings" pitchFamily="2" charset="2"/>
              <a:buChar char="Ø"/>
              <a:defRPr/>
            </a:pPr>
            <a:endParaRPr lang="en-US" sz="2400" dirty="0" smtClean="0"/>
          </a:p>
          <a:p>
            <a:pPr>
              <a:buFont typeface="Wingdings" pitchFamily="2" charset="2"/>
              <a:buChar char="Ø"/>
              <a:defRPr/>
            </a:pPr>
            <a:r>
              <a:rPr lang="en-US" sz="2400" dirty="0" smtClean="0"/>
              <a:t>  Worker productivity was measured at various levels of light illumination</a:t>
            </a:r>
          </a:p>
          <a:p>
            <a:pPr marL="457200" lvl="2">
              <a:spcBef>
                <a:spcPct val="0"/>
              </a:spcBef>
              <a:buFont typeface="Wingdings" pitchFamily="2" charset="2"/>
              <a:buChar char="§"/>
            </a:pPr>
            <a:r>
              <a:rPr lang="en-US" sz="2400" dirty="0" smtClean="0"/>
              <a:t>  Researchers found that regardless of light levels, worker productivity increased</a:t>
            </a:r>
          </a:p>
          <a:p>
            <a:pPr marL="457200" lvl="2">
              <a:spcBef>
                <a:spcPct val="0"/>
              </a:spcBef>
              <a:buFont typeface="Wingdings" pitchFamily="2" charset="2"/>
              <a:buChar char="§"/>
            </a:pPr>
            <a:r>
              <a:rPr lang="en-US" sz="2400" dirty="0" smtClean="0"/>
              <a:t>  If workers think they are being watched, performance improves</a:t>
            </a:r>
          </a:p>
          <a:p>
            <a:pPr marL="457200" lvl="2">
              <a:spcBef>
                <a:spcPct val="0"/>
              </a:spcBef>
              <a:buFont typeface="Wingdings" pitchFamily="2" charset="2"/>
              <a:buChar char="§"/>
            </a:pPr>
            <a:r>
              <a:rPr lang="en-US" sz="2400" dirty="0" smtClean="0"/>
              <a:t>  Bottom line:  Mangers can influence worker productivity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15</a:t>
            </a:fld>
            <a:endParaRPr lang="en-US"/>
          </a:p>
        </p:txBody>
      </p:sp>
      <p:sp>
        <p:nvSpPr>
          <p:cNvPr id="3" name="TextBox 2"/>
          <p:cNvSpPr txBox="1"/>
          <p:nvPr/>
        </p:nvSpPr>
        <p:spPr>
          <a:xfrm>
            <a:off x="1371600" y="381000"/>
            <a:ext cx="4189801" cy="646331"/>
          </a:xfrm>
          <a:prstGeom prst="rect">
            <a:avLst/>
          </a:prstGeom>
          <a:noFill/>
        </p:spPr>
        <p:txBody>
          <a:bodyPr wrap="none" rtlCol="0">
            <a:spAutoFit/>
          </a:bodyPr>
          <a:lstStyle/>
          <a:p>
            <a:r>
              <a:rPr lang="en-US" sz="3600" dirty="0" smtClean="0"/>
              <a:t>Theory X vs. Theory Y</a:t>
            </a:r>
            <a:endParaRPr lang="en-US" sz="3600" dirty="0"/>
          </a:p>
        </p:txBody>
      </p:sp>
      <p:pic>
        <p:nvPicPr>
          <p:cNvPr id="4" name="Picture 4" descr="jon30433_0203.jpg"/>
          <p:cNvPicPr>
            <a:picLocks noChangeAspect="1"/>
          </p:cNvPicPr>
          <p:nvPr/>
        </p:nvPicPr>
        <p:blipFill>
          <a:blip r:embed="rId3" cstate="print"/>
          <a:srcRect/>
          <a:stretch>
            <a:fillRect/>
          </a:stretch>
        </p:blipFill>
        <p:spPr bwMode="auto">
          <a:xfrm>
            <a:off x="838200" y="1600200"/>
            <a:ext cx="7620000" cy="3800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16</a:t>
            </a:fld>
            <a:endParaRPr lang="en-US"/>
          </a:p>
        </p:txBody>
      </p:sp>
      <p:sp>
        <p:nvSpPr>
          <p:cNvPr id="3" name="TextBox 2"/>
          <p:cNvSpPr txBox="1"/>
          <p:nvPr/>
        </p:nvSpPr>
        <p:spPr>
          <a:xfrm>
            <a:off x="1371600" y="381000"/>
            <a:ext cx="5624168" cy="646331"/>
          </a:xfrm>
          <a:prstGeom prst="rect">
            <a:avLst/>
          </a:prstGeom>
          <a:noFill/>
        </p:spPr>
        <p:txBody>
          <a:bodyPr wrap="none" rtlCol="0">
            <a:spAutoFit/>
          </a:bodyPr>
          <a:lstStyle/>
          <a:p>
            <a:r>
              <a:rPr lang="en-US" sz="3600" dirty="0" smtClean="0"/>
              <a:t>Management Science Theory</a:t>
            </a:r>
            <a:endParaRPr lang="en-US" sz="3600" dirty="0"/>
          </a:p>
        </p:txBody>
      </p:sp>
      <p:sp>
        <p:nvSpPr>
          <p:cNvPr id="4" name="Rectangle 3"/>
          <p:cNvSpPr/>
          <p:nvPr/>
        </p:nvSpPr>
        <p:spPr>
          <a:xfrm>
            <a:off x="914400" y="1585912"/>
            <a:ext cx="7848600" cy="4893647"/>
          </a:xfrm>
          <a:prstGeom prst="rect">
            <a:avLst/>
          </a:prstGeom>
        </p:spPr>
        <p:txBody>
          <a:bodyPr wrap="square">
            <a:spAutoFit/>
          </a:bodyPr>
          <a:lstStyle/>
          <a:p>
            <a:pPr marL="0" lvl="1">
              <a:buFont typeface="Wingdings" pitchFamily="2" charset="2"/>
              <a:buChar char="Ø"/>
              <a:defRPr/>
            </a:pPr>
            <a:r>
              <a:rPr lang="en-US" sz="2400" dirty="0" smtClean="0"/>
              <a:t>  Contemporary approach to management that focuses on the use of  rigorous quantitative techniques to help managers make maximum use of organizational resources to produce goods and services</a:t>
            </a:r>
          </a:p>
          <a:p>
            <a:pPr marL="0" lvl="1">
              <a:buFont typeface="Wingdings" pitchFamily="2" charset="2"/>
              <a:buChar char="Ø"/>
              <a:defRPr/>
            </a:pPr>
            <a:endParaRPr lang="en-US" sz="2400" dirty="0" smtClean="0"/>
          </a:p>
          <a:p>
            <a:pPr marL="0" lvl="1">
              <a:buFont typeface="Wingdings" pitchFamily="2" charset="2"/>
              <a:buChar char="Ø"/>
              <a:defRPr/>
            </a:pPr>
            <a:r>
              <a:rPr lang="en-US" sz="2400" dirty="0" smtClean="0"/>
              <a:t>  The theory holds that managing is a logical and rationale process that can be expressed in terms of mathematical models</a:t>
            </a:r>
          </a:p>
          <a:p>
            <a:pPr marL="0" lvl="1">
              <a:buFont typeface="Wingdings" pitchFamily="2" charset="2"/>
              <a:buChar char="Ø"/>
              <a:defRPr/>
            </a:pPr>
            <a:endParaRPr lang="en-US" sz="2400" dirty="0" smtClean="0"/>
          </a:p>
          <a:p>
            <a:pPr marL="0" lvl="1">
              <a:buFont typeface="Wingdings" pitchFamily="2" charset="2"/>
              <a:buChar char="Ø"/>
              <a:defRPr/>
            </a:pPr>
            <a:r>
              <a:rPr lang="en-US" sz="2400" dirty="0" smtClean="0"/>
              <a:t>  “All models are wrong, but some are useful”</a:t>
            </a:r>
          </a:p>
          <a:p>
            <a:pPr marL="0" lvl="1">
              <a:defRPr/>
            </a:pPr>
            <a:r>
              <a:rPr lang="en-US" sz="2400" dirty="0" smtClean="0"/>
              <a:t>  --George E. P. Box</a:t>
            </a:r>
          </a:p>
          <a:p>
            <a:pPr marL="0" lvl="1">
              <a:buFont typeface="Wingdings" pitchFamily="2" charset="2"/>
              <a:buChar char="Ø"/>
              <a:defRPr/>
            </a:pPr>
            <a:endParaRPr lang="en-US" sz="2400" dirty="0" smtClean="0"/>
          </a:p>
          <a:p>
            <a:pPr marL="0" lvl="1">
              <a:buFont typeface="Wingdings" pitchFamily="2" charset="2"/>
              <a:buChar char="Ø"/>
              <a:defRPr/>
            </a:pPr>
            <a:endParaRPr lang="en-US" sz="24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17</a:t>
            </a:fld>
            <a:endParaRPr lang="en-US"/>
          </a:p>
        </p:txBody>
      </p:sp>
      <p:sp>
        <p:nvSpPr>
          <p:cNvPr id="3" name="TextBox 2"/>
          <p:cNvSpPr txBox="1"/>
          <p:nvPr/>
        </p:nvSpPr>
        <p:spPr>
          <a:xfrm>
            <a:off x="1371600" y="381000"/>
            <a:ext cx="1916422" cy="646331"/>
          </a:xfrm>
          <a:prstGeom prst="rect">
            <a:avLst/>
          </a:prstGeom>
          <a:noFill/>
        </p:spPr>
        <p:txBody>
          <a:bodyPr wrap="none" rtlCol="0">
            <a:spAutoFit/>
          </a:bodyPr>
          <a:lstStyle/>
          <a:p>
            <a:r>
              <a:rPr lang="en-US" sz="3600" dirty="0" smtClean="0"/>
              <a:t>Elements</a:t>
            </a:r>
            <a:endParaRPr lang="en-US" sz="3600" dirty="0"/>
          </a:p>
        </p:txBody>
      </p:sp>
      <p:sp>
        <p:nvSpPr>
          <p:cNvPr id="4" name="Rectangle 3"/>
          <p:cNvSpPr/>
          <p:nvPr/>
        </p:nvSpPr>
        <p:spPr>
          <a:xfrm>
            <a:off x="914400" y="1600200"/>
            <a:ext cx="7772400" cy="4893647"/>
          </a:xfrm>
          <a:prstGeom prst="rect">
            <a:avLst/>
          </a:prstGeom>
        </p:spPr>
        <p:txBody>
          <a:bodyPr wrap="square">
            <a:spAutoFit/>
          </a:bodyPr>
          <a:lstStyle/>
          <a:p>
            <a:pPr>
              <a:buFont typeface="Wingdings" pitchFamily="2" charset="2"/>
              <a:buChar char="Ø"/>
              <a:defRPr/>
            </a:pPr>
            <a:r>
              <a:rPr lang="en-US" sz="2400" b="1" dirty="0" smtClean="0"/>
              <a:t> Quantitative management.  </a:t>
            </a:r>
            <a:r>
              <a:rPr lang="en-US" sz="2400" dirty="0" smtClean="0"/>
              <a:t>Uses mathematical techniques to support decision making</a:t>
            </a:r>
          </a:p>
          <a:p>
            <a:pPr>
              <a:buFont typeface="Wingdings" pitchFamily="2" charset="2"/>
              <a:buChar char="Ø"/>
              <a:defRPr/>
            </a:pPr>
            <a:endParaRPr lang="en-US" sz="2400" dirty="0" smtClean="0"/>
          </a:p>
          <a:p>
            <a:pPr>
              <a:buFont typeface="Wingdings" pitchFamily="2" charset="2"/>
              <a:buChar char="Ø"/>
              <a:defRPr/>
            </a:pPr>
            <a:r>
              <a:rPr lang="en-US" sz="2400" b="1" dirty="0" smtClean="0"/>
              <a:t>  Operations management. </a:t>
            </a:r>
            <a:r>
              <a:rPr lang="en-US" sz="2400" dirty="0" smtClean="0"/>
              <a:t>Techniques to analyze an organization’s production system to increase efficiency</a:t>
            </a:r>
          </a:p>
          <a:p>
            <a:pPr>
              <a:buFont typeface="Wingdings" pitchFamily="2" charset="2"/>
              <a:buChar char="Ø"/>
              <a:defRPr/>
            </a:pPr>
            <a:endParaRPr lang="en-US" sz="2400" b="1" dirty="0" smtClean="0"/>
          </a:p>
          <a:p>
            <a:pPr>
              <a:buFont typeface="Wingdings" pitchFamily="2" charset="2"/>
              <a:buChar char="Ø"/>
              <a:defRPr/>
            </a:pPr>
            <a:r>
              <a:rPr lang="en-US" sz="2400" b="1" dirty="0" smtClean="0"/>
              <a:t>Process Improvement.  </a:t>
            </a:r>
            <a:r>
              <a:rPr lang="en-US" sz="2400" dirty="0" smtClean="0"/>
              <a:t>Focuses on analyzing an organization’s input, conversion, and output activities to increase product quality, e.g., MBO, Quality, CPI, Six Sigma, Lean</a:t>
            </a:r>
          </a:p>
          <a:p>
            <a:pPr>
              <a:buFont typeface="Wingdings" pitchFamily="2" charset="2"/>
              <a:buChar char="Ø"/>
              <a:defRPr/>
            </a:pPr>
            <a:endParaRPr lang="en-US" sz="2400" dirty="0" smtClean="0"/>
          </a:p>
          <a:p>
            <a:pPr>
              <a:buFont typeface="Wingdings" pitchFamily="2" charset="2"/>
              <a:buChar char="Ø"/>
              <a:defRPr/>
            </a:pPr>
            <a:r>
              <a:rPr lang="en-US" sz="2400" b="1" dirty="0" smtClean="0"/>
              <a:t>Management information systems. </a:t>
            </a:r>
            <a:r>
              <a:rPr lang="en-US" sz="2400" dirty="0" smtClean="0"/>
              <a:t>Systems that provide information that is vital for effective decision making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18</a:t>
            </a:fld>
            <a:endParaRPr lang="en-US"/>
          </a:p>
        </p:txBody>
      </p:sp>
      <p:sp>
        <p:nvSpPr>
          <p:cNvPr id="3" name="TextBox 2"/>
          <p:cNvSpPr txBox="1"/>
          <p:nvPr/>
        </p:nvSpPr>
        <p:spPr>
          <a:xfrm>
            <a:off x="1371600" y="381000"/>
            <a:ext cx="6809108" cy="646331"/>
          </a:xfrm>
          <a:prstGeom prst="rect">
            <a:avLst/>
          </a:prstGeom>
          <a:noFill/>
        </p:spPr>
        <p:txBody>
          <a:bodyPr wrap="none" rtlCol="0">
            <a:spAutoFit/>
          </a:bodyPr>
          <a:lstStyle/>
          <a:p>
            <a:r>
              <a:rPr lang="en-US" sz="3600" dirty="0" smtClean="0"/>
              <a:t>Organizational Environment Theory</a:t>
            </a:r>
            <a:endParaRPr lang="en-US" sz="3600" dirty="0"/>
          </a:p>
        </p:txBody>
      </p:sp>
      <p:sp>
        <p:nvSpPr>
          <p:cNvPr id="4" name="Rectangle 3"/>
          <p:cNvSpPr/>
          <p:nvPr/>
        </p:nvSpPr>
        <p:spPr>
          <a:xfrm>
            <a:off x="914400" y="1600200"/>
            <a:ext cx="7848600" cy="4893647"/>
          </a:xfrm>
          <a:prstGeom prst="rect">
            <a:avLst/>
          </a:prstGeom>
        </p:spPr>
        <p:txBody>
          <a:bodyPr wrap="square">
            <a:spAutoFit/>
          </a:bodyPr>
          <a:lstStyle/>
          <a:p>
            <a:pPr marL="0" lvl="1">
              <a:buFont typeface="Wingdings" pitchFamily="2" charset="2"/>
              <a:buChar char="Ø"/>
              <a:defRPr/>
            </a:pPr>
            <a:r>
              <a:rPr lang="en-US" sz="2400" dirty="0" smtClean="0"/>
              <a:t>  Addresses the environment external to the firm as primary influencers of organizational efficiency  </a:t>
            </a:r>
          </a:p>
          <a:p>
            <a:pPr marL="0" lvl="1">
              <a:buFont typeface="Wingdings" pitchFamily="2" charset="2"/>
              <a:buChar char="Ø"/>
              <a:defRPr/>
            </a:pPr>
            <a:endParaRPr lang="en-US" sz="2400" b="1" dirty="0" smtClean="0"/>
          </a:p>
          <a:p>
            <a:pPr marL="0" lvl="1">
              <a:buFont typeface="Wingdings" pitchFamily="2" charset="2"/>
              <a:buChar char="Ø"/>
              <a:defRPr/>
            </a:pPr>
            <a:r>
              <a:rPr lang="en-US" sz="2400" b="1" dirty="0" smtClean="0"/>
              <a:t>Organizational Environment</a:t>
            </a:r>
            <a:r>
              <a:rPr lang="en-US" sz="2400" dirty="0" smtClean="0"/>
              <a:t>.  The set of forces and conditions that operate beyond an organization’s boundaries but affect a manager’s ability to acquire and use resources</a:t>
            </a:r>
          </a:p>
          <a:p>
            <a:pPr marL="0" lvl="1">
              <a:buFont typeface="Wingdings" pitchFamily="2" charset="2"/>
              <a:buChar char="Ø"/>
              <a:defRPr/>
            </a:pPr>
            <a:endParaRPr lang="en-US" sz="2400" dirty="0" smtClean="0"/>
          </a:p>
          <a:p>
            <a:pPr defTabSz="455613" eaLnBrk="0" hangingPunct="0">
              <a:buFont typeface="Wingdings" pitchFamily="2" charset="2"/>
              <a:buChar char="Ø"/>
            </a:pPr>
            <a:r>
              <a:rPr lang="en-US" sz="2400" dirty="0" smtClean="0"/>
              <a:t>  </a:t>
            </a:r>
            <a:r>
              <a:rPr lang="en-US" sz="2400" b="1" dirty="0" smtClean="0"/>
              <a:t>Organizational domain</a:t>
            </a:r>
            <a:r>
              <a:rPr lang="en-US" sz="2400" dirty="0" smtClean="0"/>
              <a:t>.  The goods and services that the organization produces, and the customers and other stakeholders whom it serves</a:t>
            </a:r>
          </a:p>
          <a:p>
            <a:pPr defTabSz="455613" eaLnBrk="0" hangingPunct="0">
              <a:buFont typeface="Wingdings" pitchFamily="2" charset="2"/>
              <a:buChar char="Ø"/>
            </a:pPr>
            <a:endParaRPr lang="en-US" sz="2400" dirty="0" smtClean="0"/>
          </a:p>
          <a:p>
            <a:pPr defTabSz="455613" eaLnBrk="0" hangingPunct="0">
              <a:buFont typeface="Wingdings" pitchFamily="2" charset="2"/>
              <a:buChar char="Ø"/>
            </a:pPr>
            <a:r>
              <a:rPr lang="en-US" sz="2400" dirty="0" smtClean="0"/>
              <a:t>  </a:t>
            </a:r>
            <a:r>
              <a:rPr lang="en-US" sz="2400" b="1" dirty="0" smtClean="0"/>
              <a:t>Sources of environmental uncertainty</a:t>
            </a:r>
            <a:r>
              <a:rPr lang="en-US" sz="2400" dirty="0" smtClean="0"/>
              <a:t>. Complexity, dynamism, and richness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19</a:t>
            </a:fld>
            <a:endParaRPr lang="en-US"/>
          </a:p>
        </p:txBody>
      </p:sp>
      <p:sp>
        <p:nvSpPr>
          <p:cNvPr id="3" name="TextBox 2"/>
          <p:cNvSpPr txBox="1"/>
          <p:nvPr/>
        </p:nvSpPr>
        <p:spPr>
          <a:xfrm>
            <a:off x="1371600" y="381000"/>
            <a:ext cx="1399742" cy="646331"/>
          </a:xfrm>
          <a:prstGeom prst="rect">
            <a:avLst/>
          </a:prstGeom>
          <a:noFill/>
        </p:spPr>
        <p:txBody>
          <a:bodyPr wrap="none" rtlCol="0">
            <a:spAutoFit/>
          </a:bodyPr>
          <a:lstStyle/>
          <a:p>
            <a:r>
              <a:rPr lang="en-US" sz="3600" dirty="0" smtClean="0"/>
              <a:t>Model</a:t>
            </a:r>
            <a:endParaRPr lang="en-US" sz="3600" dirty="0"/>
          </a:p>
        </p:txBody>
      </p:sp>
      <p:sp>
        <p:nvSpPr>
          <p:cNvPr id="4" name="Slide Number Placeholder 3"/>
          <p:cNvSpPr txBox="1">
            <a:spLocks/>
          </p:cNvSpPr>
          <p:nvPr/>
        </p:nvSpPr>
        <p:spPr>
          <a:xfrm>
            <a:off x="6553200" y="6248400"/>
            <a:ext cx="2133600" cy="457200"/>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nvGrpSpPr>
          <p:cNvPr id="23" name="Group 22"/>
          <p:cNvGrpSpPr/>
          <p:nvPr/>
        </p:nvGrpSpPr>
        <p:grpSpPr>
          <a:xfrm>
            <a:off x="685800" y="1600200"/>
            <a:ext cx="7772400" cy="4921250"/>
            <a:chOff x="304800" y="1066800"/>
            <a:chExt cx="8610600" cy="5454650"/>
          </a:xfrm>
        </p:grpSpPr>
        <p:sp>
          <p:nvSpPr>
            <p:cNvPr id="6" name="Rectangle 5"/>
            <p:cNvSpPr>
              <a:spLocks noChangeArrowheads="1"/>
            </p:cNvSpPr>
            <p:nvPr/>
          </p:nvSpPr>
          <p:spPr bwMode="auto">
            <a:xfrm>
              <a:off x="2667000" y="2514600"/>
              <a:ext cx="4114800" cy="19812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7" name="Rectangle 6"/>
            <p:cNvSpPr>
              <a:spLocks noChangeArrowheads="1"/>
            </p:cNvSpPr>
            <p:nvPr/>
          </p:nvSpPr>
          <p:spPr bwMode="auto">
            <a:xfrm>
              <a:off x="3733800" y="3200400"/>
              <a:ext cx="2057400" cy="469900"/>
            </a:xfrm>
            <a:prstGeom prst="rect">
              <a:avLst/>
            </a:prstGeom>
            <a:gradFill rotWithShape="0">
              <a:gsLst>
                <a:gs pos="0">
                  <a:schemeClr val="accent1"/>
                </a:gs>
                <a:gs pos="100000">
                  <a:schemeClr val="accent1">
                    <a:gamma/>
                    <a:shade val="89804"/>
                    <a:invGamma/>
                  </a:schemeClr>
                </a:gs>
              </a:gsLst>
              <a:path path="shape">
                <a:fillToRect l="50000" t="50000" r="50000" b="50000"/>
              </a:path>
            </a:gradFill>
            <a:ln w="12700">
              <a:solidFill>
                <a:schemeClr val="tx1"/>
              </a:solidFill>
              <a:miter lim="800000"/>
              <a:headEnd/>
              <a:tailEnd/>
            </a:ln>
            <a:effectLst/>
          </p:spPr>
          <p:txBody>
            <a:bodyPr lIns="92075" tIns="46038" rIns="92075" bIns="46038">
              <a:spAutoFit/>
            </a:bodyPr>
            <a:lstStyle/>
            <a:p>
              <a:pPr algn="ctr" eaLnBrk="0" hangingPunct="0">
                <a:spcBef>
                  <a:spcPct val="50000"/>
                </a:spcBef>
              </a:pPr>
              <a:r>
                <a:rPr lang="en-US" sz="2400"/>
                <a:t>Organization</a:t>
              </a:r>
            </a:p>
          </p:txBody>
        </p:sp>
        <p:sp>
          <p:nvSpPr>
            <p:cNvPr id="8" name="Rectangle 7"/>
            <p:cNvSpPr>
              <a:spLocks noChangeArrowheads="1"/>
            </p:cNvSpPr>
            <p:nvPr/>
          </p:nvSpPr>
          <p:spPr bwMode="auto">
            <a:xfrm>
              <a:off x="6705600" y="6172200"/>
              <a:ext cx="2057400" cy="349250"/>
            </a:xfrm>
            <a:prstGeom prst="rect">
              <a:avLst/>
            </a:prstGeom>
            <a:solidFill>
              <a:srgbClr val="FFFFFF"/>
            </a:solidFill>
            <a:ln w="12700">
              <a:solidFill>
                <a:schemeClr val="tx1"/>
              </a:solidFill>
              <a:miter lim="800000"/>
              <a:headEnd/>
              <a:tailEnd/>
            </a:ln>
            <a:effectLst/>
          </p:spPr>
          <p:txBody>
            <a:bodyPr lIns="92075" tIns="46038" rIns="92075" bIns="46038">
              <a:spAutoFit/>
            </a:bodyPr>
            <a:lstStyle/>
            <a:p>
              <a:pPr algn="ctr" eaLnBrk="0" hangingPunct="0">
                <a:spcBef>
                  <a:spcPct val="50000"/>
                </a:spcBef>
              </a:pPr>
              <a:r>
                <a:rPr lang="en-US" sz="1600"/>
                <a:t>Specific Forces</a:t>
              </a:r>
            </a:p>
          </p:txBody>
        </p:sp>
        <p:sp>
          <p:nvSpPr>
            <p:cNvPr id="9" name="Rectangle 8"/>
            <p:cNvSpPr>
              <a:spLocks noChangeArrowheads="1"/>
            </p:cNvSpPr>
            <p:nvPr/>
          </p:nvSpPr>
          <p:spPr bwMode="auto">
            <a:xfrm>
              <a:off x="304800" y="1600200"/>
              <a:ext cx="3505200" cy="379413"/>
            </a:xfrm>
            <a:prstGeom prst="rect">
              <a:avLst/>
            </a:prstGeom>
            <a:solidFill>
              <a:srgbClr val="00CCFF"/>
            </a:solidFill>
            <a:ln w="12700">
              <a:solidFill>
                <a:schemeClr val="tx1"/>
              </a:solidFill>
              <a:miter lim="800000"/>
              <a:headEnd/>
              <a:tailEnd/>
            </a:ln>
            <a:effectLst/>
          </p:spPr>
          <p:txBody>
            <a:bodyPr lIns="92075" tIns="46038" rIns="92075" bIns="46038">
              <a:spAutoFit/>
            </a:bodyPr>
            <a:lstStyle/>
            <a:p>
              <a:pPr algn="ctr" eaLnBrk="0" hangingPunct="0">
                <a:spcBef>
                  <a:spcPct val="50000"/>
                </a:spcBef>
              </a:pPr>
              <a:r>
                <a:rPr lang="en-US"/>
                <a:t>Demographic / Cultural Forces</a:t>
              </a:r>
            </a:p>
          </p:txBody>
        </p:sp>
        <p:sp>
          <p:nvSpPr>
            <p:cNvPr id="10" name="Rectangle 9"/>
            <p:cNvSpPr>
              <a:spLocks noChangeArrowheads="1"/>
            </p:cNvSpPr>
            <p:nvPr/>
          </p:nvSpPr>
          <p:spPr bwMode="auto">
            <a:xfrm>
              <a:off x="304800" y="6172200"/>
              <a:ext cx="1981200" cy="349250"/>
            </a:xfrm>
            <a:prstGeom prst="rect">
              <a:avLst/>
            </a:prstGeom>
            <a:solidFill>
              <a:srgbClr val="00CCFF"/>
            </a:solidFill>
            <a:ln w="12700">
              <a:solidFill>
                <a:schemeClr val="tx1"/>
              </a:solidFill>
              <a:miter lim="800000"/>
              <a:headEnd/>
              <a:tailEnd/>
            </a:ln>
            <a:effectLst/>
          </p:spPr>
          <p:txBody>
            <a:bodyPr lIns="92075" tIns="46038" rIns="92075" bIns="46038">
              <a:spAutoFit/>
            </a:bodyPr>
            <a:lstStyle/>
            <a:p>
              <a:pPr algn="ctr" eaLnBrk="0" hangingPunct="0">
                <a:spcBef>
                  <a:spcPct val="50000"/>
                </a:spcBef>
              </a:pPr>
              <a:r>
                <a:rPr lang="en-US" sz="1600" dirty="0"/>
                <a:t>General Forces</a:t>
              </a:r>
            </a:p>
          </p:txBody>
        </p:sp>
        <p:sp>
          <p:nvSpPr>
            <p:cNvPr id="11" name="Rectangle 10"/>
            <p:cNvSpPr>
              <a:spLocks noChangeArrowheads="1"/>
            </p:cNvSpPr>
            <p:nvPr/>
          </p:nvSpPr>
          <p:spPr bwMode="auto">
            <a:xfrm>
              <a:off x="381000" y="4876800"/>
              <a:ext cx="2895600" cy="379413"/>
            </a:xfrm>
            <a:prstGeom prst="rect">
              <a:avLst/>
            </a:prstGeom>
            <a:solidFill>
              <a:srgbClr val="00CCFF"/>
            </a:solidFill>
            <a:ln w="12700">
              <a:solidFill>
                <a:schemeClr val="tx1"/>
              </a:solidFill>
              <a:miter lim="800000"/>
              <a:headEnd/>
              <a:tailEnd/>
            </a:ln>
            <a:effectLst/>
          </p:spPr>
          <p:txBody>
            <a:bodyPr lIns="92075" tIns="46038" rIns="92075" bIns="46038">
              <a:spAutoFit/>
            </a:bodyPr>
            <a:lstStyle/>
            <a:p>
              <a:pPr algn="ctr" eaLnBrk="0" hangingPunct="0">
                <a:spcBef>
                  <a:spcPct val="50000"/>
                </a:spcBef>
              </a:pPr>
              <a:r>
                <a:rPr lang="en-US"/>
                <a:t>Environmental Forces</a:t>
              </a:r>
            </a:p>
          </p:txBody>
        </p:sp>
        <p:sp>
          <p:nvSpPr>
            <p:cNvPr id="12" name="Rectangle 11"/>
            <p:cNvSpPr>
              <a:spLocks noChangeArrowheads="1"/>
            </p:cNvSpPr>
            <p:nvPr/>
          </p:nvSpPr>
          <p:spPr bwMode="auto">
            <a:xfrm>
              <a:off x="3429000" y="5410200"/>
              <a:ext cx="2895600" cy="379413"/>
            </a:xfrm>
            <a:prstGeom prst="rect">
              <a:avLst/>
            </a:prstGeom>
            <a:solidFill>
              <a:srgbClr val="00CCFF"/>
            </a:solidFill>
            <a:ln w="12700">
              <a:solidFill>
                <a:schemeClr val="tx1"/>
              </a:solidFill>
              <a:miter lim="800000"/>
              <a:headEnd/>
              <a:tailEnd/>
            </a:ln>
            <a:effectLst/>
          </p:spPr>
          <p:txBody>
            <a:bodyPr lIns="92075" tIns="46038" rIns="92075" bIns="46038">
              <a:spAutoFit/>
            </a:bodyPr>
            <a:lstStyle/>
            <a:p>
              <a:pPr algn="ctr" eaLnBrk="0" hangingPunct="0">
                <a:spcBef>
                  <a:spcPct val="50000"/>
                </a:spcBef>
              </a:pPr>
              <a:r>
                <a:rPr lang="en-US"/>
                <a:t>Economic Forces</a:t>
              </a:r>
            </a:p>
          </p:txBody>
        </p:sp>
        <p:sp>
          <p:nvSpPr>
            <p:cNvPr id="13" name="Rectangle 12"/>
            <p:cNvSpPr>
              <a:spLocks noChangeArrowheads="1"/>
            </p:cNvSpPr>
            <p:nvPr/>
          </p:nvSpPr>
          <p:spPr bwMode="auto">
            <a:xfrm>
              <a:off x="6019800" y="4876800"/>
              <a:ext cx="2895600" cy="379413"/>
            </a:xfrm>
            <a:prstGeom prst="rect">
              <a:avLst/>
            </a:prstGeom>
            <a:solidFill>
              <a:srgbClr val="00CCFF"/>
            </a:solidFill>
            <a:ln w="12700">
              <a:solidFill>
                <a:schemeClr val="tx1"/>
              </a:solidFill>
              <a:miter lim="800000"/>
              <a:headEnd/>
              <a:tailEnd/>
            </a:ln>
            <a:effectLst/>
          </p:spPr>
          <p:txBody>
            <a:bodyPr lIns="92075" tIns="46038" rIns="92075" bIns="46038">
              <a:spAutoFit/>
            </a:bodyPr>
            <a:lstStyle/>
            <a:p>
              <a:pPr algn="ctr" eaLnBrk="0" hangingPunct="0">
                <a:spcBef>
                  <a:spcPct val="50000"/>
                </a:spcBef>
              </a:pPr>
              <a:r>
                <a:rPr lang="en-US"/>
                <a:t>Technological Forces</a:t>
              </a:r>
            </a:p>
          </p:txBody>
        </p:sp>
        <p:sp>
          <p:nvSpPr>
            <p:cNvPr id="14" name="Rectangle 13"/>
            <p:cNvSpPr>
              <a:spLocks noChangeArrowheads="1"/>
            </p:cNvSpPr>
            <p:nvPr/>
          </p:nvSpPr>
          <p:spPr bwMode="auto">
            <a:xfrm>
              <a:off x="3429000" y="1066800"/>
              <a:ext cx="2895600" cy="379413"/>
            </a:xfrm>
            <a:prstGeom prst="rect">
              <a:avLst/>
            </a:prstGeom>
            <a:solidFill>
              <a:srgbClr val="00CCFF"/>
            </a:solidFill>
            <a:ln w="12700">
              <a:solidFill>
                <a:schemeClr val="tx1"/>
              </a:solidFill>
              <a:miter lim="800000"/>
              <a:headEnd/>
              <a:tailEnd/>
            </a:ln>
            <a:effectLst/>
          </p:spPr>
          <p:txBody>
            <a:bodyPr lIns="92075" tIns="46038" rIns="92075" bIns="46038">
              <a:spAutoFit/>
            </a:bodyPr>
            <a:lstStyle/>
            <a:p>
              <a:pPr algn="ctr" eaLnBrk="0" hangingPunct="0">
                <a:spcBef>
                  <a:spcPct val="50000"/>
                </a:spcBef>
              </a:pPr>
              <a:r>
                <a:rPr lang="en-US"/>
                <a:t>International Forces</a:t>
              </a:r>
            </a:p>
          </p:txBody>
        </p:sp>
        <p:sp>
          <p:nvSpPr>
            <p:cNvPr id="15" name="Rectangle 14"/>
            <p:cNvSpPr>
              <a:spLocks noChangeArrowheads="1"/>
            </p:cNvSpPr>
            <p:nvPr/>
          </p:nvSpPr>
          <p:spPr bwMode="auto">
            <a:xfrm>
              <a:off x="1824038" y="2433638"/>
              <a:ext cx="5876925" cy="2066925"/>
            </a:xfrm>
            <a:prstGeom prst="rect">
              <a:avLst/>
            </a:prstGeom>
            <a:noFill/>
            <a:ln w="25400">
              <a:solidFill>
                <a:schemeClr val="tx1"/>
              </a:solidFill>
              <a:miter lim="800000"/>
              <a:headEnd/>
              <a:tailEnd/>
            </a:ln>
            <a:effectLst/>
          </p:spPr>
          <p:txBody>
            <a:bodyPr wrap="none" anchor="ctr"/>
            <a:lstStyle/>
            <a:p>
              <a:endParaRPr lang="en-US"/>
            </a:p>
          </p:txBody>
        </p:sp>
        <p:sp>
          <p:nvSpPr>
            <p:cNvPr id="16" name="Rectangle 15"/>
            <p:cNvSpPr>
              <a:spLocks noChangeArrowheads="1"/>
            </p:cNvSpPr>
            <p:nvPr/>
          </p:nvSpPr>
          <p:spPr bwMode="auto">
            <a:xfrm>
              <a:off x="5943600" y="1600200"/>
              <a:ext cx="2895600" cy="379413"/>
            </a:xfrm>
            <a:prstGeom prst="rect">
              <a:avLst/>
            </a:prstGeom>
            <a:solidFill>
              <a:srgbClr val="00CCFF"/>
            </a:solidFill>
            <a:ln w="12700">
              <a:solidFill>
                <a:schemeClr val="tx1"/>
              </a:solidFill>
              <a:miter lim="800000"/>
              <a:headEnd/>
              <a:tailEnd/>
            </a:ln>
            <a:effectLst/>
          </p:spPr>
          <p:txBody>
            <a:bodyPr lIns="92075" tIns="46038" rIns="92075" bIns="46038">
              <a:spAutoFit/>
            </a:bodyPr>
            <a:lstStyle/>
            <a:p>
              <a:pPr algn="ctr" eaLnBrk="0" hangingPunct="0">
                <a:spcBef>
                  <a:spcPct val="50000"/>
                </a:spcBef>
              </a:pPr>
              <a:r>
                <a:rPr lang="en-US"/>
                <a:t>Political Forces</a:t>
              </a:r>
            </a:p>
          </p:txBody>
        </p:sp>
        <p:sp>
          <p:nvSpPr>
            <p:cNvPr id="17" name="Rectangle 16"/>
            <p:cNvSpPr>
              <a:spLocks noChangeArrowheads="1"/>
            </p:cNvSpPr>
            <p:nvPr/>
          </p:nvSpPr>
          <p:spPr bwMode="auto">
            <a:xfrm>
              <a:off x="2438400" y="2209800"/>
              <a:ext cx="1676400" cy="379413"/>
            </a:xfrm>
            <a:prstGeom prst="rect">
              <a:avLst/>
            </a:prstGeom>
            <a:solidFill>
              <a:srgbClr val="FFFFFF"/>
            </a:solidFill>
            <a:ln w="12700">
              <a:solidFill>
                <a:schemeClr val="tx1"/>
              </a:solidFill>
              <a:miter lim="800000"/>
              <a:headEnd/>
              <a:tailEnd/>
            </a:ln>
            <a:effectLst/>
          </p:spPr>
          <p:txBody>
            <a:bodyPr lIns="92075" tIns="46038" rIns="92075" bIns="46038">
              <a:spAutoFit/>
            </a:bodyPr>
            <a:lstStyle/>
            <a:p>
              <a:pPr algn="ctr" eaLnBrk="0" hangingPunct="0">
                <a:spcBef>
                  <a:spcPct val="50000"/>
                </a:spcBef>
              </a:pPr>
              <a:r>
                <a:rPr lang="en-US"/>
                <a:t>Customers</a:t>
              </a:r>
            </a:p>
          </p:txBody>
        </p:sp>
        <p:sp>
          <p:nvSpPr>
            <p:cNvPr id="18" name="Rectangle 17"/>
            <p:cNvSpPr>
              <a:spLocks noChangeArrowheads="1"/>
            </p:cNvSpPr>
            <p:nvPr/>
          </p:nvSpPr>
          <p:spPr bwMode="auto">
            <a:xfrm>
              <a:off x="2362200" y="4343400"/>
              <a:ext cx="1905000" cy="379413"/>
            </a:xfrm>
            <a:prstGeom prst="rect">
              <a:avLst/>
            </a:prstGeom>
            <a:solidFill>
              <a:srgbClr val="FFFFFF"/>
            </a:solidFill>
            <a:ln w="12700">
              <a:solidFill>
                <a:schemeClr val="tx1"/>
              </a:solidFill>
              <a:miter lim="800000"/>
              <a:headEnd/>
              <a:tailEnd/>
            </a:ln>
            <a:effectLst/>
          </p:spPr>
          <p:txBody>
            <a:bodyPr lIns="92075" tIns="46038" rIns="92075" bIns="46038">
              <a:spAutoFit/>
            </a:bodyPr>
            <a:lstStyle/>
            <a:p>
              <a:pPr algn="ctr" eaLnBrk="0" hangingPunct="0">
                <a:spcBef>
                  <a:spcPct val="50000"/>
                </a:spcBef>
              </a:pPr>
              <a:r>
                <a:rPr lang="en-US"/>
                <a:t>Government</a:t>
              </a:r>
            </a:p>
          </p:txBody>
        </p:sp>
        <p:sp>
          <p:nvSpPr>
            <p:cNvPr id="19" name="Rectangle 18"/>
            <p:cNvSpPr>
              <a:spLocks noChangeArrowheads="1"/>
            </p:cNvSpPr>
            <p:nvPr/>
          </p:nvSpPr>
          <p:spPr bwMode="auto">
            <a:xfrm>
              <a:off x="1524000" y="3200400"/>
              <a:ext cx="1676400" cy="379413"/>
            </a:xfrm>
            <a:prstGeom prst="rect">
              <a:avLst/>
            </a:prstGeom>
            <a:solidFill>
              <a:srgbClr val="FFFFFF"/>
            </a:solidFill>
            <a:ln w="12700">
              <a:solidFill>
                <a:schemeClr val="tx1"/>
              </a:solidFill>
              <a:miter lim="800000"/>
              <a:headEnd/>
              <a:tailEnd/>
            </a:ln>
            <a:effectLst/>
          </p:spPr>
          <p:txBody>
            <a:bodyPr lIns="92075" tIns="46038" rIns="92075" bIns="46038">
              <a:spAutoFit/>
            </a:bodyPr>
            <a:lstStyle/>
            <a:p>
              <a:pPr algn="ctr" eaLnBrk="0" hangingPunct="0">
                <a:spcBef>
                  <a:spcPct val="50000"/>
                </a:spcBef>
              </a:pPr>
              <a:r>
                <a:rPr lang="en-US"/>
                <a:t>Suppliers</a:t>
              </a:r>
            </a:p>
          </p:txBody>
        </p:sp>
        <p:sp>
          <p:nvSpPr>
            <p:cNvPr id="20" name="Rectangle 19"/>
            <p:cNvSpPr>
              <a:spLocks noChangeArrowheads="1"/>
            </p:cNvSpPr>
            <p:nvPr/>
          </p:nvSpPr>
          <p:spPr bwMode="auto">
            <a:xfrm>
              <a:off x="6477000" y="3200400"/>
              <a:ext cx="1676400" cy="379413"/>
            </a:xfrm>
            <a:prstGeom prst="rect">
              <a:avLst/>
            </a:prstGeom>
            <a:solidFill>
              <a:srgbClr val="FFFFFF"/>
            </a:solidFill>
            <a:ln w="12700">
              <a:solidFill>
                <a:schemeClr val="tx1"/>
              </a:solidFill>
              <a:miter lim="800000"/>
              <a:headEnd/>
              <a:tailEnd/>
            </a:ln>
            <a:effectLst/>
          </p:spPr>
          <p:txBody>
            <a:bodyPr lIns="92075" tIns="46038" rIns="92075" bIns="46038">
              <a:spAutoFit/>
            </a:bodyPr>
            <a:lstStyle/>
            <a:p>
              <a:pPr algn="ctr" eaLnBrk="0" hangingPunct="0">
                <a:spcBef>
                  <a:spcPct val="50000"/>
                </a:spcBef>
              </a:pPr>
              <a:r>
                <a:rPr lang="en-US"/>
                <a:t>Unions</a:t>
              </a:r>
            </a:p>
          </p:txBody>
        </p:sp>
        <p:sp>
          <p:nvSpPr>
            <p:cNvPr id="21" name="Rectangle 20"/>
            <p:cNvSpPr>
              <a:spLocks noChangeArrowheads="1"/>
            </p:cNvSpPr>
            <p:nvPr/>
          </p:nvSpPr>
          <p:spPr bwMode="auto">
            <a:xfrm>
              <a:off x="5257800" y="2209800"/>
              <a:ext cx="1828800" cy="379413"/>
            </a:xfrm>
            <a:prstGeom prst="rect">
              <a:avLst/>
            </a:prstGeom>
            <a:solidFill>
              <a:srgbClr val="FFFFFF"/>
            </a:solidFill>
            <a:ln w="12700">
              <a:solidFill>
                <a:schemeClr val="tx1"/>
              </a:solidFill>
              <a:miter lim="800000"/>
              <a:headEnd/>
              <a:tailEnd/>
            </a:ln>
            <a:effectLst/>
          </p:spPr>
          <p:txBody>
            <a:bodyPr lIns="92075" tIns="46038" rIns="92075" bIns="46038">
              <a:spAutoFit/>
            </a:bodyPr>
            <a:lstStyle/>
            <a:p>
              <a:pPr algn="ctr" eaLnBrk="0" hangingPunct="0">
                <a:spcBef>
                  <a:spcPct val="50000"/>
                </a:spcBef>
              </a:pPr>
              <a:r>
                <a:rPr lang="en-US"/>
                <a:t>Distributors</a:t>
              </a:r>
            </a:p>
          </p:txBody>
        </p:sp>
        <p:sp>
          <p:nvSpPr>
            <p:cNvPr id="22" name="Rectangle 21"/>
            <p:cNvSpPr>
              <a:spLocks noChangeArrowheads="1"/>
            </p:cNvSpPr>
            <p:nvPr/>
          </p:nvSpPr>
          <p:spPr bwMode="auto">
            <a:xfrm>
              <a:off x="5410200" y="4343400"/>
              <a:ext cx="1905000" cy="379413"/>
            </a:xfrm>
            <a:prstGeom prst="rect">
              <a:avLst/>
            </a:prstGeom>
            <a:solidFill>
              <a:srgbClr val="FFFFFF"/>
            </a:solidFill>
            <a:ln w="12700">
              <a:solidFill>
                <a:schemeClr val="tx1"/>
              </a:solidFill>
              <a:miter lim="800000"/>
              <a:headEnd/>
              <a:tailEnd/>
            </a:ln>
            <a:effectLst/>
          </p:spPr>
          <p:txBody>
            <a:bodyPr lIns="92075" tIns="46038" rIns="92075" bIns="46038">
              <a:spAutoFit/>
            </a:bodyPr>
            <a:lstStyle/>
            <a:p>
              <a:pPr algn="ctr" eaLnBrk="0" hangingPunct="0">
                <a:spcBef>
                  <a:spcPct val="50000"/>
                </a:spcBef>
              </a:pPr>
              <a:r>
                <a:rPr lang="en-US"/>
                <a:t>Competitors</a:t>
              </a: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2</a:t>
            </a:fld>
            <a:endParaRPr lang="en-US"/>
          </a:p>
        </p:txBody>
      </p:sp>
      <p:sp>
        <p:nvSpPr>
          <p:cNvPr id="3" name="TextBox 2"/>
          <p:cNvSpPr txBox="1"/>
          <p:nvPr/>
        </p:nvSpPr>
        <p:spPr>
          <a:xfrm>
            <a:off x="1371600" y="381000"/>
            <a:ext cx="1976823" cy="646331"/>
          </a:xfrm>
          <a:prstGeom prst="rect">
            <a:avLst/>
          </a:prstGeom>
          <a:noFill/>
        </p:spPr>
        <p:txBody>
          <a:bodyPr wrap="none" rtlCol="0">
            <a:spAutoFit/>
          </a:bodyPr>
          <a:lstStyle/>
          <a:p>
            <a:r>
              <a:rPr lang="en-US" sz="3600" dirty="0" smtClean="0"/>
              <a:t>Timelines</a:t>
            </a:r>
            <a:endParaRPr lang="en-US" sz="3600" dirty="0"/>
          </a:p>
        </p:txBody>
      </p:sp>
      <p:pic>
        <p:nvPicPr>
          <p:cNvPr id="4" name="Picture 5"/>
          <p:cNvPicPr>
            <a:picLocks noChangeAspect="1" noChangeArrowheads="1"/>
          </p:cNvPicPr>
          <p:nvPr/>
        </p:nvPicPr>
        <p:blipFill>
          <a:blip r:embed="rId3" cstate="print"/>
          <a:srcRect/>
          <a:stretch>
            <a:fillRect/>
          </a:stretch>
        </p:blipFill>
        <p:spPr bwMode="auto">
          <a:xfrm>
            <a:off x="571500" y="1752600"/>
            <a:ext cx="8001000" cy="3727450"/>
          </a:xfrm>
          <a:prstGeom prst="rect">
            <a:avLst/>
          </a:prstGeom>
          <a:noFill/>
          <a:ln w="9525">
            <a:noFill/>
            <a:miter lim="800000"/>
            <a:headEnd/>
            <a:tailEnd/>
          </a:ln>
        </p:spPr>
      </p:pic>
      <p:sp>
        <p:nvSpPr>
          <p:cNvPr id="5" name="Rectangle 8"/>
          <p:cNvSpPr>
            <a:spLocks noChangeArrowheads="1"/>
          </p:cNvSpPr>
          <p:nvPr/>
        </p:nvSpPr>
        <p:spPr bwMode="auto">
          <a:xfrm>
            <a:off x="76200" y="6537325"/>
            <a:ext cx="4533900" cy="244475"/>
          </a:xfrm>
          <a:prstGeom prst="rect">
            <a:avLst/>
          </a:prstGeom>
          <a:noFill/>
          <a:ln w="9525">
            <a:noFill/>
            <a:miter lim="800000"/>
            <a:headEnd/>
            <a:tailEnd/>
          </a:ln>
          <a:effectLst/>
        </p:spPr>
        <p:txBody>
          <a:bodyPr anchor="ctr">
            <a:spAutoFit/>
          </a:bodyPr>
          <a:lstStyle/>
          <a:p>
            <a:pPr eaLnBrk="0" hangingPunct="0"/>
            <a:r>
              <a:rPr lang="en-US" sz="1000" b="1" i="1" dirty="0" smtClean="0">
                <a:latin typeface="Times New Roman" pitchFamily="18" charset="0"/>
              </a:rPr>
              <a:t>Adapted from Contemporary Management, 8</a:t>
            </a:r>
            <a:r>
              <a:rPr lang="en-US" sz="1000" b="1" i="1" baseline="30000" dirty="0" smtClean="0">
                <a:latin typeface="Times New Roman" pitchFamily="18" charset="0"/>
              </a:rPr>
              <a:t>th</a:t>
            </a:r>
            <a:r>
              <a:rPr lang="en-US" sz="1000" b="1" i="1" dirty="0" smtClean="0">
                <a:latin typeface="Times New Roman" pitchFamily="18" charset="0"/>
              </a:rPr>
              <a:t>, G.R. Jones &amp; J.M. George</a:t>
            </a:r>
            <a:endParaRPr lang="en-US" sz="1000" b="1" i="1" dirty="0">
              <a:latin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20</a:t>
            </a:fld>
            <a:endParaRPr lang="en-US"/>
          </a:p>
        </p:txBody>
      </p:sp>
      <p:sp>
        <p:nvSpPr>
          <p:cNvPr id="3" name="TextBox 2"/>
          <p:cNvSpPr txBox="1"/>
          <p:nvPr/>
        </p:nvSpPr>
        <p:spPr>
          <a:xfrm>
            <a:off x="1371600" y="381000"/>
            <a:ext cx="3918573" cy="646331"/>
          </a:xfrm>
          <a:prstGeom prst="rect">
            <a:avLst/>
          </a:prstGeom>
          <a:noFill/>
        </p:spPr>
        <p:txBody>
          <a:bodyPr wrap="none" rtlCol="0">
            <a:spAutoFit/>
          </a:bodyPr>
          <a:lstStyle/>
          <a:p>
            <a:r>
              <a:rPr lang="en-US" sz="3600" dirty="0" smtClean="0"/>
              <a:t>Contingency Theory</a:t>
            </a:r>
            <a:endParaRPr lang="en-US" sz="3600" dirty="0"/>
          </a:p>
        </p:txBody>
      </p:sp>
      <p:sp>
        <p:nvSpPr>
          <p:cNvPr id="4" name="Rectangle 3"/>
          <p:cNvSpPr/>
          <p:nvPr/>
        </p:nvSpPr>
        <p:spPr>
          <a:xfrm>
            <a:off x="914400" y="1600200"/>
            <a:ext cx="7848600" cy="1200329"/>
          </a:xfrm>
          <a:prstGeom prst="rect">
            <a:avLst/>
          </a:prstGeom>
        </p:spPr>
        <p:txBody>
          <a:bodyPr wrap="square">
            <a:spAutoFit/>
          </a:bodyPr>
          <a:lstStyle/>
          <a:p>
            <a:pPr marL="0" lvl="1">
              <a:buFont typeface="Wingdings" pitchFamily="2" charset="2"/>
              <a:buChar char="Ø"/>
              <a:defRPr/>
            </a:pPr>
            <a:r>
              <a:rPr lang="en-US" sz="2400" dirty="0" smtClean="0"/>
              <a:t>  The idea that the organizational structures and control systems manager choose are contingent on characteristics of the external environment in which the organization operates</a:t>
            </a:r>
          </a:p>
        </p:txBody>
      </p:sp>
      <p:pic>
        <p:nvPicPr>
          <p:cNvPr id="5" name="Picture 4" descr="jon30433_0205.jpg"/>
          <p:cNvPicPr>
            <a:picLocks noChangeAspect="1"/>
          </p:cNvPicPr>
          <p:nvPr/>
        </p:nvPicPr>
        <p:blipFill>
          <a:blip r:embed="rId3" cstate="print"/>
          <a:srcRect/>
          <a:stretch>
            <a:fillRect/>
          </a:stretch>
        </p:blipFill>
        <p:spPr bwMode="auto">
          <a:xfrm>
            <a:off x="897466" y="2999994"/>
            <a:ext cx="7332134" cy="362940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21</a:t>
            </a:fld>
            <a:endParaRPr lang="en-US"/>
          </a:p>
        </p:txBody>
      </p:sp>
      <p:sp>
        <p:nvSpPr>
          <p:cNvPr id="3" name="TextBox 2"/>
          <p:cNvSpPr txBox="1"/>
          <p:nvPr/>
        </p:nvSpPr>
        <p:spPr>
          <a:xfrm>
            <a:off x="1371600" y="381000"/>
            <a:ext cx="5132302" cy="646331"/>
          </a:xfrm>
          <a:prstGeom prst="rect">
            <a:avLst/>
          </a:prstGeom>
          <a:noFill/>
        </p:spPr>
        <p:txBody>
          <a:bodyPr wrap="none" rtlCol="0">
            <a:spAutoFit/>
          </a:bodyPr>
          <a:lstStyle/>
          <a:p>
            <a:r>
              <a:rPr lang="en-US" sz="3600" dirty="0" smtClean="0"/>
              <a:t>Porter’s Five Forces Model</a:t>
            </a:r>
            <a:endParaRPr lang="en-US" sz="3600" dirty="0"/>
          </a:p>
        </p:txBody>
      </p:sp>
      <p:pic>
        <p:nvPicPr>
          <p:cNvPr id="1026" name="Picture 2" descr="\\dodiis.mil\NE\DIAC\Home\d\defrick\Desktop\Elements_of_Industry_Structure_svg.png"/>
          <p:cNvPicPr>
            <a:picLocks noChangeAspect="1" noChangeArrowheads="1"/>
          </p:cNvPicPr>
          <p:nvPr/>
        </p:nvPicPr>
        <p:blipFill>
          <a:blip r:embed="rId3" cstate="print"/>
          <a:srcRect/>
          <a:stretch>
            <a:fillRect/>
          </a:stretch>
        </p:blipFill>
        <p:spPr bwMode="auto">
          <a:xfrm>
            <a:off x="609600" y="1524000"/>
            <a:ext cx="7913753" cy="5046949"/>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22</a:t>
            </a:fld>
            <a:endParaRPr lang="en-US"/>
          </a:p>
        </p:txBody>
      </p:sp>
      <p:sp>
        <p:nvSpPr>
          <p:cNvPr id="3" name="TextBox 2"/>
          <p:cNvSpPr txBox="1"/>
          <p:nvPr/>
        </p:nvSpPr>
        <p:spPr>
          <a:xfrm>
            <a:off x="1371600" y="381000"/>
            <a:ext cx="5283626" cy="646331"/>
          </a:xfrm>
          <a:prstGeom prst="rect">
            <a:avLst/>
          </a:prstGeom>
          <a:noFill/>
        </p:spPr>
        <p:txBody>
          <a:bodyPr wrap="none" rtlCol="0">
            <a:spAutoFit/>
          </a:bodyPr>
          <a:lstStyle/>
          <a:p>
            <a:r>
              <a:rPr lang="en-US" sz="3600" dirty="0" smtClean="0"/>
              <a:t>Systems </a:t>
            </a:r>
            <a:r>
              <a:rPr lang="en-US" sz="3600" dirty="0" smtClean="0"/>
              <a:t>Theory in Business</a:t>
            </a:r>
            <a:endParaRPr lang="en-US" sz="3600" dirty="0"/>
          </a:p>
        </p:txBody>
      </p:sp>
      <p:sp>
        <p:nvSpPr>
          <p:cNvPr id="6" name="Rectangle 5"/>
          <p:cNvSpPr/>
          <p:nvPr/>
        </p:nvSpPr>
        <p:spPr>
          <a:xfrm>
            <a:off x="914400" y="1600200"/>
            <a:ext cx="7848600" cy="4524315"/>
          </a:xfrm>
          <a:prstGeom prst="rect">
            <a:avLst/>
          </a:prstGeom>
        </p:spPr>
        <p:txBody>
          <a:bodyPr wrap="square">
            <a:spAutoFit/>
          </a:bodyPr>
          <a:lstStyle/>
          <a:p>
            <a:pPr marL="0" lvl="1">
              <a:buFont typeface="Wingdings" pitchFamily="2" charset="2"/>
              <a:buChar char="Ø"/>
              <a:defRPr/>
            </a:pPr>
            <a:r>
              <a:rPr lang="en-US" sz="2400" dirty="0" smtClean="0"/>
              <a:t>  Systems Theory in business—subset </a:t>
            </a:r>
            <a:r>
              <a:rPr lang="en-US" sz="2400" smtClean="0"/>
              <a:t>of Systems Theory</a:t>
            </a:r>
            <a:endParaRPr lang="en-US" sz="2400" dirty="0" smtClean="0"/>
          </a:p>
          <a:p>
            <a:pPr defTabSz="455613" eaLnBrk="0" hangingPunct="0"/>
            <a:endParaRPr lang="en-US" sz="2400" dirty="0" smtClean="0"/>
          </a:p>
          <a:p>
            <a:pPr defTabSz="455613" eaLnBrk="0" hangingPunct="0">
              <a:buFont typeface="Wingdings" pitchFamily="2" charset="2"/>
              <a:buChar char="Ø"/>
            </a:pPr>
            <a:r>
              <a:rPr lang="en-US" sz="2400" dirty="0" smtClean="0"/>
              <a:t>  What is a system</a:t>
            </a:r>
          </a:p>
          <a:p>
            <a:pPr marL="800100" lvl="1" indent="-342900" defTabSz="455613" eaLnBrk="0" hangingPunct="0">
              <a:buFont typeface="Wingdings" panose="05000000000000000000" pitchFamily="2" charset="2"/>
              <a:buChar char="§"/>
            </a:pPr>
            <a:r>
              <a:rPr lang="en-US" sz="2400" dirty="0" smtClean="0"/>
              <a:t>  Collection of parts</a:t>
            </a:r>
          </a:p>
          <a:p>
            <a:pPr marL="800100" lvl="1" indent="-342900" defTabSz="455613" eaLnBrk="0" hangingPunct="0">
              <a:buFont typeface="Wingdings" panose="05000000000000000000" pitchFamily="2" charset="2"/>
              <a:buChar char="§"/>
            </a:pPr>
            <a:r>
              <a:rPr lang="en-US" sz="2400" dirty="0" smtClean="0"/>
              <a:t>  Removing a part changes the system</a:t>
            </a:r>
          </a:p>
          <a:p>
            <a:pPr marL="800100" lvl="1" indent="-342900" defTabSz="455613" eaLnBrk="0" hangingPunct="0">
              <a:buFont typeface="Wingdings" panose="05000000000000000000" pitchFamily="2" charset="2"/>
              <a:buChar char="§"/>
            </a:pPr>
            <a:endParaRPr lang="en-US" sz="2400" dirty="0"/>
          </a:p>
          <a:p>
            <a:pPr marL="342900" indent="-342900" defTabSz="455613" eaLnBrk="0" hangingPunct="0">
              <a:buFont typeface="Wingdings" panose="05000000000000000000" pitchFamily="2" charset="2"/>
              <a:buChar char="Ø"/>
            </a:pPr>
            <a:r>
              <a:rPr lang="en-US" sz="2400" dirty="0" smtClean="0"/>
              <a:t>  Systems convert inputs into outputs</a:t>
            </a:r>
          </a:p>
          <a:p>
            <a:pPr marL="342900" indent="-342900" defTabSz="455613" eaLnBrk="0" hangingPunct="0">
              <a:buFont typeface="Wingdings" panose="05000000000000000000" pitchFamily="2" charset="2"/>
              <a:buChar char="Ø"/>
            </a:pPr>
            <a:endParaRPr lang="en-US" sz="2400" dirty="0"/>
          </a:p>
          <a:p>
            <a:pPr marL="342900" indent="-342900" defTabSz="455613" eaLnBrk="0" hangingPunct="0">
              <a:buFont typeface="Wingdings" panose="05000000000000000000" pitchFamily="2" charset="2"/>
              <a:buChar char="Ø"/>
            </a:pPr>
            <a:r>
              <a:rPr lang="en-US" sz="2400" dirty="0" smtClean="0"/>
              <a:t>  Managers must understand the forces working inside the black box</a:t>
            </a:r>
          </a:p>
          <a:p>
            <a:pPr marL="342900" indent="-342900" defTabSz="455613" eaLnBrk="0" hangingPunct="0">
              <a:buFont typeface="Wingdings" panose="05000000000000000000" pitchFamily="2" charset="2"/>
              <a:buChar char="Ø"/>
            </a:pPr>
            <a:endParaRPr lang="en-US" sz="2400" dirty="0"/>
          </a:p>
          <a:p>
            <a:pPr marL="342900" indent="-342900" defTabSz="455613" eaLnBrk="0" hangingPunct="0">
              <a:buFont typeface="Wingdings" panose="05000000000000000000" pitchFamily="2" charset="2"/>
              <a:buChar char="Ø"/>
            </a:pPr>
            <a:r>
              <a:rPr lang="en-US" sz="2400" dirty="0"/>
              <a:t> </a:t>
            </a:r>
            <a:r>
              <a:rPr lang="en-US" sz="2400" dirty="0" smtClean="0"/>
              <a:t> Encourages managers to interpret patterns and events</a:t>
            </a:r>
          </a:p>
        </p:txBody>
      </p:sp>
    </p:spTree>
    <p:extLst>
      <p:ext uri="{BB962C8B-B14F-4D97-AF65-F5344CB8AC3E}">
        <p14:creationId xmlns:p14="http://schemas.microsoft.com/office/powerpoint/2010/main" val="1854866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23</a:t>
            </a:fld>
            <a:endParaRPr lang="en-US"/>
          </a:p>
        </p:txBody>
      </p:sp>
      <p:sp>
        <p:nvSpPr>
          <p:cNvPr id="3" name="TextBox 2"/>
          <p:cNvSpPr txBox="1"/>
          <p:nvPr/>
        </p:nvSpPr>
        <p:spPr>
          <a:xfrm>
            <a:off x="1371600" y="381000"/>
            <a:ext cx="4904548" cy="646331"/>
          </a:xfrm>
          <a:prstGeom prst="rect">
            <a:avLst/>
          </a:prstGeom>
          <a:noFill/>
        </p:spPr>
        <p:txBody>
          <a:bodyPr wrap="none" rtlCol="0">
            <a:spAutoFit/>
          </a:bodyPr>
          <a:lstStyle/>
          <a:p>
            <a:r>
              <a:rPr lang="en-US" sz="3600" dirty="0" smtClean="0"/>
              <a:t>Chaos </a:t>
            </a:r>
            <a:r>
              <a:rPr lang="en-US" sz="3600" dirty="0" smtClean="0"/>
              <a:t>Theory in Business</a:t>
            </a:r>
            <a:endParaRPr lang="en-US" sz="3600" dirty="0"/>
          </a:p>
        </p:txBody>
      </p:sp>
      <p:sp>
        <p:nvSpPr>
          <p:cNvPr id="7" name="Rectangle 6"/>
          <p:cNvSpPr/>
          <p:nvPr/>
        </p:nvSpPr>
        <p:spPr>
          <a:xfrm>
            <a:off x="914400" y="1600200"/>
            <a:ext cx="7848600" cy="4524315"/>
          </a:xfrm>
          <a:prstGeom prst="rect">
            <a:avLst/>
          </a:prstGeom>
        </p:spPr>
        <p:txBody>
          <a:bodyPr wrap="square">
            <a:spAutoFit/>
          </a:bodyPr>
          <a:lstStyle/>
          <a:p>
            <a:pPr marL="0" lvl="1">
              <a:buFont typeface="Wingdings" pitchFamily="2" charset="2"/>
              <a:buChar char="Ø"/>
              <a:defRPr/>
            </a:pPr>
            <a:r>
              <a:rPr lang="en-US" sz="2400" dirty="0" smtClean="0"/>
              <a:t>  Chaos Theory in business—subset of Chaos Theory</a:t>
            </a:r>
          </a:p>
          <a:p>
            <a:pPr defTabSz="455613" eaLnBrk="0" hangingPunct="0"/>
            <a:endParaRPr lang="en-US" sz="2400" dirty="0" smtClean="0"/>
          </a:p>
          <a:p>
            <a:pPr defTabSz="455613" eaLnBrk="0" hangingPunct="0">
              <a:buFont typeface="Wingdings" pitchFamily="2" charset="2"/>
              <a:buChar char="Ø"/>
            </a:pPr>
            <a:r>
              <a:rPr lang="en-US" sz="2400" dirty="0" smtClean="0"/>
              <a:t>  Events in business are:</a:t>
            </a:r>
          </a:p>
          <a:p>
            <a:pPr marL="800100" lvl="1" indent="-342900" defTabSz="455613" eaLnBrk="0" hangingPunct="0">
              <a:buFont typeface="Wingdings" panose="05000000000000000000" pitchFamily="2" charset="2"/>
              <a:buChar char="§"/>
            </a:pPr>
            <a:r>
              <a:rPr lang="en-US" sz="2400" dirty="0" smtClean="0"/>
              <a:t>  Random</a:t>
            </a:r>
          </a:p>
          <a:p>
            <a:pPr marL="800100" lvl="1" indent="-342900" defTabSz="455613" eaLnBrk="0" hangingPunct="0">
              <a:buFont typeface="Wingdings" panose="05000000000000000000" pitchFamily="2" charset="2"/>
              <a:buChar char="§"/>
            </a:pPr>
            <a:r>
              <a:rPr lang="en-US" sz="2400" dirty="0" smtClean="0"/>
              <a:t>  Unpredictable</a:t>
            </a:r>
          </a:p>
          <a:p>
            <a:pPr marL="800100" lvl="1" indent="-342900" defTabSz="455613" eaLnBrk="0" hangingPunct="0">
              <a:buFont typeface="Wingdings" panose="05000000000000000000" pitchFamily="2" charset="2"/>
              <a:buChar char="§"/>
            </a:pPr>
            <a:endParaRPr lang="en-US" sz="2400" dirty="0"/>
          </a:p>
          <a:p>
            <a:pPr marL="342900" indent="-342900" defTabSz="455613" eaLnBrk="0" hangingPunct="0">
              <a:buFont typeface="Wingdings" panose="05000000000000000000" pitchFamily="2" charset="2"/>
              <a:buChar char="Ø"/>
            </a:pPr>
            <a:r>
              <a:rPr lang="en-US" sz="2400" dirty="0" smtClean="0"/>
              <a:t>  Business system naturally become more complex</a:t>
            </a:r>
          </a:p>
          <a:p>
            <a:pPr marL="342900" indent="-342900" defTabSz="455613" eaLnBrk="0" hangingPunct="0">
              <a:buFont typeface="Wingdings" panose="05000000000000000000" pitchFamily="2" charset="2"/>
              <a:buChar char="Ø"/>
            </a:pPr>
            <a:endParaRPr lang="en-US" sz="2400" dirty="0"/>
          </a:p>
          <a:p>
            <a:pPr marL="342900" indent="-342900" defTabSz="455613" eaLnBrk="0" hangingPunct="0">
              <a:buFont typeface="Wingdings" panose="05000000000000000000" pitchFamily="2" charset="2"/>
              <a:buChar char="Ø"/>
            </a:pPr>
            <a:r>
              <a:rPr lang="en-US" sz="2400" dirty="0" smtClean="0"/>
              <a:t>  Greater complexity leads to more costs </a:t>
            </a:r>
          </a:p>
          <a:p>
            <a:pPr marL="342900" indent="-342900" defTabSz="455613" eaLnBrk="0" hangingPunct="0">
              <a:buFont typeface="Wingdings" panose="05000000000000000000" pitchFamily="2" charset="2"/>
              <a:buChar char="Ø"/>
            </a:pPr>
            <a:endParaRPr lang="en-US" sz="2400" dirty="0"/>
          </a:p>
          <a:p>
            <a:pPr marL="342900" indent="-342900" defTabSz="455613" eaLnBrk="0" hangingPunct="0">
              <a:buFont typeface="Wingdings" panose="05000000000000000000" pitchFamily="2" charset="2"/>
              <a:buChar char="Ø"/>
            </a:pPr>
            <a:r>
              <a:rPr lang="en-US" sz="2400" dirty="0"/>
              <a:t> </a:t>
            </a:r>
            <a:r>
              <a:rPr lang="en-US" sz="2400" dirty="0" smtClean="0"/>
              <a:t> Uncheck complexity growth will lead to organizational death</a:t>
            </a:r>
          </a:p>
        </p:txBody>
      </p:sp>
    </p:spTree>
    <p:extLst>
      <p:ext uri="{BB962C8B-B14F-4D97-AF65-F5344CB8AC3E}">
        <p14:creationId xmlns:p14="http://schemas.microsoft.com/office/powerpoint/2010/main" val="2429706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3</a:t>
            </a:fld>
            <a:endParaRPr lang="en-US"/>
          </a:p>
        </p:txBody>
      </p:sp>
      <p:sp>
        <p:nvSpPr>
          <p:cNvPr id="3" name="TextBox 2"/>
          <p:cNvSpPr txBox="1"/>
          <p:nvPr/>
        </p:nvSpPr>
        <p:spPr>
          <a:xfrm>
            <a:off x="1371600" y="381000"/>
            <a:ext cx="5897192" cy="646331"/>
          </a:xfrm>
          <a:prstGeom prst="rect">
            <a:avLst/>
          </a:prstGeom>
          <a:noFill/>
        </p:spPr>
        <p:txBody>
          <a:bodyPr wrap="none" rtlCol="0">
            <a:spAutoFit/>
          </a:bodyPr>
          <a:lstStyle/>
          <a:p>
            <a:r>
              <a:rPr lang="en-US" sz="3600" dirty="0" smtClean="0"/>
              <a:t>Scientific Management Theory</a:t>
            </a:r>
            <a:endParaRPr lang="en-US" sz="3600" dirty="0"/>
          </a:p>
        </p:txBody>
      </p:sp>
      <p:sp>
        <p:nvSpPr>
          <p:cNvPr id="4" name="Rectangle 3"/>
          <p:cNvSpPr/>
          <p:nvPr/>
        </p:nvSpPr>
        <p:spPr>
          <a:xfrm>
            <a:off x="904874" y="1590675"/>
            <a:ext cx="7858125" cy="4524315"/>
          </a:xfrm>
          <a:prstGeom prst="rect">
            <a:avLst/>
          </a:prstGeom>
        </p:spPr>
        <p:txBody>
          <a:bodyPr wrap="square">
            <a:spAutoFit/>
          </a:bodyPr>
          <a:lstStyle/>
          <a:p>
            <a:pPr marL="0" lvl="1">
              <a:buFont typeface="Wingdings" pitchFamily="2" charset="2"/>
              <a:buChar char="Ø"/>
              <a:defRPr/>
            </a:pPr>
            <a:r>
              <a:rPr lang="en-US" sz="2400" dirty="0" smtClean="0"/>
              <a:t>  The systematic study of the relationships between people and tasks for the purpose of redesigning the work process to increase efficiency</a:t>
            </a:r>
          </a:p>
          <a:p>
            <a:pPr marL="0" lvl="1">
              <a:buFont typeface="Wingdings" pitchFamily="2" charset="2"/>
              <a:buChar char="Ø"/>
              <a:defRPr/>
            </a:pPr>
            <a:endParaRPr lang="en-US" sz="2400" dirty="0" smtClean="0"/>
          </a:p>
          <a:p>
            <a:pPr marL="0" lvl="1">
              <a:buFont typeface="Wingdings" pitchFamily="2" charset="2"/>
              <a:buChar char="Ø"/>
              <a:defRPr/>
            </a:pPr>
            <a:r>
              <a:rPr lang="en-US" sz="2400" dirty="0" smtClean="0"/>
              <a:t>  Principal work of F. W. Taylor</a:t>
            </a:r>
          </a:p>
          <a:p>
            <a:pPr marL="0" lvl="1">
              <a:buFont typeface="Wingdings" pitchFamily="2" charset="2"/>
              <a:buChar char="Ø"/>
              <a:defRPr/>
            </a:pPr>
            <a:endParaRPr lang="en-US" sz="2400" dirty="0" smtClean="0"/>
          </a:p>
          <a:p>
            <a:pPr marL="0" lvl="1">
              <a:buFont typeface="Wingdings" pitchFamily="2" charset="2"/>
              <a:buChar char="Ø"/>
              <a:defRPr/>
            </a:pPr>
            <a:r>
              <a:rPr lang="en-US" sz="2400" dirty="0" smtClean="0"/>
              <a:t>  Problems</a:t>
            </a:r>
          </a:p>
          <a:p>
            <a:pPr lvl="1">
              <a:buFont typeface="Wingdings" pitchFamily="2" charset="2"/>
              <a:buChar char="§"/>
              <a:defRPr/>
            </a:pPr>
            <a:r>
              <a:rPr lang="en-US" sz="2400" dirty="0" smtClean="0"/>
              <a:t>  Managers frequently implemented only the increased output side of Taylor’s plan.  Workers did not share in the benefits of  increased output</a:t>
            </a:r>
          </a:p>
          <a:p>
            <a:pPr lvl="1">
              <a:buFont typeface="Wingdings" pitchFamily="2" charset="2"/>
              <a:buChar char="§"/>
              <a:defRPr/>
            </a:pPr>
            <a:r>
              <a:rPr lang="en-US" sz="2400" dirty="0" smtClean="0"/>
              <a:t>  Specialized jobs became very boring and dull.  Workers ended up distrusting the Scientific Management method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4</a:t>
            </a:fld>
            <a:endParaRPr lang="en-US"/>
          </a:p>
        </p:txBody>
      </p:sp>
      <p:sp>
        <p:nvSpPr>
          <p:cNvPr id="3" name="TextBox 2"/>
          <p:cNvSpPr txBox="1"/>
          <p:nvPr/>
        </p:nvSpPr>
        <p:spPr>
          <a:xfrm>
            <a:off x="1371600" y="381000"/>
            <a:ext cx="7129709" cy="646331"/>
          </a:xfrm>
          <a:prstGeom prst="rect">
            <a:avLst/>
          </a:prstGeom>
          <a:noFill/>
        </p:spPr>
        <p:txBody>
          <a:bodyPr wrap="none" rtlCol="0">
            <a:spAutoFit/>
          </a:bodyPr>
          <a:lstStyle/>
          <a:p>
            <a:r>
              <a:rPr lang="en-US" sz="3600" dirty="0" smtClean="0"/>
              <a:t>Job Specialization &amp; Division of Labor</a:t>
            </a:r>
            <a:endParaRPr lang="en-US" sz="3600" dirty="0"/>
          </a:p>
        </p:txBody>
      </p:sp>
      <p:sp>
        <p:nvSpPr>
          <p:cNvPr id="4" name="Rectangle 3"/>
          <p:cNvSpPr/>
          <p:nvPr/>
        </p:nvSpPr>
        <p:spPr>
          <a:xfrm>
            <a:off x="904874" y="1590675"/>
            <a:ext cx="7781925" cy="4524315"/>
          </a:xfrm>
          <a:prstGeom prst="rect">
            <a:avLst/>
          </a:prstGeom>
        </p:spPr>
        <p:txBody>
          <a:bodyPr wrap="square">
            <a:spAutoFit/>
          </a:bodyPr>
          <a:lstStyle/>
          <a:p>
            <a:pPr>
              <a:buFont typeface="Wingdings" pitchFamily="2" charset="2"/>
              <a:buChar char="Ø"/>
              <a:defRPr/>
            </a:pPr>
            <a:r>
              <a:rPr lang="en-US" sz="2400" dirty="0" smtClean="0"/>
              <a:t>  Adam Smith (18th century economist).  Observed that firms manufactured pins in one of two different ways:</a:t>
            </a:r>
          </a:p>
          <a:p>
            <a:pPr lvl="2">
              <a:buFont typeface="Wingdings" pitchFamily="2" charset="2"/>
              <a:buChar char="§"/>
              <a:defRPr/>
            </a:pPr>
            <a:r>
              <a:rPr lang="en-US" sz="2400" dirty="0" smtClean="0"/>
              <a:t>  Craft-style—each worker did all steps</a:t>
            </a:r>
          </a:p>
          <a:p>
            <a:pPr lvl="2">
              <a:buFont typeface="Wingdings" pitchFamily="2" charset="2"/>
              <a:buChar char="§"/>
              <a:defRPr/>
            </a:pPr>
            <a:r>
              <a:rPr lang="en-US" sz="2400" dirty="0" smtClean="0"/>
              <a:t>  Production—each worker specialized in one step</a:t>
            </a:r>
          </a:p>
          <a:p>
            <a:pPr lvl="2">
              <a:buFont typeface="Wingdings" pitchFamily="2" charset="2"/>
              <a:buChar char="§"/>
              <a:defRPr/>
            </a:pPr>
            <a:endParaRPr lang="en-US" sz="2400" dirty="0" smtClean="0"/>
          </a:p>
          <a:p>
            <a:pPr>
              <a:buFont typeface="Wingdings" pitchFamily="2" charset="2"/>
              <a:buChar char="Ø"/>
              <a:defRPr/>
            </a:pPr>
            <a:r>
              <a:rPr lang="en-US" sz="2400" dirty="0" smtClean="0"/>
              <a:t>  Smith found that the performance of the factories in which workers specialized in only one or a few tasks was much greater than the performance of the factory in which each worker performed all pin-making tasks</a:t>
            </a:r>
          </a:p>
          <a:p>
            <a:pPr>
              <a:buFont typeface="Wingdings" pitchFamily="2" charset="2"/>
              <a:buChar char="Ø"/>
              <a:defRPr/>
            </a:pPr>
            <a:endParaRPr lang="en-US" sz="2400" dirty="0"/>
          </a:p>
          <a:p>
            <a:pPr>
              <a:buFont typeface="Wingdings" pitchFamily="2" charset="2"/>
              <a:buChar char="Ø"/>
              <a:defRPr/>
            </a:pPr>
            <a:r>
              <a:rPr lang="en-US" sz="2400" dirty="0" smtClean="0"/>
              <a:t>  Theory became widely accepted as a consequence of World War I</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5</a:t>
            </a:fld>
            <a:endParaRPr lang="en-US"/>
          </a:p>
        </p:txBody>
      </p:sp>
      <p:sp>
        <p:nvSpPr>
          <p:cNvPr id="3" name="TextBox 2"/>
          <p:cNvSpPr txBox="1"/>
          <p:nvPr/>
        </p:nvSpPr>
        <p:spPr>
          <a:xfrm>
            <a:off x="904874" y="1590675"/>
            <a:ext cx="7781925" cy="4524315"/>
          </a:xfrm>
          <a:prstGeom prst="rect">
            <a:avLst/>
          </a:prstGeom>
          <a:noFill/>
        </p:spPr>
        <p:txBody>
          <a:bodyPr wrap="square" rtlCol="0">
            <a:spAutoFit/>
          </a:bodyPr>
          <a:lstStyle/>
          <a:p>
            <a:pPr>
              <a:defRPr/>
            </a:pPr>
            <a:r>
              <a:rPr lang="en-US" sz="2400" b="1" dirty="0" smtClean="0"/>
              <a:t>Job </a:t>
            </a:r>
            <a:r>
              <a:rPr lang="en-US" sz="2400" b="1" dirty="0" smtClean="0"/>
              <a:t>Specialization</a:t>
            </a:r>
            <a:r>
              <a:rPr lang="en-US" sz="2400" dirty="0" smtClean="0"/>
              <a:t>.  Process by which a division of labor occurs as different workers specialize in different tasks over time</a:t>
            </a:r>
          </a:p>
          <a:p>
            <a:pPr>
              <a:buFont typeface="Wingdings" pitchFamily="2" charset="2"/>
              <a:buChar char="Ø"/>
              <a:defRPr/>
            </a:pPr>
            <a:endParaRPr lang="en-US" sz="2400" dirty="0"/>
          </a:p>
          <a:p>
            <a:pPr marL="800100" lvl="1" indent="-342900">
              <a:buFont typeface="Wingdings" panose="05000000000000000000" pitchFamily="2" charset="2"/>
              <a:buChar char="§"/>
              <a:defRPr/>
            </a:pPr>
            <a:r>
              <a:rPr lang="en-US" sz="2400" dirty="0" smtClean="0"/>
              <a:t>Take the job and divide it up into logical parts</a:t>
            </a:r>
          </a:p>
          <a:p>
            <a:pPr marL="800100" lvl="1" indent="-342900">
              <a:buFont typeface="Wingdings" panose="05000000000000000000" pitchFamily="2" charset="2"/>
              <a:buChar char="§"/>
              <a:defRPr/>
            </a:pPr>
            <a:endParaRPr lang="en-US" sz="2400" dirty="0" smtClean="0"/>
          </a:p>
          <a:p>
            <a:pPr marL="800100" lvl="1" indent="-342900">
              <a:buFont typeface="Wingdings" panose="05000000000000000000" pitchFamily="2" charset="2"/>
              <a:buChar char="§"/>
              <a:defRPr/>
            </a:pPr>
            <a:r>
              <a:rPr lang="en-US" sz="2400" dirty="0" smtClean="0"/>
              <a:t>Optimize each sub-process</a:t>
            </a:r>
          </a:p>
          <a:p>
            <a:pPr marL="800100" lvl="1" indent="-342900">
              <a:buFont typeface="Wingdings" panose="05000000000000000000" pitchFamily="2" charset="2"/>
              <a:buChar char="§"/>
              <a:defRPr/>
            </a:pPr>
            <a:endParaRPr lang="en-US" sz="2400" dirty="0" smtClean="0"/>
          </a:p>
          <a:p>
            <a:pPr marL="800100" lvl="1" indent="-342900">
              <a:buFont typeface="Wingdings" panose="05000000000000000000" pitchFamily="2" charset="2"/>
              <a:buChar char="§"/>
              <a:defRPr/>
            </a:pPr>
            <a:r>
              <a:rPr lang="en-US" sz="2400" dirty="0" smtClean="0"/>
              <a:t>Train individuals to mastery in one sub-process</a:t>
            </a:r>
          </a:p>
          <a:p>
            <a:pPr marL="800100" lvl="1" indent="-342900">
              <a:buFont typeface="Wingdings" panose="05000000000000000000" pitchFamily="2" charset="2"/>
              <a:buChar char="§"/>
              <a:defRPr/>
            </a:pPr>
            <a:endParaRPr lang="en-US" sz="2400" dirty="0" smtClean="0"/>
          </a:p>
          <a:p>
            <a:pPr marL="800100" lvl="1" indent="-342900">
              <a:buFont typeface="Wingdings" panose="05000000000000000000" pitchFamily="2" charset="2"/>
              <a:buChar char="§"/>
              <a:defRPr/>
            </a:pPr>
            <a:r>
              <a:rPr lang="en-US" sz="2400" dirty="0" smtClean="0"/>
              <a:t>Arrange sub-processes to fit together</a:t>
            </a:r>
          </a:p>
          <a:p>
            <a:pPr>
              <a:buFont typeface="Wingdings" pitchFamily="2" charset="2"/>
              <a:buChar char="Ø"/>
            </a:pPr>
            <a:endParaRPr lang="en-US" sz="2400" dirty="0"/>
          </a:p>
        </p:txBody>
      </p:sp>
      <p:sp>
        <p:nvSpPr>
          <p:cNvPr id="5" name="TextBox 4"/>
          <p:cNvSpPr txBox="1"/>
          <p:nvPr/>
        </p:nvSpPr>
        <p:spPr>
          <a:xfrm>
            <a:off x="1371600" y="381000"/>
            <a:ext cx="2214837" cy="646331"/>
          </a:xfrm>
          <a:prstGeom prst="rect">
            <a:avLst/>
          </a:prstGeom>
          <a:noFill/>
        </p:spPr>
        <p:txBody>
          <a:bodyPr wrap="none" rtlCol="0">
            <a:spAutoFit/>
          </a:bodyPr>
          <a:lstStyle/>
          <a:p>
            <a:r>
              <a:rPr lang="en-US" sz="3600" dirty="0" smtClean="0"/>
              <a:t>Definitions</a:t>
            </a:r>
            <a:endParaRPr lang="en-US" sz="3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6</a:t>
            </a:fld>
            <a:endParaRPr lang="en-US"/>
          </a:p>
        </p:txBody>
      </p:sp>
      <p:sp>
        <p:nvSpPr>
          <p:cNvPr id="3" name="TextBox 2"/>
          <p:cNvSpPr txBox="1"/>
          <p:nvPr/>
        </p:nvSpPr>
        <p:spPr>
          <a:xfrm>
            <a:off x="1371600" y="381000"/>
            <a:ext cx="6937605" cy="646331"/>
          </a:xfrm>
          <a:prstGeom prst="rect">
            <a:avLst/>
          </a:prstGeom>
          <a:noFill/>
        </p:spPr>
        <p:txBody>
          <a:bodyPr wrap="none" rtlCol="0">
            <a:spAutoFit/>
          </a:bodyPr>
          <a:lstStyle/>
          <a:p>
            <a:r>
              <a:rPr lang="en-US" sz="3600" dirty="0" smtClean="0"/>
              <a:t>Administrative Management Theory</a:t>
            </a:r>
            <a:endParaRPr lang="en-US" sz="3600" dirty="0"/>
          </a:p>
        </p:txBody>
      </p:sp>
      <p:sp>
        <p:nvSpPr>
          <p:cNvPr id="4" name="Rectangle 3"/>
          <p:cNvSpPr/>
          <p:nvPr/>
        </p:nvSpPr>
        <p:spPr>
          <a:xfrm>
            <a:off x="904874" y="1590675"/>
            <a:ext cx="7096125" cy="4893647"/>
          </a:xfrm>
          <a:prstGeom prst="rect">
            <a:avLst/>
          </a:prstGeom>
        </p:spPr>
        <p:txBody>
          <a:bodyPr wrap="square">
            <a:spAutoFit/>
          </a:bodyPr>
          <a:lstStyle/>
          <a:p>
            <a:pPr marL="0" lvl="1">
              <a:buFont typeface="Wingdings" pitchFamily="2" charset="2"/>
              <a:buChar char="Ø"/>
              <a:defRPr/>
            </a:pPr>
            <a:r>
              <a:rPr lang="en-US" sz="2400" dirty="0" smtClean="0"/>
              <a:t>  The study of how to create an organizational structure and control system that leads to high efficiency and effectiveness</a:t>
            </a:r>
          </a:p>
          <a:p>
            <a:pPr marL="0" lvl="1">
              <a:buFont typeface="Wingdings" pitchFamily="2" charset="2"/>
              <a:buChar char="Ø"/>
              <a:defRPr/>
            </a:pPr>
            <a:endParaRPr lang="en-US" sz="2400" dirty="0" smtClean="0"/>
          </a:p>
          <a:p>
            <a:pPr marL="0" lvl="1">
              <a:buFont typeface="Wingdings" pitchFamily="2" charset="2"/>
              <a:buChar char="Ø"/>
              <a:defRPr/>
            </a:pPr>
            <a:r>
              <a:rPr lang="en-US" sz="2400" dirty="0" smtClean="0"/>
              <a:t>  </a:t>
            </a:r>
            <a:r>
              <a:rPr lang="en-US" sz="2400" b="1" dirty="0" smtClean="0"/>
              <a:t>Organizational structure</a:t>
            </a:r>
            <a:r>
              <a:rPr lang="en-US" sz="2400" dirty="0" smtClean="0"/>
              <a:t>:  System of task and authority relationships that control how employees use resources to achieve the organization’s goals</a:t>
            </a:r>
          </a:p>
          <a:p>
            <a:pPr marL="0" lvl="1">
              <a:buFont typeface="Wingdings" pitchFamily="2" charset="2"/>
              <a:buChar char="Ø"/>
              <a:defRPr/>
            </a:pPr>
            <a:endParaRPr lang="en-US" sz="2400" dirty="0" smtClean="0"/>
          </a:p>
          <a:p>
            <a:pPr marL="0" lvl="1">
              <a:buFont typeface="Wingdings" pitchFamily="2" charset="2"/>
              <a:buChar char="Ø"/>
              <a:defRPr/>
            </a:pPr>
            <a:r>
              <a:rPr lang="en-US" sz="2400" dirty="0" smtClean="0"/>
              <a:t>  </a:t>
            </a:r>
            <a:r>
              <a:rPr lang="en-US" sz="2400" b="1" dirty="0" smtClean="0"/>
              <a:t>Max Weber </a:t>
            </a:r>
            <a:r>
              <a:rPr lang="en-US" sz="2400" dirty="0" smtClean="0"/>
              <a:t>(1864-1920).  Developed the principles of bureaucracy as a formal system of organization and administration designed to ensure efficiency and effectiveness.  Father of sociology.  Influenced Marx and Hitler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7</a:t>
            </a:fld>
            <a:endParaRPr lang="en-US"/>
          </a:p>
        </p:txBody>
      </p:sp>
      <p:sp>
        <p:nvSpPr>
          <p:cNvPr id="3" name="TextBox 2"/>
          <p:cNvSpPr txBox="1"/>
          <p:nvPr/>
        </p:nvSpPr>
        <p:spPr>
          <a:xfrm>
            <a:off x="1371600" y="381000"/>
            <a:ext cx="3349700" cy="646331"/>
          </a:xfrm>
          <a:prstGeom prst="rect">
            <a:avLst/>
          </a:prstGeom>
          <a:noFill/>
        </p:spPr>
        <p:txBody>
          <a:bodyPr wrap="none" rtlCol="0">
            <a:spAutoFit/>
          </a:bodyPr>
          <a:lstStyle/>
          <a:p>
            <a:r>
              <a:rPr lang="en-US" sz="3600" dirty="0" smtClean="0"/>
              <a:t>Weber Principles</a:t>
            </a:r>
            <a:endParaRPr lang="en-US" sz="3600" dirty="0"/>
          </a:p>
        </p:txBody>
      </p:sp>
      <p:pic>
        <p:nvPicPr>
          <p:cNvPr id="4" name="Picture 4" descr="jon30433_0202.jpg"/>
          <p:cNvPicPr>
            <a:picLocks noChangeAspect="1"/>
          </p:cNvPicPr>
          <p:nvPr/>
        </p:nvPicPr>
        <p:blipFill>
          <a:blip r:embed="rId3" cstate="print"/>
          <a:srcRect/>
          <a:stretch>
            <a:fillRect/>
          </a:stretch>
        </p:blipFill>
        <p:spPr bwMode="auto">
          <a:xfrm>
            <a:off x="1438275" y="1524000"/>
            <a:ext cx="6248400" cy="482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8</a:t>
            </a:fld>
            <a:endParaRPr lang="en-US"/>
          </a:p>
        </p:txBody>
      </p:sp>
      <p:sp>
        <p:nvSpPr>
          <p:cNvPr id="3" name="TextBox 2"/>
          <p:cNvSpPr txBox="1"/>
          <p:nvPr/>
        </p:nvSpPr>
        <p:spPr>
          <a:xfrm>
            <a:off x="1371600" y="381000"/>
            <a:ext cx="4624151" cy="646331"/>
          </a:xfrm>
          <a:prstGeom prst="rect">
            <a:avLst/>
          </a:prstGeom>
          <a:noFill/>
        </p:spPr>
        <p:txBody>
          <a:bodyPr wrap="none" rtlCol="0">
            <a:spAutoFit/>
          </a:bodyPr>
          <a:lstStyle/>
          <a:p>
            <a:r>
              <a:rPr lang="en-US" sz="3600" dirty="0" smtClean="0"/>
              <a:t>Rules, SOPs, and Norms</a:t>
            </a:r>
            <a:endParaRPr lang="en-US" sz="3600" dirty="0"/>
          </a:p>
        </p:txBody>
      </p:sp>
      <p:sp>
        <p:nvSpPr>
          <p:cNvPr id="4" name="Rectangle 3"/>
          <p:cNvSpPr/>
          <p:nvPr/>
        </p:nvSpPr>
        <p:spPr>
          <a:xfrm>
            <a:off x="914400" y="1600200"/>
            <a:ext cx="7848600" cy="3083921"/>
          </a:xfrm>
          <a:prstGeom prst="rect">
            <a:avLst/>
          </a:prstGeom>
        </p:spPr>
        <p:txBody>
          <a:bodyPr wrap="square">
            <a:spAutoFit/>
          </a:bodyPr>
          <a:lstStyle/>
          <a:p>
            <a:pPr>
              <a:lnSpc>
                <a:spcPct val="90000"/>
              </a:lnSpc>
              <a:buFont typeface="Wingdings" pitchFamily="2" charset="2"/>
              <a:buChar char="Ø"/>
              <a:defRPr/>
            </a:pPr>
            <a:r>
              <a:rPr lang="en-US" sz="2400" b="1" dirty="0" smtClean="0"/>
              <a:t>  Rules</a:t>
            </a:r>
            <a:r>
              <a:rPr lang="en-US" sz="2400" dirty="0" smtClean="0"/>
              <a:t>. Written instructions that specify actions to be taken under different circumstances to achieve specific goals</a:t>
            </a:r>
          </a:p>
          <a:p>
            <a:pPr>
              <a:lnSpc>
                <a:spcPct val="90000"/>
              </a:lnSpc>
              <a:buFont typeface="Wingdings" pitchFamily="2" charset="2"/>
              <a:buChar char="Ø"/>
              <a:defRPr/>
            </a:pPr>
            <a:endParaRPr lang="en-US" sz="2400" dirty="0" smtClean="0"/>
          </a:p>
          <a:p>
            <a:pPr>
              <a:lnSpc>
                <a:spcPct val="90000"/>
              </a:lnSpc>
              <a:buFont typeface="Wingdings" pitchFamily="2" charset="2"/>
              <a:buChar char="Ø"/>
              <a:defRPr/>
            </a:pPr>
            <a:r>
              <a:rPr lang="en-US" sz="2400" b="1" dirty="0" smtClean="0"/>
              <a:t>  Standard (or Standing) Operating Procedures (SOPs).  </a:t>
            </a:r>
            <a:r>
              <a:rPr lang="en-US" sz="2400" dirty="0" smtClean="0"/>
              <a:t>Specific sets of written instructions about how to perform a certain aspect of a task</a:t>
            </a:r>
          </a:p>
          <a:p>
            <a:pPr>
              <a:lnSpc>
                <a:spcPct val="90000"/>
              </a:lnSpc>
              <a:buFont typeface="Wingdings" pitchFamily="2" charset="2"/>
              <a:buChar char="Ø"/>
              <a:defRPr/>
            </a:pPr>
            <a:endParaRPr lang="en-US" sz="2400" dirty="0" smtClean="0"/>
          </a:p>
          <a:p>
            <a:pPr>
              <a:lnSpc>
                <a:spcPct val="90000"/>
              </a:lnSpc>
              <a:buFont typeface="Wingdings" pitchFamily="2" charset="2"/>
              <a:buChar char="Ø"/>
              <a:defRPr/>
            </a:pPr>
            <a:r>
              <a:rPr lang="en-US" sz="2400" b="1" dirty="0" smtClean="0"/>
              <a:t>  Norms</a:t>
            </a:r>
            <a:r>
              <a:rPr lang="en-US" sz="2400" dirty="0" smtClean="0"/>
              <a:t>.  Unwritten, informal codes of conduct that prescribe how people should act in particular situations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9</a:t>
            </a:fld>
            <a:endParaRPr lang="en-US"/>
          </a:p>
        </p:txBody>
      </p:sp>
      <p:sp>
        <p:nvSpPr>
          <p:cNvPr id="3" name="TextBox 2"/>
          <p:cNvSpPr txBox="1"/>
          <p:nvPr/>
        </p:nvSpPr>
        <p:spPr>
          <a:xfrm>
            <a:off x="1371600" y="381000"/>
            <a:ext cx="6433043" cy="646331"/>
          </a:xfrm>
          <a:prstGeom prst="rect">
            <a:avLst/>
          </a:prstGeom>
          <a:noFill/>
        </p:spPr>
        <p:txBody>
          <a:bodyPr wrap="none" rtlCol="0">
            <a:spAutoFit/>
          </a:bodyPr>
          <a:lstStyle/>
          <a:p>
            <a:r>
              <a:rPr lang="en-US" sz="3600" dirty="0" err="1" smtClean="0"/>
              <a:t>Fayol’s</a:t>
            </a:r>
            <a:r>
              <a:rPr lang="en-US" sz="3600" dirty="0" smtClean="0"/>
              <a:t> Principles of Management</a:t>
            </a:r>
            <a:endParaRPr lang="en-US" sz="3600" dirty="0"/>
          </a:p>
        </p:txBody>
      </p:sp>
      <p:sp>
        <p:nvSpPr>
          <p:cNvPr id="4" name="Rectangle 3"/>
          <p:cNvSpPr/>
          <p:nvPr/>
        </p:nvSpPr>
        <p:spPr>
          <a:xfrm>
            <a:off x="914400" y="1585973"/>
            <a:ext cx="7772400" cy="4893647"/>
          </a:xfrm>
          <a:prstGeom prst="rect">
            <a:avLst/>
          </a:prstGeom>
        </p:spPr>
        <p:txBody>
          <a:bodyPr wrap="square">
            <a:spAutoFit/>
          </a:bodyPr>
          <a:lstStyle/>
          <a:p>
            <a:pPr>
              <a:buFont typeface="Wingdings" pitchFamily="2" charset="2"/>
              <a:buChar char="Ø"/>
            </a:pPr>
            <a:r>
              <a:rPr lang="en-US" sz="2400" b="1" dirty="0" smtClean="0"/>
              <a:t>  Division of labor.  </a:t>
            </a:r>
            <a:r>
              <a:rPr lang="en-US" sz="2400" dirty="0" smtClean="0"/>
              <a:t>Job specialization and the division of labor should </a:t>
            </a:r>
            <a:r>
              <a:rPr lang="en-US" sz="2400" b="1" dirty="0" smtClean="0"/>
              <a:t>increase efficiency</a:t>
            </a:r>
            <a:r>
              <a:rPr lang="en-US" sz="2400" dirty="0" smtClean="0"/>
              <a:t>, especially if managers take steps to lessen workers’ boredom</a:t>
            </a:r>
          </a:p>
          <a:p>
            <a:pPr>
              <a:buFont typeface="Wingdings" pitchFamily="2" charset="2"/>
              <a:buChar char="Ø"/>
            </a:pPr>
            <a:endParaRPr lang="en-US" sz="2400" dirty="0" smtClean="0"/>
          </a:p>
          <a:p>
            <a:pPr>
              <a:buFont typeface="Wingdings" pitchFamily="2" charset="2"/>
              <a:buChar char="Ø"/>
            </a:pPr>
            <a:r>
              <a:rPr lang="en-US" sz="2400" b="1" dirty="0" smtClean="0"/>
              <a:t>  Authority and responsibility.  </a:t>
            </a:r>
            <a:r>
              <a:rPr lang="en-US" sz="2400" dirty="0" smtClean="0"/>
              <a:t>Managers have the </a:t>
            </a:r>
            <a:r>
              <a:rPr lang="en-US" sz="2400" b="1" dirty="0" smtClean="0"/>
              <a:t>right to give orders and the power </a:t>
            </a:r>
            <a:r>
              <a:rPr lang="en-US" sz="2400" dirty="0" smtClean="0"/>
              <a:t>to compel subordinates</a:t>
            </a:r>
          </a:p>
          <a:p>
            <a:pPr>
              <a:buFont typeface="Wingdings" pitchFamily="2" charset="2"/>
              <a:buChar char="Ø"/>
            </a:pPr>
            <a:endParaRPr lang="en-US" sz="2400" dirty="0" smtClean="0"/>
          </a:p>
          <a:p>
            <a:pPr>
              <a:buFont typeface="Wingdings" pitchFamily="2" charset="2"/>
              <a:buChar char="Ø"/>
            </a:pPr>
            <a:r>
              <a:rPr lang="en-US" sz="2400" b="1" dirty="0" smtClean="0"/>
              <a:t>  Unity of command.  </a:t>
            </a:r>
            <a:r>
              <a:rPr lang="en-US" sz="2400" dirty="0" smtClean="0"/>
              <a:t>An employee should receive orders from </a:t>
            </a:r>
            <a:r>
              <a:rPr lang="en-US" sz="2400" b="1" dirty="0" smtClean="0"/>
              <a:t>only one superior</a:t>
            </a:r>
            <a:endParaRPr lang="en-US" sz="2400" dirty="0" smtClean="0"/>
          </a:p>
          <a:p>
            <a:pPr>
              <a:buFont typeface="Wingdings" pitchFamily="2" charset="2"/>
              <a:buChar char="Ø"/>
            </a:pPr>
            <a:endParaRPr lang="en-US" sz="2400" dirty="0" smtClean="0"/>
          </a:p>
          <a:p>
            <a:pPr>
              <a:buFont typeface="Wingdings" pitchFamily="2" charset="2"/>
              <a:buChar char="Ø"/>
            </a:pPr>
            <a:r>
              <a:rPr lang="en-US" sz="2400" b="1" dirty="0" smtClean="0"/>
              <a:t>  Line of authority.  </a:t>
            </a:r>
            <a:r>
              <a:rPr lang="en-US" sz="2400" dirty="0" smtClean="0"/>
              <a:t>The length of the chain of command that extends from the top to the bottom of an organization should be limited</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308</TotalTime>
  <Words>2755</Words>
  <Application>Microsoft Office PowerPoint</Application>
  <PresentationFormat>On-screen Show (4:3)</PresentationFormat>
  <Paragraphs>289</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USER ORGANIZATION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defrick</dc:creator>
  <cp:lastModifiedBy>Frick, David E.</cp:lastModifiedBy>
  <cp:revision>37</cp:revision>
  <dcterms:created xsi:type="dcterms:W3CDTF">2014-11-04T12:55:44Z</dcterms:created>
  <dcterms:modified xsi:type="dcterms:W3CDTF">2016-08-24T11:35:04Z</dcterms:modified>
</cp:coreProperties>
</file>