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88" r:id="rId4"/>
    <p:sldId id="259" r:id="rId5"/>
    <p:sldId id="260" r:id="rId6"/>
    <p:sldId id="283" r:id="rId7"/>
    <p:sldId id="275" r:id="rId8"/>
    <p:sldId id="276" r:id="rId9"/>
    <p:sldId id="277" r:id="rId10"/>
    <p:sldId id="278" r:id="rId11"/>
    <p:sldId id="279" r:id="rId12"/>
    <p:sldId id="280" r:id="rId13"/>
    <p:sldId id="282" r:id="rId14"/>
    <p:sldId id="261" r:id="rId15"/>
    <p:sldId id="281" r:id="rId16"/>
    <p:sldId id="262" r:id="rId17"/>
    <p:sldId id="263" r:id="rId18"/>
    <p:sldId id="264" r:id="rId19"/>
    <p:sldId id="265" r:id="rId20"/>
    <p:sldId id="284" r:id="rId21"/>
    <p:sldId id="285" r:id="rId22"/>
    <p:sldId id="286" r:id="rId23"/>
    <p:sldId id="287" r:id="rId24"/>
    <p:sldId id="266" r:id="rId25"/>
    <p:sldId id="267" r:id="rId26"/>
    <p:sldId id="289"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69" autoAdjust="0"/>
  </p:normalViewPr>
  <p:slideViewPr>
    <p:cSldViewPr>
      <p:cViewPr varScale="1">
        <p:scale>
          <a:sx n="87" d="100"/>
          <a:sy n="87" d="100"/>
        </p:scale>
        <p:origin x="23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162" y="-4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AE962-139C-4978-BBB1-EAC5A9997EC7}" type="datetimeFigureOut">
              <a:rPr lang="en-US" smtClean="0"/>
              <a:pPr/>
              <a:t>8/24/2016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900452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youtube.com/watch?v=aPwXeg8ThWI"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2340079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issues here.  OK, but incomplete.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2525019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again.</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2956945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classic five plus three. Better, not perfect.</a:t>
            </a:r>
          </a:p>
          <a:p>
            <a:endParaRPr lang="en-US" dirty="0" smtClean="0"/>
          </a:p>
          <a:p>
            <a:r>
              <a:rPr lang="en-US" dirty="0" smtClean="0"/>
              <a:t>So far you have seen dozens of terms for leadership style.  Some are similar, some contradictory.  </a:t>
            </a:r>
          </a:p>
          <a:p>
            <a:endParaRPr lang="en-US" dirty="0" smtClean="0"/>
          </a:p>
          <a:p>
            <a:r>
              <a:rPr lang="en-US" dirty="0" smtClean="0"/>
              <a:t>Understand that no consensus exists.  Nonetheless, you need to decide in which category (style) your personality falls.  This will be the style that you naturally adopt.</a:t>
            </a:r>
          </a:p>
          <a:p>
            <a:endParaRPr lang="en-US" dirty="0" smtClean="0"/>
          </a:p>
          <a:p>
            <a:r>
              <a:rPr lang="en-US" dirty="0" smtClean="0"/>
              <a:t>If that style is not the best for a particular situation, not all is lost.  At least you are aware and can try to adjust to a more appropriate style.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434627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A more recently coined style is that of servant leader.</a:t>
            </a:r>
          </a:p>
          <a:p>
            <a:endParaRPr lang="en-US" dirty="0" smtClean="0"/>
          </a:p>
          <a:p>
            <a:r>
              <a:rPr lang="en-US" b="1" dirty="0" smtClean="0"/>
              <a:t>Servant leadership</a:t>
            </a:r>
            <a:r>
              <a:rPr lang="en-US" dirty="0" smtClean="0"/>
              <a:t> is both a leadership philosophy and set of leadership practices.  The servant-leader shares power, puts the needs of others first and helps people develop and perform as highly as possible. </a:t>
            </a:r>
          </a:p>
          <a:p>
            <a:endParaRPr lang="en-US" dirty="0" smtClean="0"/>
          </a:p>
          <a:p>
            <a:r>
              <a:rPr lang="en-US" dirty="0" smtClean="0"/>
              <a:t>The most common division of leadership styles is the distinction between autocratic, participative and laissez-faire leadership styles. Servant leadership can be associated most closely with the participative leadership style. The highest priority of a servant leader is to encourage, support and enable subordinates to unfold their full potential and abilities. This leads to an obligation to delegate responsibility and engage in participative decision-making.  </a:t>
            </a:r>
          </a:p>
          <a:p>
            <a:endParaRPr lang="en-US" dirty="0" smtClean="0"/>
          </a:p>
          <a:p>
            <a:r>
              <a:rPr lang="en-US" dirty="0" smtClean="0"/>
              <a:t>The servant leadership approach goes beyond employee-related behavior and calls for a rethinking of the hierarchical relationship between leader and subordinates. This does not mean that the ideal of a participative style in any situation is to be enforced, but that the focus of leadership responsibilities is the promotion of performance and satisfaction of employees.</a:t>
            </a:r>
          </a:p>
          <a:p>
            <a:endParaRPr lang="en-US" dirty="0" smtClean="0"/>
          </a:p>
          <a:p>
            <a:r>
              <a:rPr lang="en-US" dirty="0" smtClean="0"/>
              <a:t>I have no objection to servant leadership, in fact, I believe it is the best style for government and philanthropic organizations.  I am not convinced that it is best for business.  I fall back to the adage that, “if everyone is in charge, then no one is in charge.”</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211861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have addressed these concepts previously.</a:t>
            </a:r>
          </a:p>
          <a:p>
            <a:endParaRPr lang="en-US" dirty="0" smtClean="0"/>
          </a:p>
          <a:p>
            <a:r>
              <a:rPr lang="en-US" dirty="0" smtClean="0"/>
              <a:t>The leader with willing followers does not need power, or you might say that the power the leader wields is the ability to positively influence others.</a:t>
            </a:r>
          </a:p>
          <a:p>
            <a:endParaRPr lang="en-US" dirty="0" smtClean="0"/>
          </a:p>
          <a:p>
            <a:r>
              <a:rPr lang="en-US" dirty="0" smtClean="0"/>
              <a:t>If you need to wield power in the form of rewards or punishment, then you are acting like a manager.</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3036518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model holds that power comes in three flavors.</a:t>
            </a:r>
          </a:p>
          <a:p>
            <a:endParaRPr lang="en-US" dirty="0" smtClean="0"/>
          </a:p>
          <a:p>
            <a:r>
              <a:rPr lang="en-US" dirty="0" smtClean="0"/>
              <a:t>I would argue that expert and relevant power can be exercised by a leader, but coercive power falls within the toolkit of the manager.</a:t>
            </a:r>
          </a:p>
          <a:p>
            <a:endParaRPr lang="en-US" dirty="0" smtClean="0"/>
          </a:p>
          <a:p>
            <a:r>
              <a:rPr lang="en-US" dirty="0" smtClean="0"/>
              <a:t>How you view power is up to you, just be aware that not all power is the same.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3733157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a:t>
            </a:r>
            <a:r>
              <a:rPr lang="en-US" dirty="0" err="1" smtClean="0"/>
              <a:t>msut</a:t>
            </a:r>
            <a:r>
              <a:rPr lang="en-US" dirty="0" smtClean="0"/>
              <a:t> use coercive </a:t>
            </a:r>
            <a:r>
              <a:rPr lang="en-US" dirty="0" err="1" smtClean="0"/>
              <a:t>poer</a:t>
            </a:r>
            <a:r>
              <a:rPr lang="en-US" dirty="0" smtClean="0"/>
              <a:t>, you are a manager or a very bad leader.</a:t>
            </a:r>
          </a:p>
          <a:p>
            <a:endParaRPr lang="en-US" dirty="0" smtClean="0"/>
          </a:p>
          <a:p>
            <a:r>
              <a:rPr lang="en-US" dirty="0" smtClean="0"/>
              <a:t>Yes, power does flow from the end of a gun, but it does not develop willing followers.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197508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Expert power flows form the leaders ability to convince followers that the leader knows best.</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17</a:t>
            </a:fld>
            <a:endParaRPr lang="en-US"/>
          </a:p>
        </p:txBody>
      </p:sp>
    </p:spTree>
    <p:extLst>
      <p:ext uri="{BB962C8B-B14F-4D97-AF65-F5344CB8AC3E}">
        <p14:creationId xmlns:p14="http://schemas.microsoft.com/office/powerpoint/2010/main" val="2566126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more akin to charisma or the power of personality.</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18</a:t>
            </a:fld>
            <a:endParaRPr lang="en-US"/>
          </a:p>
        </p:txBody>
      </p:sp>
    </p:spTree>
    <p:extLst>
      <p:ext uri="{BB962C8B-B14F-4D97-AF65-F5344CB8AC3E}">
        <p14:creationId xmlns:p14="http://schemas.microsoft.com/office/powerpoint/2010/main" val="3664901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authors will tell you that good leaders must exhibit these characteristics.  In the U.S. military, the leadership manuals tell us that these characteristics are essential for the officer corps.</a:t>
            </a:r>
          </a:p>
          <a:p>
            <a:endParaRPr lang="en-US" dirty="0" smtClean="0"/>
          </a:p>
          <a:p>
            <a:r>
              <a:rPr lang="en-US" dirty="0" smtClean="0"/>
              <a:t>Having grown up in that environment, I can agree that in the specific realm of military operations, an officer who does not exhibit these characteristics will fail.  I am not convinced that these characteristics are all vital in business.</a:t>
            </a:r>
          </a:p>
          <a:p>
            <a:endParaRPr lang="en-US" dirty="0" smtClean="0"/>
          </a:p>
          <a:p>
            <a:r>
              <a:rPr lang="en-US" dirty="0" smtClean="0"/>
              <a:t>No consensus exists  on what is the </a:t>
            </a:r>
            <a:r>
              <a:rPr lang="en-US" u="sng" dirty="0" smtClean="0"/>
              <a:t>right</a:t>
            </a:r>
            <a:r>
              <a:rPr lang="en-US" dirty="0" smtClean="0"/>
              <a:t> set of leadership characteristics.  I do not believe that  such a definition is necessary.  Many successful leaders have lacked many of these characteristics.</a:t>
            </a:r>
          </a:p>
          <a:p>
            <a:endParaRPr lang="en-US" dirty="0" smtClean="0"/>
          </a:p>
          <a:p>
            <a:r>
              <a:rPr lang="en-US" dirty="0" smtClean="0"/>
              <a:t>As an example, I (as an individual) will not follow someone who is not honest.  On the other hand, 62% of supporters of Hilary Clinton admit that she is not honest, yet they will vote for her.</a:t>
            </a:r>
          </a:p>
          <a:p>
            <a:endParaRPr lang="en-US" dirty="0" smtClean="0"/>
          </a:p>
          <a:p>
            <a:r>
              <a:rPr lang="en-US" dirty="0" smtClean="0"/>
              <a:t>What is important depends on the individual.</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19</a:t>
            </a:fld>
            <a:endParaRPr lang="en-US"/>
          </a:p>
        </p:txBody>
      </p:sp>
    </p:spTree>
    <p:extLst>
      <p:ext uri="{BB962C8B-B14F-4D97-AF65-F5344CB8AC3E}">
        <p14:creationId xmlns:p14="http://schemas.microsoft.com/office/powerpoint/2010/main" val="2621867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are some classic definitions.</a:t>
            </a:r>
          </a:p>
          <a:p>
            <a:endParaRPr lang="en-US" dirty="0" smtClean="0"/>
          </a:p>
          <a:p>
            <a:r>
              <a:rPr lang="en-US" dirty="0" smtClean="0"/>
              <a:t>I wish to emphasize the difference between a leader and a manger.  In my view, leader and manager are roles.  These roles are inherently in conflict.  The leader wants change and the manager wants stability.</a:t>
            </a:r>
          </a:p>
          <a:p>
            <a:endParaRPr lang="en-US" dirty="0" smtClean="0"/>
          </a:p>
          <a:p>
            <a:r>
              <a:rPr lang="en-US" dirty="0" smtClean="0"/>
              <a:t>Leaders can emerge at any level.  Managers only exist in formal organizational structures.</a:t>
            </a:r>
          </a:p>
          <a:p>
            <a:endParaRPr lang="en-US" dirty="0" smtClean="0"/>
          </a:p>
          <a:p>
            <a:r>
              <a:rPr lang="en-US" dirty="0" smtClean="0"/>
              <a:t>Leadership demands one thing—followers.  Without followers, leaders are useless voices in the wind.</a:t>
            </a:r>
          </a:p>
          <a:p>
            <a:endParaRPr lang="en-US" dirty="0" smtClean="0"/>
          </a:p>
          <a:p>
            <a:r>
              <a:rPr lang="en-US" dirty="0" smtClean="0"/>
              <a:t>Followers can be willing or coerced.  Willing followers believe in the leader, or the mission or the idea.  Coerced followers will only follow as long as the coercion exists.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452940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final thoughts…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20</a:t>
            </a:fld>
            <a:endParaRPr lang="en-US"/>
          </a:p>
        </p:txBody>
      </p:sp>
    </p:spTree>
    <p:extLst>
      <p:ext uri="{BB962C8B-B14F-4D97-AF65-F5344CB8AC3E}">
        <p14:creationId xmlns:p14="http://schemas.microsoft.com/office/powerpoint/2010/main" val="3724740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21</a:t>
            </a:fld>
            <a:endParaRPr lang="en-US"/>
          </a:p>
        </p:txBody>
      </p:sp>
    </p:spTree>
    <p:extLst>
      <p:ext uri="{BB962C8B-B14F-4D97-AF65-F5344CB8AC3E}">
        <p14:creationId xmlns:p14="http://schemas.microsoft.com/office/powerpoint/2010/main" val="3420676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22</a:t>
            </a:fld>
            <a:endParaRPr lang="en-US"/>
          </a:p>
        </p:txBody>
      </p:sp>
    </p:spTree>
    <p:extLst>
      <p:ext uri="{BB962C8B-B14F-4D97-AF65-F5344CB8AC3E}">
        <p14:creationId xmlns:p14="http://schemas.microsoft.com/office/powerpoint/2010/main" val="3892816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another model of leadership.  I do necessarily agree with this model, but I want you to watch them to form your own opinion.</a:t>
            </a:r>
          </a:p>
          <a:p>
            <a:endParaRPr lang="en-US" dirty="0" smtClean="0"/>
          </a:p>
          <a:p>
            <a:r>
              <a:rPr lang="en-US" dirty="0" smtClean="0"/>
              <a:t>Dr. Maxwell, in my opinion, confuses the line between leadership and management, but he has a good message.</a:t>
            </a:r>
          </a:p>
          <a:p>
            <a:endParaRPr lang="en-US" dirty="0" smtClean="0"/>
          </a:p>
          <a:p>
            <a:r>
              <a:rPr lang="en-US" dirty="0" smtClean="0"/>
              <a:t>John Maxwell: </a:t>
            </a:r>
            <a:r>
              <a:rPr lang="en-US" dirty="0" smtClean="0">
                <a:hlinkClick r:id="rId3"/>
              </a:rPr>
              <a:t>https://www.youtube.com/watch?v=aPwXeg8ThWI</a:t>
            </a:r>
            <a:r>
              <a:rPr lang="en-US" dirty="0" smtClean="0"/>
              <a:t> </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23</a:t>
            </a:fld>
            <a:endParaRPr lang="en-US"/>
          </a:p>
        </p:txBody>
      </p:sp>
    </p:spTree>
    <p:extLst>
      <p:ext uri="{BB962C8B-B14F-4D97-AF65-F5344CB8AC3E}">
        <p14:creationId xmlns:p14="http://schemas.microsoft.com/office/powerpoint/2010/main" val="3250419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German General was the German Army Chief of the General Staff during WWI.  In his view, the best leader is clever and lazy.</a:t>
            </a:r>
          </a:p>
          <a:p>
            <a:endParaRPr lang="en-US" dirty="0" smtClean="0"/>
          </a:p>
          <a:p>
            <a:r>
              <a:rPr lang="en-US" dirty="0" smtClean="0"/>
              <a:t>I cannot argue against his position.  I suspect most authors of books on management would argue against lazy, but I see the general’s point.</a:t>
            </a:r>
          </a:p>
          <a:p>
            <a:endParaRPr lang="en-US" dirty="0" smtClean="0"/>
          </a:p>
          <a:p>
            <a:r>
              <a:rPr lang="en-US" dirty="0" smtClean="0"/>
              <a:t>Now, the general was talking about picking the right jobs for different officers, but I find it interesting that the general wants the industrious to serve on the staff (to be managers) and the lazy to be leaders.</a:t>
            </a:r>
          </a:p>
          <a:p>
            <a:endParaRPr lang="en-US" dirty="0" smtClean="0"/>
          </a:p>
          <a:p>
            <a:r>
              <a:rPr lang="en-US" dirty="0" smtClean="0"/>
              <a:t>If you only need a leader which you need change, then the lazy leader will pick the path of least resistance to change.</a:t>
            </a:r>
          </a:p>
          <a:p>
            <a:endParaRPr lang="en-US" dirty="0" smtClean="0"/>
          </a:p>
          <a:p>
            <a:r>
              <a:rPr lang="en-US" dirty="0" smtClean="0"/>
              <a:t>Please feel free to disagree with me.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24</a:t>
            </a:fld>
            <a:endParaRPr lang="en-US"/>
          </a:p>
        </p:txBody>
      </p:sp>
    </p:spTree>
    <p:extLst>
      <p:ext uri="{BB962C8B-B14F-4D97-AF65-F5344CB8AC3E}">
        <p14:creationId xmlns:p14="http://schemas.microsoft.com/office/powerpoint/2010/main" val="26051336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Politicians seeking votes will argue that women suffer discrimination in the business world and only the politician can fix it.  This is garbage.</a:t>
            </a:r>
          </a:p>
          <a:p>
            <a:endParaRPr lang="en-US" dirty="0" smtClean="0"/>
          </a:p>
          <a:p>
            <a:r>
              <a:rPr lang="en-US" dirty="0" smtClean="0"/>
              <a:t>I argue that women are less prevalent in senior management roles for many reasons that have nothing to do with discrimination:</a:t>
            </a:r>
          </a:p>
          <a:p>
            <a:r>
              <a:rPr lang="en-US" dirty="0" smtClean="0"/>
              <a:t>--Self-selection.  Women tend to select job roles that do not lead to senior management, e.g., child care, health care.</a:t>
            </a:r>
          </a:p>
          <a:p>
            <a:r>
              <a:rPr lang="en-US" dirty="0" smtClean="0"/>
              <a:t>--Child bearing.  When women temporarily leave the job market to bear children, they fall behind their male peers in competing for advancement</a:t>
            </a:r>
          </a:p>
          <a:p>
            <a:r>
              <a:rPr lang="en-US" dirty="0" smtClean="0"/>
              <a:t>--The last hundred years of U.S. industry has demanded task-focused skills.  Men tend to have a greater aptitude for task-focused leadership styles</a:t>
            </a:r>
          </a:p>
          <a:p>
            <a:endParaRPr lang="en-US" dirty="0" smtClean="0"/>
          </a:p>
          <a:p>
            <a:r>
              <a:rPr lang="en-US" dirty="0" smtClean="0"/>
              <a:t>I also argue that times are changing and the need for participative management is increasing.  Women are better suited for this leadership style.  All things being equal, I predict that in the next 50 years, more women will be in senior executive roles then men in the United States.</a:t>
            </a:r>
          </a:p>
          <a:p>
            <a:endParaRPr lang="en-US" dirty="0" smtClean="0"/>
          </a:p>
          <a:p>
            <a:r>
              <a:rPr lang="en-US" dirty="0" smtClean="0"/>
              <a:t>Does the “good ole boy network” still exist (where men executives favor their men friends over women for promotion)?  Yes, I admit it, it does, but it is not as prevalent as many politicians claim.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25</a:t>
            </a:fld>
            <a:endParaRPr lang="en-US"/>
          </a:p>
        </p:txBody>
      </p:sp>
    </p:spTree>
    <p:extLst>
      <p:ext uri="{BB962C8B-B14F-4D97-AF65-F5344CB8AC3E}">
        <p14:creationId xmlns:p14="http://schemas.microsoft.com/office/powerpoint/2010/main" val="2792695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26</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4450" y="1422400"/>
            <a:ext cx="1962150" cy="2616200"/>
          </a:xfrm>
          <a:prstGeom prst="rect">
            <a:avLst/>
          </a:prstGeom>
        </p:spPr>
      </p:pic>
      <p:sp>
        <p:nvSpPr>
          <p:cNvPr id="6" name="TextBox 5"/>
          <p:cNvSpPr txBox="1"/>
          <p:nvPr/>
        </p:nvSpPr>
        <p:spPr>
          <a:xfrm>
            <a:off x="3124201" y="1447800"/>
            <a:ext cx="2362200" cy="2462213"/>
          </a:xfrm>
          <a:prstGeom prst="rect">
            <a:avLst/>
          </a:prstGeom>
          <a:noFill/>
        </p:spPr>
        <p:txBody>
          <a:bodyPr wrap="square" rtlCol="0">
            <a:spAutoFit/>
          </a:bodyPr>
          <a:lstStyle/>
          <a:p>
            <a:r>
              <a:rPr lang="en-US" sz="1400" dirty="0" smtClean="0"/>
              <a:t>Male brain</a:t>
            </a:r>
          </a:p>
          <a:p>
            <a:pPr marL="285750" indent="-285750">
              <a:buFont typeface="Arial" panose="020B0604020202020204" pitchFamily="34" charset="0"/>
              <a:buChar char="•"/>
            </a:pPr>
            <a:r>
              <a:rPr lang="en-US" sz="1400" dirty="0" smtClean="0"/>
              <a:t>Ten percent larger</a:t>
            </a:r>
          </a:p>
          <a:p>
            <a:pPr marL="285750" indent="-285750">
              <a:buFont typeface="Arial" panose="020B0604020202020204" pitchFamily="34" charset="0"/>
              <a:buChar char="•"/>
            </a:pPr>
            <a:r>
              <a:rPr lang="en-US" sz="1400" dirty="0" smtClean="0"/>
              <a:t>Eight percent more grey matter</a:t>
            </a:r>
          </a:p>
          <a:p>
            <a:pPr marL="285750" indent="-285750">
              <a:buFont typeface="Arial" panose="020B0604020202020204" pitchFamily="34" charset="0"/>
              <a:buChar char="•"/>
            </a:pPr>
            <a:r>
              <a:rPr lang="en-US" sz="1400" dirty="0" smtClean="0"/>
              <a:t>More inter-hemisphere connections</a:t>
            </a:r>
          </a:p>
          <a:p>
            <a:r>
              <a:rPr lang="en-US" sz="1400" dirty="0" smtClean="0"/>
              <a:t>Female brain</a:t>
            </a:r>
          </a:p>
          <a:p>
            <a:pPr marL="285750" indent="-285750">
              <a:buFont typeface="Arial" panose="020B0604020202020204" pitchFamily="34" charset="0"/>
              <a:buChar char="•"/>
            </a:pPr>
            <a:r>
              <a:rPr lang="en-US" sz="1400" dirty="0" smtClean="0"/>
              <a:t>Seven percent more white matter</a:t>
            </a:r>
          </a:p>
          <a:p>
            <a:pPr marL="285750" indent="-285750">
              <a:buFont typeface="Arial" panose="020B0604020202020204" pitchFamily="34" charset="0"/>
              <a:buChar char="•"/>
            </a:pPr>
            <a:r>
              <a:rPr lang="en-US" sz="1400" dirty="0" smtClean="0"/>
              <a:t>More interconnections in the frontal lobes</a:t>
            </a:r>
            <a:endParaRPr lang="en-US" sz="1400" dirty="0"/>
          </a:p>
        </p:txBody>
      </p:sp>
    </p:spTree>
    <p:extLst>
      <p:ext uri="{BB962C8B-B14F-4D97-AF65-F5344CB8AC3E}">
        <p14:creationId xmlns:p14="http://schemas.microsoft.com/office/powerpoint/2010/main" val="92572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have seen this chart before.</a:t>
            </a:r>
          </a:p>
          <a:p>
            <a:endParaRPr lang="en-US" dirty="0" smtClean="0"/>
          </a:p>
          <a:p>
            <a:r>
              <a:rPr lang="en-US" dirty="0" smtClean="0"/>
              <a:t>I argue that pure managers and pure leaders do not exist in the real world.</a:t>
            </a:r>
          </a:p>
          <a:p>
            <a:endParaRPr lang="en-US" dirty="0" smtClean="0"/>
          </a:p>
          <a:p>
            <a:r>
              <a:rPr lang="en-US" dirty="0" smtClean="0"/>
              <a:t>All managers must lead from</a:t>
            </a:r>
            <a:r>
              <a:rPr lang="en-US" baseline="0" dirty="0" smtClean="0"/>
              <a:t> time to time and all leaders must manage once in a while.  As leaders and mangers move left and right on this continuum, the mix of these tasks varies.</a:t>
            </a:r>
          </a:p>
          <a:p>
            <a:endParaRPr lang="en-US" dirty="0" smtClean="0"/>
          </a:p>
          <a:p>
            <a:r>
              <a:rPr lang="en-US" dirty="0" smtClean="0"/>
              <a:t>One person can assume both roles at the same time, however, an internal conflict then naturally exists.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3937860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Much has been written about leadership styles.  Some will argue that you must do this or that, exhibit this or that characteristic, and follow certain rules at which point you will be a leader.</a:t>
            </a:r>
          </a:p>
          <a:p>
            <a:endParaRPr lang="en-US" dirty="0" smtClean="0"/>
          </a:p>
          <a:p>
            <a:r>
              <a:rPr lang="en-US" dirty="0" smtClean="0"/>
              <a:t>I suggest that you ignore these people.</a:t>
            </a:r>
          </a:p>
          <a:p>
            <a:endParaRPr lang="en-US" dirty="0" smtClean="0"/>
          </a:p>
          <a:p>
            <a:r>
              <a:rPr lang="en-US" dirty="0" smtClean="0"/>
              <a:t>Leadership styles are a function of the individual leader’s personality.  What leadership style a specific leader uses is more a matter of how you define the leadership styles. No universal definitions exists.</a:t>
            </a:r>
          </a:p>
          <a:p>
            <a:endParaRPr lang="en-US" dirty="0" smtClean="0"/>
          </a:p>
          <a:p>
            <a:r>
              <a:rPr lang="en-US" dirty="0" smtClean="0"/>
              <a:t>In general, individuals are comfortable with one and only one specific set of characteristics.  For the purpose of this discussion, let us call this a leadership style.  Just like personality indices, leaders tend to fall into a limited member of styles which we will see in the following slides.</a:t>
            </a:r>
          </a:p>
          <a:p>
            <a:endParaRPr lang="en-US" dirty="0" smtClean="0"/>
          </a:p>
          <a:p>
            <a:r>
              <a:rPr lang="en-US" dirty="0" smtClean="0"/>
              <a:t>The better leader can adopt more than one leadership style.  The best leaders can adopt many styles and apply the style that is best suited for the situation.</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82476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Some will argue that leaders are wither transactional or transitional.  I disagree with this bifurcation.  In my mind, a transactional leader is really a manager.  Feel free to disagree, but remember that in my view of the world, leaders seek change and managers seek stability.  If no change is needed, then you do not have need of a leader.</a:t>
            </a:r>
          </a:p>
          <a:p>
            <a:endParaRPr lang="en-US" dirty="0" smtClean="0"/>
          </a:p>
          <a:p>
            <a:r>
              <a:rPr lang="en-US" dirty="0" smtClean="0"/>
              <a:t>The five styles listed in bullet three are the most commonly accepted.  However, depending on the author of the book you are reading, hundreds of styles exist.</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32694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emphasizes what I said two slides previously.  As an aspiring leaders, I would admonish you to:</a:t>
            </a:r>
          </a:p>
          <a:p>
            <a:endParaRPr lang="en-US" dirty="0" smtClean="0"/>
          </a:p>
          <a:p>
            <a:r>
              <a:rPr lang="en-US" dirty="0" smtClean="0"/>
              <a:t>--Understand how to define various leadership styles.  This is not so important for the act of leading, but for your ability to communicate with others.</a:t>
            </a:r>
          </a:p>
          <a:p>
            <a:r>
              <a:rPr lang="en-US" dirty="0" smtClean="0"/>
              <a:t>--Understand what leadership style with which you are most comfortable.</a:t>
            </a:r>
          </a:p>
          <a:p>
            <a:r>
              <a:rPr lang="en-US" dirty="0" smtClean="0"/>
              <a:t>--Try to adopt and apply different leadership styles to different situations.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1178071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one model of leadership.</a:t>
            </a:r>
          </a:p>
          <a:p>
            <a:endParaRPr lang="en-US" dirty="0" smtClean="0"/>
          </a:p>
          <a:p>
            <a:r>
              <a:rPr lang="en-US" dirty="0" smtClean="0"/>
              <a:t>There is nothing wrong with this model, except I believe it is incomplete.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133333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another model.  Same issue.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1464792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model is closer to the classic five, but also incomplete.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41676972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dirty="0" smtClean="0"/>
              <a:t>© 2014, 2016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3096225" y="3436203"/>
            <a:ext cx="2907271" cy="830997"/>
          </a:xfrm>
          <a:prstGeom prst="rect">
            <a:avLst/>
          </a:prstGeom>
          <a:noFill/>
        </p:spPr>
        <p:txBody>
          <a:bodyPr wrap="none" rtlCol="0">
            <a:spAutoFit/>
          </a:bodyPr>
          <a:lstStyle/>
          <a:p>
            <a:pPr algn="ctr"/>
            <a:r>
              <a:rPr lang="en-US" sz="4800" dirty="0" smtClean="0"/>
              <a:t>Leadership</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304799"/>
          <a:ext cx="8305800" cy="5943601"/>
        </p:xfrm>
        <a:graphic>
          <a:graphicData uri="http://schemas.openxmlformats.org/drawingml/2006/table">
            <a:tbl>
              <a:tblPr firstRow="1" bandRow="1">
                <a:tableStyleId>{5C22544A-7EE6-4342-B048-85BDC9FD1C3A}</a:tableStyleId>
              </a:tblPr>
              <a:tblGrid>
                <a:gridCol w="1661160"/>
                <a:gridCol w="1661160"/>
                <a:gridCol w="1661160"/>
                <a:gridCol w="1661160"/>
                <a:gridCol w="1661160"/>
              </a:tblGrid>
              <a:tr h="1466410">
                <a:tc>
                  <a:txBody>
                    <a:bodyPr/>
                    <a:lstStyle/>
                    <a:p>
                      <a:pPr algn="ctr"/>
                      <a:r>
                        <a:rPr lang="en-US" sz="2400" dirty="0" smtClean="0"/>
                        <a:t>Innovator</a:t>
                      </a:r>
                      <a:endParaRPr lang="en-US" sz="2400" dirty="0"/>
                    </a:p>
                  </a:txBody>
                  <a:tcPr anchor="ctr"/>
                </a:tc>
                <a:tc>
                  <a:txBody>
                    <a:bodyPr/>
                    <a:lstStyle/>
                    <a:p>
                      <a:pPr algn="ctr"/>
                      <a:r>
                        <a:rPr lang="en-US" sz="2400" dirty="0" smtClean="0"/>
                        <a:t>Developer</a:t>
                      </a:r>
                      <a:endParaRPr lang="en-US" sz="2400" dirty="0"/>
                    </a:p>
                  </a:txBody>
                  <a:tcPr anchor="ctr"/>
                </a:tc>
                <a:tc>
                  <a:txBody>
                    <a:bodyPr/>
                    <a:lstStyle/>
                    <a:p>
                      <a:pPr algn="ctr"/>
                      <a:r>
                        <a:rPr lang="en-US" sz="2400" dirty="0" smtClean="0"/>
                        <a:t>Activator</a:t>
                      </a:r>
                      <a:endParaRPr lang="en-US" sz="2400" dirty="0"/>
                    </a:p>
                  </a:txBody>
                  <a:tcPr anchor="ctr"/>
                </a:tc>
                <a:tc>
                  <a:txBody>
                    <a:bodyPr/>
                    <a:lstStyle/>
                    <a:p>
                      <a:pPr algn="ctr"/>
                      <a:r>
                        <a:rPr lang="en-US" sz="2400" dirty="0" err="1" smtClean="0"/>
                        <a:t>Maximizer</a:t>
                      </a:r>
                      <a:endParaRPr lang="en-US" sz="2400" dirty="0"/>
                    </a:p>
                  </a:txBody>
                  <a:tcPr anchor="ctr"/>
                </a:tc>
                <a:tc>
                  <a:txBody>
                    <a:bodyPr/>
                    <a:lstStyle/>
                    <a:p>
                      <a:pPr algn="ctr"/>
                      <a:r>
                        <a:rPr lang="en-US" sz="2400" dirty="0" smtClean="0"/>
                        <a:t>Stabilizer</a:t>
                      </a:r>
                      <a:endParaRPr lang="en-US" sz="2400" dirty="0"/>
                    </a:p>
                  </a:txBody>
                  <a:tcPr anchor="ctr"/>
                </a:tc>
              </a:tr>
              <a:tr h="1466410">
                <a:tc>
                  <a:txBody>
                    <a:bodyPr/>
                    <a:lstStyle/>
                    <a:p>
                      <a:pPr algn="ctr"/>
                      <a:r>
                        <a:rPr lang="en-US" sz="2000" i="1" dirty="0" smtClean="0"/>
                        <a:t>Design</a:t>
                      </a:r>
                      <a:endParaRPr lang="en-US" sz="2000" i="1" dirty="0"/>
                    </a:p>
                  </a:txBody>
                  <a:tcPr anchor="ctr"/>
                </a:tc>
                <a:tc>
                  <a:txBody>
                    <a:bodyPr/>
                    <a:lstStyle/>
                    <a:p>
                      <a:pPr algn="ctr"/>
                      <a:r>
                        <a:rPr lang="en-US" sz="2000" i="1" dirty="0" smtClean="0"/>
                        <a:t>Design and Build</a:t>
                      </a:r>
                      <a:endParaRPr lang="en-US" sz="2000" i="1" dirty="0"/>
                    </a:p>
                  </a:txBody>
                  <a:tcPr anchor="ctr"/>
                </a:tc>
                <a:tc>
                  <a:txBody>
                    <a:bodyPr/>
                    <a:lstStyle/>
                    <a:p>
                      <a:pPr algn="ctr"/>
                      <a:r>
                        <a:rPr lang="en-US" sz="2000" i="1" dirty="0" smtClean="0"/>
                        <a:t>Build</a:t>
                      </a:r>
                      <a:endParaRPr lang="en-US" sz="2000" i="1" dirty="0"/>
                    </a:p>
                  </a:txBody>
                  <a:tcPr anchor="ctr"/>
                </a:tc>
                <a:tc>
                  <a:txBody>
                    <a:bodyPr/>
                    <a:lstStyle/>
                    <a:p>
                      <a:pPr algn="ctr"/>
                      <a:r>
                        <a:rPr lang="en-US" sz="2000" i="1" dirty="0" smtClean="0"/>
                        <a:t>Build and Maintain</a:t>
                      </a:r>
                      <a:endParaRPr lang="en-US" sz="2000" i="1" dirty="0"/>
                    </a:p>
                  </a:txBody>
                  <a:tcPr anchor="ctr"/>
                </a:tc>
                <a:tc>
                  <a:txBody>
                    <a:bodyPr/>
                    <a:lstStyle/>
                    <a:p>
                      <a:pPr algn="ctr"/>
                      <a:r>
                        <a:rPr lang="en-US" sz="2000" i="1" dirty="0" smtClean="0"/>
                        <a:t>Maintain</a:t>
                      </a:r>
                      <a:endParaRPr lang="en-US" sz="2000" i="1" dirty="0"/>
                    </a:p>
                  </a:txBody>
                  <a:tcPr anchor="ctr"/>
                </a:tc>
              </a:tr>
              <a:tr h="1943981">
                <a:tc>
                  <a:txBody>
                    <a:bodyPr/>
                    <a:lstStyle/>
                    <a:p>
                      <a:pPr algn="ctr"/>
                      <a:r>
                        <a:rPr lang="en-US" sz="1400" dirty="0" smtClean="0"/>
                        <a:t>Bringing new ideas and original solutions to the marketplace.  Thinking outside the box to solve problems</a:t>
                      </a:r>
                      <a:endParaRPr lang="en-US" sz="1400" dirty="0"/>
                    </a:p>
                  </a:txBody>
                  <a:tcPr anchor="ctr"/>
                </a:tc>
                <a:tc>
                  <a:txBody>
                    <a:bodyPr/>
                    <a:lstStyle/>
                    <a:p>
                      <a:pPr algn="ctr"/>
                      <a:r>
                        <a:rPr lang="en-US" sz="1400" dirty="0" smtClean="0"/>
                        <a:t>Taking action on original solutions and learning along the way. Motto: Ready,</a:t>
                      </a:r>
                      <a:r>
                        <a:rPr lang="en-US" sz="1400" baseline="0" dirty="0" smtClean="0"/>
                        <a:t> aim, fire</a:t>
                      </a:r>
                      <a:endParaRPr lang="en-US" sz="1400" dirty="0"/>
                    </a:p>
                  </a:txBody>
                  <a:tcPr anchor="ctr"/>
                </a:tc>
                <a:tc>
                  <a:txBody>
                    <a:bodyPr/>
                    <a:lstStyle/>
                    <a:p>
                      <a:pPr algn="ctr"/>
                      <a:r>
                        <a:rPr lang="en-US" sz="1400" dirty="0" smtClean="0"/>
                        <a:t>Moving forward to achieve challenging goals.  Overcoming obstacles and getting things done</a:t>
                      </a:r>
                      <a:endParaRPr lang="en-US" sz="1400" dirty="0"/>
                    </a:p>
                  </a:txBody>
                  <a:tcPr anchor="ctr"/>
                </a:tc>
                <a:tc>
                  <a:txBody>
                    <a:bodyPr/>
                    <a:lstStyle/>
                    <a:p>
                      <a:pPr algn="ctr"/>
                      <a:r>
                        <a:rPr lang="en-US" sz="1400" dirty="0" smtClean="0"/>
                        <a:t>Embracing the good of the past while making new changes.  Working together with all kinds of people</a:t>
                      </a:r>
                      <a:endParaRPr lang="en-US" sz="1400" dirty="0"/>
                    </a:p>
                  </a:txBody>
                  <a:tcPr anchor="ctr"/>
                </a:tc>
                <a:tc>
                  <a:txBody>
                    <a:bodyPr/>
                    <a:lstStyle/>
                    <a:p>
                      <a:pPr algn="ctr"/>
                      <a:r>
                        <a:rPr lang="en-US" sz="1400" dirty="0" smtClean="0"/>
                        <a:t>Keeping things running smoothly</a:t>
                      </a:r>
                      <a:r>
                        <a:rPr lang="en-US" sz="1400" baseline="0" dirty="0" smtClean="0"/>
                        <a:t> and efficiently.  Creating systems that meet the highest standards of accountability</a:t>
                      </a:r>
                      <a:endParaRPr lang="en-US" sz="1400" dirty="0"/>
                    </a:p>
                  </a:txBody>
                  <a:tcPr anchor="ctr"/>
                </a:tc>
              </a:tr>
              <a:tr h="1066800">
                <a:tc>
                  <a:txBody>
                    <a:bodyPr/>
                    <a:lstStyle/>
                    <a:p>
                      <a:pPr algn="ctr"/>
                      <a:r>
                        <a:rPr lang="en-US" sz="2000" i="1" dirty="0" smtClean="0"/>
                        <a:t>Creativity</a:t>
                      </a:r>
                      <a:endParaRPr lang="en-US" sz="2000" i="1" dirty="0"/>
                    </a:p>
                  </a:txBody>
                  <a:tcPr anchor="b"/>
                </a:tc>
                <a:tc>
                  <a:txBody>
                    <a:bodyPr/>
                    <a:lstStyle/>
                    <a:p>
                      <a:pPr algn="ctr"/>
                      <a:r>
                        <a:rPr lang="en-US" sz="2000" i="1" dirty="0" smtClean="0"/>
                        <a:t>Flexibility</a:t>
                      </a:r>
                      <a:endParaRPr lang="en-US" sz="2000" i="1" dirty="0"/>
                    </a:p>
                  </a:txBody>
                  <a:tcPr anchor="b"/>
                </a:tc>
                <a:tc>
                  <a:txBody>
                    <a:bodyPr/>
                    <a:lstStyle/>
                    <a:p>
                      <a:pPr algn="ctr"/>
                      <a:r>
                        <a:rPr lang="en-US" sz="2000" i="1" dirty="0" smtClean="0"/>
                        <a:t>Tenacity</a:t>
                      </a:r>
                      <a:endParaRPr lang="en-US" sz="2000" i="1" dirty="0"/>
                    </a:p>
                  </a:txBody>
                  <a:tcPr anchor="b"/>
                </a:tc>
                <a:tc>
                  <a:txBody>
                    <a:bodyPr/>
                    <a:lstStyle/>
                    <a:p>
                      <a:pPr algn="ctr"/>
                      <a:r>
                        <a:rPr lang="en-US" sz="2000" i="1" dirty="0" smtClean="0"/>
                        <a:t>Diplomacy</a:t>
                      </a:r>
                      <a:endParaRPr lang="en-US" sz="2000" i="1" dirty="0"/>
                    </a:p>
                  </a:txBody>
                  <a:tcPr anchor="b"/>
                </a:tc>
                <a:tc>
                  <a:txBody>
                    <a:bodyPr/>
                    <a:lstStyle/>
                    <a:p>
                      <a:pPr algn="ctr"/>
                      <a:r>
                        <a:rPr lang="en-US" sz="2000" i="1" dirty="0" smtClean="0"/>
                        <a:t>Consistency</a:t>
                      </a:r>
                      <a:endParaRPr lang="en-US" sz="2000" i="1" dirty="0"/>
                    </a:p>
                  </a:txBody>
                  <a:tcPr anchor="b"/>
                </a:tc>
              </a:tr>
            </a:tbl>
          </a:graphicData>
        </a:graphic>
      </p:graphicFrame>
      <p:sp>
        <p:nvSpPr>
          <p:cNvPr id="3" name="TextBox 2"/>
          <p:cNvSpPr txBox="1"/>
          <p:nvPr/>
        </p:nvSpPr>
        <p:spPr>
          <a:xfrm>
            <a:off x="3276600" y="5329535"/>
            <a:ext cx="3034549" cy="461665"/>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algn="ctr"/>
            <a:r>
              <a:rPr lang="en-US" sz="2400" dirty="0" smtClean="0"/>
              <a:t>Principal Characteristic</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165743"/>
          <a:ext cx="8382000" cy="6414277"/>
        </p:xfrm>
        <a:graphic>
          <a:graphicData uri="http://schemas.openxmlformats.org/drawingml/2006/table">
            <a:tbl>
              <a:tblPr firstRow="1" bandRow="1">
                <a:tableStyleId>{5C22544A-7EE6-4342-B048-85BDC9FD1C3A}</a:tableStyleId>
              </a:tblPr>
              <a:tblGrid>
                <a:gridCol w="1905000"/>
                <a:gridCol w="2286000"/>
                <a:gridCol w="2095500"/>
                <a:gridCol w="2095500"/>
              </a:tblGrid>
              <a:tr h="931899">
                <a:tc>
                  <a:txBody>
                    <a:bodyPr/>
                    <a:lstStyle/>
                    <a:p>
                      <a:pPr algn="ctr"/>
                      <a:r>
                        <a:rPr lang="en-US" sz="2400" dirty="0" smtClean="0"/>
                        <a:t>Style</a:t>
                      </a:r>
                      <a:endParaRPr lang="en-US" sz="2400" dirty="0"/>
                    </a:p>
                  </a:txBody>
                  <a:tcPr anchor="ctr"/>
                </a:tc>
                <a:tc>
                  <a:txBody>
                    <a:bodyPr/>
                    <a:lstStyle/>
                    <a:p>
                      <a:pPr algn="ctr"/>
                      <a:r>
                        <a:rPr lang="en-US" sz="2400" dirty="0" smtClean="0"/>
                        <a:t>Description</a:t>
                      </a:r>
                      <a:endParaRPr lang="en-US" sz="2400" dirty="0"/>
                    </a:p>
                  </a:txBody>
                  <a:tcPr anchor="ctr"/>
                </a:tc>
                <a:tc>
                  <a:txBody>
                    <a:bodyPr/>
                    <a:lstStyle/>
                    <a:p>
                      <a:pPr algn="ctr"/>
                      <a:r>
                        <a:rPr lang="en-US" sz="2400" dirty="0" smtClean="0"/>
                        <a:t>When to Use</a:t>
                      </a:r>
                      <a:endParaRPr lang="en-US" sz="2400" dirty="0"/>
                    </a:p>
                  </a:txBody>
                  <a:tcPr anchor="ctr"/>
                </a:tc>
                <a:tc>
                  <a:txBody>
                    <a:bodyPr/>
                    <a:lstStyle/>
                    <a:p>
                      <a:pPr algn="ctr"/>
                      <a:r>
                        <a:rPr lang="en-US" sz="2400" dirty="0" smtClean="0"/>
                        <a:t>Weaknesses</a:t>
                      </a:r>
                      <a:endParaRPr lang="en-US" sz="2400" dirty="0"/>
                    </a:p>
                  </a:txBody>
                  <a:tcPr anchor="ctr"/>
                </a:tc>
              </a:tr>
              <a:tr h="910540">
                <a:tc>
                  <a:txBody>
                    <a:bodyPr/>
                    <a:lstStyle/>
                    <a:p>
                      <a:pPr lvl="1" algn="l"/>
                      <a:r>
                        <a:rPr lang="en-US" dirty="0" smtClean="0"/>
                        <a:t>Commanding</a:t>
                      </a:r>
                    </a:p>
                    <a:p>
                      <a:pPr lvl="1" algn="l"/>
                      <a:r>
                        <a:rPr lang="en-US" dirty="0" smtClean="0"/>
                        <a:t>Coercive</a:t>
                      </a:r>
                      <a:endParaRPr lang="en-US" dirty="0"/>
                    </a:p>
                  </a:txBody>
                  <a:tcPr marL="45720" marR="45720" anchor="ctr"/>
                </a:tc>
                <a:tc>
                  <a:txBody>
                    <a:bodyPr/>
                    <a:lstStyle/>
                    <a:p>
                      <a:r>
                        <a:rPr lang="en-US" sz="1400" dirty="0" smtClean="0"/>
                        <a:t>Dictatorship</a:t>
                      </a:r>
                    </a:p>
                    <a:p>
                      <a:r>
                        <a:rPr lang="en-US" sz="1400" i="1" dirty="0" smtClean="0"/>
                        <a:t>“Do what I say”</a:t>
                      </a:r>
                      <a:endParaRPr lang="en-US" sz="1400" i="1" dirty="0"/>
                    </a:p>
                  </a:txBody>
                  <a:tcPr/>
                </a:tc>
                <a:tc>
                  <a:txBody>
                    <a:bodyPr/>
                    <a:lstStyle/>
                    <a:p>
                      <a:r>
                        <a:rPr lang="en-US" sz="1400" dirty="0" smtClean="0"/>
                        <a:t>When</a:t>
                      </a:r>
                      <a:r>
                        <a:rPr lang="en-US" sz="1400" baseline="0" dirty="0" smtClean="0"/>
                        <a:t> time is scarce or in a crisis</a:t>
                      </a:r>
                      <a:endParaRPr lang="en-US" sz="1400" dirty="0"/>
                    </a:p>
                  </a:txBody>
                  <a:tcPr/>
                </a:tc>
                <a:tc>
                  <a:txBody>
                    <a:bodyPr/>
                    <a:lstStyle/>
                    <a:p>
                      <a:r>
                        <a:rPr lang="en-US" sz="1400" dirty="0" smtClean="0"/>
                        <a:t>Members can feel stifled as they are treated as workers and not asked for an opinion</a:t>
                      </a:r>
                      <a:endParaRPr lang="en-US" sz="1400" dirty="0"/>
                    </a:p>
                  </a:txBody>
                  <a:tcPr/>
                </a:tc>
              </a:tr>
              <a:tr h="910540">
                <a:tc>
                  <a:txBody>
                    <a:bodyPr/>
                    <a:lstStyle/>
                    <a:p>
                      <a:pPr lvl="1" algn="l"/>
                      <a:r>
                        <a:rPr lang="en-US" dirty="0" smtClean="0"/>
                        <a:t>Visionary</a:t>
                      </a:r>
                    </a:p>
                    <a:p>
                      <a:pPr lvl="1" algn="l"/>
                      <a:r>
                        <a:rPr lang="en-US" dirty="0" smtClean="0"/>
                        <a:t>Authoritative</a:t>
                      </a:r>
                      <a:endParaRPr lang="en-US" dirty="0"/>
                    </a:p>
                  </a:txBody>
                  <a:tcPr marL="45720" marR="45720" anchor="ctr"/>
                </a:tc>
                <a:tc>
                  <a:txBody>
                    <a:bodyPr/>
                    <a:lstStyle/>
                    <a:p>
                      <a:r>
                        <a:rPr lang="en-US" sz="1400" dirty="0" smtClean="0"/>
                        <a:t>Mobilizes people towards vision</a:t>
                      </a:r>
                    </a:p>
                    <a:p>
                      <a:r>
                        <a:rPr lang="en-US" sz="1400" i="1" dirty="0" smtClean="0"/>
                        <a:t>“Come with me”</a:t>
                      </a:r>
                      <a:endParaRPr lang="en-US" sz="1400" i="1" dirty="0"/>
                    </a:p>
                  </a:txBody>
                  <a:tcPr/>
                </a:tc>
                <a:tc>
                  <a:txBody>
                    <a:bodyPr/>
                    <a:lstStyle/>
                    <a:p>
                      <a:r>
                        <a:rPr lang="en-US" sz="1400" dirty="0" smtClean="0"/>
                        <a:t>When a new </a:t>
                      </a:r>
                      <a:r>
                        <a:rPr lang="en-US" sz="1400" baseline="0" dirty="0" smtClean="0"/>
                        <a:t>direction is needed</a:t>
                      </a:r>
                      <a:endParaRPr lang="en-US" sz="1400" dirty="0"/>
                    </a:p>
                  </a:txBody>
                  <a:tcPr/>
                </a:tc>
                <a:tc>
                  <a:txBody>
                    <a:bodyPr/>
                    <a:lstStyle/>
                    <a:p>
                      <a:r>
                        <a:rPr lang="en-US" sz="1400" dirty="0" smtClean="0"/>
                        <a:t>Lacks an</a:t>
                      </a:r>
                      <a:r>
                        <a:rPr lang="en-US" sz="1400" baseline="0" dirty="0" smtClean="0"/>
                        <a:t> ability to help team members understand how they get to a goal</a:t>
                      </a:r>
                      <a:endParaRPr lang="en-US" sz="1400" dirty="0"/>
                    </a:p>
                  </a:txBody>
                  <a:tcPr/>
                </a:tc>
              </a:tr>
              <a:tr h="765796">
                <a:tc>
                  <a:txBody>
                    <a:bodyPr/>
                    <a:lstStyle/>
                    <a:p>
                      <a:pPr lvl="1" algn="l"/>
                      <a:r>
                        <a:rPr lang="en-US" dirty="0" err="1" smtClean="0"/>
                        <a:t>Affiliative</a:t>
                      </a:r>
                      <a:endParaRPr lang="en-US" dirty="0"/>
                    </a:p>
                  </a:txBody>
                  <a:tcPr marL="45720" marR="45720" anchor="ctr"/>
                </a:tc>
                <a:tc>
                  <a:txBody>
                    <a:bodyPr/>
                    <a:lstStyle/>
                    <a:p>
                      <a:r>
                        <a:rPr lang="en-US" sz="1400" dirty="0" smtClean="0"/>
                        <a:t>Focuses on emotional needs over work needs</a:t>
                      </a:r>
                    </a:p>
                    <a:p>
                      <a:r>
                        <a:rPr lang="en-US" sz="1400" i="1" dirty="0" smtClean="0"/>
                        <a:t>“People come first”</a:t>
                      </a:r>
                      <a:endParaRPr lang="en-US" sz="1400" i="1" dirty="0"/>
                    </a:p>
                  </a:txBody>
                  <a:tcPr/>
                </a:tc>
                <a:tc>
                  <a:txBody>
                    <a:bodyPr/>
                    <a:lstStyle/>
                    <a:p>
                      <a:r>
                        <a:rPr lang="en-US" sz="1400" dirty="0" smtClean="0"/>
                        <a:t>Best used for healing rifts and getting through stressful situations</a:t>
                      </a:r>
                      <a:endParaRPr lang="en-US" sz="1400" dirty="0"/>
                    </a:p>
                  </a:txBody>
                  <a:tcPr/>
                </a:tc>
                <a:tc>
                  <a:txBody>
                    <a:bodyPr/>
                    <a:lstStyle/>
                    <a:p>
                      <a:r>
                        <a:rPr lang="en-US" sz="1400" dirty="0" smtClean="0"/>
                        <a:t>Confrontation</a:t>
                      </a:r>
                      <a:r>
                        <a:rPr lang="en-US" sz="1400" baseline="0" dirty="0" smtClean="0"/>
                        <a:t> and emotionally distressing positions can be avoided</a:t>
                      </a:r>
                      <a:endParaRPr lang="en-US" sz="1400" dirty="0"/>
                    </a:p>
                  </a:txBody>
                  <a:tcPr/>
                </a:tc>
              </a:tr>
              <a:tr h="910540">
                <a:tc>
                  <a:txBody>
                    <a:bodyPr/>
                    <a:lstStyle/>
                    <a:p>
                      <a:pPr lvl="1" algn="l"/>
                      <a:r>
                        <a:rPr lang="en-US" dirty="0" smtClean="0"/>
                        <a:t>Democratic</a:t>
                      </a:r>
                      <a:endParaRPr lang="en-US" dirty="0"/>
                    </a:p>
                  </a:txBody>
                  <a:tcPr marL="45720" marR="45720" anchor="ctr"/>
                </a:tc>
                <a:tc>
                  <a:txBody>
                    <a:bodyPr/>
                    <a:lstStyle/>
                    <a:p>
                      <a:r>
                        <a:rPr lang="en-US" sz="1400" dirty="0" smtClean="0"/>
                        <a:t>Uses participation, listening to both the bad and the good</a:t>
                      </a:r>
                    </a:p>
                    <a:p>
                      <a:r>
                        <a:rPr lang="en-US" sz="1400" i="1" dirty="0" smtClean="0"/>
                        <a:t>“What do you think?”</a:t>
                      </a:r>
                    </a:p>
                  </a:txBody>
                  <a:tcPr/>
                </a:tc>
                <a:tc>
                  <a:txBody>
                    <a:bodyPr/>
                    <a:lstStyle/>
                    <a:p>
                      <a:r>
                        <a:rPr lang="en-US" sz="1400" dirty="0" smtClean="0"/>
                        <a:t>To gain valuable input from employees and to gain buy-in when there is time</a:t>
                      </a:r>
                      <a:r>
                        <a:rPr lang="en-US" sz="1400" baseline="0" dirty="0" smtClean="0"/>
                        <a:t> to do so</a:t>
                      </a:r>
                      <a:endParaRPr lang="en-US" sz="1400" dirty="0"/>
                    </a:p>
                  </a:txBody>
                  <a:tcPr/>
                </a:tc>
                <a:tc>
                  <a:txBody>
                    <a:bodyPr/>
                    <a:lstStyle/>
                    <a:p>
                      <a:r>
                        <a:rPr lang="en-US" sz="1400" dirty="0" smtClean="0"/>
                        <a:t>Can be lots of listening,</a:t>
                      </a:r>
                      <a:r>
                        <a:rPr lang="en-US" sz="1400" baseline="0" dirty="0" smtClean="0"/>
                        <a:t> </a:t>
                      </a:r>
                      <a:r>
                        <a:rPr lang="en-US" sz="1400" dirty="0" smtClean="0"/>
                        <a:t>but very little effective action</a:t>
                      </a:r>
                      <a:endParaRPr lang="en-US" sz="1400" dirty="0"/>
                    </a:p>
                  </a:txBody>
                  <a:tcPr/>
                </a:tc>
              </a:tr>
              <a:tr h="765796">
                <a:tc>
                  <a:txBody>
                    <a:bodyPr/>
                    <a:lstStyle/>
                    <a:p>
                      <a:pPr lvl="1" algn="l"/>
                      <a:r>
                        <a:rPr lang="en-US" dirty="0" smtClean="0"/>
                        <a:t>Pacesetting</a:t>
                      </a:r>
                    </a:p>
                    <a:p>
                      <a:pPr lvl="1" algn="l"/>
                      <a:endParaRPr lang="en-US" dirty="0"/>
                    </a:p>
                  </a:txBody>
                  <a:tcPr marL="45720" marR="45720" anchor="ctr"/>
                </a:tc>
                <a:tc>
                  <a:txBody>
                    <a:bodyPr/>
                    <a:lstStyle/>
                    <a:p>
                      <a:r>
                        <a:rPr lang="en-US" sz="1400" dirty="0" smtClean="0"/>
                        <a:t>Builds challenging and exciting goals</a:t>
                      </a:r>
                      <a:r>
                        <a:rPr lang="en-US" sz="1400" baseline="0" dirty="0" smtClean="0"/>
                        <a:t> for people</a:t>
                      </a:r>
                    </a:p>
                    <a:p>
                      <a:r>
                        <a:rPr lang="en-US" sz="1400" i="1" baseline="0" dirty="0" smtClean="0"/>
                        <a:t>“Do as I do, now”</a:t>
                      </a:r>
                      <a:endParaRPr lang="en-US" sz="1400" i="1" dirty="0"/>
                    </a:p>
                  </a:txBody>
                  <a:tcPr/>
                </a:tc>
                <a:tc>
                  <a:txBody>
                    <a:bodyPr/>
                    <a:lstStyle/>
                    <a:p>
                      <a:r>
                        <a:rPr lang="en-US" sz="1400" dirty="0" smtClean="0"/>
                        <a:t>When the team is already highly motivated and competent</a:t>
                      </a:r>
                      <a:endParaRPr lang="en-US" sz="1400" dirty="0"/>
                    </a:p>
                  </a:txBody>
                  <a:tcPr/>
                </a:tc>
                <a:tc>
                  <a:txBody>
                    <a:bodyPr/>
                    <a:lstStyle/>
                    <a:p>
                      <a:r>
                        <a:rPr lang="en-US" sz="1400" dirty="0" smtClean="0"/>
                        <a:t>Can lack emotional intelligence</a:t>
                      </a:r>
                      <a:endParaRPr lang="en-US" sz="1400" dirty="0"/>
                    </a:p>
                  </a:txBody>
                  <a:tcPr/>
                </a:tc>
              </a:tr>
              <a:tr h="1116146">
                <a:tc>
                  <a:txBody>
                    <a:bodyPr/>
                    <a:lstStyle/>
                    <a:p>
                      <a:pPr lvl="1" algn="l"/>
                      <a:r>
                        <a:rPr lang="en-US" dirty="0" smtClean="0"/>
                        <a:t>Coaching</a:t>
                      </a:r>
                      <a:endParaRPr lang="en-US" dirty="0"/>
                    </a:p>
                  </a:txBody>
                  <a:tcPr marL="45720" marR="45720" anchor="ctr"/>
                </a:tc>
                <a:tc>
                  <a:txBody>
                    <a:bodyPr/>
                    <a:lstStyle/>
                    <a:p>
                      <a:r>
                        <a:rPr lang="en-US" sz="1400" dirty="0" smtClean="0"/>
                        <a:t>Connecting corporate goals while helping</a:t>
                      </a:r>
                      <a:r>
                        <a:rPr lang="en-US" sz="1400" baseline="0" dirty="0" smtClean="0"/>
                        <a:t> people find strengths and weaknesses</a:t>
                      </a:r>
                    </a:p>
                    <a:p>
                      <a:r>
                        <a:rPr lang="en-US" sz="1400" i="1" baseline="0" dirty="0" smtClean="0"/>
                        <a:t>“Try this”</a:t>
                      </a:r>
                      <a:endParaRPr lang="en-US" sz="1400" i="1" dirty="0"/>
                    </a:p>
                  </a:txBody>
                  <a:tcPr/>
                </a:tc>
                <a:tc>
                  <a:txBody>
                    <a:bodyPr/>
                    <a:lstStyle/>
                    <a:p>
                      <a:r>
                        <a:rPr lang="en-US" sz="1400" dirty="0" smtClean="0"/>
                        <a:t>When individuals need to build longer term strengths</a:t>
                      </a:r>
                      <a:endParaRPr lang="en-US" sz="1400" dirty="0"/>
                    </a:p>
                  </a:txBody>
                  <a:tcPr/>
                </a:tc>
                <a:tc>
                  <a:txBody>
                    <a:bodyPr/>
                    <a:lstStyle/>
                    <a:p>
                      <a:r>
                        <a:rPr lang="en-US" sz="1400" dirty="0" smtClean="0"/>
                        <a:t>Can appear</a:t>
                      </a:r>
                      <a:r>
                        <a:rPr lang="en-US" sz="1400" baseline="0" dirty="0" smtClean="0"/>
                        <a:t> to be micromanaging</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304800"/>
          <a:ext cx="8153400" cy="6061690"/>
        </p:xfrm>
        <a:graphic>
          <a:graphicData uri="http://schemas.openxmlformats.org/drawingml/2006/table">
            <a:tbl>
              <a:tblPr firstRow="1" bandRow="1">
                <a:tableStyleId>{5C22544A-7EE6-4342-B048-85BDC9FD1C3A}</a:tableStyleId>
              </a:tblPr>
              <a:tblGrid>
                <a:gridCol w="1828800"/>
                <a:gridCol w="2247900"/>
                <a:gridCol w="1866900"/>
                <a:gridCol w="2209800"/>
              </a:tblGrid>
              <a:tr h="811973">
                <a:tc>
                  <a:txBody>
                    <a:bodyPr/>
                    <a:lstStyle/>
                    <a:p>
                      <a:pPr algn="ctr"/>
                      <a:r>
                        <a:rPr lang="en-US" sz="3200" dirty="0" smtClean="0"/>
                        <a:t>Style</a:t>
                      </a:r>
                      <a:endParaRPr lang="en-US" sz="3200" dirty="0"/>
                    </a:p>
                  </a:txBody>
                  <a:tcPr anchor="ctr"/>
                </a:tc>
                <a:tc>
                  <a:txBody>
                    <a:bodyPr/>
                    <a:lstStyle/>
                    <a:p>
                      <a:pPr algn="ctr"/>
                      <a:r>
                        <a:rPr lang="en-US" sz="3200" dirty="0" smtClean="0"/>
                        <a:t>Definition</a:t>
                      </a:r>
                      <a:endParaRPr lang="en-US" sz="3200" dirty="0"/>
                    </a:p>
                  </a:txBody>
                  <a:tcPr anchor="ctr"/>
                </a:tc>
                <a:tc>
                  <a:txBody>
                    <a:bodyPr/>
                    <a:lstStyle/>
                    <a:p>
                      <a:pPr algn="ctr"/>
                      <a:r>
                        <a:rPr lang="en-US" sz="3200" dirty="0" smtClean="0"/>
                        <a:t>Style</a:t>
                      </a:r>
                      <a:endParaRPr lang="en-US" sz="3200" dirty="0"/>
                    </a:p>
                  </a:txBody>
                  <a:tcPr anchor="ctr"/>
                </a:tc>
                <a:tc>
                  <a:txBody>
                    <a:bodyPr/>
                    <a:lstStyle/>
                    <a:p>
                      <a:pPr algn="ctr"/>
                      <a:r>
                        <a:rPr lang="en-US" sz="3200" dirty="0" smtClean="0"/>
                        <a:t>Definition</a:t>
                      </a:r>
                      <a:endParaRPr lang="en-US" sz="3200" dirty="0"/>
                    </a:p>
                  </a:txBody>
                  <a:tcPr anchor="ctr"/>
                </a:tc>
              </a:tr>
              <a:tr h="1009670">
                <a:tc>
                  <a:txBody>
                    <a:bodyPr/>
                    <a:lstStyle/>
                    <a:p>
                      <a:pPr algn="ctr"/>
                      <a:r>
                        <a:rPr lang="en-US" sz="2400" dirty="0" smtClean="0"/>
                        <a:t>Autocratic</a:t>
                      </a:r>
                      <a:endParaRPr lang="en-US" sz="2400" dirty="0"/>
                    </a:p>
                  </a:txBody>
                  <a:tcPr anchor="ctr"/>
                </a:tc>
                <a:tc>
                  <a:txBody>
                    <a:bodyPr/>
                    <a:lstStyle/>
                    <a:p>
                      <a:r>
                        <a:rPr lang="en-US" sz="1600" dirty="0" smtClean="0"/>
                        <a:t>Leader</a:t>
                      </a:r>
                      <a:r>
                        <a:rPr lang="en-US" sz="1600" baseline="0" dirty="0" smtClean="0"/>
                        <a:t> is in total control of the group and task.  Importance is focused at the top</a:t>
                      </a:r>
                      <a:endParaRPr lang="en-US" sz="1600" dirty="0"/>
                    </a:p>
                  </a:txBody>
                  <a:tcPr anchor="ctr"/>
                </a:tc>
                <a:tc>
                  <a:txBody>
                    <a:bodyPr/>
                    <a:lstStyle/>
                    <a:p>
                      <a:pPr algn="ctr"/>
                      <a:r>
                        <a:rPr lang="en-US" sz="2400" dirty="0" smtClean="0"/>
                        <a:t>Laissez Faire</a:t>
                      </a:r>
                      <a:endParaRPr lang="en-US" sz="2400" dirty="0"/>
                    </a:p>
                  </a:txBody>
                  <a:tcPr anchor="ctr"/>
                </a:tc>
                <a:tc>
                  <a:txBody>
                    <a:bodyPr/>
                    <a:lstStyle/>
                    <a:p>
                      <a:r>
                        <a:rPr lang="en-US" sz="1600" dirty="0" smtClean="0"/>
                        <a:t>Leader withdraws authority and influence in favor of permissiveness</a:t>
                      </a:r>
                      <a:endParaRPr lang="en-US" sz="1600" dirty="0"/>
                    </a:p>
                  </a:txBody>
                  <a:tcPr anchor="ctr"/>
                </a:tc>
              </a:tr>
              <a:tr h="1471233">
                <a:tc>
                  <a:txBody>
                    <a:bodyPr/>
                    <a:lstStyle/>
                    <a:p>
                      <a:pPr algn="ctr"/>
                      <a:r>
                        <a:rPr lang="en-US" sz="2400" dirty="0" smtClean="0"/>
                        <a:t>Consultative</a:t>
                      </a:r>
                      <a:endParaRPr lang="en-US" sz="2400" dirty="0"/>
                    </a:p>
                  </a:txBody>
                  <a:tcPr anchor="ctr"/>
                </a:tc>
                <a:tc>
                  <a:txBody>
                    <a:bodyPr/>
                    <a:lstStyle/>
                    <a:p>
                      <a:r>
                        <a:rPr lang="en-US" sz="1600" dirty="0" smtClean="0"/>
                        <a:t>Leader consults those affected by a decision.  Those affected have a voice</a:t>
                      </a:r>
                      <a:endParaRPr lang="en-US" sz="1600" dirty="0"/>
                    </a:p>
                  </a:txBody>
                  <a:tcPr anchor="ctr"/>
                </a:tc>
                <a:tc>
                  <a:txBody>
                    <a:bodyPr/>
                    <a:lstStyle/>
                    <a:p>
                      <a:pPr algn="ctr"/>
                      <a:r>
                        <a:rPr lang="en-US" sz="2400" dirty="0" err="1" smtClean="0"/>
                        <a:t>Nomothetic</a:t>
                      </a:r>
                      <a:endParaRPr lang="en-US" sz="2400" dirty="0"/>
                    </a:p>
                  </a:txBody>
                  <a:tcPr anchor="ctr"/>
                </a:tc>
                <a:tc>
                  <a:txBody>
                    <a:bodyPr/>
                    <a:lstStyle/>
                    <a:p>
                      <a:r>
                        <a:rPr lang="en-US" sz="1600" dirty="0" smtClean="0"/>
                        <a:t>Leader emphasizes the requirements of the institution rather than the needs of an individual in the group</a:t>
                      </a:r>
                      <a:endParaRPr lang="en-US" sz="1600" dirty="0"/>
                    </a:p>
                  </a:txBody>
                  <a:tcPr anchor="ctr"/>
                </a:tc>
              </a:tr>
              <a:tr h="1240451">
                <a:tc>
                  <a:txBody>
                    <a:bodyPr/>
                    <a:lstStyle/>
                    <a:p>
                      <a:pPr algn="ctr"/>
                      <a:r>
                        <a:rPr lang="en-US" sz="2400" dirty="0" smtClean="0"/>
                        <a:t>Participative</a:t>
                      </a:r>
                      <a:endParaRPr lang="en-US" sz="2400" dirty="0"/>
                    </a:p>
                  </a:txBody>
                  <a:tcPr anchor="ctr"/>
                </a:tc>
                <a:tc>
                  <a:txBody>
                    <a:bodyPr/>
                    <a:lstStyle/>
                    <a:p>
                      <a:r>
                        <a:rPr lang="en-US" sz="1600" dirty="0" smtClean="0"/>
                        <a:t>Leader and group discuss and decide together.  Those affected have a voice and a vote</a:t>
                      </a:r>
                      <a:endParaRPr lang="en-US" sz="1600" dirty="0"/>
                    </a:p>
                  </a:txBody>
                  <a:tcPr anchor="ctr"/>
                </a:tc>
                <a:tc>
                  <a:txBody>
                    <a:bodyPr/>
                    <a:lstStyle/>
                    <a:p>
                      <a:pPr algn="ctr"/>
                      <a:r>
                        <a:rPr lang="en-US" sz="2400" dirty="0" smtClean="0"/>
                        <a:t>Idiographic</a:t>
                      </a:r>
                      <a:endParaRPr lang="en-US" sz="2400" dirty="0"/>
                    </a:p>
                  </a:txBody>
                  <a:tcPr anchor="ctr"/>
                </a:tc>
                <a:tc>
                  <a:txBody>
                    <a:bodyPr/>
                    <a:lstStyle/>
                    <a:p>
                      <a:r>
                        <a:rPr lang="en-US" sz="1600" dirty="0" smtClean="0"/>
                        <a:t>Leader emphasized the needs of an individual rather than those of the institution</a:t>
                      </a:r>
                      <a:endParaRPr lang="en-US" sz="1600" dirty="0"/>
                    </a:p>
                  </a:txBody>
                  <a:tcPr anchor="ctr"/>
                </a:tc>
              </a:tr>
              <a:tr h="1471233">
                <a:tc>
                  <a:txBody>
                    <a:bodyPr/>
                    <a:lstStyle/>
                    <a:p>
                      <a:pPr algn="ctr"/>
                      <a:r>
                        <a:rPr lang="en-US" sz="2400" dirty="0" smtClean="0"/>
                        <a:t>Democratic</a:t>
                      </a:r>
                      <a:endParaRPr lang="en-US" sz="2400" dirty="0"/>
                    </a:p>
                  </a:txBody>
                  <a:tcPr anchor="ctr"/>
                </a:tc>
                <a:tc>
                  <a:txBody>
                    <a:bodyPr/>
                    <a:lstStyle/>
                    <a:p>
                      <a:r>
                        <a:rPr lang="en-US" sz="1600" dirty="0" smtClean="0"/>
                        <a:t>The majority opinion of the group determines the course of action</a:t>
                      </a:r>
                      <a:endParaRPr lang="en-US" sz="1600" dirty="0"/>
                    </a:p>
                  </a:txBody>
                  <a:tcPr anchor="ctr"/>
                </a:tc>
                <a:tc>
                  <a:txBody>
                    <a:bodyPr/>
                    <a:lstStyle/>
                    <a:p>
                      <a:pPr algn="ctr"/>
                      <a:r>
                        <a:rPr lang="en-US" sz="2400" dirty="0" smtClean="0"/>
                        <a:t>Situational</a:t>
                      </a:r>
                      <a:endParaRPr lang="en-US" sz="2400" dirty="0"/>
                    </a:p>
                  </a:txBody>
                  <a:tcPr anchor="ctr"/>
                </a:tc>
                <a:tc>
                  <a:txBody>
                    <a:bodyPr/>
                    <a:lstStyle/>
                    <a:p>
                      <a:r>
                        <a:rPr lang="en-US" sz="1600" dirty="0" smtClean="0"/>
                        <a:t>Appropriate approach is determined by the situation: traits of the leader and group and the task at hand</a:t>
                      </a:r>
                      <a:endParaRPr lang="en-US" sz="1600" dirty="0"/>
                    </a:p>
                  </a:txBody>
                  <a:tcPr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TextBox 2"/>
          <p:cNvSpPr txBox="1"/>
          <p:nvPr/>
        </p:nvSpPr>
        <p:spPr>
          <a:xfrm>
            <a:off x="1371600" y="381000"/>
            <a:ext cx="2984791" cy="646331"/>
          </a:xfrm>
          <a:prstGeom prst="rect">
            <a:avLst/>
          </a:prstGeom>
          <a:noFill/>
        </p:spPr>
        <p:txBody>
          <a:bodyPr wrap="none" rtlCol="0">
            <a:spAutoFit/>
          </a:bodyPr>
          <a:lstStyle/>
          <a:p>
            <a:r>
              <a:rPr lang="en-US" sz="3600" dirty="0" smtClean="0"/>
              <a:t>Servant Leader</a:t>
            </a:r>
            <a:endParaRPr lang="en-US" sz="3600" dirty="0"/>
          </a:p>
        </p:txBody>
      </p:sp>
      <p:sp>
        <p:nvSpPr>
          <p:cNvPr id="4" name="TextBox 3"/>
          <p:cNvSpPr txBox="1"/>
          <p:nvPr/>
        </p:nvSpPr>
        <p:spPr>
          <a:xfrm>
            <a:off x="905256" y="1591056"/>
            <a:ext cx="7781544" cy="4893647"/>
          </a:xfrm>
          <a:prstGeom prst="rect">
            <a:avLst/>
          </a:prstGeom>
          <a:noFill/>
        </p:spPr>
        <p:txBody>
          <a:bodyPr wrap="square" rtlCol="0">
            <a:spAutoFit/>
          </a:bodyPr>
          <a:lstStyle/>
          <a:p>
            <a:pPr>
              <a:buFont typeface="Wingdings" pitchFamily="2" charset="2"/>
              <a:buChar char="Ø"/>
            </a:pPr>
            <a:r>
              <a:rPr lang="en-US" sz="2400" dirty="0" smtClean="0"/>
              <a:t>  Term coined by Robert Greenleaf in the 1970s.  Emphasizes:</a:t>
            </a:r>
          </a:p>
          <a:p>
            <a:pPr lvl="1">
              <a:buFont typeface="Wingdings" pitchFamily="2" charset="2"/>
              <a:buChar char="§"/>
            </a:pPr>
            <a:r>
              <a:rPr lang="en-US" sz="2400" dirty="0" smtClean="0"/>
              <a:t>  Social responsibility over selfishness</a:t>
            </a:r>
          </a:p>
          <a:p>
            <a:pPr lvl="1">
              <a:buFont typeface="Wingdings" pitchFamily="2" charset="2"/>
              <a:buChar char="§"/>
            </a:pPr>
            <a:r>
              <a:rPr lang="en-US" sz="2400" dirty="0" smtClean="0"/>
              <a:t>  Service, honesty, fairness</a:t>
            </a:r>
          </a:p>
          <a:p>
            <a:pPr lvl="1">
              <a:buFont typeface="Wingdings" pitchFamily="2" charset="2"/>
              <a:buChar char="§"/>
            </a:pPr>
            <a:r>
              <a:rPr lang="en-US" sz="2400" dirty="0" smtClean="0"/>
              <a:t>  Some claim it is the way ahead in the world</a:t>
            </a:r>
          </a:p>
          <a:p>
            <a:pPr lvl="1"/>
            <a:endParaRPr lang="en-US" sz="2400" b="1" dirty="0" smtClean="0"/>
          </a:p>
          <a:p>
            <a:pPr>
              <a:buFont typeface="Wingdings" pitchFamily="2" charset="2"/>
              <a:buChar char="Ø"/>
            </a:pPr>
            <a:r>
              <a:rPr lang="en-US" sz="2400" dirty="0" smtClean="0"/>
              <a:t>  Places the needs of the employees over those of the stockholders, other stakeholders, or the firm</a:t>
            </a:r>
          </a:p>
          <a:p>
            <a:pPr>
              <a:buFont typeface="Wingdings" pitchFamily="2" charset="2"/>
              <a:buChar char="Ø"/>
            </a:pPr>
            <a:endParaRPr lang="en-US" sz="2400" b="1" dirty="0" smtClean="0"/>
          </a:p>
          <a:p>
            <a:pPr>
              <a:buFont typeface="Wingdings" pitchFamily="2" charset="2"/>
              <a:buChar char="Ø"/>
            </a:pPr>
            <a:r>
              <a:rPr lang="en-US" sz="2400" dirty="0" smtClean="0"/>
              <a:t>  Antithetical to human nature</a:t>
            </a:r>
          </a:p>
          <a:p>
            <a:pPr lvl="1">
              <a:buFont typeface="Wingdings" pitchFamily="2" charset="2"/>
              <a:buChar char="§"/>
            </a:pPr>
            <a:r>
              <a:rPr lang="en-US" sz="2400" dirty="0" smtClean="0"/>
              <a:t> Why would a firm want a servant leader?</a:t>
            </a:r>
          </a:p>
          <a:p>
            <a:pPr lvl="1">
              <a:buFont typeface="Wingdings" pitchFamily="2" charset="2"/>
              <a:buChar char="§"/>
            </a:pPr>
            <a:r>
              <a:rPr lang="en-US" sz="2400" dirty="0" smtClean="0"/>
              <a:t>  Seems to be an effort by leftists to taint business schools (one PhD’s opinion)</a:t>
            </a:r>
            <a:endParaRPr lang="en-US" sz="2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TextBox 2"/>
          <p:cNvSpPr txBox="1"/>
          <p:nvPr/>
        </p:nvSpPr>
        <p:spPr>
          <a:xfrm>
            <a:off x="1371600" y="381000"/>
            <a:ext cx="1371850" cy="646331"/>
          </a:xfrm>
          <a:prstGeom prst="rect">
            <a:avLst/>
          </a:prstGeom>
          <a:noFill/>
        </p:spPr>
        <p:txBody>
          <a:bodyPr wrap="none" rtlCol="0">
            <a:spAutoFit/>
          </a:bodyPr>
          <a:lstStyle/>
          <a:p>
            <a:r>
              <a:rPr lang="en-US" sz="3600" dirty="0" smtClean="0"/>
              <a:t>Power</a:t>
            </a:r>
            <a:endParaRPr lang="en-US" sz="3600" dirty="0"/>
          </a:p>
        </p:txBody>
      </p:sp>
      <p:sp>
        <p:nvSpPr>
          <p:cNvPr id="4" name="TextBox 3"/>
          <p:cNvSpPr txBox="1"/>
          <p:nvPr/>
        </p:nvSpPr>
        <p:spPr>
          <a:xfrm>
            <a:off x="905256" y="1591056"/>
            <a:ext cx="7781544" cy="4955203"/>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A leader only uses power through coercion</a:t>
            </a:r>
            <a:endParaRPr lang="en-US" sz="2400" dirty="0" smtClean="0"/>
          </a:p>
          <a:p>
            <a:pPr lvl="1">
              <a:buFont typeface="Wingdings" pitchFamily="2" charset="2"/>
              <a:buChar char="§"/>
            </a:pPr>
            <a:r>
              <a:rPr lang="en-US" sz="2400" dirty="0" smtClean="0"/>
              <a:t>  A leader with willing followers does not need power</a:t>
            </a:r>
          </a:p>
          <a:p>
            <a:pPr lvl="1">
              <a:buFont typeface="Wingdings" pitchFamily="2" charset="2"/>
              <a:buChar char="§"/>
            </a:pPr>
            <a:r>
              <a:rPr lang="en-US" sz="2400" dirty="0" smtClean="0"/>
              <a:t>  A leader with unwilling followers must use coercion:</a:t>
            </a:r>
          </a:p>
          <a:p>
            <a:pPr lvl="2">
              <a:buFont typeface="Wingdings" pitchFamily="2" charset="2"/>
              <a:buChar char="§"/>
            </a:pPr>
            <a:r>
              <a:rPr lang="en-US" sz="2000" dirty="0"/>
              <a:t> </a:t>
            </a:r>
            <a:r>
              <a:rPr lang="en-US" sz="2000" dirty="0" smtClean="0"/>
              <a:t> Physical force</a:t>
            </a:r>
          </a:p>
          <a:p>
            <a:pPr lvl="2">
              <a:buFont typeface="Wingdings" pitchFamily="2" charset="2"/>
              <a:buChar char="§"/>
            </a:pPr>
            <a:r>
              <a:rPr lang="en-US" sz="2000" dirty="0"/>
              <a:t> </a:t>
            </a:r>
            <a:r>
              <a:rPr lang="en-US" sz="2000" dirty="0" smtClean="0"/>
              <a:t> Bribery</a:t>
            </a:r>
          </a:p>
          <a:p>
            <a:pPr lvl="2">
              <a:buFont typeface="Wingdings" pitchFamily="2" charset="2"/>
              <a:buChar char="§"/>
            </a:pPr>
            <a:r>
              <a:rPr lang="en-US" sz="2000" dirty="0"/>
              <a:t> </a:t>
            </a:r>
            <a:r>
              <a:rPr lang="en-US" sz="2000" dirty="0" smtClean="0"/>
              <a:t> Blackmail</a:t>
            </a:r>
          </a:p>
          <a:p>
            <a:pPr lvl="2">
              <a:buFont typeface="Wingdings" pitchFamily="2" charset="2"/>
              <a:buChar char="§"/>
            </a:pPr>
            <a:r>
              <a:rPr lang="en-US" sz="2000" dirty="0"/>
              <a:t> </a:t>
            </a:r>
            <a:r>
              <a:rPr lang="en-US" sz="2000" dirty="0" smtClean="0"/>
              <a:t> Threats</a:t>
            </a:r>
          </a:p>
          <a:p>
            <a:pPr lvl="2">
              <a:buFont typeface="Wingdings" pitchFamily="2" charset="2"/>
              <a:buChar char="§"/>
            </a:pPr>
            <a:r>
              <a:rPr lang="en-US" sz="2000" dirty="0"/>
              <a:t> </a:t>
            </a:r>
            <a:r>
              <a:rPr lang="en-US" sz="2000" dirty="0" smtClean="0"/>
              <a:t> Deceit</a:t>
            </a:r>
          </a:p>
          <a:p>
            <a:pPr>
              <a:buFont typeface="Wingdings" pitchFamily="2" charset="2"/>
              <a:buChar char="Ø"/>
            </a:pPr>
            <a:endParaRPr lang="en-US" sz="2400" b="1" dirty="0" smtClean="0"/>
          </a:p>
          <a:p>
            <a:pPr>
              <a:buFont typeface="Wingdings" pitchFamily="2" charset="2"/>
              <a:buChar char="Ø"/>
            </a:pPr>
            <a:r>
              <a:rPr lang="en-US" sz="2400" dirty="0" smtClean="0"/>
              <a:t>  </a:t>
            </a:r>
            <a:r>
              <a:rPr lang="en-US" sz="2400" b="1" dirty="0" smtClean="0"/>
              <a:t>In business, power is an element of the role of manager</a:t>
            </a:r>
            <a:endParaRPr lang="en-US" sz="2400" dirty="0" smtClean="0"/>
          </a:p>
          <a:p>
            <a:pPr lvl="1">
              <a:buFont typeface="Wingdings" pitchFamily="2" charset="2"/>
              <a:buChar char="§"/>
            </a:pPr>
            <a:r>
              <a:rPr lang="en-US" sz="2400" dirty="0" smtClean="0"/>
              <a:t>  </a:t>
            </a:r>
            <a:r>
              <a:rPr lang="en-US" sz="2400" b="1" dirty="0" smtClean="0"/>
              <a:t>Legitimate</a:t>
            </a:r>
            <a:r>
              <a:rPr lang="en-US" sz="2400" dirty="0" smtClean="0"/>
              <a:t>. The authority that a manager has by virtue of his or her position in the firm</a:t>
            </a:r>
          </a:p>
          <a:p>
            <a:pPr lvl="1">
              <a:buFont typeface="Wingdings" pitchFamily="2" charset="2"/>
              <a:buChar char="§"/>
            </a:pPr>
            <a:r>
              <a:rPr lang="en-US" sz="2400" dirty="0" smtClean="0"/>
              <a:t>  </a:t>
            </a:r>
            <a:r>
              <a:rPr lang="en-US" sz="2400" b="1" dirty="0" smtClean="0"/>
              <a:t>Reward or Punishment</a:t>
            </a:r>
            <a:r>
              <a:rPr lang="en-US" sz="2400" dirty="0" smtClean="0"/>
              <a:t>. The ability of a manager to give or withhold tangible benefits or impose penalty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a:p>
        </p:txBody>
      </p:sp>
      <p:sp>
        <p:nvSpPr>
          <p:cNvPr id="4" name="TextBox 3"/>
          <p:cNvSpPr txBox="1"/>
          <p:nvPr/>
        </p:nvSpPr>
        <p:spPr>
          <a:xfrm>
            <a:off x="1371600" y="381000"/>
            <a:ext cx="5641288" cy="646331"/>
          </a:xfrm>
          <a:prstGeom prst="rect">
            <a:avLst/>
          </a:prstGeom>
          <a:noFill/>
        </p:spPr>
        <p:txBody>
          <a:bodyPr wrap="none" rtlCol="0">
            <a:spAutoFit/>
          </a:bodyPr>
          <a:lstStyle/>
          <a:p>
            <a:r>
              <a:rPr lang="en-US" sz="3600" dirty="0" smtClean="0"/>
              <a:t>Sources of Managerial Power</a:t>
            </a:r>
            <a:endParaRPr lang="en-US" sz="3600" dirty="0"/>
          </a:p>
        </p:txBody>
      </p:sp>
      <p:pic>
        <p:nvPicPr>
          <p:cNvPr id="1026" name="Picture 2" descr="C:\Users\David\AppData\Local\Microsoft\Windows\Temporary Internet Files\Content.IE5\Y6L0AJ2A\MC900355445[1].wmf"/>
          <p:cNvPicPr>
            <a:picLocks noChangeAspect="1" noChangeArrowheads="1"/>
          </p:cNvPicPr>
          <p:nvPr/>
        </p:nvPicPr>
        <p:blipFill>
          <a:blip r:embed="rId3" cstate="print"/>
          <a:srcRect/>
          <a:stretch>
            <a:fillRect/>
          </a:stretch>
        </p:blipFill>
        <p:spPr bwMode="auto">
          <a:xfrm>
            <a:off x="3657600" y="3582223"/>
            <a:ext cx="1781709" cy="2513777"/>
          </a:xfrm>
          <a:prstGeom prst="rect">
            <a:avLst/>
          </a:prstGeom>
          <a:noFill/>
        </p:spPr>
      </p:pic>
      <p:sp>
        <p:nvSpPr>
          <p:cNvPr id="6" name="Oval 5"/>
          <p:cNvSpPr/>
          <p:nvPr/>
        </p:nvSpPr>
        <p:spPr>
          <a:xfrm>
            <a:off x="6400800" y="4343400"/>
            <a:ext cx="1447800" cy="1447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Relevant</a:t>
            </a:r>
            <a:endParaRPr lang="en-US" dirty="0"/>
          </a:p>
        </p:txBody>
      </p:sp>
      <p:sp>
        <p:nvSpPr>
          <p:cNvPr id="7" name="Oval 6"/>
          <p:cNvSpPr/>
          <p:nvPr/>
        </p:nvSpPr>
        <p:spPr>
          <a:xfrm>
            <a:off x="3886200" y="1600200"/>
            <a:ext cx="1447800" cy="1447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Coercive</a:t>
            </a:r>
            <a:endParaRPr lang="en-US" dirty="0"/>
          </a:p>
        </p:txBody>
      </p:sp>
      <p:sp>
        <p:nvSpPr>
          <p:cNvPr id="9" name="Oval 8"/>
          <p:cNvSpPr/>
          <p:nvPr/>
        </p:nvSpPr>
        <p:spPr>
          <a:xfrm>
            <a:off x="1295400" y="4343400"/>
            <a:ext cx="1447800" cy="1447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Expert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3068276" cy="646331"/>
          </a:xfrm>
          <a:prstGeom prst="rect">
            <a:avLst/>
          </a:prstGeom>
          <a:noFill/>
        </p:spPr>
        <p:txBody>
          <a:bodyPr wrap="none" rtlCol="0">
            <a:spAutoFit/>
          </a:bodyPr>
          <a:lstStyle/>
          <a:p>
            <a:r>
              <a:rPr lang="en-US" sz="3600" dirty="0" smtClean="0"/>
              <a:t>Coercive Power</a:t>
            </a:r>
            <a:endParaRPr lang="en-US" sz="3600" dirty="0"/>
          </a:p>
        </p:txBody>
      </p:sp>
      <p:sp>
        <p:nvSpPr>
          <p:cNvPr id="4" name="TextBox 3"/>
          <p:cNvSpPr txBox="1"/>
          <p:nvPr/>
        </p:nvSpPr>
        <p:spPr>
          <a:xfrm>
            <a:off x="685800" y="1591056"/>
            <a:ext cx="8001000" cy="4893647"/>
          </a:xfrm>
          <a:prstGeom prst="rect">
            <a:avLst/>
          </a:prstGeom>
          <a:noFill/>
        </p:spPr>
        <p:txBody>
          <a:bodyPr wrap="square" rtlCol="0">
            <a:spAutoFit/>
          </a:bodyPr>
          <a:lstStyle/>
          <a:p>
            <a:pPr marL="0" lvl="1">
              <a:buFont typeface="Wingdings" pitchFamily="2" charset="2"/>
              <a:buChar char="Ø"/>
              <a:defRPr/>
            </a:pPr>
            <a:r>
              <a:rPr lang="en-US" sz="2400" dirty="0" smtClean="0"/>
              <a:t>  The ability </a:t>
            </a:r>
            <a:r>
              <a:rPr lang="en-US" sz="2400" dirty="0" smtClean="0"/>
              <a:t>to </a:t>
            </a:r>
            <a:r>
              <a:rPr lang="en-US" sz="2400" dirty="0" smtClean="0"/>
              <a:t>punish others</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Limited in effectiveness and application.  Can have serious negative effects on morale and performance</a:t>
            </a:r>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a:t>
            </a:r>
            <a:r>
              <a:rPr lang="en-US" sz="2400" b="1" dirty="0" smtClean="0"/>
              <a:t>Ways for managers to exercise coercive power in business</a:t>
            </a:r>
          </a:p>
          <a:p>
            <a:pPr marL="457200" lvl="2">
              <a:buFont typeface="Wingdings" pitchFamily="2" charset="2"/>
              <a:buChar char="§"/>
              <a:defRPr/>
            </a:pPr>
            <a:r>
              <a:rPr lang="en-US" sz="2400" dirty="0" smtClean="0"/>
              <a:t>  Reprimands</a:t>
            </a:r>
          </a:p>
          <a:p>
            <a:pPr marL="457200" lvl="2">
              <a:buFont typeface="Wingdings" pitchFamily="2" charset="2"/>
              <a:buChar char="§"/>
              <a:defRPr/>
            </a:pPr>
            <a:r>
              <a:rPr lang="en-US" sz="2400" dirty="0" smtClean="0"/>
              <a:t>  Adverse personnel actions </a:t>
            </a:r>
          </a:p>
          <a:p>
            <a:pPr marL="457200" lvl="2">
              <a:buFont typeface="Wingdings" pitchFamily="2" charset="2"/>
              <a:buChar char="§"/>
              <a:defRPr/>
            </a:pPr>
            <a:r>
              <a:rPr lang="en-US" sz="2400" dirty="0" smtClean="0"/>
              <a:t>  Pay adjustments</a:t>
            </a:r>
          </a:p>
          <a:p>
            <a:pPr marL="457200" lvl="2">
              <a:buFont typeface="Wingdings" pitchFamily="2" charset="2"/>
              <a:buChar char="§"/>
              <a:defRPr/>
            </a:pPr>
            <a:r>
              <a:rPr lang="en-US" sz="2400" dirty="0" smtClean="0"/>
              <a:t>  Adjustments to benefits</a:t>
            </a:r>
          </a:p>
          <a:p>
            <a:pPr marL="457200" lvl="2">
              <a:buFont typeface="Wingdings" pitchFamily="2" charset="2"/>
              <a:buChar char="§"/>
              <a:defRPr/>
            </a:pPr>
            <a:r>
              <a:rPr lang="en-US" sz="2400" dirty="0" smtClean="0"/>
              <a:t>  Reassignment</a:t>
            </a:r>
          </a:p>
          <a:p>
            <a:pPr marL="457200" lvl="2">
              <a:buFont typeface="Wingdings" pitchFamily="2" charset="2"/>
              <a:buChar char="§"/>
              <a:defRPr/>
            </a:pPr>
            <a:r>
              <a:rPr lang="en-US" sz="2400" dirty="0" smtClean="0"/>
              <a:t>  Dismissal</a:t>
            </a:r>
          </a:p>
          <a:p>
            <a:pPr>
              <a:buFont typeface="Wingdings" pitchFamily="2" charset="2"/>
              <a:buChar char="Ø"/>
            </a:pPr>
            <a:endParaRPr lang="en-US" sz="2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17</a:t>
            </a:fld>
            <a:endParaRPr lang="en-US"/>
          </a:p>
        </p:txBody>
      </p:sp>
      <p:sp>
        <p:nvSpPr>
          <p:cNvPr id="3" name="TextBox 2"/>
          <p:cNvSpPr txBox="1"/>
          <p:nvPr/>
        </p:nvSpPr>
        <p:spPr>
          <a:xfrm>
            <a:off x="1371600" y="381000"/>
            <a:ext cx="2687915" cy="646331"/>
          </a:xfrm>
          <a:prstGeom prst="rect">
            <a:avLst/>
          </a:prstGeom>
          <a:noFill/>
        </p:spPr>
        <p:txBody>
          <a:bodyPr wrap="none" rtlCol="0">
            <a:spAutoFit/>
          </a:bodyPr>
          <a:lstStyle/>
          <a:p>
            <a:r>
              <a:rPr lang="en-US" sz="3600" dirty="0" smtClean="0"/>
              <a:t>Expert Power</a:t>
            </a:r>
            <a:endParaRPr lang="en-US" sz="3600" dirty="0"/>
          </a:p>
        </p:txBody>
      </p:sp>
      <p:sp>
        <p:nvSpPr>
          <p:cNvPr id="4" name="TextBox 3"/>
          <p:cNvSpPr txBox="1"/>
          <p:nvPr/>
        </p:nvSpPr>
        <p:spPr>
          <a:xfrm>
            <a:off x="905256" y="1591056"/>
            <a:ext cx="7781544" cy="3416320"/>
          </a:xfrm>
          <a:prstGeom prst="rect">
            <a:avLst/>
          </a:prstGeom>
          <a:noFill/>
        </p:spPr>
        <p:txBody>
          <a:bodyPr wrap="square" rtlCol="0">
            <a:spAutoFit/>
          </a:bodyPr>
          <a:lstStyle/>
          <a:p>
            <a:pPr>
              <a:buFont typeface="Wingdings" pitchFamily="2" charset="2"/>
              <a:buChar char="Ø"/>
            </a:pPr>
            <a:r>
              <a:rPr lang="en-US" sz="2400" dirty="0" smtClean="0"/>
              <a:t>  Power that is based on special knowledge, skills, and expertise</a:t>
            </a:r>
          </a:p>
          <a:p>
            <a:pPr lvl="1">
              <a:buFont typeface="Wingdings" pitchFamily="2" charset="2"/>
              <a:buChar char="§"/>
            </a:pPr>
            <a:r>
              <a:rPr lang="en-US" sz="2400" dirty="0" smtClean="0"/>
              <a:t>  Special knowledge</a:t>
            </a:r>
          </a:p>
          <a:p>
            <a:pPr lvl="1">
              <a:buFont typeface="Wingdings" pitchFamily="2" charset="2"/>
              <a:buChar char="§"/>
            </a:pPr>
            <a:r>
              <a:rPr lang="en-US" sz="2400" dirty="0" smtClean="0"/>
              <a:t>  Skills</a:t>
            </a:r>
          </a:p>
          <a:p>
            <a:pPr lvl="1">
              <a:buFont typeface="Wingdings" pitchFamily="2" charset="2"/>
              <a:buChar char="§"/>
            </a:pPr>
            <a:r>
              <a:rPr lang="en-US" sz="2400" dirty="0" smtClean="0"/>
              <a:t>  Abilities</a:t>
            </a:r>
          </a:p>
          <a:p>
            <a:pPr lvl="1">
              <a:buFont typeface="Wingdings" pitchFamily="2" charset="2"/>
              <a:buChar char="§"/>
            </a:pPr>
            <a:r>
              <a:rPr lang="en-US" sz="2400" dirty="0" smtClean="0"/>
              <a:t>  Expertise</a:t>
            </a:r>
          </a:p>
          <a:p>
            <a:pPr>
              <a:buFont typeface="Wingdings" pitchFamily="2" charset="2"/>
              <a:buChar char="Ø"/>
            </a:pPr>
            <a:endParaRPr lang="en-US" sz="2400" b="1" dirty="0" smtClean="0"/>
          </a:p>
          <a:p>
            <a:pPr marL="0" lvl="1">
              <a:buFont typeface="Wingdings" pitchFamily="2" charset="2"/>
              <a:buChar char="Ø"/>
            </a:pPr>
            <a:r>
              <a:rPr lang="en-US" sz="2400" dirty="0" smtClean="0"/>
              <a:t>  Tends to be used in a guiding or coaching</a:t>
            </a:r>
            <a:endParaRPr lang="en-US" dirty="0" smtClean="0"/>
          </a:p>
          <a:p>
            <a:pPr>
              <a:buFont typeface="Wingdings" pitchFamily="2" charset="2"/>
              <a:buChar char="Ø"/>
            </a:pPr>
            <a:endParaRPr lang="en-US" sz="24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18</a:t>
            </a:fld>
            <a:endParaRPr lang="en-US"/>
          </a:p>
        </p:txBody>
      </p:sp>
      <p:sp>
        <p:nvSpPr>
          <p:cNvPr id="3" name="TextBox 2"/>
          <p:cNvSpPr txBox="1"/>
          <p:nvPr/>
        </p:nvSpPr>
        <p:spPr>
          <a:xfrm>
            <a:off x="1371600" y="381000"/>
            <a:ext cx="3094501" cy="646331"/>
          </a:xfrm>
          <a:prstGeom prst="rect">
            <a:avLst/>
          </a:prstGeom>
          <a:noFill/>
        </p:spPr>
        <p:txBody>
          <a:bodyPr wrap="none" rtlCol="0">
            <a:spAutoFit/>
          </a:bodyPr>
          <a:lstStyle/>
          <a:p>
            <a:r>
              <a:rPr lang="en-US" sz="3600" dirty="0" smtClean="0"/>
              <a:t>Relevant Power</a:t>
            </a:r>
            <a:endParaRPr lang="en-US" sz="3600" dirty="0"/>
          </a:p>
        </p:txBody>
      </p:sp>
      <p:sp>
        <p:nvSpPr>
          <p:cNvPr id="4" name="TextBox 3"/>
          <p:cNvSpPr txBox="1"/>
          <p:nvPr/>
        </p:nvSpPr>
        <p:spPr>
          <a:xfrm>
            <a:off x="905256" y="1591056"/>
            <a:ext cx="7781544" cy="4524315"/>
          </a:xfrm>
          <a:prstGeom prst="rect">
            <a:avLst/>
          </a:prstGeom>
          <a:noFill/>
        </p:spPr>
        <p:txBody>
          <a:bodyPr wrap="square" rtlCol="0">
            <a:spAutoFit/>
          </a:bodyPr>
          <a:lstStyle/>
          <a:p>
            <a:pPr marL="0" lvl="1">
              <a:buFont typeface="Wingdings" pitchFamily="2" charset="2"/>
              <a:buChar char="Ø"/>
            </a:pPr>
            <a:r>
              <a:rPr lang="en-US" sz="2400" dirty="0" smtClean="0"/>
              <a:t>  Power that is derived from subordinates’ and peers’</a:t>
            </a:r>
          </a:p>
          <a:p>
            <a:pPr marL="457200" lvl="2">
              <a:buFont typeface="Wingdings" pitchFamily="2" charset="2"/>
              <a:buChar char="§"/>
            </a:pPr>
            <a:r>
              <a:rPr lang="en-US" sz="2400" dirty="0" smtClean="0"/>
              <a:t>  Respect</a:t>
            </a:r>
          </a:p>
          <a:p>
            <a:pPr marL="457200" lvl="2">
              <a:buFont typeface="Wingdings" pitchFamily="2" charset="2"/>
              <a:buChar char="§"/>
            </a:pPr>
            <a:r>
              <a:rPr lang="en-US" sz="2400" dirty="0" smtClean="0"/>
              <a:t>  Admiration</a:t>
            </a:r>
          </a:p>
          <a:p>
            <a:pPr marL="457200" lvl="2">
              <a:buFont typeface="Wingdings" pitchFamily="2" charset="2"/>
              <a:buChar char="§"/>
            </a:pPr>
            <a:r>
              <a:rPr lang="en-US" sz="2400" dirty="0" smtClean="0"/>
              <a:t>  Loyalty</a:t>
            </a:r>
          </a:p>
          <a:p>
            <a:pPr marL="457200" lvl="2">
              <a:buFont typeface="Wingdings" pitchFamily="2" charset="2"/>
              <a:buChar char="§"/>
            </a:pPr>
            <a:r>
              <a:rPr lang="en-US" sz="2400" dirty="0" smtClean="0"/>
              <a:t>  Trust</a:t>
            </a:r>
            <a:endParaRPr lang="en-US" dirty="0" smtClean="0"/>
          </a:p>
          <a:p>
            <a:pPr>
              <a:buFont typeface="Wingdings" pitchFamily="2" charset="2"/>
              <a:buChar char="Ø"/>
            </a:pPr>
            <a:endParaRPr lang="en-US" sz="2400" b="1" dirty="0" smtClean="0"/>
          </a:p>
          <a:p>
            <a:pPr marL="0" lvl="1">
              <a:buFont typeface="Wingdings" pitchFamily="2" charset="2"/>
              <a:buChar char="Ø"/>
            </a:pPr>
            <a:r>
              <a:rPr lang="en-US" sz="2400" dirty="0" smtClean="0"/>
              <a:t>  Possessed by managers who are respected, liked, and whom subordinates hold as a role model</a:t>
            </a:r>
          </a:p>
          <a:p>
            <a:pPr marL="0" lvl="1">
              <a:buFont typeface="Wingdings" pitchFamily="2" charset="2"/>
              <a:buChar char="Ø"/>
            </a:pPr>
            <a:endParaRPr lang="en-US" sz="2400" dirty="0"/>
          </a:p>
          <a:p>
            <a:pPr marL="0" lvl="1">
              <a:buFont typeface="Wingdings" pitchFamily="2" charset="2"/>
              <a:buChar char="Ø"/>
            </a:pPr>
            <a:r>
              <a:rPr lang="en-US" sz="2400" dirty="0" smtClean="0"/>
              <a:t>  Relevant power is most often associated with leaders.  We follow because of a belief in the leader or the cause</a:t>
            </a:r>
            <a:endParaRPr lang="en-US" dirty="0" smtClean="0"/>
          </a:p>
          <a:p>
            <a:endParaRPr lang="en-US" sz="2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19</a:t>
            </a:fld>
            <a:endParaRPr lang="en-US"/>
          </a:p>
        </p:txBody>
      </p:sp>
      <p:sp>
        <p:nvSpPr>
          <p:cNvPr id="3" name="TextBox 2"/>
          <p:cNvSpPr txBox="1"/>
          <p:nvPr/>
        </p:nvSpPr>
        <p:spPr>
          <a:xfrm>
            <a:off x="1371600" y="381000"/>
            <a:ext cx="3336683" cy="646331"/>
          </a:xfrm>
          <a:prstGeom prst="rect">
            <a:avLst/>
          </a:prstGeom>
          <a:noFill/>
        </p:spPr>
        <p:txBody>
          <a:bodyPr wrap="none" rtlCol="0">
            <a:spAutoFit/>
          </a:bodyPr>
          <a:lstStyle/>
          <a:p>
            <a:r>
              <a:rPr lang="en-US" sz="3600" dirty="0" smtClean="0"/>
              <a:t>Leadership Traits</a:t>
            </a:r>
            <a:endParaRPr lang="en-US" sz="3600" dirty="0"/>
          </a:p>
        </p:txBody>
      </p:sp>
      <p:pic>
        <p:nvPicPr>
          <p:cNvPr id="2051" name="Picture 3" descr="C:\Users\David\AppData\Local\Microsoft\Windows\Temporary Internet Files\Content.IE5\Y6L0AJ2A\MC900071116[1].wmf"/>
          <p:cNvPicPr>
            <a:picLocks noChangeAspect="1" noChangeArrowheads="1"/>
          </p:cNvPicPr>
          <p:nvPr/>
        </p:nvPicPr>
        <p:blipFill>
          <a:blip r:embed="rId3" cstate="print"/>
          <a:srcRect/>
          <a:stretch>
            <a:fillRect/>
          </a:stretch>
        </p:blipFill>
        <p:spPr bwMode="auto">
          <a:xfrm>
            <a:off x="3686620" y="2569675"/>
            <a:ext cx="1706227" cy="1718650"/>
          </a:xfrm>
          <a:prstGeom prst="rect">
            <a:avLst/>
          </a:prstGeom>
          <a:noFill/>
        </p:spPr>
      </p:pic>
      <p:sp>
        <p:nvSpPr>
          <p:cNvPr id="8" name="TextBox 7"/>
          <p:cNvSpPr txBox="1"/>
          <p:nvPr/>
        </p:nvSpPr>
        <p:spPr>
          <a:xfrm>
            <a:off x="2133600" y="1752600"/>
            <a:ext cx="1690538" cy="461665"/>
          </a:xfrm>
          <a:prstGeom prst="rect">
            <a:avLst/>
          </a:prstGeom>
          <a:noFill/>
        </p:spPr>
        <p:txBody>
          <a:bodyPr wrap="square" rtlCol="0">
            <a:spAutoFit/>
          </a:bodyPr>
          <a:lstStyle/>
          <a:p>
            <a:r>
              <a:rPr lang="en-US" sz="2400" i="1" dirty="0" smtClean="0"/>
              <a:t>Intelligence</a:t>
            </a:r>
            <a:endParaRPr lang="en-US" sz="2400" i="1" dirty="0"/>
          </a:p>
        </p:txBody>
      </p:sp>
      <p:sp>
        <p:nvSpPr>
          <p:cNvPr id="9" name="TextBox 8"/>
          <p:cNvSpPr txBox="1"/>
          <p:nvPr/>
        </p:nvSpPr>
        <p:spPr>
          <a:xfrm>
            <a:off x="6729173" y="1828800"/>
            <a:ext cx="1391455" cy="461665"/>
          </a:xfrm>
          <a:prstGeom prst="rect">
            <a:avLst/>
          </a:prstGeom>
          <a:noFill/>
        </p:spPr>
        <p:txBody>
          <a:bodyPr wrap="square" rtlCol="0">
            <a:spAutoFit/>
          </a:bodyPr>
          <a:lstStyle/>
          <a:p>
            <a:r>
              <a:rPr lang="en-US" sz="2400" i="1" dirty="0" smtClean="0"/>
              <a:t>Expertise</a:t>
            </a:r>
            <a:endParaRPr lang="en-US" sz="2400" i="1" dirty="0"/>
          </a:p>
        </p:txBody>
      </p:sp>
      <p:sp>
        <p:nvSpPr>
          <p:cNvPr id="10" name="TextBox 9"/>
          <p:cNvSpPr txBox="1"/>
          <p:nvPr/>
        </p:nvSpPr>
        <p:spPr>
          <a:xfrm>
            <a:off x="927450" y="2891135"/>
            <a:ext cx="1669680" cy="461665"/>
          </a:xfrm>
          <a:prstGeom prst="rect">
            <a:avLst/>
          </a:prstGeom>
          <a:noFill/>
        </p:spPr>
        <p:txBody>
          <a:bodyPr wrap="square" rtlCol="0">
            <a:spAutoFit/>
          </a:bodyPr>
          <a:lstStyle/>
          <a:p>
            <a:r>
              <a:rPr lang="en-US" sz="2400" i="1" dirty="0" smtClean="0"/>
              <a:t>Dominance</a:t>
            </a:r>
            <a:endParaRPr lang="en-US" sz="2400" i="1" dirty="0"/>
          </a:p>
        </p:txBody>
      </p:sp>
      <p:sp>
        <p:nvSpPr>
          <p:cNvPr id="11" name="TextBox 10"/>
          <p:cNvSpPr txBox="1"/>
          <p:nvPr/>
        </p:nvSpPr>
        <p:spPr>
          <a:xfrm>
            <a:off x="1219200" y="4110335"/>
            <a:ext cx="2395717" cy="461665"/>
          </a:xfrm>
          <a:prstGeom prst="rect">
            <a:avLst/>
          </a:prstGeom>
          <a:noFill/>
        </p:spPr>
        <p:txBody>
          <a:bodyPr wrap="square" rtlCol="0">
            <a:spAutoFit/>
          </a:bodyPr>
          <a:lstStyle/>
          <a:p>
            <a:r>
              <a:rPr lang="en-US" sz="2400" i="1" dirty="0" smtClean="0"/>
              <a:t>Self-confidence</a:t>
            </a:r>
            <a:endParaRPr lang="en-US" sz="2400" i="1" dirty="0"/>
          </a:p>
        </p:txBody>
      </p:sp>
      <p:sp>
        <p:nvSpPr>
          <p:cNvPr id="12" name="TextBox 11"/>
          <p:cNvSpPr txBox="1"/>
          <p:nvPr/>
        </p:nvSpPr>
        <p:spPr>
          <a:xfrm>
            <a:off x="6029992" y="2819400"/>
            <a:ext cx="1745250" cy="461665"/>
          </a:xfrm>
          <a:prstGeom prst="rect">
            <a:avLst/>
          </a:prstGeom>
          <a:noFill/>
        </p:spPr>
        <p:txBody>
          <a:bodyPr wrap="square" rtlCol="0">
            <a:spAutoFit/>
          </a:bodyPr>
          <a:lstStyle/>
          <a:p>
            <a:r>
              <a:rPr lang="en-US" sz="2400" i="1" dirty="0" smtClean="0"/>
              <a:t>High energy</a:t>
            </a:r>
            <a:endParaRPr lang="en-US" sz="2400" i="1" dirty="0"/>
          </a:p>
        </p:txBody>
      </p:sp>
      <p:sp>
        <p:nvSpPr>
          <p:cNvPr id="13" name="TextBox 12"/>
          <p:cNvSpPr txBox="1"/>
          <p:nvPr/>
        </p:nvSpPr>
        <p:spPr>
          <a:xfrm>
            <a:off x="5460365" y="5257800"/>
            <a:ext cx="2703075" cy="461665"/>
          </a:xfrm>
          <a:prstGeom prst="rect">
            <a:avLst/>
          </a:prstGeom>
          <a:noFill/>
        </p:spPr>
        <p:txBody>
          <a:bodyPr wrap="square" rtlCol="0">
            <a:spAutoFit/>
          </a:bodyPr>
          <a:lstStyle/>
          <a:p>
            <a:r>
              <a:rPr lang="en-US" sz="2400" i="1" dirty="0" smtClean="0"/>
              <a:t>Tolerance for stress</a:t>
            </a:r>
            <a:endParaRPr lang="en-US" sz="2400" i="1" dirty="0"/>
          </a:p>
        </p:txBody>
      </p:sp>
      <p:sp>
        <p:nvSpPr>
          <p:cNvPr id="14" name="TextBox 13"/>
          <p:cNvSpPr txBox="1"/>
          <p:nvPr/>
        </p:nvSpPr>
        <p:spPr>
          <a:xfrm>
            <a:off x="941936" y="5181600"/>
            <a:ext cx="1286696" cy="461665"/>
          </a:xfrm>
          <a:prstGeom prst="rect">
            <a:avLst/>
          </a:prstGeom>
          <a:noFill/>
        </p:spPr>
        <p:txBody>
          <a:bodyPr wrap="square" rtlCol="0">
            <a:spAutoFit/>
          </a:bodyPr>
          <a:lstStyle/>
          <a:p>
            <a:r>
              <a:rPr lang="en-US" sz="2400" i="1" dirty="0" smtClean="0"/>
              <a:t>Integrity</a:t>
            </a:r>
            <a:endParaRPr lang="en-US" sz="2400" i="1" dirty="0"/>
          </a:p>
        </p:txBody>
      </p:sp>
      <p:sp>
        <p:nvSpPr>
          <p:cNvPr id="15" name="TextBox 14"/>
          <p:cNvSpPr txBox="1"/>
          <p:nvPr/>
        </p:nvSpPr>
        <p:spPr>
          <a:xfrm>
            <a:off x="6553200" y="4110335"/>
            <a:ext cx="1261239" cy="461665"/>
          </a:xfrm>
          <a:prstGeom prst="rect">
            <a:avLst/>
          </a:prstGeom>
          <a:noFill/>
        </p:spPr>
        <p:txBody>
          <a:bodyPr wrap="square" rtlCol="0">
            <a:spAutoFit/>
          </a:bodyPr>
          <a:lstStyle/>
          <a:p>
            <a:r>
              <a:rPr lang="en-US" sz="2400" i="1" dirty="0" smtClean="0"/>
              <a:t>Honesty</a:t>
            </a:r>
            <a:endParaRPr lang="en-US" sz="2400" i="1" dirty="0"/>
          </a:p>
        </p:txBody>
      </p:sp>
      <p:sp>
        <p:nvSpPr>
          <p:cNvPr id="16" name="TextBox 15"/>
          <p:cNvSpPr txBox="1"/>
          <p:nvPr/>
        </p:nvSpPr>
        <p:spPr>
          <a:xfrm>
            <a:off x="3226418" y="5451396"/>
            <a:ext cx="1326814" cy="461665"/>
          </a:xfrm>
          <a:prstGeom prst="rect">
            <a:avLst/>
          </a:prstGeom>
          <a:noFill/>
        </p:spPr>
        <p:txBody>
          <a:bodyPr wrap="square" rtlCol="0">
            <a:spAutoFit/>
          </a:bodyPr>
          <a:lstStyle/>
          <a:p>
            <a:r>
              <a:rPr lang="en-US" sz="2400" i="1" dirty="0" smtClean="0"/>
              <a:t>Maturity</a:t>
            </a:r>
            <a:endParaRPr lang="en-US" sz="24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4" name="TextBox 3"/>
          <p:cNvSpPr txBox="1"/>
          <p:nvPr/>
        </p:nvSpPr>
        <p:spPr>
          <a:xfrm>
            <a:off x="905256" y="1591056"/>
            <a:ext cx="7781544" cy="4154984"/>
          </a:xfrm>
          <a:prstGeom prst="rect">
            <a:avLst/>
          </a:prstGeom>
          <a:noFill/>
        </p:spPr>
        <p:txBody>
          <a:bodyPr wrap="square" rtlCol="0">
            <a:spAutoFit/>
          </a:bodyPr>
          <a:lstStyle/>
          <a:p>
            <a:pPr marL="0" lvl="1">
              <a:buFont typeface="Wingdings" pitchFamily="2" charset="2"/>
              <a:buChar char="Ø"/>
            </a:pPr>
            <a:r>
              <a:rPr lang="en-US" sz="2400" dirty="0" smtClean="0"/>
              <a:t>  </a:t>
            </a:r>
            <a:r>
              <a:rPr lang="en-US" sz="2400" b="1" dirty="0" smtClean="0"/>
              <a:t>Leadership. </a:t>
            </a:r>
            <a:r>
              <a:rPr lang="en-US" sz="2400" dirty="0" smtClean="0"/>
              <a:t>The process by which a person exerts influence over others and inspires and directs their activities to achieve group or organizational goals</a:t>
            </a:r>
            <a:endParaRPr lang="en-US" dirty="0" smtClean="0"/>
          </a:p>
          <a:p>
            <a:pPr>
              <a:buFont typeface="Wingdings" pitchFamily="2" charset="2"/>
              <a:buChar char="Ø"/>
            </a:pPr>
            <a:endParaRPr lang="en-US" sz="2400" b="1" dirty="0" smtClean="0"/>
          </a:p>
          <a:p>
            <a:pPr marL="0" lvl="1">
              <a:buFont typeface="Wingdings" pitchFamily="2" charset="2"/>
              <a:buChar char="Ø"/>
            </a:pPr>
            <a:r>
              <a:rPr lang="en-US" sz="2400" dirty="0" smtClean="0"/>
              <a:t>  </a:t>
            </a:r>
            <a:r>
              <a:rPr lang="en-US" sz="2400" b="1" dirty="0" smtClean="0"/>
              <a:t>Leader.</a:t>
            </a:r>
            <a:r>
              <a:rPr lang="en-US" sz="2400" dirty="0" smtClean="0"/>
              <a:t> </a:t>
            </a:r>
          </a:p>
          <a:p>
            <a:pPr marL="457200" lvl="2">
              <a:buFont typeface="Wingdings" pitchFamily="2" charset="2"/>
              <a:buChar char="§"/>
            </a:pPr>
            <a:r>
              <a:rPr lang="en-US" sz="2400" dirty="0" smtClean="0"/>
              <a:t>  An individual who is able to exert influence over other people to help achieve group or organizational goals</a:t>
            </a:r>
          </a:p>
          <a:p>
            <a:pPr lvl="1">
              <a:buFont typeface="Wingdings" pitchFamily="2" charset="2"/>
              <a:buChar char="§"/>
            </a:pPr>
            <a:r>
              <a:rPr lang="en-US" sz="2400" dirty="0" smtClean="0"/>
              <a:t>  Someone who has followers</a:t>
            </a:r>
          </a:p>
          <a:p>
            <a:pPr>
              <a:buFont typeface="Wingdings" pitchFamily="2" charset="2"/>
              <a:buChar char="Ø"/>
            </a:pPr>
            <a:endParaRPr lang="en-US" sz="2400" b="1" dirty="0" smtClean="0"/>
          </a:p>
          <a:p>
            <a:pPr>
              <a:buFont typeface="Wingdings" pitchFamily="2" charset="2"/>
              <a:buChar char="Ø"/>
            </a:pPr>
            <a:r>
              <a:rPr lang="en-US" sz="2400" dirty="0" smtClean="0"/>
              <a:t>  </a:t>
            </a:r>
            <a:r>
              <a:rPr lang="en-US" sz="2400" b="1" dirty="0" smtClean="0"/>
              <a:t>Manager. </a:t>
            </a:r>
            <a:r>
              <a:rPr lang="en-US" sz="2400" dirty="0" smtClean="0"/>
              <a:t> A quasi-leadership role established by formal position within an organization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20</a:t>
            </a:fld>
            <a:endParaRPr lang="en-US"/>
          </a:p>
        </p:txBody>
      </p:sp>
      <p:sp>
        <p:nvSpPr>
          <p:cNvPr id="3" name="TextBox 2"/>
          <p:cNvSpPr txBox="1"/>
          <p:nvPr/>
        </p:nvSpPr>
        <p:spPr>
          <a:xfrm>
            <a:off x="1371600" y="381000"/>
            <a:ext cx="3671903" cy="646331"/>
          </a:xfrm>
          <a:prstGeom prst="rect">
            <a:avLst/>
          </a:prstGeom>
          <a:noFill/>
        </p:spPr>
        <p:txBody>
          <a:bodyPr wrap="none" rtlCol="0">
            <a:spAutoFit/>
          </a:bodyPr>
          <a:lstStyle/>
          <a:p>
            <a:r>
              <a:rPr lang="en-US" sz="3600" dirty="0" smtClean="0"/>
              <a:t>Nurture vs. Nature</a:t>
            </a:r>
            <a:endParaRPr lang="en-US" sz="3600" dirty="0"/>
          </a:p>
        </p:txBody>
      </p:sp>
      <p:sp>
        <p:nvSpPr>
          <p:cNvPr id="4" name="TextBox 3"/>
          <p:cNvSpPr txBox="1"/>
          <p:nvPr/>
        </p:nvSpPr>
        <p:spPr>
          <a:xfrm>
            <a:off x="905256" y="1591056"/>
            <a:ext cx="7781544" cy="4893647"/>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Anyone can be a leader</a:t>
            </a:r>
            <a:endParaRPr lang="en-US" sz="2400" dirty="0" smtClean="0"/>
          </a:p>
          <a:p>
            <a:pPr lvl="1">
              <a:buFont typeface="Wingdings" pitchFamily="2" charset="2"/>
              <a:buChar char="§"/>
            </a:pPr>
            <a:r>
              <a:rPr lang="en-US" sz="2400" dirty="0" smtClean="0"/>
              <a:t>  All you need to lead is followers</a:t>
            </a:r>
          </a:p>
          <a:p>
            <a:pPr lvl="1">
              <a:buFont typeface="Wingdings" pitchFamily="2" charset="2"/>
              <a:buChar char="§"/>
            </a:pPr>
            <a:r>
              <a:rPr lang="en-US" sz="2400" dirty="0" smtClean="0"/>
              <a:t>  Leaders exist at all levels</a:t>
            </a:r>
          </a:p>
          <a:p>
            <a:pPr>
              <a:buFont typeface="Wingdings" pitchFamily="2" charset="2"/>
              <a:buChar char="Ø"/>
            </a:pPr>
            <a:endParaRPr lang="en-US" sz="2400" b="1" dirty="0" smtClean="0"/>
          </a:p>
          <a:p>
            <a:pPr>
              <a:buFont typeface="Wingdings" pitchFamily="2" charset="2"/>
              <a:buChar char="Ø"/>
            </a:pPr>
            <a:r>
              <a:rPr lang="en-US" sz="2400" dirty="0" smtClean="0"/>
              <a:t>  </a:t>
            </a:r>
            <a:r>
              <a:rPr lang="en-US" sz="2400" b="1" dirty="0" smtClean="0"/>
              <a:t>Leaders are formal or informal</a:t>
            </a:r>
            <a:endParaRPr lang="en-US" sz="2400" dirty="0" smtClean="0"/>
          </a:p>
          <a:p>
            <a:pPr lvl="1">
              <a:buFont typeface="Wingdings" pitchFamily="2" charset="2"/>
              <a:buChar char="§"/>
            </a:pPr>
            <a:r>
              <a:rPr lang="en-US" sz="2400" dirty="0" smtClean="0"/>
              <a:t> Formal leaders often have a management role</a:t>
            </a:r>
          </a:p>
          <a:p>
            <a:pPr lvl="1">
              <a:buFont typeface="Wingdings" pitchFamily="2" charset="2"/>
              <a:buChar char="§"/>
            </a:pPr>
            <a:r>
              <a:rPr lang="en-US" sz="2400" dirty="0" smtClean="0"/>
              <a:t>  Informal leaders are those people who inspire others to get things done</a:t>
            </a:r>
          </a:p>
          <a:p>
            <a:pPr>
              <a:buFont typeface="Wingdings" pitchFamily="2" charset="2"/>
              <a:buChar char="Ø"/>
            </a:pPr>
            <a:endParaRPr lang="en-US" sz="2400" b="1" dirty="0" smtClean="0"/>
          </a:p>
          <a:p>
            <a:pPr>
              <a:buFont typeface="Wingdings" pitchFamily="2" charset="2"/>
              <a:buChar char="Ø"/>
            </a:pPr>
            <a:r>
              <a:rPr lang="en-US" sz="2400" dirty="0" smtClean="0"/>
              <a:t>  </a:t>
            </a:r>
            <a:r>
              <a:rPr lang="en-US" sz="2400" b="1" dirty="0" smtClean="0"/>
              <a:t>I can teach you the academic skills, but…</a:t>
            </a:r>
            <a:endParaRPr lang="en-US" sz="2400" dirty="0" smtClean="0"/>
          </a:p>
          <a:p>
            <a:pPr lvl="1">
              <a:buFont typeface="Wingdings" pitchFamily="2" charset="2"/>
              <a:buChar char="§"/>
            </a:pPr>
            <a:r>
              <a:rPr lang="en-US" sz="2400" dirty="0" smtClean="0"/>
              <a:t> For some critical leadership traits, you either have them or you don’t</a:t>
            </a:r>
          </a:p>
          <a:p>
            <a:pPr lvl="1">
              <a:buFont typeface="Wingdings" pitchFamily="2" charset="2"/>
              <a:buChar char="§"/>
            </a:pPr>
            <a:r>
              <a:rPr lang="en-US" sz="2400" dirty="0" smtClean="0"/>
              <a:t>  These traits differentiate bad from good from great</a:t>
            </a:r>
            <a:endParaRPr lang="en-US" sz="2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21</a:t>
            </a:fld>
            <a:endParaRPr lang="en-US"/>
          </a:p>
        </p:txBody>
      </p:sp>
      <p:sp>
        <p:nvSpPr>
          <p:cNvPr id="3" name="TextBox 2"/>
          <p:cNvSpPr txBox="1"/>
          <p:nvPr/>
        </p:nvSpPr>
        <p:spPr>
          <a:xfrm>
            <a:off x="1371600" y="381000"/>
            <a:ext cx="3110275" cy="646331"/>
          </a:xfrm>
          <a:prstGeom prst="rect">
            <a:avLst/>
          </a:prstGeom>
          <a:noFill/>
        </p:spPr>
        <p:txBody>
          <a:bodyPr wrap="none" rtlCol="0">
            <a:spAutoFit/>
          </a:bodyPr>
          <a:lstStyle/>
          <a:p>
            <a:r>
              <a:rPr lang="en-US" sz="3600" dirty="0" smtClean="0"/>
              <a:t>Good Leaders…</a:t>
            </a:r>
            <a:endParaRPr lang="en-US" sz="3600" dirty="0"/>
          </a:p>
        </p:txBody>
      </p:sp>
      <p:sp>
        <p:nvSpPr>
          <p:cNvPr id="4" name="TextBox 3"/>
          <p:cNvSpPr txBox="1"/>
          <p:nvPr/>
        </p:nvSpPr>
        <p:spPr>
          <a:xfrm>
            <a:off x="905256" y="1591056"/>
            <a:ext cx="7781544" cy="4893647"/>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Lead by example. </a:t>
            </a:r>
            <a:r>
              <a:rPr lang="en-US" sz="2400" dirty="0" smtClean="0"/>
              <a:t> Always do the right thing, even when it is hard, and insist that others do likewise</a:t>
            </a:r>
          </a:p>
          <a:p>
            <a:pPr>
              <a:buFont typeface="Wingdings" pitchFamily="2" charset="2"/>
              <a:buChar char="Ø"/>
            </a:pPr>
            <a:endParaRPr lang="en-US" sz="2400" dirty="0" smtClean="0"/>
          </a:p>
          <a:p>
            <a:pPr>
              <a:buFont typeface="Wingdings" pitchFamily="2" charset="2"/>
              <a:buChar char="Ø"/>
            </a:pPr>
            <a:r>
              <a:rPr lang="en-US" sz="2400" b="1" dirty="0" smtClean="0"/>
              <a:t>  Are passionate about the mission.</a:t>
            </a:r>
            <a:r>
              <a:rPr lang="en-US" sz="2400" dirty="0" smtClean="0"/>
              <a:t>  A leader without passion will lose followers. Honest passion can inspire others.</a:t>
            </a:r>
          </a:p>
          <a:p>
            <a:pPr>
              <a:buFont typeface="Wingdings" pitchFamily="2" charset="2"/>
              <a:buChar char="Ø"/>
            </a:pPr>
            <a:endParaRPr lang="en-US" sz="2400" dirty="0" smtClean="0"/>
          </a:p>
          <a:p>
            <a:pPr>
              <a:buFont typeface="Wingdings" pitchFamily="2" charset="2"/>
              <a:buChar char="Ø"/>
            </a:pPr>
            <a:r>
              <a:rPr lang="en-US" sz="2400" dirty="0" smtClean="0"/>
              <a:t>  </a:t>
            </a:r>
            <a:r>
              <a:rPr lang="en-US" sz="2400" b="1" dirty="0" smtClean="0"/>
              <a:t>Possesses strong organizational skills.</a:t>
            </a:r>
            <a:r>
              <a:rPr lang="en-US" sz="2400" dirty="0" smtClean="0"/>
              <a:t>  A disorganized leader is chasing his own tail.  Disorganization breeds disorganization, and therefore, inefficiency.</a:t>
            </a:r>
          </a:p>
          <a:p>
            <a:endParaRPr lang="en-US" sz="2400" b="1" dirty="0" smtClean="0"/>
          </a:p>
          <a:p>
            <a:pPr>
              <a:buFont typeface="Wingdings" pitchFamily="2" charset="2"/>
              <a:buChar char="Ø"/>
            </a:pPr>
            <a:r>
              <a:rPr lang="en-US" sz="2400" b="1" dirty="0" smtClean="0"/>
              <a:t>  Delegate.</a:t>
            </a:r>
            <a:r>
              <a:rPr lang="en-US" sz="2400" dirty="0" smtClean="0"/>
              <a:t>  First, you can’t do everything. Second, a great leader creates other leaders through delegation.  This is an argument for servant leadership</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22</a:t>
            </a:fld>
            <a:endParaRPr lang="en-US"/>
          </a:p>
        </p:txBody>
      </p:sp>
      <p:sp>
        <p:nvSpPr>
          <p:cNvPr id="3" name="TextBox 2"/>
          <p:cNvSpPr txBox="1"/>
          <p:nvPr/>
        </p:nvSpPr>
        <p:spPr>
          <a:xfrm>
            <a:off x="1371600" y="381000"/>
            <a:ext cx="3110275" cy="646331"/>
          </a:xfrm>
          <a:prstGeom prst="rect">
            <a:avLst/>
          </a:prstGeom>
          <a:noFill/>
        </p:spPr>
        <p:txBody>
          <a:bodyPr wrap="none" rtlCol="0">
            <a:spAutoFit/>
          </a:bodyPr>
          <a:lstStyle/>
          <a:p>
            <a:r>
              <a:rPr lang="en-US" sz="3600" dirty="0" smtClean="0"/>
              <a:t>Good Leaders…</a:t>
            </a:r>
            <a:endParaRPr lang="en-US" sz="3600" dirty="0"/>
          </a:p>
        </p:txBody>
      </p:sp>
      <p:sp>
        <p:nvSpPr>
          <p:cNvPr id="4" name="TextBox 3"/>
          <p:cNvSpPr txBox="1"/>
          <p:nvPr/>
        </p:nvSpPr>
        <p:spPr>
          <a:xfrm>
            <a:off x="905256" y="1591056"/>
            <a:ext cx="7781544" cy="4524315"/>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Never deny responsibility.</a:t>
            </a:r>
            <a:r>
              <a:rPr lang="en-US" sz="2400" dirty="0" smtClean="0"/>
              <a:t>  Even though you delegated work to a subordinate, the ultimate responsibility still rests with you.</a:t>
            </a:r>
          </a:p>
          <a:p>
            <a:endParaRPr lang="en-US" sz="2400" b="1" dirty="0" smtClean="0"/>
          </a:p>
          <a:p>
            <a:pPr>
              <a:buFont typeface="Wingdings" pitchFamily="2" charset="2"/>
              <a:buChar char="Ø"/>
            </a:pPr>
            <a:r>
              <a:rPr lang="en-US" sz="2400" b="1" dirty="0" smtClean="0"/>
              <a:t>  Communicate effectively.</a:t>
            </a:r>
            <a:r>
              <a:rPr lang="en-US" sz="2400" dirty="0" smtClean="0"/>
              <a:t>   The leaders primary task is effecting change.  This demands the ability to clearly convey a vision in many media and in ways to reach everyone.</a:t>
            </a:r>
          </a:p>
          <a:p>
            <a:pPr>
              <a:buFont typeface="Wingdings" pitchFamily="2" charset="2"/>
              <a:buChar char="Ø"/>
            </a:pPr>
            <a:endParaRPr lang="en-US" sz="2400" b="1" dirty="0" smtClean="0"/>
          </a:p>
          <a:p>
            <a:pPr>
              <a:buFont typeface="Wingdings" pitchFamily="2" charset="2"/>
              <a:buChar char="Ø"/>
            </a:pPr>
            <a:r>
              <a:rPr lang="en-US" sz="2400" b="1" dirty="0" smtClean="0"/>
              <a:t>  Are honest.</a:t>
            </a:r>
            <a:r>
              <a:rPr lang="en-US" sz="2400" dirty="0" smtClean="0"/>
              <a:t>  Bad news never gets better with age.  Good leaders do not obfuscate. </a:t>
            </a:r>
          </a:p>
          <a:p>
            <a:pPr>
              <a:buFont typeface="Wingdings" pitchFamily="2" charset="2"/>
              <a:buChar char="Ø"/>
            </a:pPr>
            <a:endParaRPr lang="en-US" sz="2400" dirty="0" smtClean="0"/>
          </a:p>
          <a:p>
            <a:pPr>
              <a:buFont typeface="Wingdings" pitchFamily="2" charset="2"/>
              <a:buChar char="Ø"/>
            </a:pPr>
            <a:endParaRPr 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23</a:t>
            </a:fld>
            <a:endParaRPr lang="en-US"/>
          </a:p>
        </p:txBody>
      </p:sp>
      <p:sp>
        <p:nvSpPr>
          <p:cNvPr id="3" name="TextBox 2"/>
          <p:cNvSpPr txBox="1"/>
          <p:nvPr/>
        </p:nvSpPr>
        <p:spPr>
          <a:xfrm>
            <a:off x="1371600" y="381000"/>
            <a:ext cx="3110275" cy="646331"/>
          </a:xfrm>
          <a:prstGeom prst="rect">
            <a:avLst/>
          </a:prstGeom>
          <a:noFill/>
        </p:spPr>
        <p:txBody>
          <a:bodyPr wrap="none" rtlCol="0">
            <a:spAutoFit/>
          </a:bodyPr>
          <a:lstStyle/>
          <a:p>
            <a:r>
              <a:rPr lang="en-US" sz="3600" dirty="0" smtClean="0"/>
              <a:t>Good Leaders…</a:t>
            </a:r>
            <a:endParaRPr lang="en-US" sz="3600" dirty="0"/>
          </a:p>
        </p:txBody>
      </p:sp>
      <p:sp>
        <p:nvSpPr>
          <p:cNvPr id="4" name="TextBox 3"/>
          <p:cNvSpPr txBox="1"/>
          <p:nvPr/>
        </p:nvSpPr>
        <p:spPr>
          <a:xfrm>
            <a:off x="905256" y="1591056"/>
            <a:ext cx="7781544" cy="4893647"/>
          </a:xfrm>
          <a:prstGeom prst="rect">
            <a:avLst/>
          </a:prstGeom>
          <a:noFill/>
        </p:spPr>
        <p:txBody>
          <a:bodyPr wrap="square" rtlCol="0">
            <a:spAutoFit/>
          </a:bodyPr>
          <a:lstStyle/>
          <a:p>
            <a:pPr>
              <a:buFont typeface="Wingdings" pitchFamily="2" charset="2"/>
              <a:buChar char="Ø"/>
            </a:pPr>
            <a:r>
              <a:rPr lang="en-US" sz="2400" b="1" dirty="0" smtClean="0"/>
              <a:t>  Are good listeners.</a:t>
            </a:r>
            <a:r>
              <a:rPr lang="en-US" sz="2400" dirty="0" smtClean="0"/>
              <a:t>   Part of being a good communicator is being a good listener.  If all you want to do is talk, you are not leading. When you listen more, you get to the heart of things much faster.</a:t>
            </a:r>
          </a:p>
          <a:p>
            <a:pPr>
              <a:buFont typeface="Wingdings" pitchFamily="2" charset="2"/>
              <a:buChar char="Ø"/>
            </a:pPr>
            <a:endParaRPr lang="en-US" sz="2400" dirty="0" smtClean="0"/>
          </a:p>
          <a:p>
            <a:pPr>
              <a:buFont typeface="Wingdings" pitchFamily="2" charset="2"/>
              <a:buChar char="Ø"/>
            </a:pPr>
            <a:r>
              <a:rPr lang="en-US" sz="2400" b="1" dirty="0" smtClean="0"/>
              <a:t>  Know their people.</a:t>
            </a:r>
            <a:r>
              <a:rPr lang="en-US" sz="2400" dirty="0" smtClean="0"/>
              <a:t>  Keeping track of names, birthdays, marriages, and children pays huge dividends with some subordinates.  Those with the natural ability are truly blessed.  The rest of us need to write things down.</a:t>
            </a:r>
          </a:p>
          <a:p>
            <a:pPr>
              <a:buFont typeface="Wingdings" pitchFamily="2" charset="2"/>
              <a:buChar char="Ø"/>
            </a:pPr>
            <a:endParaRPr lang="en-US" sz="2400" dirty="0" smtClean="0"/>
          </a:p>
          <a:p>
            <a:pPr>
              <a:buFont typeface="Wingdings" pitchFamily="2" charset="2"/>
              <a:buChar char="Ø"/>
            </a:pPr>
            <a:r>
              <a:rPr lang="en-US" sz="2400" b="1" dirty="0" smtClean="0"/>
              <a:t>  Are often followers.  </a:t>
            </a:r>
            <a:r>
              <a:rPr lang="en-US" sz="2400" dirty="0" smtClean="0"/>
              <a:t>If you are leading without following, you’re a dictator.  A leader-follower finds value in the team, and inspires the team to higher performance.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24</a:t>
            </a:fld>
            <a:endParaRPr lang="en-US"/>
          </a:p>
        </p:txBody>
      </p:sp>
      <p:sp>
        <p:nvSpPr>
          <p:cNvPr id="3" name="TextBox 2"/>
          <p:cNvSpPr txBox="1"/>
          <p:nvPr/>
        </p:nvSpPr>
        <p:spPr>
          <a:xfrm>
            <a:off x="1371600" y="381000"/>
            <a:ext cx="2752035" cy="646331"/>
          </a:xfrm>
          <a:prstGeom prst="rect">
            <a:avLst/>
          </a:prstGeom>
          <a:noFill/>
        </p:spPr>
        <p:txBody>
          <a:bodyPr wrap="none" rtlCol="0">
            <a:spAutoFit/>
          </a:bodyPr>
          <a:lstStyle/>
          <a:p>
            <a:r>
              <a:rPr lang="en-US" sz="3600" dirty="0" smtClean="0"/>
              <a:t>Another View</a:t>
            </a:r>
            <a:endParaRPr lang="en-US" sz="3600" dirty="0"/>
          </a:p>
        </p:txBody>
      </p:sp>
      <p:sp>
        <p:nvSpPr>
          <p:cNvPr id="5" name="Rectangle 4"/>
          <p:cNvSpPr/>
          <p:nvPr/>
        </p:nvSpPr>
        <p:spPr>
          <a:xfrm>
            <a:off x="905256" y="1593949"/>
            <a:ext cx="7552944" cy="4462760"/>
          </a:xfrm>
          <a:prstGeom prst="rect">
            <a:avLst/>
          </a:prstGeom>
        </p:spPr>
        <p:txBody>
          <a:bodyPr wrap="square">
            <a:spAutoFit/>
          </a:bodyPr>
          <a:lstStyle/>
          <a:p>
            <a:r>
              <a:rPr lang="de-DE" sz="2400" dirty="0" smtClean="0"/>
              <a:t>General Kurt Gebhard Adolf Philipp Freiherr von Hammerstein-Equord.  </a:t>
            </a:r>
            <a:endParaRPr lang="en-US" sz="2400" dirty="0" smtClean="0"/>
          </a:p>
          <a:p>
            <a:endParaRPr lang="en-US" sz="2000" dirty="0" smtClean="0"/>
          </a:p>
          <a:p>
            <a:r>
              <a:rPr lang="en-US" sz="2400" dirty="0" smtClean="0"/>
              <a:t>“I divide my officers into four classes as follows: The clever, the industrious, the lazy, and the stupid.  Each officer possesses two of these qualities.  The man who is clever and industrious, I appoint to the general staff.  The man who is clever and lazy is destined for high command because he has the nerve to deal with all situations. Use can, under certain circumstances, be made of the stupid and lazy. But, whoever is stupid and industrious must be got rid of at once”</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25</a:t>
            </a:fld>
            <a:endParaRPr lang="en-US"/>
          </a:p>
        </p:txBody>
      </p:sp>
      <p:sp>
        <p:nvSpPr>
          <p:cNvPr id="3" name="TextBox 2"/>
          <p:cNvSpPr txBox="1"/>
          <p:nvPr/>
        </p:nvSpPr>
        <p:spPr>
          <a:xfrm>
            <a:off x="1371600" y="381000"/>
            <a:ext cx="3771738" cy="646331"/>
          </a:xfrm>
          <a:prstGeom prst="rect">
            <a:avLst/>
          </a:prstGeom>
          <a:noFill/>
        </p:spPr>
        <p:txBody>
          <a:bodyPr wrap="none" rtlCol="0">
            <a:spAutoFit/>
          </a:bodyPr>
          <a:lstStyle/>
          <a:p>
            <a:r>
              <a:rPr lang="en-US" sz="3600" dirty="0" smtClean="0"/>
              <a:t>Sex and Leadership</a:t>
            </a:r>
            <a:endParaRPr lang="en-US" sz="3600" dirty="0"/>
          </a:p>
        </p:txBody>
      </p:sp>
      <p:sp>
        <p:nvSpPr>
          <p:cNvPr id="4" name="TextBox 3"/>
          <p:cNvSpPr txBox="1"/>
          <p:nvPr/>
        </p:nvSpPr>
        <p:spPr>
          <a:xfrm>
            <a:off x="905256" y="1591056"/>
            <a:ext cx="7781544" cy="5078313"/>
          </a:xfrm>
          <a:prstGeom prst="rect">
            <a:avLst/>
          </a:prstGeom>
          <a:noFill/>
        </p:spPr>
        <p:txBody>
          <a:bodyPr wrap="square" rtlCol="0">
            <a:spAutoFit/>
          </a:bodyPr>
          <a:lstStyle/>
          <a:p>
            <a:pPr>
              <a:lnSpc>
                <a:spcPct val="90000"/>
              </a:lnSpc>
              <a:buFont typeface="Wingdings" pitchFamily="2" charset="2"/>
              <a:buChar char="Ø"/>
              <a:defRPr/>
            </a:pPr>
            <a:r>
              <a:rPr lang="en-US" sz="2400" dirty="0" smtClean="0"/>
              <a:t>  The number of women managers is rising but is still relatively low in the top levels of management</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Historical experience suggests that men and women are different.  Politically incorrect, but true</a:t>
            </a:r>
          </a:p>
          <a:p>
            <a:pPr lvl="1">
              <a:lnSpc>
                <a:spcPct val="90000"/>
              </a:lnSpc>
              <a:buFont typeface="Wingdings" pitchFamily="2" charset="2"/>
              <a:buChar char="§"/>
              <a:defRPr/>
            </a:pPr>
            <a:r>
              <a:rPr lang="en-US" sz="2400" dirty="0" smtClean="0"/>
              <a:t>  Women are nurturing, supportive, and concerned with interpersonal relations</a:t>
            </a:r>
          </a:p>
          <a:p>
            <a:pPr lvl="1">
              <a:lnSpc>
                <a:spcPct val="90000"/>
              </a:lnSpc>
              <a:buFont typeface="Wingdings" pitchFamily="2" charset="2"/>
              <a:buChar char="§"/>
              <a:defRPr/>
            </a:pPr>
            <a:r>
              <a:rPr lang="en-US" sz="2400" dirty="0" smtClean="0"/>
              <a:t>  Men are task-focused</a:t>
            </a:r>
          </a:p>
          <a:p>
            <a:pPr lvl="1">
              <a:lnSpc>
                <a:spcPct val="90000"/>
              </a:lnSpc>
              <a:buFont typeface="Wingdings" pitchFamily="2" charset="2"/>
              <a:buChar char="§"/>
              <a:defRPr/>
            </a:pPr>
            <a:endParaRPr lang="en-US" sz="2400" dirty="0" smtClean="0"/>
          </a:p>
          <a:p>
            <a:pPr>
              <a:lnSpc>
                <a:spcPct val="90000"/>
              </a:lnSpc>
              <a:buFont typeface="Wingdings" pitchFamily="2" charset="2"/>
              <a:buChar char="Ø"/>
              <a:defRPr/>
            </a:pPr>
            <a:r>
              <a:rPr lang="en-US" sz="2400" dirty="0" smtClean="0"/>
              <a:t>  For task-oriented endeavors, e.g., manufacturing, men may be a better fit</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For people-oriented endeavors, e.g., knowledge work, women may be a better fit</a:t>
            </a:r>
          </a:p>
          <a:p>
            <a:pPr>
              <a:lnSpc>
                <a:spcPct val="90000"/>
              </a:lnSpc>
              <a:buFont typeface="Wingdings" pitchFamily="2" charset="2"/>
              <a:buChar char="Ø"/>
              <a:defRPr/>
            </a:pPr>
            <a:endParaRPr lang="en-US" sz="2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26</a:t>
            </a:fld>
            <a:endParaRPr lang="en-US"/>
          </a:p>
        </p:txBody>
      </p:sp>
      <p:sp>
        <p:nvSpPr>
          <p:cNvPr id="4" name="TextBox 3"/>
          <p:cNvSpPr txBox="1"/>
          <p:nvPr/>
        </p:nvSpPr>
        <p:spPr>
          <a:xfrm>
            <a:off x="1371600" y="381000"/>
            <a:ext cx="3845605" cy="646331"/>
          </a:xfrm>
          <a:prstGeom prst="rect">
            <a:avLst/>
          </a:prstGeom>
          <a:noFill/>
        </p:spPr>
        <p:txBody>
          <a:bodyPr wrap="none" rtlCol="0">
            <a:spAutoFit/>
          </a:bodyPr>
          <a:lstStyle/>
          <a:p>
            <a:r>
              <a:rPr lang="en-US" sz="3600" dirty="0" smtClean="0"/>
              <a:t>Physical differences</a:t>
            </a:r>
            <a:endParaRPr lang="en-US" sz="36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447800"/>
            <a:ext cx="4038600" cy="5384800"/>
          </a:xfrm>
          <a:prstGeom prst="rect">
            <a:avLst/>
          </a:prstGeom>
        </p:spPr>
      </p:pic>
      <p:sp>
        <p:nvSpPr>
          <p:cNvPr id="6" name="TextBox 5"/>
          <p:cNvSpPr txBox="1"/>
          <p:nvPr/>
        </p:nvSpPr>
        <p:spPr>
          <a:xfrm>
            <a:off x="3657600" y="1827074"/>
            <a:ext cx="3561809" cy="1785104"/>
          </a:xfrm>
          <a:prstGeom prst="rect">
            <a:avLst/>
          </a:prstGeom>
          <a:noFill/>
        </p:spPr>
        <p:txBody>
          <a:bodyPr wrap="none" rtlCol="0">
            <a:spAutoFit/>
          </a:bodyPr>
          <a:lstStyle/>
          <a:p>
            <a:pPr algn="ctr"/>
            <a:r>
              <a:rPr lang="en-US" sz="2000" dirty="0"/>
              <a:t>M</a:t>
            </a:r>
            <a:r>
              <a:rPr lang="en-US" sz="2000" dirty="0" smtClean="0"/>
              <a:t>ale brain</a:t>
            </a:r>
          </a:p>
          <a:p>
            <a:r>
              <a:rPr lang="en-US" dirty="0" smtClean="0"/>
              <a:t>More intra-hemisphere connections</a:t>
            </a:r>
          </a:p>
          <a:p>
            <a:r>
              <a:rPr lang="en-US" dirty="0" smtClean="0"/>
              <a:t>Better spatial skills</a:t>
            </a:r>
          </a:p>
          <a:p>
            <a:r>
              <a:rPr lang="en-US" dirty="0" smtClean="0"/>
              <a:t>Better motor skills</a:t>
            </a:r>
          </a:p>
          <a:p>
            <a:r>
              <a:rPr lang="en-US" dirty="0" smtClean="0"/>
              <a:t>10% larger than female brain</a:t>
            </a:r>
          </a:p>
          <a:p>
            <a:r>
              <a:rPr lang="en-US" dirty="0" smtClean="0"/>
              <a:t>8% more grey matter</a:t>
            </a:r>
            <a:endParaRPr lang="en-US" dirty="0"/>
          </a:p>
        </p:txBody>
      </p:sp>
      <p:sp>
        <p:nvSpPr>
          <p:cNvPr id="7" name="TextBox 6"/>
          <p:cNvSpPr txBox="1"/>
          <p:nvPr/>
        </p:nvSpPr>
        <p:spPr>
          <a:xfrm>
            <a:off x="3657600" y="4618672"/>
            <a:ext cx="3568862" cy="1508105"/>
          </a:xfrm>
          <a:prstGeom prst="rect">
            <a:avLst/>
          </a:prstGeom>
          <a:noFill/>
        </p:spPr>
        <p:txBody>
          <a:bodyPr wrap="none" rtlCol="0">
            <a:spAutoFit/>
          </a:bodyPr>
          <a:lstStyle/>
          <a:p>
            <a:pPr algn="ctr"/>
            <a:r>
              <a:rPr lang="en-US" sz="2000" dirty="0" smtClean="0"/>
              <a:t>Female brain</a:t>
            </a:r>
          </a:p>
          <a:p>
            <a:r>
              <a:rPr lang="en-US" dirty="0" smtClean="0"/>
              <a:t>More inter-hemisphere connections</a:t>
            </a:r>
          </a:p>
          <a:p>
            <a:r>
              <a:rPr lang="en-US" dirty="0" smtClean="0"/>
              <a:t>7% more white matter</a:t>
            </a:r>
            <a:endParaRPr lang="en-US" dirty="0"/>
          </a:p>
          <a:p>
            <a:r>
              <a:rPr lang="en-US" dirty="0" smtClean="0"/>
              <a:t>Better verbal skills</a:t>
            </a:r>
          </a:p>
          <a:p>
            <a:r>
              <a:rPr lang="en-US" dirty="0" smtClean="0"/>
              <a:t>More intuitive</a:t>
            </a:r>
          </a:p>
        </p:txBody>
      </p:sp>
    </p:spTree>
    <p:extLst>
      <p:ext uri="{BB962C8B-B14F-4D97-AF65-F5344CB8AC3E}">
        <p14:creationId xmlns:p14="http://schemas.microsoft.com/office/powerpoint/2010/main" val="2481381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27</a:t>
            </a:fld>
            <a:endParaRPr lang="en-US"/>
          </a:p>
        </p:txBody>
      </p:sp>
      <p:sp>
        <p:nvSpPr>
          <p:cNvPr id="3" name="TextBox 2"/>
          <p:cNvSpPr txBox="1"/>
          <p:nvPr/>
        </p:nvSpPr>
        <p:spPr>
          <a:xfrm>
            <a:off x="1371600" y="381000"/>
            <a:ext cx="3341877" cy="646331"/>
          </a:xfrm>
          <a:prstGeom prst="rect">
            <a:avLst/>
          </a:prstGeom>
          <a:noFill/>
        </p:spPr>
        <p:txBody>
          <a:bodyPr wrap="none" rtlCol="0">
            <a:spAutoFit/>
          </a:bodyPr>
          <a:lstStyle/>
          <a:p>
            <a:r>
              <a:rPr lang="en-US" sz="3600" dirty="0" smtClean="0"/>
              <a:t>Different choices</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533" y="1447800"/>
            <a:ext cx="6048467" cy="5370622"/>
          </a:xfrm>
          <a:prstGeom prst="rect">
            <a:avLst/>
          </a:prstGeom>
        </p:spPr>
      </p:pic>
    </p:spTree>
    <p:extLst>
      <p:ext uri="{BB962C8B-B14F-4D97-AF65-F5344CB8AC3E}">
        <p14:creationId xmlns:p14="http://schemas.microsoft.com/office/powerpoint/2010/main" val="153819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6388352" cy="646331"/>
          </a:xfrm>
          <a:prstGeom prst="rect">
            <a:avLst/>
          </a:prstGeom>
          <a:noFill/>
        </p:spPr>
        <p:txBody>
          <a:bodyPr wrap="none" rtlCol="0">
            <a:spAutoFit/>
          </a:bodyPr>
          <a:lstStyle/>
          <a:p>
            <a:r>
              <a:rPr lang="en-US" sz="3600" dirty="0" smtClean="0"/>
              <a:t>Leader Role versus Manager Role</a:t>
            </a:r>
            <a:endParaRPr lang="en-US" sz="3600" dirty="0"/>
          </a:p>
        </p:txBody>
      </p:sp>
      <p:sp>
        <p:nvSpPr>
          <p:cNvPr id="4" name="Rectangle 3"/>
          <p:cNvSpPr/>
          <p:nvPr/>
        </p:nvSpPr>
        <p:spPr>
          <a:xfrm>
            <a:off x="1828800" y="2069068"/>
            <a:ext cx="5486400" cy="365760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1828800" y="2069068"/>
            <a:ext cx="5486400" cy="3657600"/>
          </a:xfrm>
          <a:prstGeom prst="triangle">
            <a:avLst>
              <a:gd name="adj" fmla="val 100000"/>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200" dirty="0" smtClean="0">
                <a:solidFill>
                  <a:schemeClr val="tx1"/>
                </a:solidFill>
              </a:rPr>
              <a:t>Manages work</a:t>
            </a:r>
          </a:p>
          <a:p>
            <a:pPr algn="r"/>
            <a:r>
              <a:rPr lang="en-US" sz="1200" dirty="0" smtClean="0">
                <a:solidFill>
                  <a:schemeClr val="tx1"/>
                </a:solidFill>
              </a:rPr>
              <a:t>Manages subordinates</a:t>
            </a:r>
          </a:p>
          <a:p>
            <a:pPr algn="r"/>
            <a:r>
              <a:rPr lang="en-US" sz="1200" dirty="0" smtClean="0">
                <a:solidFill>
                  <a:schemeClr val="tx1"/>
                </a:solidFill>
              </a:rPr>
              <a:t>Achieves results</a:t>
            </a:r>
          </a:p>
          <a:p>
            <a:pPr algn="r"/>
            <a:r>
              <a:rPr lang="en-US" sz="1200" dirty="0" smtClean="0">
                <a:solidFill>
                  <a:schemeClr val="tx1"/>
                </a:solidFill>
              </a:rPr>
              <a:t>Risk averse</a:t>
            </a:r>
          </a:p>
          <a:p>
            <a:pPr algn="r"/>
            <a:r>
              <a:rPr lang="en-US" sz="1200" dirty="0" smtClean="0">
                <a:solidFill>
                  <a:schemeClr val="tx1"/>
                </a:solidFill>
              </a:rPr>
              <a:t>Involved</a:t>
            </a:r>
          </a:p>
          <a:p>
            <a:pPr algn="r"/>
            <a:r>
              <a:rPr lang="en-US" sz="1200" dirty="0" smtClean="0">
                <a:solidFill>
                  <a:schemeClr val="tx1"/>
                </a:solidFill>
              </a:rPr>
              <a:t>Relies on position and authority</a:t>
            </a:r>
            <a:endParaRPr lang="en-US" sz="1200" dirty="0">
              <a:solidFill>
                <a:schemeClr val="tx1"/>
              </a:solidFill>
            </a:endParaRPr>
          </a:p>
        </p:txBody>
      </p:sp>
      <p:sp>
        <p:nvSpPr>
          <p:cNvPr id="6" name="TextBox 5"/>
          <p:cNvSpPr txBox="1"/>
          <p:nvPr/>
        </p:nvSpPr>
        <p:spPr>
          <a:xfrm>
            <a:off x="1383933" y="5879068"/>
            <a:ext cx="825867" cy="369332"/>
          </a:xfrm>
          <a:prstGeom prst="rect">
            <a:avLst/>
          </a:prstGeom>
          <a:noFill/>
        </p:spPr>
        <p:txBody>
          <a:bodyPr wrap="none" rtlCol="0">
            <a:spAutoFit/>
          </a:bodyPr>
          <a:lstStyle/>
          <a:p>
            <a:r>
              <a:rPr lang="en-US" dirty="0" smtClean="0"/>
              <a:t>Leader</a:t>
            </a:r>
            <a:endParaRPr lang="en-US" dirty="0"/>
          </a:p>
        </p:txBody>
      </p:sp>
      <p:sp>
        <p:nvSpPr>
          <p:cNvPr id="7" name="TextBox 6"/>
          <p:cNvSpPr txBox="1"/>
          <p:nvPr/>
        </p:nvSpPr>
        <p:spPr>
          <a:xfrm>
            <a:off x="6821075" y="5879068"/>
            <a:ext cx="1027525" cy="369332"/>
          </a:xfrm>
          <a:prstGeom prst="rect">
            <a:avLst/>
          </a:prstGeom>
          <a:noFill/>
        </p:spPr>
        <p:txBody>
          <a:bodyPr wrap="none" rtlCol="0">
            <a:spAutoFit/>
          </a:bodyPr>
          <a:lstStyle/>
          <a:p>
            <a:r>
              <a:rPr lang="en-US" dirty="0" smtClean="0"/>
              <a:t>Manager</a:t>
            </a:r>
            <a:endParaRPr lang="en-US" dirty="0"/>
          </a:p>
        </p:txBody>
      </p:sp>
      <p:sp>
        <p:nvSpPr>
          <p:cNvPr id="8" name="TextBox 7"/>
          <p:cNvSpPr txBox="1"/>
          <p:nvPr/>
        </p:nvSpPr>
        <p:spPr>
          <a:xfrm>
            <a:off x="1905000" y="2221468"/>
            <a:ext cx="2229713" cy="1015663"/>
          </a:xfrm>
          <a:prstGeom prst="rect">
            <a:avLst/>
          </a:prstGeom>
          <a:noFill/>
        </p:spPr>
        <p:txBody>
          <a:bodyPr wrap="none" rtlCol="0">
            <a:spAutoFit/>
          </a:bodyPr>
          <a:lstStyle/>
          <a:p>
            <a:r>
              <a:rPr lang="en-US" sz="1200" dirty="0" smtClean="0"/>
              <a:t>Effects change</a:t>
            </a:r>
          </a:p>
          <a:p>
            <a:r>
              <a:rPr lang="en-US" sz="1200" dirty="0" smtClean="0"/>
              <a:t>Leads followers</a:t>
            </a:r>
          </a:p>
          <a:p>
            <a:r>
              <a:rPr lang="en-US" sz="1200" dirty="0" smtClean="0"/>
              <a:t>Risk-taking</a:t>
            </a:r>
          </a:p>
          <a:p>
            <a:r>
              <a:rPr lang="en-US" sz="1200" dirty="0" smtClean="0"/>
              <a:t>Facilitative</a:t>
            </a:r>
          </a:p>
          <a:p>
            <a:r>
              <a:rPr lang="en-US" sz="1200" dirty="0" smtClean="0"/>
              <a:t>Relies on charisma and influence</a:t>
            </a:r>
            <a:endParaRPr lang="en-US" sz="1200" dirty="0"/>
          </a:p>
        </p:txBody>
      </p:sp>
      <p:sp>
        <p:nvSpPr>
          <p:cNvPr id="9" name="TextBox 8"/>
          <p:cNvSpPr txBox="1"/>
          <p:nvPr/>
        </p:nvSpPr>
        <p:spPr>
          <a:xfrm>
            <a:off x="1905000" y="4202668"/>
            <a:ext cx="1244764" cy="646331"/>
          </a:xfrm>
          <a:prstGeom prst="rect">
            <a:avLst/>
          </a:prstGeom>
          <a:noFill/>
        </p:spPr>
        <p:txBody>
          <a:bodyPr wrap="none" rtlCol="0">
            <a:spAutoFit/>
          </a:bodyPr>
          <a:lstStyle/>
          <a:p>
            <a:r>
              <a:rPr lang="en-US" sz="1200" dirty="0" smtClean="0"/>
              <a:t>Transformational</a:t>
            </a:r>
          </a:p>
          <a:p>
            <a:r>
              <a:rPr lang="en-US" sz="1200" dirty="0" smtClean="0"/>
              <a:t>Consultative </a:t>
            </a:r>
          </a:p>
          <a:p>
            <a:r>
              <a:rPr lang="en-US" sz="1200" dirty="0" smtClean="0"/>
              <a:t>Participative</a:t>
            </a:r>
            <a:endParaRPr lang="en-US" sz="1200" dirty="0"/>
          </a:p>
        </p:txBody>
      </p:sp>
      <p:sp>
        <p:nvSpPr>
          <p:cNvPr id="10" name="TextBox 9"/>
          <p:cNvSpPr txBox="1"/>
          <p:nvPr/>
        </p:nvSpPr>
        <p:spPr>
          <a:xfrm>
            <a:off x="6264784" y="2773739"/>
            <a:ext cx="1050416" cy="1200329"/>
          </a:xfrm>
          <a:prstGeom prst="rect">
            <a:avLst/>
          </a:prstGeom>
          <a:noFill/>
        </p:spPr>
        <p:txBody>
          <a:bodyPr wrap="none" rtlCol="0">
            <a:spAutoFit/>
          </a:bodyPr>
          <a:lstStyle/>
          <a:p>
            <a:pPr algn="r"/>
            <a:r>
              <a:rPr lang="en-US" sz="1200" dirty="0" smtClean="0"/>
              <a:t>Dictatorial</a:t>
            </a:r>
          </a:p>
          <a:p>
            <a:pPr algn="r"/>
            <a:r>
              <a:rPr lang="en-US" sz="1200" dirty="0" smtClean="0"/>
              <a:t>Authoritative</a:t>
            </a:r>
          </a:p>
          <a:p>
            <a:pPr algn="r"/>
            <a:r>
              <a:rPr lang="en-US" sz="1200" dirty="0" smtClean="0"/>
              <a:t>Transactional</a:t>
            </a:r>
          </a:p>
          <a:p>
            <a:pPr algn="r"/>
            <a:r>
              <a:rPr lang="en-US" sz="1200" dirty="0" smtClean="0"/>
              <a:t>Autocratic</a:t>
            </a:r>
          </a:p>
          <a:p>
            <a:pPr algn="r"/>
            <a:r>
              <a:rPr lang="en-US" sz="1200" dirty="0" smtClean="0"/>
              <a:t>Consultative </a:t>
            </a:r>
          </a:p>
          <a:p>
            <a:pPr algn="r"/>
            <a:r>
              <a:rPr lang="en-US" sz="1200" dirty="0" smtClean="0"/>
              <a:t>Democratic</a:t>
            </a:r>
            <a:endParaRPr lang="en-US" sz="1200" dirty="0"/>
          </a:p>
        </p:txBody>
      </p:sp>
      <p:cxnSp>
        <p:nvCxnSpPr>
          <p:cNvPr id="12" name="Straight Arrow Connector 11"/>
          <p:cNvCxnSpPr/>
          <p:nvPr/>
        </p:nvCxnSpPr>
        <p:spPr>
          <a:xfrm>
            <a:off x="2438400" y="6096000"/>
            <a:ext cx="4114800"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3236912" cy="646331"/>
          </a:xfrm>
          <a:prstGeom prst="rect">
            <a:avLst/>
          </a:prstGeom>
          <a:noFill/>
        </p:spPr>
        <p:txBody>
          <a:bodyPr wrap="none" rtlCol="0">
            <a:spAutoFit/>
          </a:bodyPr>
          <a:lstStyle/>
          <a:p>
            <a:r>
              <a:rPr lang="en-US" sz="3600" dirty="0" smtClean="0"/>
              <a:t>Leadership Style</a:t>
            </a:r>
            <a:endParaRPr lang="en-US" sz="3600" dirty="0"/>
          </a:p>
        </p:txBody>
      </p:sp>
      <p:sp>
        <p:nvSpPr>
          <p:cNvPr id="4" name="TextBox 3"/>
          <p:cNvSpPr txBox="1"/>
          <p:nvPr/>
        </p:nvSpPr>
        <p:spPr>
          <a:xfrm>
            <a:off x="905256" y="1591056"/>
            <a:ext cx="7781544" cy="4524315"/>
          </a:xfrm>
          <a:prstGeom prst="rect">
            <a:avLst/>
          </a:prstGeom>
          <a:noFill/>
        </p:spPr>
        <p:txBody>
          <a:bodyPr wrap="square" rtlCol="0">
            <a:spAutoFit/>
          </a:bodyPr>
          <a:lstStyle/>
          <a:p>
            <a:pPr>
              <a:buFont typeface="Wingdings" pitchFamily="2" charset="2"/>
              <a:buChar char="Ø"/>
              <a:defRPr/>
            </a:pPr>
            <a:r>
              <a:rPr lang="en-US" sz="2400" dirty="0" smtClean="0"/>
              <a:t>  The specific ways in which a manager chooses to influence others </a:t>
            </a:r>
          </a:p>
          <a:p>
            <a:pPr>
              <a:buFont typeface="Wingdings" pitchFamily="2" charset="2"/>
              <a:buChar char="Ø"/>
              <a:defRPr/>
            </a:pPr>
            <a:endParaRPr lang="en-US" sz="2400" dirty="0" smtClean="0"/>
          </a:p>
          <a:p>
            <a:pPr>
              <a:buFont typeface="Wingdings" pitchFamily="2" charset="2"/>
              <a:buChar char="Ø"/>
              <a:defRPr/>
            </a:pPr>
            <a:r>
              <a:rPr lang="en-US" sz="2400" dirty="0" smtClean="0"/>
              <a:t>  Shapes the way the leader approaches the other principal tasks of leadership</a:t>
            </a:r>
          </a:p>
          <a:p>
            <a:pPr>
              <a:buFont typeface="Wingdings" pitchFamily="2" charset="2"/>
              <a:buChar char="Ø"/>
            </a:pPr>
            <a:endParaRPr lang="en-US" sz="2400" b="1" dirty="0" smtClean="0"/>
          </a:p>
          <a:p>
            <a:pPr>
              <a:buFont typeface="Wingdings" pitchFamily="2" charset="2"/>
              <a:buChar char="Ø"/>
            </a:pPr>
            <a:r>
              <a:rPr lang="en-US" sz="2400" dirty="0" smtClean="0"/>
              <a:t>  </a:t>
            </a:r>
            <a:r>
              <a:rPr lang="en-US" sz="2400" b="1" dirty="0" smtClean="0"/>
              <a:t>Leadership style has a cultural component</a:t>
            </a:r>
            <a:endParaRPr lang="en-US" sz="2400" dirty="0" smtClean="0"/>
          </a:p>
          <a:p>
            <a:pPr lvl="1">
              <a:buFont typeface="Wingdings" pitchFamily="2" charset="2"/>
              <a:buChar char="§"/>
            </a:pPr>
            <a:r>
              <a:rPr lang="en-US" sz="2400" dirty="0" smtClean="0"/>
              <a:t>  European managers tend to be more people-oriented than American or Japanese managers</a:t>
            </a:r>
          </a:p>
          <a:p>
            <a:pPr lvl="1">
              <a:buFont typeface="Wingdings" pitchFamily="2" charset="2"/>
              <a:buChar char="§"/>
            </a:pPr>
            <a:r>
              <a:rPr lang="en-US" sz="2400" dirty="0" smtClean="0"/>
              <a:t>  Japanese managers are group-oriented, while U.S managers focuses more on organizational goals</a:t>
            </a:r>
          </a:p>
          <a:p>
            <a:pPr lvl="1">
              <a:buFont typeface="Wingdings" pitchFamily="2" charset="2"/>
              <a:buChar char="§"/>
            </a:pPr>
            <a:r>
              <a:rPr lang="en-US" sz="2400" dirty="0" smtClean="0"/>
              <a:t>  Affects the leader’s view of time horizons</a:t>
            </a:r>
            <a:endParaRPr lang="en-US"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3418052" cy="646331"/>
          </a:xfrm>
          <a:prstGeom prst="rect">
            <a:avLst/>
          </a:prstGeom>
          <a:noFill/>
        </p:spPr>
        <p:txBody>
          <a:bodyPr wrap="none" rtlCol="0">
            <a:spAutoFit/>
          </a:bodyPr>
          <a:lstStyle/>
          <a:p>
            <a:r>
              <a:rPr lang="en-US" sz="3600" dirty="0" smtClean="0"/>
              <a:t>Leadership Styles</a:t>
            </a:r>
            <a:endParaRPr lang="en-US" sz="3600" dirty="0"/>
          </a:p>
        </p:txBody>
      </p:sp>
      <p:sp>
        <p:nvSpPr>
          <p:cNvPr id="4" name="TextBox 3"/>
          <p:cNvSpPr txBox="1"/>
          <p:nvPr/>
        </p:nvSpPr>
        <p:spPr>
          <a:xfrm>
            <a:off x="905256" y="1591056"/>
            <a:ext cx="7781544" cy="4893647"/>
          </a:xfrm>
          <a:prstGeom prst="rect">
            <a:avLst/>
          </a:prstGeom>
          <a:noFill/>
        </p:spPr>
        <p:txBody>
          <a:bodyPr wrap="square" rtlCol="0">
            <a:spAutoFit/>
          </a:bodyPr>
          <a:lstStyle/>
          <a:p>
            <a:pPr>
              <a:buFont typeface="Wingdings" pitchFamily="2" charset="2"/>
              <a:buChar char="Ø"/>
            </a:pPr>
            <a:r>
              <a:rPr lang="en-US" sz="2400" dirty="0" smtClean="0"/>
              <a:t>  </a:t>
            </a:r>
            <a:r>
              <a:rPr lang="en-US" sz="2400" b="1" dirty="0" smtClean="0"/>
              <a:t>No consensus exists on the definition of leadership styles</a:t>
            </a:r>
            <a:endParaRPr lang="en-US" sz="2400" dirty="0" smtClean="0"/>
          </a:p>
          <a:p>
            <a:pPr>
              <a:buFont typeface="Wingdings" pitchFamily="2" charset="2"/>
              <a:buChar char="Ø"/>
            </a:pPr>
            <a:endParaRPr lang="en-US" sz="2400" b="1" dirty="0" smtClean="0"/>
          </a:p>
          <a:p>
            <a:pPr>
              <a:buFont typeface="Wingdings" pitchFamily="2" charset="2"/>
              <a:buChar char="Ø"/>
            </a:pPr>
            <a:r>
              <a:rPr lang="en-US" sz="2400" dirty="0" smtClean="0"/>
              <a:t>  </a:t>
            </a:r>
            <a:r>
              <a:rPr lang="en-US" sz="2400" b="1" dirty="0" smtClean="0"/>
              <a:t>Transactional vs. Transformational</a:t>
            </a:r>
            <a:endParaRPr lang="en-US" sz="2400" dirty="0" smtClean="0"/>
          </a:p>
          <a:p>
            <a:pPr lvl="1">
              <a:buFont typeface="Wingdings" pitchFamily="2" charset="2"/>
              <a:buChar char="§"/>
            </a:pPr>
            <a:r>
              <a:rPr lang="en-US" sz="2400" dirty="0" smtClean="0"/>
              <a:t>  A transactional leader is concerned with the day-to-day.  A better definition is manager.</a:t>
            </a:r>
          </a:p>
          <a:p>
            <a:pPr lvl="1">
              <a:buFont typeface="Wingdings" pitchFamily="2" charset="2"/>
              <a:buChar char="§"/>
            </a:pPr>
            <a:r>
              <a:rPr lang="en-US" sz="2400" dirty="0" smtClean="0"/>
              <a:t>  The transformational leader is concerned with change</a:t>
            </a:r>
          </a:p>
          <a:p>
            <a:pPr>
              <a:buFont typeface="Wingdings" pitchFamily="2" charset="2"/>
              <a:buChar char="Ø"/>
            </a:pPr>
            <a:endParaRPr lang="en-US" sz="2400" b="1" dirty="0" smtClean="0"/>
          </a:p>
          <a:p>
            <a:pPr>
              <a:buFont typeface="Wingdings" pitchFamily="2" charset="2"/>
              <a:buChar char="Ø"/>
            </a:pPr>
            <a:r>
              <a:rPr lang="en-US" sz="2400" dirty="0" smtClean="0"/>
              <a:t>  </a:t>
            </a:r>
            <a:r>
              <a:rPr lang="en-US" sz="2400" b="1" dirty="0" smtClean="0"/>
              <a:t>Common view of leadership styles</a:t>
            </a:r>
          </a:p>
          <a:p>
            <a:pPr lvl="1">
              <a:buFont typeface="Wingdings" pitchFamily="2" charset="2"/>
              <a:buChar char="§"/>
            </a:pPr>
            <a:r>
              <a:rPr lang="en-US" sz="2400" dirty="0" smtClean="0"/>
              <a:t>  Authoritative</a:t>
            </a:r>
          </a:p>
          <a:p>
            <a:pPr lvl="1">
              <a:buFont typeface="Wingdings" pitchFamily="2" charset="2"/>
              <a:buChar char="§"/>
            </a:pPr>
            <a:r>
              <a:rPr lang="en-US" sz="2400" dirty="0" smtClean="0"/>
              <a:t>  Democratic</a:t>
            </a:r>
          </a:p>
          <a:p>
            <a:pPr lvl="1">
              <a:buFont typeface="Wingdings" pitchFamily="2" charset="2"/>
              <a:buChar char="§"/>
            </a:pPr>
            <a:r>
              <a:rPr lang="en-US" sz="2400" dirty="0" smtClean="0"/>
              <a:t>  Charismatic</a:t>
            </a:r>
          </a:p>
          <a:p>
            <a:pPr lvl="1">
              <a:buFont typeface="Wingdings" pitchFamily="2" charset="2"/>
              <a:buChar char="§"/>
            </a:pPr>
            <a:r>
              <a:rPr lang="en-US" sz="2400" dirty="0" smtClean="0"/>
              <a:t>  Laissez Faire</a:t>
            </a:r>
          </a:p>
          <a:p>
            <a:pPr lvl="1">
              <a:buFont typeface="Wingdings" pitchFamily="2" charset="2"/>
              <a:buChar char="§"/>
            </a:pPr>
            <a:r>
              <a:rPr lang="en-US" sz="2400" dirty="0" smtClean="0"/>
              <a:t>  Bureaucratic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4227568" cy="646331"/>
          </a:xfrm>
          <a:prstGeom prst="rect">
            <a:avLst/>
          </a:prstGeom>
          <a:noFill/>
        </p:spPr>
        <p:txBody>
          <a:bodyPr wrap="none" rtlCol="0">
            <a:spAutoFit/>
          </a:bodyPr>
          <a:lstStyle/>
          <a:p>
            <a:r>
              <a:rPr lang="en-US" sz="3600" dirty="0" smtClean="0"/>
              <a:t>Leadership and Styles</a:t>
            </a:r>
            <a:endParaRPr lang="en-US" sz="3600" dirty="0"/>
          </a:p>
        </p:txBody>
      </p:sp>
      <p:sp>
        <p:nvSpPr>
          <p:cNvPr id="4" name="TextBox 3"/>
          <p:cNvSpPr txBox="1"/>
          <p:nvPr/>
        </p:nvSpPr>
        <p:spPr>
          <a:xfrm>
            <a:off x="905256" y="1591056"/>
            <a:ext cx="7781544" cy="4893647"/>
          </a:xfrm>
          <a:prstGeom prst="rect">
            <a:avLst/>
          </a:prstGeom>
          <a:noFill/>
        </p:spPr>
        <p:txBody>
          <a:bodyPr wrap="square" rtlCol="0">
            <a:spAutoFit/>
          </a:bodyPr>
          <a:lstStyle/>
          <a:p>
            <a:pPr>
              <a:buFont typeface="Wingdings" pitchFamily="2" charset="2"/>
              <a:buChar char="Ø"/>
            </a:pPr>
            <a:r>
              <a:rPr lang="en-US" sz="2400" dirty="0" smtClean="0"/>
              <a:t>  Many styles exist, no one style is best</a:t>
            </a:r>
          </a:p>
          <a:p>
            <a:pPr>
              <a:buFont typeface="Wingdings" pitchFamily="2" charset="2"/>
              <a:buChar char="Ø"/>
            </a:pPr>
            <a:endParaRPr lang="en-US" sz="2400" b="1" dirty="0" smtClean="0"/>
          </a:p>
          <a:p>
            <a:pPr>
              <a:buFont typeface="Wingdings" pitchFamily="2" charset="2"/>
              <a:buChar char="Ø"/>
            </a:pPr>
            <a:r>
              <a:rPr lang="en-US" sz="2400" dirty="0" smtClean="0"/>
              <a:t>  Most people have a preferred style</a:t>
            </a:r>
          </a:p>
          <a:p>
            <a:pPr lvl="1">
              <a:buFont typeface="Wingdings" pitchFamily="2" charset="2"/>
              <a:buChar char="§"/>
            </a:pPr>
            <a:r>
              <a:rPr lang="en-US" sz="2400" dirty="0" smtClean="0"/>
              <a:t>  Based on personality</a:t>
            </a:r>
          </a:p>
          <a:p>
            <a:pPr lvl="1">
              <a:buFont typeface="Wingdings" pitchFamily="2" charset="2"/>
              <a:buChar char="§"/>
            </a:pPr>
            <a:r>
              <a:rPr lang="en-US" sz="2400" dirty="0" smtClean="0"/>
              <a:t>  Most comfortable</a:t>
            </a:r>
          </a:p>
          <a:p>
            <a:pPr>
              <a:buFont typeface="Wingdings" pitchFamily="2" charset="2"/>
              <a:buChar char="Ø"/>
            </a:pPr>
            <a:endParaRPr lang="en-US" sz="2400" b="1" dirty="0" smtClean="0"/>
          </a:p>
          <a:p>
            <a:pPr>
              <a:buFont typeface="Wingdings" pitchFamily="2" charset="2"/>
              <a:buChar char="Ø"/>
            </a:pPr>
            <a:r>
              <a:rPr lang="en-US" sz="2400" dirty="0" smtClean="0"/>
              <a:t>  Few people can operate in more than one style</a:t>
            </a:r>
            <a:r>
              <a:rPr lang="en-US" sz="2400" b="1" dirty="0" smtClean="0"/>
              <a:t> </a:t>
            </a:r>
            <a:endParaRPr lang="en-US" sz="2400" dirty="0" smtClean="0"/>
          </a:p>
          <a:p>
            <a:pPr lvl="1">
              <a:buFont typeface="Wingdings" pitchFamily="2" charset="2"/>
              <a:buChar char="§"/>
            </a:pPr>
            <a:r>
              <a:rPr lang="en-US" sz="2400" dirty="0" smtClean="0"/>
              <a:t>  Over time, tend to regress to preferred style</a:t>
            </a:r>
          </a:p>
          <a:p>
            <a:pPr lvl="1">
              <a:buFont typeface="Wingdings" pitchFamily="2" charset="2"/>
              <a:buChar char="§"/>
            </a:pPr>
            <a:r>
              <a:rPr lang="en-US" sz="2400" dirty="0" smtClean="0"/>
              <a:t>  Strive to understand all </a:t>
            </a:r>
            <a:r>
              <a:rPr lang="en-US" sz="2400" b="1" dirty="0" smtClean="0"/>
              <a:t>leadership styles</a:t>
            </a:r>
            <a:r>
              <a:rPr lang="en-US" sz="2400" dirty="0" smtClean="0"/>
              <a:t> and their impact</a:t>
            </a:r>
          </a:p>
          <a:p>
            <a:pPr lvl="1">
              <a:buFont typeface="Wingdings" pitchFamily="2" charset="2"/>
              <a:buChar char="§"/>
            </a:pPr>
            <a:r>
              <a:rPr lang="en-US" sz="2400" dirty="0" smtClean="0"/>
              <a:t>  The more flexible you are in your leadership styles, the better leader you will be</a:t>
            </a:r>
          </a:p>
          <a:p>
            <a:pPr>
              <a:buFont typeface="Wingdings" pitchFamily="2" charset="2"/>
              <a:buChar char="Ø"/>
            </a:pPr>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828800" y="558855"/>
            <a:ext cx="5486400" cy="5486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4" idx="0"/>
            <a:endCxn id="4" idx="2"/>
          </p:cNvCxnSpPr>
          <p:nvPr/>
        </p:nvCxnSpPr>
        <p:spPr>
          <a:xfrm>
            <a:off x="4572000" y="558855"/>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1"/>
            <a:endCxn id="4" idx="3"/>
          </p:cNvCxnSpPr>
          <p:nvPr/>
        </p:nvCxnSpPr>
        <p:spPr>
          <a:xfrm>
            <a:off x="1828800" y="3302055"/>
            <a:ext cx="5486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28800" y="1092255"/>
            <a:ext cx="2743200" cy="1692771"/>
          </a:xfrm>
          <a:prstGeom prst="rect">
            <a:avLst/>
          </a:prstGeom>
          <a:noFill/>
        </p:spPr>
        <p:txBody>
          <a:bodyPr wrap="square" rtlCol="0">
            <a:spAutoFit/>
          </a:bodyPr>
          <a:lstStyle/>
          <a:p>
            <a:pPr algn="ctr"/>
            <a:r>
              <a:rPr lang="en-US" b="1" dirty="0" smtClean="0"/>
              <a:t>SUPPORTING</a:t>
            </a:r>
          </a:p>
          <a:p>
            <a:pPr algn="ctr"/>
            <a:r>
              <a:rPr lang="en-US" dirty="0" smtClean="0"/>
              <a:t>Praise, listen, and facilitate</a:t>
            </a:r>
          </a:p>
          <a:p>
            <a:pPr algn="ctr"/>
            <a:endParaRPr lang="en-US" dirty="0"/>
          </a:p>
          <a:p>
            <a:pPr algn="ctr"/>
            <a:r>
              <a:rPr lang="en-US" dirty="0" smtClean="0"/>
              <a:t>For people who have</a:t>
            </a:r>
          </a:p>
          <a:p>
            <a:pPr lvl="1">
              <a:buFont typeface="Arial" pitchFamily="34" charset="0"/>
              <a:buChar char="•"/>
            </a:pPr>
            <a:r>
              <a:rPr lang="en-US" sz="1600" dirty="0" smtClean="0"/>
              <a:t>  High Competence</a:t>
            </a:r>
          </a:p>
          <a:p>
            <a:pPr lvl="1">
              <a:buFont typeface="Arial" pitchFamily="34" charset="0"/>
              <a:buChar char="•"/>
            </a:pPr>
            <a:r>
              <a:rPr lang="en-US" sz="1600" dirty="0" smtClean="0"/>
              <a:t>  Variable Commitment</a:t>
            </a:r>
            <a:endParaRPr lang="en-US" sz="1600" dirty="0"/>
          </a:p>
        </p:txBody>
      </p:sp>
      <p:sp>
        <p:nvSpPr>
          <p:cNvPr id="10" name="TextBox 9"/>
          <p:cNvSpPr txBox="1"/>
          <p:nvPr/>
        </p:nvSpPr>
        <p:spPr>
          <a:xfrm>
            <a:off x="1828800" y="3895284"/>
            <a:ext cx="2743200" cy="1969770"/>
          </a:xfrm>
          <a:prstGeom prst="rect">
            <a:avLst/>
          </a:prstGeom>
          <a:noFill/>
        </p:spPr>
        <p:txBody>
          <a:bodyPr wrap="square" rtlCol="0">
            <a:spAutoFit/>
          </a:bodyPr>
          <a:lstStyle/>
          <a:p>
            <a:pPr algn="ctr"/>
            <a:r>
              <a:rPr lang="en-US" b="1" dirty="0" smtClean="0"/>
              <a:t>EMPOWERING</a:t>
            </a:r>
          </a:p>
          <a:p>
            <a:pPr algn="ctr"/>
            <a:r>
              <a:rPr lang="en-US" dirty="0" smtClean="0"/>
              <a:t>Turn over responsibility for day-to-day decision making</a:t>
            </a:r>
          </a:p>
          <a:p>
            <a:pPr algn="ctr"/>
            <a:endParaRPr lang="en-US" dirty="0"/>
          </a:p>
          <a:p>
            <a:pPr algn="ctr"/>
            <a:r>
              <a:rPr lang="en-US" dirty="0" smtClean="0"/>
              <a:t>For people who have</a:t>
            </a:r>
          </a:p>
          <a:p>
            <a:pPr lvl="1">
              <a:buFont typeface="Arial" pitchFamily="34" charset="0"/>
              <a:buChar char="•"/>
            </a:pPr>
            <a:r>
              <a:rPr lang="en-US" sz="1600" dirty="0" smtClean="0"/>
              <a:t>  High Competence</a:t>
            </a:r>
          </a:p>
          <a:p>
            <a:pPr lvl="1">
              <a:buFont typeface="Arial" pitchFamily="34" charset="0"/>
              <a:buChar char="•"/>
            </a:pPr>
            <a:r>
              <a:rPr lang="en-US" sz="1600" dirty="0" smtClean="0"/>
              <a:t>  High Commitment</a:t>
            </a:r>
            <a:endParaRPr lang="en-US" sz="1600" dirty="0"/>
          </a:p>
        </p:txBody>
      </p:sp>
      <p:sp>
        <p:nvSpPr>
          <p:cNvPr id="11" name="TextBox 10"/>
          <p:cNvSpPr txBox="1"/>
          <p:nvPr/>
        </p:nvSpPr>
        <p:spPr>
          <a:xfrm>
            <a:off x="4572000" y="1016055"/>
            <a:ext cx="2743200" cy="1692771"/>
          </a:xfrm>
          <a:prstGeom prst="rect">
            <a:avLst/>
          </a:prstGeom>
          <a:noFill/>
        </p:spPr>
        <p:txBody>
          <a:bodyPr wrap="square" rtlCol="0">
            <a:spAutoFit/>
          </a:bodyPr>
          <a:lstStyle/>
          <a:p>
            <a:pPr algn="ctr"/>
            <a:r>
              <a:rPr lang="en-US" b="1" dirty="0" smtClean="0"/>
              <a:t>COACHING</a:t>
            </a:r>
          </a:p>
          <a:p>
            <a:pPr algn="ctr"/>
            <a:r>
              <a:rPr lang="en-US" dirty="0" smtClean="0"/>
              <a:t>Direct and support</a:t>
            </a:r>
          </a:p>
          <a:p>
            <a:pPr algn="ctr"/>
            <a:endParaRPr lang="en-US" dirty="0"/>
          </a:p>
          <a:p>
            <a:pPr algn="ctr"/>
            <a:r>
              <a:rPr lang="en-US" dirty="0" smtClean="0"/>
              <a:t>For people who have</a:t>
            </a:r>
          </a:p>
          <a:p>
            <a:pPr lvl="1">
              <a:buFont typeface="Arial" pitchFamily="34" charset="0"/>
              <a:buChar char="•"/>
            </a:pPr>
            <a:r>
              <a:rPr lang="en-US" sz="1600" dirty="0" smtClean="0"/>
              <a:t>  Some Competence</a:t>
            </a:r>
          </a:p>
          <a:p>
            <a:pPr lvl="1">
              <a:buFont typeface="Arial" pitchFamily="34" charset="0"/>
              <a:buChar char="•"/>
            </a:pPr>
            <a:r>
              <a:rPr lang="en-US" sz="1600" dirty="0" smtClean="0"/>
              <a:t>  Some Commitment</a:t>
            </a:r>
            <a:endParaRPr lang="en-US" sz="1600" dirty="0"/>
          </a:p>
        </p:txBody>
      </p:sp>
      <p:sp>
        <p:nvSpPr>
          <p:cNvPr id="12" name="TextBox 11"/>
          <p:cNvSpPr txBox="1"/>
          <p:nvPr/>
        </p:nvSpPr>
        <p:spPr>
          <a:xfrm>
            <a:off x="4572000" y="3911655"/>
            <a:ext cx="2743200" cy="1969770"/>
          </a:xfrm>
          <a:prstGeom prst="rect">
            <a:avLst/>
          </a:prstGeom>
          <a:noFill/>
        </p:spPr>
        <p:txBody>
          <a:bodyPr wrap="square" rtlCol="0">
            <a:spAutoFit/>
          </a:bodyPr>
          <a:lstStyle/>
          <a:p>
            <a:pPr algn="ctr"/>
            <a:r>
              <a:rPr lang="en-US" b="1" dirty="0" smtClean="0"/>
              <a:t>DIRECTING</a:t>
            </a:r>
          </a:p>
          <a:p>
            <a:pPr algn="ctr"/>
            <a:r>
              <a:rPr lang="en-US" dirty="0" smtClean="0"/>
              <a:t>Structure, control, and supervise</a:t>
            </a:r>
          </a:p>
          <a:p>
            <a:pPr algn="ctr"/>
            <a:endParaRPr lang="en-US" dirty="0"/>
          </a:p>
          <a:p>
            <a:pPr algn="ctr"/>
            <a:r>
              <a:rPr lang="en-US" dirty="0" smtClean="0"/>
              <a:t>For people who have</a:t>
            </a:r>
          </a:p>
          <a:p>
            <a:pPr lvl="1">
              <a:buFont typeface="Arial" pitchFamily="34" charset="0"/>
              <a:buChar char="•"/>
            </a:pPr>
            <a:r>
              <a:rPr lang="en-US" sz="1600" dirty="0" smtClean="0"/>
              <a:t>  Low Competence</a:t>
            </a:r>
          </a:p>
          <a:p>
            <a:pPr lvl="1">
              <a:buFont typeface="Arial" pitchFamily="34" charset="0"/>
              <a:buChar char="•"/>
            </a:pPr>
            <a:r>
              <a:rPr lang="en-US" sz="1600" dirty="0" smtClean="0"/>
              <a:t>  High Commitment</a:t>
            </a:r>
            <a:endParaRPr lang="en-US" sz="1600" dirty="0"/>
          </a:p>
        </p:txBody>
      </p:sp>
      <p:sp>
        <p:nvSpPr>
          <p:cNvPr id="13" name="TextBox 12"/>
          <p:cNvSpPr txBox="1"/>
          <p:nvPr/>
        </p:nvSpPr>
        <p:spPr>
          <a:xfrm>
            <a:off x="1724974" y="6209323"/>
            <a:ext cx="5742148" cy="461665"/>
          </a:xfrm>
          <a:prstGeom prst="rect">
            <a:avLst/>
          </a:prstGeom>
          <a:noFill/>
        </p:spPr>
        <p:txBody>
          <a:bodyPr wrap="none" rtlCol="0">
            <a:spAutoFit/>
          </a:bodyPr>
          <a:lstStyle/>
          <a:p>
            <a:pPr algn="ctr"/>
            <a:r>
              <a:rPr lang="en-US" sz="2400" b="1" dirty="0" smtClean="0"/>
              <a:t>Low            DIRECTIVE BEHAVIOR           High</a:t>
            </a:r>
            <a:endParaRPr lang="en-US" sz="2400" b="1" dirty="0"/>
          </a:p>
        </p:txBody>
      </p:sp>
      <p:sp>
        <p:nvSpPr>
          <p:cNvPr id="14" name="TextBox 13"/>
          <p:cNvSpPr txBox="1"/>
          <p:nvPr/>
        </p:nvSpPr>
        <p:spPr>
          <a:xfrm rot="16200000">
            <a:off x="-1387356" y="3029257"/>
            <a:ext cx="5758178" cy="461665"/>
          </a:xfrm>
          <a:prstGeom prst="rect">
            <a:avLst/>
          </a:prstGeom>
          <a:noFill/>
        </p:spPr>
        <p:txBody>
          <a:bodyPr wrap="none" rtlCol="0">
            <a:spAutoFit/>
          </a:bodyPr>
          <a:lstStyle/>
          <a:p>
            <a:pPr algn="ctr"/>
            <a:r>
              <a:rPr lang="en-US" sz="2400" b="1" dirty="0" smtClean="0"/>
              <a:t>Low           SUPPORTIVE BEHAVIOR         High</a:t>
            </a: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828800" y="465048"/>
            <a:ext cx="5486400" cy="54864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a:stCxn id="2" idx="0"/>
            <a:endCxn id="2" idx="2"/>
          </p:cNvCxnSpPr>
          <p:nvPr/>
        </p:nvCxnSpPr>
        <p:spPr>
          <a:xfrm>
            <a:off x="4572000" y="465048"/>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2" idx="1"/>
            <a:endCxn id="2" idx="3"/>
          </p:cNvCxnSpPr>
          <p:nvPr/>
        </p:nvCxnSpPr>
        <p:spPr>
          <a:xfrm>
            <a:off x="1828800" y="3208248"/>
            <a:ext cx="5486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28800" y="693648"/>
            <a:ext cx="2743200" cy="2339102"/>
          </a:xfrm>
          <a:prstGeom prst="rect">
            <a:avLst/>
          </a:prstGeom>
          <a:noFill/>
        </p:spPr>
        <p:txBody>
          <a:bodyPr wrap="square" rtlCol="0">
            <a:spAutoFit/>
          </a:bodyPr>
          <a:lstStyle/>
          <a:p>
            <a:pPr algn="ctr"/>
            <a:r>
              <a:rPr lang="en-US" b="1" dirty="0" smtClean="0"/>
              <a:t>DOMINATOR</a:t>
            </a:r>
          </a:p>
          <a:p>
            <a:pPr>
              <a:buFont typeface="Wingdings" pitchFamily="2" charset="2"/>
              <a:buChar char="§"/>
            </a:pPr>
            <a:r>
              <a:rPr lang="en-US" sz="1600" dirty="0" smtClean="0"/>
              <a:t>High on task, low on people</a:t>
            </a:r>
          </a:p>
          <a:p>
            <a:pPr>
              <a:buFont typeface="Wingdings" pitchFamily="2" charset="2"/>
              <a:buChar char="§"/>
            </a:pPr>
            <a:r>
              <a:rPr lang="en-US" sz="1600" dirty="0" smtClean="0"/>
              <a:t>Big boss.  Runs the show</a:t>
            </a:r>
          </a:p>
          <a:p>
            <a:pPr>
              <a:buFont typeface="Wingdings" pitchFamily="2" charset="2"/>
              <a:buChar char="§"/>
            </a:pPr>
            <a:r>
              <a:rPr lang="en-US" sz="1600" dirty="0" smtClean="0"/>
              <a:t>Sets high expectations</a:t>
            </a:r>
          </a:p>
          <a:p>
            <a:pPr>
              <a:buFont typeface="Wingdings" pitchFamily="2" charset="2"/>
              <a:buChar char="§"/>
            </a:pPr>
            <a:r>
              <a:rPr lang="en-US" sz="1600" dirty="0" smtClean="0"/>
              <a:t>Concerned with results</a:t>
            </a:r>
          </a:p>
          <a:p>
            <a:pPr>
              <a:buFont typeface="Wingdings" pitchFamily="2" charset="2"/>
              <a:buChar char="§"/>
            </a:pPr>
            <a:r>
              <a:rPr lang="en-US" sz="1600" dirty="0" smtClean="0"/>
              <a:t>Suppresses disagreements</a:t>
            </a:r>
          </a:p>
          <a:p>
            <a:pPr>
              <a:buFont typeface="Wingdings" pitchFamily="2" charset="2"/>
              <a:buChar char="§"/>
            </a:pPr>
            <a:r>
              <a:rPr lang="en-US" sz="1600" dirty="0" smtClean="0"/>
              <a:t>Gets things done</a:t>
            </a:r>
          </a:p>
          <a:p>
            <a:pPr>
              <a:buFont typeface="Wingdings" pitchFamily="2" charset="2"/>
              <a:buChar char="§"/>
            </a:pPr>
            <a:r>
              <a:rPr lang="en-US" sz="1600" dirty="0" smtClean="0"/>
              <a:t>Competitive and confident</a:t>
            </a:r>
          </a:p>
          <a:p>
            <a:pPr>
              <a:buFont typeface="Wingdings" pitchFamily="2" charset="2"/>
              <a:buChar char="§"/>
            </a:pPr>
            <a:r>
              <a:rPr lang="en-US" sz="1600" dirty="0" smtClean="0"/>
              <a:t>Doesn’t listen to others</a:t>
            </a:r>
          </a:p>
        </p:txBody>
      </p:sp>
      <p:sp>
        <p:nvSpPr>
          <p:cNvPr id="6" name="TextBox 5"/>
          <p:cNvSpPr txBox="1"/>
          <p:nvPr/>
        </p:nvSpPr>
        <p:spPr>
          <a:xfrm>
            <a:off x="1828800" y="3289925"/>
            <a:ext cx="2743200" cy="2585323"/>
          </a:xfrm>
          <a:prstGeom prst="rect">
            <a:avLst/>
          </a:prstGeom>
          <a:noFill/>
        </p:spPr>
        <p:txBody>
          <a:bodyPr wrap="square" rtlCol="0">
            <a:spAutoFit/>
          </a:bodyPr>
          <a:lstStyle/>
          <a:p>
            <a:pPr algn="ctr"/>
            <a:r>
              <a:rPr lang="en-US" b="1" dirty="0" smtClean="0"/>
              <a:t>AVOIDER</a:t>
            </a:r>
          </a:p>
          <a:p>
            <a:pPr>
              <a:buFont typeface="Arial" pitchFamily="34" charset="0"/>
              <a:buChar char="•"/>
            </a:pPr>
            <a:r>
              <a:rPr lang="en-US" sz="1600" dirty="0" smtClean="0"/>
              <a:t>Low on task and people</a:t>
            </a:r>
          </a:p>
          <a:p>
            <a:pPr>
              <a:buFont typeface="Arial" pitchFamily="34" charset="0"/>
              <a:buChar char="•"/>
            </a:pPr>
            <a:r>
              <a:rPr lang="en-US" sz="1600" dirty="0" smtClean="0"/>
              <a:t>Keeps a low profile</a:t>
            </a:r>
          </a:p>
          <a:p>
            <a:pPr>
              <a:buFont typeface="Arial" pitchFamily="34" charset="0"/>
              <a:buChar char="•"/>
            </a:pPr>
            <a:r>
              <a:rPr lang="en-US" sz="1600" dirty="0" smtClean="0"/>
              <a:t>Hesitant and cautions</a:t>
            </a:r>
          </a:p>
          <a:p>
            <a:pPr>
              <a:buFont typeface="Arial" pitchFamily="34" charset="0"/>
              <a:buChar char="•"/>
            </a:pPr>
            <a:r>
              <a:rPr lang="en-US" sz="1600" dirty="0" smtClean="0"/>
              <a:t>Doesn’t want to make mistakes</a:t>
            </a:r>
          </a:p>
          <a:p>
            <a:pPr>
              <a:buFont typeface="Arial" pitchFamily="34" charset="0"/>
              <a:buChar char="•"/>
            </a:pPr>
            <a:r>
              <a:rPr lang="en-US" sz="1600" dirty="0" smtClean="0"/>
              <a:t>Follows tried and true</a:t>
            </a:r>
          </a:p>
          <a:p>
            <a:pPr>
              <a:buFont typeface="Arial" pitchFamily="34" charset="0"/>
              <a:buChar char="•"/>
            </a:pPr>
            <a:r>
              <a:rPr lang="en-US" sz="1600" dirty="0" smtClean="0"/>
              <a:t>Avoids conflict/disagreements</a:t>
            </a:r>
          </a:p>
          <a:p>
            <a:pPr>
              <a:buFont typeface="Arial" pitchFamily="34" charset="0"/>
              <a:buChar char="•"/>
            </a:pPr>
            <a:r>
              <a:rPr lang="en-US" sz="1600" dirty="0" smtClean="0"/>
              <a:t>Doesn’t provide direction</a:t>
            </a:r>
          </a:p>
          <a:p>
            <a:pPr>
              <a:buFont typeface="Arial" pitchFamily="34" charset="0"/>
              <a:buChar char="•"/>
            </a:pPr>
            <a:r>
              <a:rPr lang="en-US" sz="1600" dirty="0" smtClean="0"/>
              <a:t>Carries out what others want</a:t>
            </a:r>
            <a:endParaRPr lang="en-US" sz="1400" dirty="0" smtClean="0"/>
          </a:p>
        </p:txBody>
      </p:sp>
      <p:sp>
        <p:nvSpPr>
          <p:cNvPr id="7" name="TextBox 6"/>
          <p:cNvSpPr txBox="1"/>
          <p:nvPr/>
        </p:nvSpPr>
        <p:spPr>
          <a:xfrm>
            <a:off x="4572000" y="693648"/>
            <a:ext cx="2743200" cy="2339102"/>
          </a:xfrm>
          <a:prstGeom prst="rect">
            <a:avLst/>
          </a:prstGeom>
          <a:noFill/>
        </p:spPr>
        <p:txBody>
          <a:bodyPr wrap="square" rtlCol="0">
            <a:spAutoFit/>
          </a:bodyPr>
          <a:lstStyle/>
          <a:p>
            <a:pPr algn="ctr"/>
            <a:r>
              <a:rPr lang="en-US" b="1" dirty="0" smtClean="0"/>
              <a:t>COLLABORATOR</a:t>
            </a:r>
          </a:p>
          <a:p>
            <a:pPr>
              <a:buFont typeface="Wingdings" pitchFamily="2" charset="2"/>
              <a:buChar char="§"/>
            </a:pPr>
            <a:r>
              <a:rPr lang="en-US" sz="1600" dirty="0" smtClean="0"/>
              <a:t>High on task </a:t>
            </a:r>
            <a:r>
              <a:rPr lang="en-US" sz="1600" b="1" dirty="0" smtClean="0"/>
              <a:t>and</a:t>
            </a:r>
            <a:r>
              <a:rPr lang="en-US" sz="1600" dirty="0" smtClean="0"/>
              <a:t> people</a:t>
            </a:r>
          </a:p>
          <a:p>
            <a:pPr>
              <a:buFont typeface="Wingdings" pitchFamily="2" charset="2"/>
              <a:buChar char="§"/>
            </a:pPr>
            <a:r>
              <a:rPr lang="en-US" sz="1600" dirty="0" smtClean="0"/>
              <a:t>Sets high expectations</a:t>
            </a:r>
          </a:p>
          <a:p>
            <a:pPr>
              <a:buFont typeface="Wingdings" pitchFamily="2" charset="2"/>
              <a:buChar char="§"/>
            </a:pPr>
            <a:r>
              <a:rPr lang="en-US" sz="1600" dirty="0" smtClean="0"/>
              <a:t>Concerned with results</a:t>
            </a:r>
          </a:p>
          <a:p>
            <a:pPr>
              <a:buFont typeface="Wingdings" pitchFamily="2" charset="2"/>
              <a:buChar char="§"/>
            </a:pPr>
            <a:r>
              <a:rPr lang="en-US" sz="1600" dirty="0" smtClean="0"/>
              <a:t>Involves people in decisions</a:t>
            </a:r>
          </a:p>
          <a:p>
            <a:pPr>
              <a:buFont typeface="Wingdings" pitchFamily="2" charset="2"/>
              <a:buChar char="§"/>
            </a:pPr>
            <a:r>
              <a:rPr lang="en-US" sz="1600" dirty="0" smtClean="0"/>
              <a:t>Deals openly with concerns</a:t>
            </a:r>
          </a:p>
          <a:p>
            <a:pPr>
              <a:buFont typeface="Wingdings" pitchFamily="2" charset="2"/>
              <a:buChar char="§"/>
            </a:pPr>
            <a:r>
              <a:rPr lang="en-US" sz="1600" dirty="0" smtClean="0"/>
              <a:t>Seeks win-win solutions</a:t>
            </a:r>
          </a:p>
          <a:p>
            <a:pPr>
              <a:buFont typeface="Wingdings" pitchFamily="2" charset="2"/>
              <a:buChar char="§"/>
            </a:pPr>
            <a:r>
              <a:rPr lang="en-US" sz="1600" dirty="0" smtClean="0"/>
              <a:t>Encourages responsibility</a:t>
            </a:r>
          </a:p>
          <a:p>
            <a:pPr>
              <a:buFont typeface="Wingdings" pitchFamily="2" charset="2"/>
              <a:buChar char="§"/>
            </a:pPr>
            <a:r>
              <a:rPr lang="en-US" sz="1600" dirty="0" smtClean="0"/>
              <a:t>Interdependent</a:t>
            </a:r>
          </a:p>
        </p:txBody>
      </p:sp>
      <p:sp>
        <p:nvSpPr>
          <p:cNvPr id="8" name="TextBox 7"/>
          <p:cNvSpPr txBox="1"/>
          <p:nvPr/>
        </p:nvSpPr>
        <p:spPr>
          <a:xfrm>
            <a:off x="4572000" y="3383746"/>
            <a:ext cx="2743200" cy="2339102"/>
          </a:xfrm>
          <a:prstGeom prst="rect">
            <a:avLst/>
          </a:prstGeom>
          <a:noFill/>
        </p:spPr>
        <p:txBody>
          <a:bodyPr wrap="square" rtlCol="0">
            <a:spAutoFit/>
          </a:bodyPr>
          <a:lstStyle/>
          <a:p>
            <a:pPr algn="ctr"/>
            <a:r>
              <a:rPr lang="en-US" b="1" dirty="0" smtClean="0"/>
              <a:t>ACCOMMODATOR</a:t>
            </a:r>
          </a:p>
          <a:p>
            <a:pPr>
              <a:buFont typeface="Arial" pitchFamily="34" charset="0"/>
              <a:buChar char="•"/>
            </a:pPr>
            <a:r>
              <a:rPr lang="en-US" sz="1600" dirty="0" smtClean="0"/>
              <a:t>Low on task, high on people</a:t>
            </a:r>
          </a:p>
          <a:p>
            <a:pPr>
              <a:buFont typeface="Arial" pitchFamily="34" charset="0"/>
              <a:buChar char="•"/>
            </a:pPr>
            <a:r>
              <a:rPr lang="en-US" sz="1600" dirty="0" smtClean="0"/>
              <a:t>Warm and friendly</a:t>
            </a:r>
          </a:p>
          <a:p>
            <a:pPr>
              <a:buFont typeface="Arial" pitchFamily="34" charset="0"/>
              <a:buChar char="•"/>
            </a:pPr>
            <a:r>
              <a:rPr lang="en-US" sz="1600" dirty="0" smtClean="0"/>
              <a:t>Keeps people happy</a:t>
            </a:r>
          </a:p>
          <a:p>
            <a:pPr>
              <a:buFont typeface="Arial" pitchFamily="34" charset="0"/>
              <a:buChar char="•"/>
            </a:pPr>
            <a:r>
              <a:rPr lang="en-US" sz="1600" dirty="0" smtClean="0"/>
              <a:t>Smoothes over conflicts</a:t>
            </a:r>
          </a:p>
          <a:p>
            <a:pPr>
              <a:buFont typeface="Arial" pitchFamily="34" charset="0"/>
              <a:buChar char="•"/>
            </a:pPr>
            <a:r>
              <a:rPr lang="en-US" sz="1600" dirty="0" smtClean="0"/>
              <a:t>Easy going, overlooks mistakes</a:t>
            </a:r>
          </a:p>
          <a:p>
            <a:pPr>
              <a:buFont typeface="Arial" pitchFamily="34" charset="0"/>
              <a:buChar char="•"/>
            </a:pPr>
            <a:r>
              <a:rPr lang="en-US" sz="1600" dirty="0" smtClean="0"/>
              <a:t>Lets others decide</a:t>
            </a:r>
          </a:p>
          <a:p>
            <a:pPr>
              <a:buFont typeface="Arial" pitchFamily="34" charset="0"/>
              <a:buChar char="•"/>
            </a:pPr>
            <a:r>
              <a:rPr lang="en-US" sz="1600" dirty="0" smtClean="0"/>
              <a:t>Loose structure</a:t>
            </a:r>
          </a:p>
        </p:txBody>
      </p:sp>
      <p:sp>
        <p:nvSpPr>
          <p:cNvPr id="9" name="TextBox 8"/>
          <p:cNvSpPr txBox="1"/>
          <p:nvPr/>
        </p:nvSpPr>
        <p:spPr>
          <a:xfrm>
            <a:off x="2198918" y="6115516"/>
            <a:ext cx="4794262" cy="461665"/>
          </a:xfrm>
          <a:prstGeom prst="rect">
            <a:avLst/>
          </a:prstGeom>
          <a:noFill/>
        </p:spPr>
        <p:txBody>
          <a:bodyPr wrap="none" rtlCol="0">
            <a:spAutoFit/>
          </a:bodyPr>
          <a:lstStyle/>
          <a:p>
            <a:pPr algn="ctr"/>
            <a:r>
              <a:rPr lang="en-US" sz="2400" b="1" dirty="0" smtClean="0"/>
              <a:t>Low                 EMPATHY                High</a:t>
            </a:r>
            <a:endParaRPr lang="en-US" sz="2400" b="1" dirty="0"/>
          </a:p>
        </p:txBody>
      </p:sp>
      <p:sp>
        <p:nvSpPr>
          <p:cNvPr id="10" name="TextBox 9"/>
          <p:cNvSpPr txBox="1"/>
          <p:nvPr/>
        </p:nvSpPr>
        <p:spPr>
          <a:xfrm rot="16200000">
            <a:off x="-1293544" y="2935450"/>
            <a:ext cx="5570564" cy="461665"/>
          </a:xfrm>
          <a:prstGeom prst="rect">
            <a:avLst/>
          </a:prstGeom>
          <a:noFill/>
        </p:spPr>
        <p:txBody>
          <a:bodyPr wrap="none" rtlCol="0">
            <a:spAutoFit/>
          </a:bodyPr>
          <a:lstStyle/>
          <a:p>
            <a:pPr algn="ctr"/>
            <a:r>
              <a:rPr lang="en-US" sz="2400" b="1" dirty="0" smtClean="0"/>
              <a:t>Low                 ASSERTIVENESS                High</a:t>
            </a:r>
            <a:endParaRPr lang="en-US"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14400" y="152400"/>
          <a:ext cx="7315200" cy="6574525"/>
        </p:xfrm>
        <a:graphic>
          <a:graphicData uri="http://schemas.openxmlformats.org/drawingml/2006/table">
            <a:tbl>
              <a:tblPr firstRow="1" bandRow="1">
                <a:tableStyleId>{5C22544A-7EE6-4342-B048-85BDC9FD1C3A}</a:tableStyleId>
              </a:tblPr>
              <a:tblGrid>
                <a:gridCol w="3657600"/>
                <a:gridCol w="3657600"/>
              </a:tblGrid>
              <a:tr h="643600">
                <a:tc>
                  <a:txBody>
                    <a:bodyPr/>
                    <a:lstStyle/>
                    <a:p>
                      <a:pPr algn="ctr"/>
                      <a:r>
                        <a:rPr lang="en-US" sz="2800" dirty="0" smtClean="0"/>
                        <a:t>Strengths</a:t>
                      </a:r>
                      <a:endParaRPr lang="en-US" sz="2800" dirty="0"/>
                    </a:p>
                  </a:txBody>
                  <a:tcPr anchor="ctr"/>
                </a:tc>
                <a:tc>
                  <a:txBody>
                    <a:bodyPr/>
                    <a:lstStyle/>
                    <a:p>
                      <a:pPr algn="ctr"/>
                      <a:r>
                        <a:rPr lang="en-US" sz="2800" dirty="0" smtClean="0"/>
                        <a:t>Weaknesses</a:t>
                      </a:r>
                      <a:endParaRPr lang="en-US" sz="2800" dirty="0"/>
                    </a:p>
                  </a:txBody>
                  <a:tcPr anchor="ctr"/>
                </a:tc>
              </a:tr>
              <a:tr h="381855">
                <a:tc gridSpan="2">
                  <a:txBody>
                    <a:bodyPr/>
                    <a:lstStyle/>
                    <a:p>
                      <a:pPr algn="ctr"/>
                      <a:r>
                        <a:rPr lang="en-US" sz="2000" dirty="0" smtClean="0"/>
                        <a:t>Commanding</a:t>
                      </a:r>
                      <a:endParaRPr lang="en-US" sz="2000" dirty="0"/>
                    </a:p>
                  </a:txBody>
                  <a:tcPr anchor="ctr"/>
                </a:tc>
                <a:tc hMerge="1">
                  <a:txBody>
                    <a:bodyPr/>
                    <a:lstStyle/>
                    <a:p>
                      <a:endParaRPr lang="en-US" dirty="0"/>
                    </a:p>
                  </a:txBody>
                  <a:tcPr/>
                </a:tc>
              </a:tr>
              <a:tr h="1028071">
                <a:tc>
                  <a:txBody>
                    <a:bodyPr/>
                    <a:lstStyle/>
                    <a:p>
                      <a:r>
                        <a:rPr lang="en-US" sz="1600" dirty="0" smtClean="0"/>
                        <a:t>Goal oriented</a:t>
                      </a:r>
                    </a:p>
                    <a:p>
                      <a:r>
                        <a:rPr lang="en-US" sz="1600" dirty="0" smtClean="0"/>
                        <a:t>Emphasis</a:t>
                      </a:r>
                      <a:r>
                        <a:rPr lang="en-US" sz="1600" baseline="0" dirty="0" smtClean="0"/>
                        <a:t> on bottom line</a:t>
                      </a:r>
                    </a:p>
                    <a:p>
                      <a:r>
                        <a:rPr lang="en-US" sz="1600" baseline="0" dirty="0" smtClean="0"/>
                        <a:t>Makes quick decisions</a:t>
                      </a:r>
                    </a:p>
                    <a:p>
                      <a:r>
                        <a:rPr lang="en-US" sz="1600" baseline="0" dirty="0" smtClean="0"/>
                        <a:t>Willing to take risks</a:t>
                      </a:r>
                      <a:endParaRPr lang="en-US" sz="1600" dirty="0"/>
                    </a:p>
                  </a:txBody>
                  <a:tcPr/>
                </a:tc>
                <a:tc>
                  <a:txBody>
                    <a:bodyPr/>
                    <a:lstStyle/>
                    <a:p>
                      <a:r>
                        <a:rPr lang="en-US" sz="1600" dirty="0" smtClean="0"/>
                        <a:t>Pursues big, risky challenges</a:t>
                      </a:r>
                    </a:p>
                    <a:p>
                      <a:r>
                        <a:rPr lang="en-US" sz="1600" dirty="0" smtClean="0"/>
                        <a:t>Makes abrupt decisions</a:t>
                      </a:r>
                    </a:p>
                    <a:p>
                      <a:r>
                        <a:rPr lang="en-US" sz="1600" dirty="0" smtClean="0"/>
                        <a:t>Lack of esprit de corps</a:t>
                      </a:r>
                    </a:p>
                    <a:p>
                      <a:r>
                        <a:rPr lang="en-US" sz="1600" dirty="0" smtClean="0"/>
                        <a:t>Lack of communication</a:t>
                      </a:r>
                      <a:endParaRPr lang="en-US" sz="1600" dirty="0"/>
                    </a:p>
                  </a:txBody>
                  <a:tcPr/>
                </a:tc>
              </a:tr>
              <a:tr h="381855">
                <a:tc gridSpan="2">
                  <a:txBody>
                    <a:bodyPr/>
                    <a:lstStyle/>
                    <a:p>
                      <a:pPr algn="ctr"/>
                      <a:r>
                        <a:rPr lang="en-US" sz="2000" kern="1200" dirty="0" smtClean="0">
                          <a:solidFill>
                            <a:schemeClr val="dk1"/>
                          </a:solidFill>
                          <a:latin typeface="+mn-lt"/>
                          <a:ea typeface="+mn-ea"/>
                          <a:cs typeface="+mn-cs"/>
                        </a:rPr>
                        <a:t>Innovating</a:t>
                      </a:r>
                    </a:p>
                  </a:txBody>
                  <a:tcPr/>
                </a:tc>
                <a:tc hMerge="1">
                  <a:txBody>
                    <a:bodyPr/>
                    <a:lstStyle/>
                    <a:p>
                      <a:endParaRPr lang="en-US" dirty="0"/>
                    </a:p>
                  </a:txBody>
                  <a:tcPr/>
                </a:tc>
              </a:tr>
              <a:tr h="1028071">
                <a:tc>
                  <a:txBody>
                    <a:bodyPr/>
                    <a:lstStyle/>
                    <a:p>
                      <a:r>
                        <a:rPr lang="en-US" sz="1600" dirty="0" smtClean="0"/>
                        <a:t>Idea oriented</a:t>
                      </a:r>
                    </a:p>
                    <a:p>
                      <a:r>
                        <a:rPr lang="en-US" sz="1600" dirty="0" smtClean="0"/>
                        <a:t>Emphasis on people</a:t>
                      </a:r>
                    </a:p>
                    <a:p>
                      <a:r>
                        <a:rPr lang="en-US" sz="1600" dirty="0" smtClean="0"/>
                        <a:t>Entertaining, fun</a:t>
                      </a:r>
                    </a:p>
                    <a:p>
                      <a:r>
                        <a:rPr lang="en-US" sz="1600" dirty="0" smtClean="0"/>
                        <a:t>Willing to take risks</a:t>
                      </a:r>
                      <a:endParaRPr lang="en-US" sz="1600" dirty="0"/>
                    </a:p>
                  </a:txBody>
                  <a:tcPr/>
                </a:tc>
                <a:tc>
                  <a:txBody>
                    <a:bodyPr/>
                    <a:lstStyle/>
                    <a:p>
                      <a:r>
                        <a:rPr lang="en-US" sz="1600" dirty="0" smtClean="0"/>
                        <a:t>Lots of ideas, goals</a:t>
                      </a:r>
                    </a:p>
                    <a:p>
                      <a:r>
                        <a:rPr lang="en-US" sz="1600" dirty="0" smtClean="0"/>
                        <a:t>Lack of clear priorities</a:t>
                      </a:r>
                    </a:p>
                    <a:p>
                      <a:r>
                        <a:rPr lang="en-US" sz="1600" dirty="0" smtClean="0"/>
                        <a:t>Difficulty with follow through</a:t>
                      </a:r>
                    </a:p>
                    <a:p>
                      <a:r>
                        <a:rPr lang="en-US" sz="1600" dirty="0" smtClean="0"/>
                        <a:t>Hard to gain commitment</a:t>
                      </a:r>
                      <a:endParaRPr lang="en-US" sz="1600" dirty="0"/>
                    </a:p>
                  </a:txBody>
                  <a:tcPr/>
                </a:tc>
              </a:tr>
              <a:tr h="381855">
                <a:tc gridSpan="2">
                  <a:txBody>
                    <a:bodyPr/>
                    <a:lstStyle/>
                    <a:p>
                      <a:pPr algn="ctr"/>
                      <a:r>
                        <a:rPr lang="en-US" sz="2000" kern="1200" dirty="0" smtClean="0">
                          <a:solidFill>
                            <a:schemeClr val="dk1"/>
                          </a:solidFill>
                          <a:latin typeface="+mn-lt"/>
                          <a:ea typeface="+mn-ea"/>
                          <a:cs typeface="+mn-cs"/>
                        </a:rPr>
                        <a:t>Deliberating</a:t>
                      </a:r>
                    </a:p>
                  </a:txBody>
                  <a:tcPr/>
                </a:tc>
                <a:tc hMerge="1">
                  <a:txBody>
                    <a:bodyPr/>
                    <a:lstStyle/>
                    <a:p>
                      <a:endParaRPr lang="en-US" dirty="0"/>
                    </a:p>
                  </a:txBody>
                  <a:tcPr/>
                </a:tc>
              </a:tr>
              <a:tr h="1028071">
                <a:tc>
                  <a:txBody>
                    <a:bodyPr/>
                    <a:lstStyle/>
                    <a:p>
                      <a:r>
                        <a:rPr lang="en-US" sz="1600" dirty="0" smtClean="0"/>
                        <a:t>Fact and process oriented</a:t>
                      </a:r>
                    </a:p>
                    <a:p>
                      <a:r>
                        <a:rPr lang="en-US" sz="1600" dirty="0" smtClean="0"/>
                        <a:t>Emphasis on precision</a:t>
                      </a:r>
                    </a:p>
                    <a:p>
                      <a:r>
                        <a:rPr lang="en-US" sz="1600" dirty="0" smtClean="0"/>
                        <a:t>Stresses academic credentials</a:t>
                      </a:r>
                    </a:p>
                    <a:p>
                      <a:r>
                        <a:rPr lang="en-US" sz="1600" dirty="0" smtClean="0"/>
                        <a:t>Lots of quality control</a:t>
                      </a:r>
                      <a:endParaRPr lang="en-US" sz="1600" dirty="0"/>
                    </a:p>
                  </a:txBody>
                  <a:tcPr/>
                </a:tc>
                <a:tc>
                  <a:txBody>
                    <a:bodyPr/>
                    <a:lstStyle/>
                    <a:p>
                      <a:r>
                        <a:rPr lang="en-US" sz="1600" dirty="0" smtClean="0"/>
                        <a:t>Linear thinking</a:t>
                      </a:r>
                    </a:p>
                    <a:p>
                      <a:r>
                        <a:rPr lang="en-US" sz="1600" dirty="0" smtClean="0"/>
                        <a:t>Unwilling to take risks</a:t>
                      </a:r>
                    </a:p>
                    <a:p>
                      <a:r>
                        <a:rPr lang="en-US" sz="1600" dirty="0" smtClean="0"/>
                        <a:t>Tends to miss deadlines</a:t>
                      </a:r>
                    </a:p>
                    <a:p>
                      <a:r>
                        <a:rPr lang="en-US" sz="1600" dirty="0" smtClean="0"/>
                        <a:t>Blind to the big picture</a:t>
                      </a:r>
                      <a:endParaRPr lang="en-US" sz="1600" dirty="0"/>
                    </a:p>
                  </a:txBody>
                  <a:tcPr/>
                </a:tc>
              </a:tr>
              <a:tr h="381855">
                <a:tc gridSpan="2">
                  <a:txBody>
                    <a:bodyPr/>
                    <a:lstStyle/>
                    <a:p>
                      <a:pPr algn="ctr"/>
                      <a:r>
                        <a:rPr lang="en-US" sz="2000" kern="1200" dirty="0" smtClean="0">
                          <a:solidFill>
                            <a:schemeClr val="dk1"/>
                          </a:solidFill>
                          <a:latin typeface="+mn-lt"/>
                          <a:ea typeface="+mn-ea"/>
                          <a:cs typeface="+mn-cs"/>
                        </a:rPr>
                        <a:t>Caring</a:t>
                      </a:r>
                    </a:p>
                  </a:txBody>
                  <a:tcPr/>
                </a:tc>
                <a:tc hMerge="1">
                  <a:txBody>
                    <a:bodyPr/>
                    <a:lstStyle/>
                    <a:p>
                      <a:endParaRPr lang="en-US" dirty="0"/>
                    </a:p>
                  </a:txBody>
                  <a:tcPr/>
                </a:tc>
              </a:tr>
              <a:tr h="1145565">
                <a:tc>
                  <a:txBody>
                    <a:bodyPr/>
                    <a:lstStyle/>
                    <a:p>
                      <a:r>
                        <a:rPr lang="en-US" sz="1600" dirty="0" smtClean="0"/>
                        <a:t>Relationship oriented</a:t>
                      </a:r>
                    </a:p>
                    <a:p>
                      <a:r>
                        <a:rPr lang="en-US" sz="1600" dirty="0" smtClean="0"/>
                        <a:t>Emphasis on team</a:t>
                      </a:r>
                    </a:p>
                    <a:p>
                      <a:r>
                        <a:rPr lang="en-US" sz="1600" dirty="0" smtClean="0"/>
                        <a:t>Fun, warm, friendly</a:t>
                      </a:r>
                    </a:p>
                    <a:p>
                      <a:r>
                        <a:rPr lang="en-US" sz="1600" dirty="0" smtClean="0"/>
                        <a:t>Loyal to the cause</a:t>
                      </a:r>
                      <a:endParaRPr lang="en-US" sz="1600" dirty="0"/>
                    </a:p>
                  </a:txBody>
                  <a:tcPr/>
                </a:tc>
                <a:tc>
                  <a:txBody>
                    <a:bodyPr/>
                    <a:lstStyle/>
                    <a:p>
                      <a:r>
                        <a:rPr lang="en-US" sz="1600" dirty="0" smtClean="0"/>
                        <a:t>Avoids conflict, change</a:t>
                      </a:r>
                    </a:p>
                    <a:p>
                      <a:r>
                        <a:rPr lang="en-US" sz="1600" dirty="0" smtClean="0"/>
                        <a:t>Makes decision slowly, if ever</a:t>
                      </a:r>
                    </a:p>
                    <a:p>
                      <a:r>
                        <a:rPr lang="en-US" sz="1600" dirty="0" smtClean="0"/>
                        <a:t>Not clear about purpose</a:t>
                      </a:r>
                      <a:r>
                        <a:rPr lang="en-US" sz="1600" baseline="0" dirty="0" smtClean="0"/>
                        <a:t> or goals</a:t>
                      </a:r>
                    </a:p>
                    <a:p>
                      <a:r>
                        <a:rPr lang="en-US" sz="1600" baseline="0" dirty="0" smtClean="0"/>
                        <a:t>Tendency towards bureaucracy</a:t>
                      </a:r>
                      <a:endParaRPr lang="en-US" sz="16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3778</Words>
  <Application>Microsoft Office PowerPoint</Application>
  <PresentationFormat>On-screen Show (4:3)</PresentationFormat>
  <Paragraphs>531</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51</cp:revision>
  <dcterms:created xsi:type="dcterms:W3CDTF">2014-11-04T12:55:44Z</dcterms:created>
  <dcterms:modified xsi:type="dcterms:W3CDTF">2016-08-24T15:48:51Z</dcterms:modified>
</cp:coreProperties>
</file>