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58" r:id="rId5"/>
    <p:sldId id="257" r:id="rId6"/>
    <p:sldId id="259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390" y="-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03BCF-2857-415D-A70C-86EDA03EC9BE}" type="datetimeFigureOut">
              <a:rPr lang="en-US" smtClean="0"/>
              <a:pPr/>
              <a:t>4/19/2014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AC696-AAF1-4DB4-B8C4-C1DC690350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03BCF-2857-415D-A70C-86EDA03EC9BE}" type="datetimeFigureOut">
              <a:rPr lang="en-US" smtClean="0"/>
              <a:pPr/>
              <a:t>4/19/2014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AC696-AAF1-4DB4-B8C4-C1DC690350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03BCF-2857-415D-A70C-86EDA03EC9BE}" type="datetimeFigureOut">
              <a:rPr lang="en-US" smtClean="0"/>
              <a:pPr/>
              <a:t>4/19/2014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AC696-AAF1-4DB4-B8C4-C1DC690350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03BCF-2857-415D-A70C-86EDA03EC9BE}" type="datetimeFigureOut">
              <a:rPr lang="en-US" smtClean="0"/>
              <a:pPr/>
              <a:t>4/19/2014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AC696-AAF1-4DB4-B8C4-C1DC690350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03BCF-2857-415D-A70C-86EDA03EC9BE}" type="datetimeFigureOut">
              <a:rPr lang="en-US" smtClean="0"/>
              <a:pPr/>
              <a:t>4/19/2014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AC696-AAF1-4DB4-B8C4-C1DC690350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03BCF-2857-415D-A70C-86EDA03EC9BE}" type="datetimeFigureOut">
              <a:rPr lang="en-US" smtClean="0"/>
              <a:pPr/>
              <a:t>4/19/2014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AC696-AAF1-4DB4-B8C4-C1DC690350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03BCF-2857-415D-A70C-86EDA03EC9BE}" type="datetimeFigureOut">
              <a:rPr lang="en-US" smtClean="0"/>
              <a:pPr/>
              <a:t>4/19/2014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AC696-AAF1-4DB4-B8C4-C1DC690350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03BCF-2857-415D-A70C-86EDA03EC9BE}" type="datetimeFigureOut">
              <a:rPr lang="en-US" smtClean="0"/>
              <a:pPr/>
              <a:t>4/19/2014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AC696-AAF1-4DB4-B8C4-C1DC690350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03BCF-2857-415D-A70C-86EDA03EC9BE}" type="datetimeFigureOut">
              <a:rPr lang="en-US" smtClean="0"/>
              <a:pPr/>
              <a:t>4/19/2014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AC696-AAF1-4DB4-B8C4-C1DC690350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03BCF-2857-415D-A70C-86EDA03EC9BE}" type="datetimeFigureOut">
              <a:rPr lang="en-US" smtClean="0"/>
              <a:pPr/>
              <a:t>4/19/2014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AC696-AAF1-4DB4-B8C4-C1DC690350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03BCF-2857-415D-A70C-86EDA03EC9BE}" type="datetimeFigureOut">
              <a:rPr lang="en-US" smtClean="0"/>
              <a:pPr/>
              <a:t>4/19/2014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AC696-AAF1-4DB4-B8C4-C1DC690350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003BCF-2857-415D-A70C-86EDA03EC9BE}" type="datetimeFigureOut">
              <a:rPr lang="en-US" smtClean="0"/>
              <a:pPr/>
              <a:t>4/19/2014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8AC696-AAF1-4DB4-B8C4-C1DC6903508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28800" y="685800"/>
            <a:ext cx="5486400" cy="54864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>
            <a:stCxn id="4" idx="0"/>
            <a:endCxn id="4" idx="2"/>
          </p:cNvCxnSpPr>
          <p:nvPr/>
        </p:nvCxnSpPr>
        <p:spPr>
          <a:xfrm>
            <a:off x="4572000" y="685800"/>
            <a:ext cx="0" cy="54864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4" idx="1"/>
            <a:endCxn id="4" idx="3"/>
          </p:cNvCxnSpPr>
          <p:nvPr/>
        </p:nvCxnSpPr>
        <p:spPr>
          <a:xfrm>
            <a:off x="1828800" y="3429000"/>
            <a:ext cx="5486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828800" y="1219200"/>
            <a:ext cx="274320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SUPPORTING</a:t>
            </a:r>
          </a:p>
          <a:p>
            <a:pPr algn="ctr"/>
            <a:r>
              <a:rPr lang="en-US" dirty="0" smtClean="0"/>
              <a:t>Praise, listen, and facilitate</a:t>
            </a:r>
          </a:p>
          <a:p>
            <a:pPr algn="ctr"/>
            <a:endParaRPr lang="en-US" dirty="0"/>
          </a:p>
          <a:p>
            <a:pPr algn="ctr"/>
            <a:r>
              <a:rPr lang="en-US" dirty="0" smtClean="0"/>
              <a:t>For people who have</a:t>
            </a:r>
          </a:p>
          <a:p>
            <a:pPr lvl="1">
              <a:buFont typeface="Arial" pitchFamily="34" charset="0"/>
              <a:buChar char="•"/>
            </a:pPr>
            <a:r>
              <a:rPr lang="en-US" sz="1600" dirty="0" smtClean="0"/>
              <a:t>  High Competence</a:t>
            </a:r>
          </a:p>
          <a:p>
            <a:pPr lvl="1">
              <a:buFont typeface="Arial" pitchFamily="34" charset="0"/>
              <a:buChar char="•"/>
            </a:pPr>
            <a:r>
              <a:rPr lang="en-US" sz="1600" dirty="0" smtClean="0"/>
              <a:t>  Variable Commitment</a:t>
            </a:r>
            <a:endParaRPr 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1828800" y="4022229"/>
            <a:ext cx="2743200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EMPOWERING</a:t>
            </a:r>
          </a:p>
          <a:p>
            <a:pPr algn="ctr"/>
            <a:r>
              <a:rPr lang="en-US" dirty="0" smtClean="0"/>
              <a:t>Turn over responsibility for day-to-day decision making</a:t>
            </a:r>
          </a:p>
          <a:p>
            <a:pPr algn="ctr"/>
            <a:endParaRPr lang="en-US" dirty="0"/>
          </a:p>
          <a:p>
            <a:pPr algn="ctr"/>
            <a:r>
              <a:rPr lang="en-US" dirty="0" smtClean="0"/>
              <a:t>For people who have</a:t>
            </a:r>
          </a:p>
          <a:p>
            <a:pPr lvl="1">
              <a:buFont typeface="Arial" pitchFamily="34" charset="0"/>
              <a:buChar char="•"/>
            </a:pPr>
            <a:r>
              <a:rPr lang="en-US" sz="1600" dirty="0" smtClean="0"/>
              <a:t>  High Competence</a:t>
            </a:r>
          </a:p>
          <a:p>
            <a:pPr lvl="1">
              <a:buFont typeface="Arial" pitchFamily="34" charset="0"/>
              <a:buChar char="•"/>
            </a:pPr>
            <a:r>
              <a:rPr lang="en-US" sz="1600" dirty="0" smtClean="0"/>
              <a:t>  High Commitment</a:t>
            </a:r>
            <a:endParaRPr lang="en-US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4572000" y="1143000"/>
            <a:ext cx="274320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COACHING</a:t>
            </a:r>
          </a:p>
          <a:p>
            <a:pPr algn="ctr"/>
            <a:r>
              <a:rPr lang="en-US" dirty="0" smtClean="0"/>
              <a:t>Direct and support</a:t>
            </a:r>
          </a:p>
          <a:p>
            <a:pPr algn="ctr"/>
            <a:endParaRPr lang="en-US" dirty="0"/>
          </a:p>
          <a:p>
            <a:pPr algn="ctr"/>
            <a:r>
              <a:rPr lang="en-US" dirty="0" smtClean="0"/>
              <a:t>For people who have</a:t>
            </a:r>
          </a:p>
          <a:p>
            <a:pPr lvl="1">
              <a:buFont typeface="Arial" pitchFamily="34" charset="0"/>
              <a:buChar char="•"/>
            </a:pPr>
            <a:r>
              <a:rPr lang="en-US" sz="1600" dirty="0" smtClean="0"/>
              <a:t>  Some Competence</a:t>
            </a:r>
          </a:p>
          <a:p>
            <a:pPr lvl="1">
              <a:buFont typeface="Arial" pitchFamily="34" charset="0"/>
              <a:buChar char="•"/>
            </a:pPr>
            <a:r>
              <a:rPr lang="en-US" sz="1600" dirty="0" smtClean="0"/>
              <a:t>  Some Commitment</a:t>
            </a:r>
            <a:endParaRPr lang="en-US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4572000" y="4038600"/>
            <a:ext cx="2743200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DIRECTING</a:t>
            </a:r>
          </a:p>
          <a:p>
            <a:pPr algn="ctr"/>
            <a:r>
              <a:rPr lang="en-US" dirty="0" smtClean="0"/>
              <a:t>Structure, control, and supervise</a:t>
            </a:r>
          </a:p>
          <a:p>
            <a:pPr algn="ctr"/>
            <a:endParaRPr lang="en-US" dirty="0"/>
          </a:p>
          <a:p>
            <a:pPr algn="ctr"/>
            <a:r>
              <a:rPr lang="en-US" dirty="0" smtClean="0"/>
              <a:t>For people who have</a:t>
            </a:r>
          </a:p>
          <a:p>
            <a:pPr lvl="1">
              <a:buFont typeface="Arial" pitchFamily="34" charset="0"/>
              <a:buChar char="•"/>
            </a:pPr>
            <a:r>
              <a:rPr lang="en-US" sz="1600" dirty="0" smtClean="0"/>
              <a:t>  Low Competence</a:t>
            </a:r>
          </a:p>
          <a:p>
            <a:pPr lvl="1">
              <a:buFont typeface="Arial" pitchFamily="34" charset="0"/>
              <a:buChar char="•"/>
            </a:pPr>
            <a:r>
              <a:rPr lang="en-US" sz="1600" dirty="0" smtClean="0"/>
              <a:t>  High Commitment</a:t>
            </a:r>
            <a:endParaRPr lang="en-US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2226457" y="6336268"/>
            <a:ext cx="4739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Low                 DIRECTIVE BEHAVIOR                High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 rot="16200000">
            <a:off x="-980899" y="3202368"/>
            <a:ext cx="4945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Low                 SUPPORTIVE BEHAVIOR                High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28800" y="685800"/>
            <a:ext cx="5486400" cy="54864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/>
          <p:cNvCxnSpPr>
            <a:stCxn id="2" idx="0"/>
            <a:endCxn id="2" idx="2"/>
          </p:cNvCxnSpPr>
          <p:nvPr/>
        </p:nvCxnSpPr>
        <p:spPr>
          <a:xfrm>
            <a:off x="4572000" y="685800"/>
            <a:ext cx="0" cy="54864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>
            <a:stCxn id="2" idx="1"/>
            <a:endCxn id="2" idx="3"/>
          </p:cNvCxnSpPr>
          <p:nvPr/>
        </p:nvCxnSpPr>
        <p:spPr>
          <a:xfrm>
            <a:off x="1828800" y="3429000"/>
            <a:ext cx="5486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828800" y="914400"/>
            <a:ext cx="2743200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DOMINATOR</a:t>
            </a:r>
          </a:p>
          <a:p>
            <a:pPr>
              <a:buFont typeface="Wingdings" pitchFamily="2" charset="2"/>
              <a:buChar char="§"/>
            </a:pPr>
            <a:r>
              <a:rPr lang="en-US" sz="1600" dirty="0" smtClean="0"/>
              <a:t>High on task, low on people</a:t>
            </a:r>
          </a:p>
          <a:p>
            <a:pPr>
              <a:buFont typeface="Wingdings" pitchFamily="2" charset="2"/>
              <a:buChar char="§"/>
            </a:pPr>
            <a:r>
              <a:rPr lang="en-US" sz="1600" dirty="0" smtClean="0"/>
              <a:t>Big boss.  Runs the show</a:t>
            </a:r>
          </a:p>
          <a:p>
            <a:pPr>
              <a:buFont typeface="Wingdings" pitchFamily="2" charset="2"/>
              <a:buChar char="§"/>
            </a:pPr>
            <a:r>
              <a:rPr lang="en-US" sz="1600" dirty="0" smtClean="0"/>
              <a:t>Sets high expectations</a:t>
            </a:r>
          </a:p>
          <a:p>
            <a:pPr>
              <a:buFont typeface="Wingdings" pitchFamily="2" charset="2"/>
              <a:buChar char="§"/>
            </a:pPr>
            <a:r>
              <a:rPr lang="en-US" sz="1600" dirty="0" smtClean="0"/>
              <a:t>Concerned with results</a:t>
            </a:r>
          </a:p>
          <a:p>
            <a:pPr>
              <a:buFont typeface="Wingdings" pitchFamily="2" charset="2"/>
              <a:buChar char="§"/>
            </a:pPr>
            <a:r>
              <a:rPr lang="en-US" sz="1600" dirty="0" smtClean="0"/>
              <a:t>Suppresses disagreements</a:t>
            </a:r>
          </a:p>
          <a:p>
            <a:pPr>
              <a:buFont typeface="Wingdings" pitchFamily="2" charset="2"/>
              <a:buChar char="§"/>
            </a:pPr>
            <a:r>
              <a:rPr lang="en-US" sz="1600" dirty="0" smtClean="0"/>
              <a:t>Gets things done</a:t>
            </a:r>
          </a:p>
          <a:p>
            <a:pPr>
              <a:buFont typeface="Wingdings" pitchFamily="2" charset="2"/>
              <a:buChar char="§"/>
            </a:pPr>
            <a:r>
              <a:rPr lang="en-US" sz="1600" dirty="0" smtClean="0"/>
              <a:t>Competitive and confident</a:t>
            </a:r>
          </a:p>
          <a:p>
            <a:pPr>
              <a:buFont typeface="Wingdings" pitchFamily="2" charset="2"/>
              <a:buChar char="§"/>
            </a:pPr>
            <a:r>
              <a:rPr lang="en-US" sz="1600" dirty="0" smtClean="0"/>
              <a:t>Doesn’t listen to others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28800" y="3510677"/>
            <a:ext cx="27432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AVOIDER</a:t>
            </a:r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Low on task and people</a:t>
            </a:r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Keeps a low profile</a:t>
            </a:r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Hesitant and cautions</a:t>
            </a:r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Doesn’t want to make mistakes</a:t>
            </a:r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Follows tried and true</a:t>
            </a:r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Avoids conflict/disagreements</a:t>
            </a:r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Doesn’t provide direction</a:t>
            </a:r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Carries out what others want</a:t>
            </a:r>
            <a:endParaRPr lang="en-US" sz="14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4572000" y="914400"/>
            <a:ext cx="2743200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COLLABORATOR</a:t>
            </a:r>
          </a:p>
          <a:p>
            <a:pPr>
              <a:buFont typeface="Wingdings" pitchFamily="2" charset="2"/>
              <a:buChar char="§"/>
            </a:pPr>
            <a:r>
              <a:rPr lang="en-US" sz="1600" dirty="0" smtClean="0"/>
              <a:t>High on tank </a:t>
            </a:r>
            <a:r>
              <a:rPr lang="en-US" sz="1600" b="1" dirty="0" smtClean="0"/>
              <a:t>and</a:t>
            </a:r>
            <a:r>
              <a:rPr lang="en-US" sz="1600" dirty="0" smtClean="0"/>
              <a:t> people</a:t>
            </a:r>
          </a:p>
          <a:p>
            <a:pPr>
              <a:buFont typeface="Wingdings" pitchFamily="2" charset="2"/>
              <a:buChar char="§"/>
            </a:pPr>
            <a:r>
              <a:rPr lang="en-US" sz="1600" dirty="0" smtClean="0"/>
              <a:t>Sets high expectations</a:t>
            </a:r>
          </a:p>
          <a:p>
            <a:pPr>
              <a:buFont typeface="Wingdings" pitchFamily="2" charset="2"/>
              <a:buChar char="§"/>
            </a:pPr>
            <a:r>
              <a:rPr lang="en-US" sz="1600" dirty="0" smtClean="0"/>
              <a:t>Concerned with results</a:t>
            </a:r>
          </a:p>
          <a:p>
            <a:pPr>
              <a:buFont typeface="Wingdings" pitchFamily="2" charset="2"/>
              <a:buChar char="§"/>
            </a:pPr>
            <a:r>
              <a:rPr lang="en-US" sz="1600" dirty="0" smtClean="0"/>
              <a:t>Involves people in decisions</a:t>
            </a:r>
          </a:p>
          <a:p>
            <a:pPr>
              <a:buFont typeface="Wingdings" pitchFamily="2" charset="2"/>
              <a:buChar char="§"/>
            </a:pPr>
            <a:r>
              <a:rPr lang="en-US" sz="1600" dirty="0" smtClean="0"/>
              <a:t>Deals openly with concerns</a:t>
            </a:r>
          </a:p>
          <a:p>
            <a:pPr>
              <a:buFont typeface="Wingdings" pitchFamily="2" charset="2"/>
              <a:buChar char="§"/>
            </a:pPr>
            <a:r>
              <a:rPr lang="en-US" sz="1600" dirty="0" smtClean="0"/>
              <a:t>Seeks win-win solutions</a:t>
            </a:r>
          </a:p>
          <a:p>
            <a:pPr>
              <a:buFont typeface="Wingdings" pitchFamily="2" charset="2"/>
              <a:buChar char="§"/>
            </a:pPr>
            <a:r>
              <a:rPr lang="en-US" sz="1600" dirty="0" smtClean="0"/>
              <a:t>Encourages responsibility</a:t>
            </a:r>
          </a:p>
          <a:p>
            <a:pPr>
              <a:buFont typeface="Wingdings" pitchFamily="2" charset="2"/>
              <a:buChar char="§"/>
            </a:pPr>
            <a:r>
              <a:rPr lang="en-US" sz="1600" dirty="0" smtClean="0"/>
              <a:t>Interdependent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2000" y="3604498"/>
            <a:ext cx="2743200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ACCOMMODATOR</a:t>
            </a:r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Low on task, high on people</a:t>
            </a:r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Warm and friendly</a:t>
            </a:r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Keeps people happy</a:t>
            </a:r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Smoothes over conflicts</a:t>
            </a:r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Easy going, overlooks mistakes</a:t>
            </a:r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Lets others decide</a:t>
            </a:r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Loose structure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777602" y="6336268"/>
            <a:ext cx="3636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Low                 EMPATHY                High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 rot="16200000">
            <a:off x="-611275" y="3202368"/>
            <a:ext cx="4206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Low                 ASSERTIVENESS                High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914400" y="1"/>
          <a:ext cx="7315200" cy="67836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76199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Strengths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Weaknesses</a:t>
                      </a:r>
                      <a:endParaRPr lang="en-US" sz="2800" dirty="0"/>
                    </a:p>
                  </a:txBody>
                  <a:tcPr anchor="ctr"/>
                </a:tc>
              </a:tr>
              <a:tr h="381000"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Commanding</a:t>
                      </a:r>
                      <a:endParaRPr lang="en-US" sz="2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973533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Goal oriented</a:t>
                      </a:r>
                    </a:p>
                    <a:p>
                      <a:r>
                        <a:rPr lang="en-US" sz="1600" dirty="0" smtClean="0"/>
                        <a:t>Emphasis</a:t>
                      </a:r>
                      <a:r>
                        <a:rPr lang="en-US" sz="1600" baseline="0" dirty="0" smtClean="0"/>
                        <a:t> on bottom line</a:t>
                      </a:r>
                    </a:p>
                    <a:p>
                      <a:r>
                        <a:rPr lang="en-US" sz="1600" baseline="0" dirty="0" smtClean="0"/>
                        <a:t>Makes quick decisions</a:t>
                      </a:r>
                    </a:p>
                    <a:p>
                      <a:r>
                        <a:rPr lang="en-US" sz="1600" baseline="0" dirty="0" smtClean="0"/>
                        <a:t>Willing to take risks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Pursues big, risky challenges</a:t>
                      </a:r>
                    </a:p>
                    <a:p>
                      <a:r>
                        <a:rPr lang="en-US" sz="1600" dirty="0" smtClean="0"/>
                        <a:t>Makes abrupt decisions</a:t>
                      </a:r>
                    </a:p>
                    <a:p>
                      <a:r>
                        <a:rPr lang="en-US" sz="1600" dirty="0" smtClean="0"/>
                        <a:t>Lack of esprit de corps</a:t>
                      </a:r>
                    </a:p>
                    <a:p>
                      <a:r>
                        <a:rPr lang="en-US" sz="1600" dirty="0" smtClean="0"/>
                        <a:t>Lack of communication</a:t>
                      </a:r>
                      <a:endParaRPr lang="en-US" sz="1600" dirty="0"/>
                    </a:p>
                  </a:txBody>
                  <a:tcPr/>
                </a:tc>
              </a:tr>
              <a:tr h="411480"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Innovating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973533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Idea oriented</a:t>
                      </a:r>
                    </a:p>
                    <a:p>
                      <a:r>
                        <a:rPr lang="en-US" sz="1600" dirty="0" smtClean="0"/>
                        <a:t>Emphasis on people</a:t>
                      </a:r>
                    </a:p>
                    <a:p>
                      <a:r>
                        <a:rPr lang="en-US" sz="1600" dirty="0" smtClean="0"/>
                        <a:t>Entertaining, fun</a:t>
                      </a:r>
                    </a:p>
                    <a:p>
                      <a:r>
                        <a:rPr lang="en-US" sz="1600" dirty="0" smtClean="0"/>
                        <a:t>Willing to take risks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Lots of ideas, goals</a:t>
                      </a:r>
                    </a:p>
                    <a:p>
                      <a:r>
                        <a:rPr lang="en-US" sz="1600" dirty="0" smtClean="0"/>
                        <a:t>Lack of clear priorities</a:t>
                      </a:r>
                    </a:p>
                    <a:p>
                      <a:r>
                        <a:rPr lang="en-US" sz="1600" dirty="0" smtClean="0"/>
                        <a:t>Difficulty with follow through</a:t>
                      </a:r>
                    </a:p>
                    <a:p>
                      <a:r>
                        <a:rPr lang="en-US" sz="1600" dirty="0" smtClean="0"/>
                        <a:t>Hard to gain commitment</a:t>
                      </a:r>
                      <a:endParaRPr lang="en-US" sz="1600" dirty="0"/>
                    </a:p>
                  </a:txBody>
                  <a:tcPr/>
                </a:tc>
              </a:tr>
              <a:tr h="428547"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Deliberating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973533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Fact and process oriented</a:t>
                      </a:r>
                    </a:p>
                    <a:p>
                      <a:r>
                        <a:rPr lang="en-US" sz="1600" dirty="0" smtClean="0"/>
                        <a:t>Emphasis on precision</a:t>
                      </a:r>
                    </a:p>
                    <a:p>
                      <a:r>
                        <a:rPr lang="en-US" sz="1600" dirty="0" smtClean="0"/>
                        <a:t>Stresses academic credentials</a:t>
                      </a:r>
                    </a:p>
                    <a:p>
                      <a:r>
                        <a:rPr lang="en-US" sz="1600" dirty="0" smtClean="0"/>
                        <a:t>Lots of quality control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Linear thinking</a:t>
                      </a:r>
                    </a:p>
                    <a:p>
                      <a:r>
                        <a:rPr lang="en-US" sz="1600" dirty="0" smtClean="0"/>
                        <a:t>Unwilling to take risks</a:t>
                      </a:r>
                    </a:p>
                    <a:p>
                      <a:r>
                        <a:rPr lang="en-US" sz="1600" dirty="0" smtClean="0"/>
                        <a:t>Tends to miss deadlines</a:t>
                      </a:r>
                    </a:p>
                    <a:p>
                      <a:r>
                        <a:rPr lang="en-US" sz="1600" dirty="0" smtClean="0"/>
                        <a:t>Blind to the big picture</a:t>
                      </a:r>
                      <a:endParaRPr lang="en-US" sz="1600" dirty="0"/>
                    </a:p>
                  </a:txBody>
                  <a:tcPr/>
                </a:tc>
              </a:tr>
              <a:tr h="369414"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Caring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973533">
                <a:tc>
                  <a:txBody>
                    <a:bodyPr/>
                    <a:lstStyle/>
                    <a:p>
                      <a:r>
                        <a:rPr lang="en-US" dirty="0" smtClean="0"/>
                        <a:t>Relationship oriented</a:t>
                      </a:r>
                    </a:p>
                    <a:p>
                      <a:r>
                        <a:rPr lang="en-US" dirty="0" smtClean="0"/>
                        <a:t>Emphasis on team</a:t>
                      </a:r>
                    </a:p>
                    <a:p>
                      <a:r>
                        <a:rPr lang="en-US" dirty="0" smtClean="0"/>
                        <a:t>Fun, warm, friendly</a:t>
                      </a:r>
                    </a:p>
                    <a:p>
                      <a:r>
                        <a:rPr lang="en-US" dirty="0" smtClean="0"/>
                        <a:t>Loyal to the cause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Avoids conflict, change</a:t>
                      </a:r>
                    </a:p>
                    <a:p>
                      <a:r>
                        <a:rPr lang="en-US" dirty="0" smtClean="0"/>
                        <a:t>Makes decision slowly, if ever</a:t>
                      </a:r>
                    </a:p>
                    <a:p>
                      <a:r>
                        <a:rPr lang="en-US" dirty="0" smtClean="0"/>
                        <a:t>Not clear about purpose</a:t>
                      </a:r>
                      <a:r>
                        <a:rPr lang="en-US" baseline="0" dirty="0" smtClean="0"/>
                        <a:t> or goals</a:t>
                      </a:r>
                    </a:p>
                    <a:p>
                      <a:r>
                        <a:rPr lang="en-US" baseline="0" dirty="0" smtClean="0"/>
                        <a:t>Tendency towards bureaucracy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0" y="0"/>
          <a:ext cx="9144000" cy="6857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828800"/>
                <a:gridCol w="1828800"/>
                <a:gridCol w="1828800"/>
                <a:gridCol w="1828800"/>
              </a:tblGrid>
              <a:tr h="169201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Innovator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Developer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Activator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/>
                        <a:t>Maximizer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Stabilizer</a:t>
                      </a:r>
                      <a:endParaRPr lang="en-US" sz="2400" dirty="0"/>
                    </a:p>
                  </a:txBody>
                  <a:tcPr anchor="ctr"/>
                </a:tc>
              </a:tr>
              <a:tr h="1692011"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 smtClean="0"/>
                        <a:t>Design</a:t>
                      </a:r>
                      <a:endParaRPr lang="en-US" sz="200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 smtClean="0"/>
                        <a:t>Design and Build</a:t>
                      </a:r>
                      <a:endParaRPr lang="en-US" sz="200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 smtClean="0"/>
                        <a:t>Build</a:t>
                      </a:r>
                      <a:endParaRPr lang="en-US" sz="200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 smtClean="0"/>
                        <a:t>Build and Maintain</a:t>
                      </a:r>
                      <a:endParaRPr lang="en-US" sz="200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 smtClean="0"/>
                        <a:t>Maintain</a:t>
                      </a:r>
                      <a:endParaRPr lang="en-US" sz="2000" i="1" dirty="0"/>
                    </a:p>
                  </a:txBody>
                  <a:tcPr anchor="ctr"/>
                </a:tc>
              </a:tr>
              <a:tr h="178196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Bringing new ideas and original solutions to the marketplace.  Thinking outside the box to solve problems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Taking action on original solutions and learning along the way. Motto: Ready,</a:t>
                      </a:r>
                      <a:r>
                        <a:rPr lang="en-US" sz="1400" baseline="0" dirty="0" smtClean="0"/>
                        <a:t> aim, fire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Moving forward to achieve challenging goals.  Overcoming obstacles and getting things done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Embracing the good of the past while making new changes.  Working together with all kinds of people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Keeping things running smoothly</a:t>
                      </a:r>
                      <a:r>
                        <a:rPr lang="en-US" sz="1400" baseline="0" dirty="0" smtClean="0"/>
                        <a:t> and efficiently.  Creating systems that meet the highest standards of accountability</a:t>
                      </a:r>
                      <a:endParaRPr lang="en-US" sz="1400" dirty="0"/>
                    </a:p>
                  </a:txBody>
                  <a:tcPr anchor="ctr"/>
                </a:tc>
              </a:tr>
              <a:tr h="1692011"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 smtClean="0"/>
                        <a:t>Creativity</a:t>
                      </a:r>
                      <a:endParaRPr lang="en-US" sz="200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 smtClean="0"/>
                        <a:t>Flexibility</a:t>
                      </a:r>
                      <a:endParaRPr lang="en-US" sz="200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 smtClean="0"/>
                        <a:t>Tenacity</a:t>
                      </a:r>
                      <a:endParaRPr lang="en-US" sz="200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 smtClean="0"/>
                        <a:t>Diplomacy</a:t>
                      </a:r>
                      <a:endParaRPr lang="en-US" sz="200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 smtClean="0"/>
                        <a:t>Consistency</a:t>
                      </a:r>
                      <a:endParaRPr lang="en-US" sz="2000" i="1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0" y="0"/>
          <a:ext cx="9144000" cy="68726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/>
                <a:gridCol w="2286000"/>
                <a:gridCol w="2286000"/>
                <a:gridCol w="2286000"/>
              </a:tblGrid>
              <a:tr h="114092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Style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Description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When to Use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Weaknesses</a:t>
                      </a:r>
                      <a:endParaRPr lang="en-US" sz="2400" dirty="0"/>
                    </a:p>
                  </a:txBody>
                  <a:tcPr anchor="ctr"/>
                </a:tc>
              </a:tr>
              <a:tr h="1029243">
                <a:tc>
                  <a:txBody>
                    <a:bodyPr/>
                    <a:lstStyle/>
                    <a:p>
                      <a:pPr lvl="1"/>
                      <a:r>
                        <a:rPr lang="en-US" dirty="0" smtClean="0"/>
                        <a:t>Commanding</a:t>
                      </a:r>
                    </a:p>
                    <a:p>
                      <a:pPr lvl="1"/>
                      <a:r>
                        <a:rPr lang="en-US" dirty="0" smtClean="0"/>
                        <a:t>Coercive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Dictatorship</a:t>
                      </a:r>
                    </a:p>
                    <a:p>
                      <a:r>
                        <a:rPr lang="en-US" sz="1400" i="1" dirty="0" smtClean="0"/>
                        <a:t>“Do what I say”</a:t>
                      </a:r>
                      <a:endParaRPr lang="en-US" sz="14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When</a:t>
                      </a:r>
                      <a:r>
                        <a:rPr lang="en-US" sz="1400" baseline="0" dirty="0" smtClean="0"/>
                        <a:t> time is scarce or in a crisis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Members can feel stifled as they are treated as workers and not asked for an opinion</a:t>
                      </a:r>
                      <a:endParaRPr lang="en-US" sz="1400" dirty="0"/>
                    </a:p>
                  </a:txBody>
                  <a:tcPr/>
                </a:tc>
              </a:tr>
              <a:tr h="937566">
                <a:tc>
                  <a:txBody>
                    <a:bodyPr/>
                    <a:lstStyle/>
                    <a:p>
                      <a:pPr lvl="1"/>
                      <a:r>
                        <a:rPr lang="en-US" dirty="0" smtClean="0"/>
                        <a:t>Visionary</a:t>
                      </a:r>
                    </a:p>
                    <a:p>
                      <a:pPr lvl="1"/>
                      <a:r>
                        <a:rPr lang="en-US" dirty="0" smtClean="0"/>
                        <a:t>Authoritative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Mobilizes people towards vision</a:t>
                      </a:r>
                    </a:p>
                    <a:p>
                      <a:r>
                        <a:rPr lang="en-US" sz="1400" i="1" dirty="0" smtClean="0"/>
                        <a:t>“Come with me”</a:t>
                      </a:r>
                      <a:endParaRPr lang="en-US" sz="14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When a new </a:t>
                      </a:r>
                      <a:r>
                        <a:rPr lang="en-US" sz="1400" baseline="0" dirty="0" smtClean="0"/>
                        <a:t>direction is needed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Lacks an</a:t>
                      </a:r>
                      <a:r>
                        <a:rPr lang="en-US" sz="1400" baseline="0" dirty="0" smtClean="0"/>
                        <a:t> ability to help team members understand how they get to a goal</a:t>
                      </a:r>
                      <a:endParaRPr lang="en-US" sz="1400" dirty="0"/>
                    </a:p>
                  </a:txBody>
                  <a:tcPr/>
                </a:tc>
              </a:tr>
              <a:tr h="937566">
                <a:tc>
                  <a:txBody>
                    <a:bodyPr/>
                    <a:lstStyle/>
                    <a:p>
                      <a:pPr lvl="1"/>
                      <a:r>
                        <a:rPr lang="en-US" dirty="0" err="1" smtClean="0"/>
                        <a:t>Affiliative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Focuses on emotional needs over work needs</a:t>
                      </a:r>
                    </a:p>
                    <a:p>
                      <a:r>
                        <a:rPr lang="en-US" sz="1400" i="1" dirty="0" smtClean="0"/>
                        <a:t>“People come first”</a:t>
                      </a:r>
                      <a:endParaRPr lang="en-US" sz="14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Best used for healing rifts and getting through stressful situations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Confrontation</a:t>
                      </a:r>
                      <a:r>
                        <a:rPr lang="en-US" sz="1400" baseline="0" dirty="0" smtClean="0"/>
                        <a:t> and emotionally distressing positions can be avoided</a:t>
                      </a:r>
                      <a:endParaRPr lang="en-US" sz="1400" dirty="0"/>
                    </a:p>
                  </a:txBody>
                  <a:tcPr/>
                </a:tc>
              </a:tr>
              <a:tr h="937566">
                <a:tc>
                  <a:txBody>
                    <a:bodyPr/>
                    <a:lstStyle/>
                    <a:p>
                      <a:pPr lvl="1"/>
                      <a:r>
                        <a:rPr lang="en-US" dirty="0" smtClean="0"/>
                        <a:t>Democratic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Uses participation, listening to both the bad and the good</a:t>
                      </a:r>
                    </a:p>
                    <a:p>
                      <a:r>
                        <a:rPr lang="en-US" sz="1400" i="1" dirty="0" smtClean="0"/>
                        <a:t>“What do you think?”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To gain valuable input from employees and to gain buy-in when there is time</a:t>
                      </a:r>
                      <a:r>
                        <a:rPr lang="en-US" sz="1400" baseline="0" dirty="0" smtClean="0"/>
                        <a:t> to do so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Can be lots of listening,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dirty="0" smtClean="0"/>
                        <a:t>but very little effective action</a:t>
                      </a:r>
                      <a:endParaRPr lang="en-US" sz="1400" dirty="0"/>
                    </a:p>
                  </a:txBody>
                  <a:tcPr/>
                </a:tc>
              </a:tr>
              <a:tr h="937566">
                <a:tc>
                  <a:txBody>
                    <a:bodyPr/>
                    <a:lstStyle/>
                    <a:p>
                      <a:pPr lvl="1"/>
                      <a:r>
                        <a:rPr lang="en-US" dirty="0" smtClean="0"/>
                        <a:t>Pacesetting</a:t>
                      </a:r>
                    </a:p>
                    <a:p>
                      <a:pPr lvl="1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Builds challenging and exciting goals</a:t>
                      </a:r>
                      <a:r>
                        <a:rPr lang="en-US" sz="1400" baseline="0" dirty="0" smtClean="0"/>
                        <a:t> for people</a:t>
                      </a:r>
                    </a:p>
                    <a:p>
                      <a:r>
                        <a:rPr lang="en-US" sz="1400" i="1" baseline="0" dirty="0" smtClean="0"/>
                        <a:t>“Do as I do, now”</a:t>
                      </a:r>
                      <a:endParaRPr lang="en-US" sz="14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When the team is already highly motivated and competent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Can lack emotional intelligence</a:t>
                      </a:r>
                      <a:endParaRPr lang="en-US" sz="1400" dirty="0"/>
                    </a:p>
                  </a:txBody>
                  <a:tcPr/>
                </a:tc>
              </a:tr>
              <a:tr h="937566">
                <a:tc>
                  <a:txBody>
                    <a:bodyPr/>
                    <a:lstStyle/>
                    <a:p>
                      <a:pPr lvl="1"/>
                      <a:r>
                        <a:rPr lang="en-US" dirty="0" smtClean="0"/>
                        <a:t>Coaching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Connecting corporate goals while helping</a:t>
                      </a:r>
                      <a:r>
                        <a:rPr lang="en-US" sz="1400" baseline="0" dirty="0" smtClean="0"/>
                        <a:t> people find strengths and weaknesses</a:t>
                      </a:r>
                    </a:p>
                    <a:p>
                      <a:r>
                        <a:rPr lang="en-US" sz="1400" i="1" baseline="0" dirty="0" smtClean="0"/>
                        <a:t>“Try this”</a:t>
                      </a:r>
                      <a:endParaRPr lang="en-US" sz="14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When individuals need to build longer term strengths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Can appear</a:t>
                      </a:r>
                      <a:r>
                        <a:rPr lang="en-US" sz="1400" baseline="0" dirty="0" smtClean="0"/>
                        <a:t> to be micromanaging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0" y="0"/>
          <a:ext cx="9144000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/>
                <a:gridCol w="2286000"/>
                <a:gridCol w="2286000"/>
                <a:gridCol w="2286000"/>
              </a:tblGrid>
              <a:tr h="137160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Style</a:t>
                      </a:r>
                      <a:endParaRPr 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Definition</a:t>
                      </a:r>
                      <a:endParaRPr 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Style</a:t>
                      </a:r>
                      <a:endParaRPr 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Definition</a:t>
                      </a:r>
                      <a:endParaRPr lang="en-US" sz="3200" dirty="0"/>
                    </a:p>
                  </a:txBody>
                  <a:tcPr anchor="ctr"/>
                </a:tc>
              </a:tr>
              <a:tr h="137160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Autocratic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Leader</a:t>
                      </a:r>
                      <a:r>
                        <a:rPr lang="en-US" sz="1600" baseline="0" dirty="0" smtClean="0"/>
                        <a:t> is in total control of the group and task.  Importance is focused at the top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Laissez Faire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Leader withdraws authority and influence in favor of permissiveness</a:t>
                      </a:r>
                      <a:endParaRPr lang="en-US" sz="1600" dirty="0"/>
                    </a:p>
                  </a:txBody>
                  <a:tcPr anchor="ctr"/>
                </a:tc>
              </a:tr>
              <a:tr h="137160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Consultative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Leader consults those affected by a decision.  Those affected have a voice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 smtClean="0"/>
                        <a:t>Nomothetic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Leader emphasizes the requirements of the institution rather than the needs of an individual in the group</a:t>
                      </a:r>
                      <a:endParaRPr lang="en-US" sz="1600" dirty="0"/>
                    </a:p>
                  </a:txBody>
                  <a:tcPr anchor="ctr"/>
                </a:tc>
              </a:tr>
              <a:tr h="137160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Participative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Leader and group discuss and decide together.  Those affected have a voice and a vote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Idiographic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Leader emphasized the needs of an individual rather than those of the institution</a:t>
                      </a:r>
                      <a:endParaRPr lang="en-US" sz="1600" dirty="0"/>
                    </a:p>
                  </a:txBody>
                  <a:tcPr anchor="ctr"/>
                </a:tc>
              </a:tr>
              <a:tr h="137160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Democratic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The majority opinion of the group determines the course of action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Situational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Appropriate approach is determined by the situation: traits of the leader and group and the task at hand</a:t>
                      </a:r>
                      <a:endParaRPr lang="en-US" sz="1600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756</Words>
  <Application>Microsoft Office PowerPoint</Application>
  <PresentationFormat>On-screen Show (4:3)</PresentationFormat>
  <Paragraphs>177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Company>USER ORGANIZATION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defrick</dc:creator>
  <cp:lastModifiedBy>David Frick</cp:lastModifiedBy>
  <cp:revision>12</cp:revision>
  <dcterms:created xsi:type="dcterms:W3CDTF">2014-04-15T13:48:03Z</dcterms:created>
  <dcterms:modified xsi:type="dcterms:W3CDTF">2014-04-19T17:00:01Z</dcterms:modified>
</cp:coreProperties>
</file>