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8" r:id="rId3"/>
    <p:sldId id="259" r:id="rId4"/>
    <p:sldId id="257" r:id="rId5"/>
    <p:sldId id="262" r:id="rId6"/>
    <p:sldId id="264" r:id="rId7"/>
    <p:sldId id="270" r:id="rId8"/>
    <p:sldId id="278" r:id="rId9"/>
    <p:sldId id="279" r:id="rId10"/>
    <p:sldId id="280" r:id="rId11"/>
    <p:sldId id="266" r:id="rId12"/>
    <p:sldId id="268" r:id="rId13"/>
    <p:sldId id="282" r:id="rId14"/>
    <p:sldId id="277" r:id="rId15"/>
    <p:sldId id="269" r:id="rId16"/>
    <p:sldId id="281" r:id="rId17"/>
    <p:sldId id="283" r:id="rId18"/>
    <p:sldId id="272"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7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66872" autoAdjust="0"/>
  </p:normalViewPr>
  <p:slideViewPr>
    <p:cSldViewPr>
      <p:cViewPr varScale="1">
        <p:scale>
          <a:sx n="87" d="100"/>
          <a:sy n="87" d="100"/>
        </p:scale>
        <p:origin x="2304" y="90"/>
      </p:cViewPr>
      <p:guideLst>
        <p:guide orient="horz" pos="2160"/>
        <p:guide pos="288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3624"/>
    </p:cViewPr>
  </p:sorterViewPr>
  <p:notesViewPr>
    <p:cSldViewPr>
      <p:cViewPr>
        <p:scale>
          <a:sx n="150" d="100"/>
          <a:sy n="150" d="100"/>
        </p:scale>
        <p:origin x="2388" y="-62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5AE962-139C-4978-BBB1-EAC5A9997EC7}" type="datetimeFigureOut">
              <a:rPr lang="en-US" smtClean="0"/>
              <a:pPr/>
              <a:t>8/23/2016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DB941AB-FC5A-45B6-ADDD-B5D8CD6566ED}" type="slidenum">
              <a:rPr lang="en-US" smtClean="0"/>
              <a:pPr/>
              <a:t>‹#›</a:t>
            </a:fld>
            <a:endParaRPr lang="en-US"/>
          </a:p>
        </p:txBody>
      </p:sp>
    </p:spTree>
    <p:extLst>
      <p:ext uri="{BB962C8B-B14F-4D97-AF65-F5344CB8AC3E}">
        <p14:creationId xmlns:p14="http://schemas.microsoft.com/office/powerpoint/2010/main" val="15821156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www.ted.com/talks/michael_porter_why_business_can_be_good_at_solving_social_problems"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www.ted.com/talks/harish_manwani_profit_s_not_always_the_point"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Principal%E2%80%93agent_problem"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en.wikipedia.org/wiki/Stanley_O'Neal"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B941AB-FC5A-45B6-ADDD-B5D8CD6566ED}" type="slidenum">
              <a:rPr lang="en-US" smtClean="0"/>
              <a:pPr/>
              <a:t>1</a:t>
            </a:fld>
            <a:endParaRPr lang="en-US"/>
          </a:p>
        </p:txBody>
      </p:sp>
    </p:spTree>
    <p:extLst>
      <p:ext uri="{BB962C8B-B14F-4D97-AF65-F5344CB8AC3E}">
        <p14:creationId xmlns:p14="http://schemas.microsoft.com/office/powerpoint/2010/main" val="17183411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On March 24, 2014, </a:t>
            </a:r>
            <a:r>
              <a:rPr lang="en-US" dirty="0" smtClean="0"/>
              <a:t>Brenden </a:t>
            </a:r>
            <a:r>
              <a:rPr lang="en-US" dirty="0" err="1" smtClean="0"/>
              <a:t>Eich</a:t>
            </a:r>
            <a:r>
              <a:rPr lang="en-US" dirty="0" smtClean="0"/>
              <a:t> </a:t>
            </a:r>
            <a:r>
              <a:rPr lang="en-US" dirty="0"/>
              <a:t>was promoted to CEO of Mozilla Corporation</a:t>
            </a:r>
            <a:r>
              <a:rPr lang="en-US" dirty="0" smtClean="0"/>
              <a:t>.</a:t>
            </a:r>
            <a:r>
              <a:rPr lang="en-US" baseline="30000" dirty="0"/>
              <a:t> </a:t>
            </a:r>
            <a:r>
              <a:rPr lang="en-US" dirty="0" smtClean="0"/>
              <a:t> Shortly after his appointment, gay rights activists demonized </a:t>
            </a:r>
            <a:r>
              <a:rPr lang="en-US" dirty="0" err="1" smtClean="0"/>
              <a:t>Eich</a:t>
            </a:r>
            <a:r>
              <a:rPr lang="en-US" dirty="0" smtClean="0"/>
              <a:t> on Twitter over </a:t>
            </a:r>
            <a:r>
              <a:rPr lang="en-US" dirty="0"/>
              <a:t>a $1,000 political donation </a:t>
            </a:r>
            <a:r>
              <a:rPr lang="en-US" dirty="0" smtClean="0"/>
              <a:t>he made to a group that supported proposition 8, a California proposition to define marriage as a relationship between a man and a woman.  Incidentally, 62% of the votes cast were for the proposition.  An activist court later overturned the will of the people.</a:t>
            </a:r>
          </a:p>
          <a:p>
            <a:endParaRPr lang="en-US" dirty="0"/>
          </a:p>
          <a:p>
            <a:r>
              <a:rPr lang="en-US" dirty="0" smtClean="0"/>
              <a:t>Two </a:t>
            </a:r>
            <a:r>
              <a:rPr lang="en-US" dirty="0"/>
              <a:t>gay application developers called for a boycott of the </a:t>
            </a:r>
            <a:r>
              <a:rPr lang="en-US" dirty="0" smtClean="0"/>
              <a:t>company, even though others </a:t>
            </a:r>
            <a:r>
              <a:rPr lang="en-US" dirty="0"/>
              <a:t>at the Mozilla </a:t>
            </a:r>
            <a:r>
              <a:rPr lang="en-US" dirty="0" smtClean="0"/>
              <a:t>spoke </a:t>
            </a:r>
            <a:r>
              <a:rPr lang="en-US" dirty="0"/>
              <a:t>out </a:t>
            </a:r>
            <a:r>
              <a:rPr lang="en-US" dirty="0" smtClean="0"/>
              <a:t>in favor of </a:t>
            </a:r>
            <a:r>
              <a:rPr lang="en-US" dirty="0" err="1" smtClean="0"/>
              <a:t>Eich</a:t>
            </a:r>
            <a:r>
              <a:rPr lang="en-US" dirty="0" smtClean="0"/>
              <a:t>, stating that he had never acted in a discriminatory manner </a:t>
            </a:r>
            <a:r>
              <a:rPr lang="en-US" dirty="0" smtClean="0"/>
              <a:t>against gay </a:t>
            </a:r>
            <a:r>
              <a:rPr lang="en-US" dirty="0" smtClean="0"/>
              <a:t>employees. Board </a:t>
            </a:r>
            <a:r>
              <a:rPr lang="en-US" dirty="0"/>
              <a:t>members wanted him to stay in the </a:t>
            </a:r>
            <a:r>
              <a:rPr lang="en-US" dirty="0" smtClean="0"/>
              <a:t>company.  However, </a:t>
            </a:r>
            <a:r>
              <a:rPr lang="en-US" dirty="0" err="1" smtClean="0"/>
              <a:t>Eich</a:t>
            </a:r>
            <a:r>
              <a:rPr lang="en-US" dirty="0" smtClean="0"/>
              <a:t> was pressured to step down </a:t>
            </a:r>
            <a:r>
              <a:rPr lang="en-US" dirty="0"/>
              <a:t>as </a:t>
            </a:r>
            <a:r>
              <a:rPr lang="en-US" dirty="0" smtClean="0"/>
              <a:t>CEO.  In </a:t>
            </a:r>
            <a:r>
              <a:rPr lang="en-US" dirty="0"/>
              <a:t>his personal blog, </a:t>
            </a:r>
            <a:r>
              <a:rPr lang="en-US" dirty="0" err="1"/>
              <a:t>Eich</a:t>
            </a:r>
            <a:r>
              <a:rPr lang="en-US" dirty="0"/>
              <a:t> posted that "under the present circumstances, I cannot be an effective </a:t>
            </a:r>
            <a:r>
              <a:rPr lang="en-US" dirty="0" smtClean="0"/>
              <a:t>leader. </a:t>
            </a:r>
          </a:p>
          <a:p>
            <a:endParaRPr lang="en-US" dirty="0"/>
          </a:p>
          <a:p>
            <a:r>
              <a:rPr lang="en-US" dirty="0" smtClean="0"/>
              <a:t>Do you think the actions of the board were ethical?  Should the board have resisted the pressure for external activists</a:t>
            </a:r>
            <a:r>
              <a:rPr lang="en-US" dirty="0" smtClean="0"/>
              <a:t>?  Who, if</a:t>
            </a:r>
            <a:r>
              <a:rPr lang="en-US" baseline="0" dirty="0" smtClean="0"/>
              <a:t> anyone, acted unethically?</a:t>
            </a:r>
            <a:endParaRPr lang="en-US" dirty="0"/>
          </a:p>
          <a:p>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10</a:t>
            </a:fld>
            <a:endParaRPr lang="en-US"/>
          </a:p>
        </p:txBody>
      </p:sp>
    </p:spTree>
    <p:extLst>
      <p:ext uri="{BB962C8B-B14F-4D97-AF65-F5344CB8AC3E}">
        <p14:creationId xmlns:p14="http://schemas.microsoft.com/office/powerpoint/2010/main" val="35621373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 turn to Corporate Social Responsibility.  Some argue that ethics compels firms to act in a socially responsible manner.  </a:t>
            </a:r>
          </a:p>
          <a:p>
            <a:endParaRPr lang="en-US" dirty="0"/>
          </a:p>
          <a:p>
            <a:r>
              <a:rPr lang="en-US" dirty="0" smtClean="0"/>
              <a:t>This is a commonly accepted framework for social responsibility.  Definitions are on the next page.</a:t>
            </a:r>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11</a:t>
            </a:fld>
            <a:endParaRPr lang="en-US"/>
          </a:p>
        </p:txBody>
      </p:sp>
    </p:spTree>
    <p:extLst>
      <p:ext uri="{BB962C8B-B14F-4D97-AF65-F5344CB8AC3E}">
        <p14:creationId xmlns:p14="http://schemas.microsoft.com/office/powerpoint/2010/main" val="32021475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B941AB-FC5A-45B6-ADDD-B5D8CD6566ED}" type="slidenum">
              <a:rPr lang="en-US" smtClean="0"/>
              <a:pPr/>
              <a:t>12</a:t>
            </a:fld>
            <a:endParaRPr lang="en-US"/>
          </a:p>
        </p:txBody>
      </p:sp>
    </p:spTree>
    <p:extLst>
      <p:ext uri="{BB962C8B-B14F-4D97-AF65-F5344CB8AC3E}">
        <p14:creationId xmlns:p14="http://schemas.microsoft.com/office/powerpoint/2010/main" val="23472550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three generally accepted definitions of corporate social responsibility (CSR).</a:t>
            </a:r>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13</a:t>
            </a:fld>
            <a:endParaRPr lang="en-US"/>
          </a:p>
        </p:txBody>
      </p:sp>
    </p:spTree>
    <p:extLst>
      <p:ext uri="{BB962C8B-B14F-4D97-AF65-F5344CB8AC3E}">
        <p14:creationId xmlns:p14="http://schemas.microsoft.com/office/powerpoint/2010/main" val="605405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Many believe that the shear size of corporations and the resources they control obligates these firms to “share the wealth.”  The analogy is that a rich man is obligated to care for the poor man</a:t>
            </a:r>
            <a:r>
              <a:rPr lang="en-US" baseline="0" dirty="0" smtClean="0"/>
              <a:t> simply because the rich man has more money.</a:t>
            </a:r>
          </a:p>
          <a:p>
            <a:endParaRPr lang="en-US" dirty="0"/>
          </a:p>
          <a:p>
            <a:r>
              <a:rPr lang="en-US" dirty="0" smtClean="0"/>
              <a:t>This is a moral argument.  This line of reasoning follows the Judeo-Christian philosophy, but none-the-less is a moral judgment.  </a:t>
            </a:r>
          </a:p>
          <a:p>
            <a:endParaRPr lang="en-US" dirty="0"/>
          </a:p>
          <a:p>
            <a:r>
              <a:rPr lang="en-US" dirty="0" smtClean="0"/>
              <a:t>View this video from Michael Porter, who developed the Five Forces Model.</a:t>
            </a:r>
          </a:p>
          <a:p>
            <a:endParaRPr lang="en-US" dirty="0" smtClean="0"/>
          </a:p>
          <a:p>
            <a:r>
              <a:rPr lang="en-US" dirty="0">
                <a:hlinkClick r:id="rId3"/>
              </a:rPr>
              <a:t>http://</a:t>
            </a:r>
            <a:r>
              <a:rPr lang="en-US" dirty="0" smtClean="0">
                <a:hlinkClick r:id="rId3"/>
              </a:rPr>
              <a:t>www.ted.com/talks/michael_porter_why_business_can_be_good_at_solving_social_problems</a:t>
            </a:r>
            <a:r>
              <a:rPr lang="en-US" dirty="0" smtClean="0"/>
              <a:t> </a:t>
            </a:r>
          </a:p>
          <a:p>
            <a:endParaRPr lang="en-US" dirty="0"/>
          </a:p>
          <a:p>
            <a:r>
              <a:rPr lang="en-US" dirty="0" smtClean="0"/>
              <a:t>What do you think of Porter’s position?</a:t>
            </a:r>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14</a:t>
            </a:fld>
            <a:endParaRPr lang="en-US"/>
          </a:p>
        </p:txBody>
      </p:sp>
    </p:spTree>
    <p:extLst>
      <p:ext uri="{BB962C8B-B14F-4D97-AF65-F5344CB8AC3E}">
        <p14:creationId xmlns:p14="http://schemas.microsoft.com/office/powerpoint/2010/main" val="11771616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Please view this video:</a:t>
            </a:r>
          </a:p>
          <a:p>
            <a:endParaRPr lang="en-US" dirty="0"/>
          </a:p>
          <a:p>
            <a:r>
              <a:rPr lang="en-US" dirty="0" smtClean="0">
                <a:hlinkClick r:id="rId3"/>
              </a:rPr>
              <a:t>http</a:t>
            </a:r>
            <a:r>
              <a:rPr lang="en-US" dirty="0">
                <a:hlinkClick r:id="rId3"/>
              </a:rPr>
              <a:t>://</a:t>
            </a:r>
            <a:r>
              <a:rPr lang="en-US" dirty="0" smtClean="0">
                <a:hlinkClick r:id="rId3"/>
              </a:rPr>
              <a:t>www.ted.com/talks/harish_manwani_profit_s_not_always_the_point</a:t>
            </a:r>
            <a:r>
              <a:rPr lang="en-US" dirty="0" smtClean="0"/>
              <a:t> </a:t>
            </a:r>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15</a:t>
            </a:fld>
            <a:endParaRPr lang="en-US"/>
          </a:p>
        </p:txBody>
      </p:sp>
    </p:spTree>
    <p:extLst>
      <p:ext uri="{BB962C8B-B14F-4D97-AF65-F5344CB8AC3E}">
        <p14:creationId xmlns:p14="http://schemas.microsoft.com/office/powerpoint/2010/main" val="19604117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Stakeholder theory argues that firms have an obligation to society,</a:t>
            </a:r>
          </a:p>
          <a:p>
            <a:endParaRPr lang="en-US" dirty="0"/>
          </a:p>
          <a:p>
            <a:r>
              <a:rPr lang="en-US" dirty="0" smtClean="0"/>
              <a:t>Stockholder Theory argues that firms have an obligation to its owners.</a:t>
            </a:r>
          </a:p>
          <a:p>
            <a:endParaRPr lang="en-US" dirty="0"/>
          </a:p>
          <a:p>
            <a:r>
              <a:rPr lang="en-US" dirty="0" smtClean="0"/>
              <a:t>I find Stakeholder Theory to be morally objectionable (but you are fully free to disagree with me).  If you had the time, I would require you to read </a:t>
            </a:r>
            <a:r>
              <a:rPr lang="en-US" i="1" dirty="0" smtClean="0"/>
              <a:t>Atlas Shrugged </a:t>
            </a:r>
            <a:r>
              <a:rPr lang="en-US" dirty="0" smtClean="0"/>
              <a:t>by Ayn Rand.  Ms. Rand divided people into two groups:  the makers and creators versus the moochers and looters.  </a:t>
            </a:r>
          </a:p>
          <a:p>
            <a:r>
              <a:rPr lang="en-US" dirty="0" smtClean="0"/>
              <a:t>--The makers and creators were the people who worked hard to make a better life (capitalists).</a:t>
            </a:r>
          </a:p>
          <a:p>
            <a:r>
              <a:rPr lang="en-US" dirty="0" smtClean="0"/>
              <a:t>--The </a:t>
            </a:r>
            <a:r>
              <a:rPr lang="en-US" dirty="0" smtClean="0"/>
              <a:t>moochers and looters were the government and welfare recipients who believed if you have more than me, then you are obligated to give to me (socialists).</a:t>
            </a:r>
          </a:p>
          <a:p>
            <a:endParaRPr lang="en-US" dirty="0"/>
          </a:p>
          <a:p>
            <a:r>
              <a:rPr lang="en-US" dirty="0" smtClean="0"/>
              <a:t>Stakeholder theory runs directly counter to corporate governance.</a:t>
            </a:r>
          </a:p>
          <a:p>
            <a:endParaRPr lang="en-US" dirty="0"/>
          </a:p>
          <a:p>
            <a:r>
              <a:rPr lang="en-US" dirty="0" smtClean="0"/>
              <a:t>Stakeholder theory transfers the firm’s focus from shareholders to the needs of stakeholders.</a:t>
            </a:r>
          </a:p>
          <a:p>
            <a:endParaRPr lang="en-US" dirty="0"/>
          </a:p>
          <a:p>
            <a:r>
              <a:rPr lang="en-US" dirty="0" smtClean="0"/>
              <a:t>Firms are thereby denying their fiduciary responsibility to shareholders.</a:t>
            </a:r>
          </a:p>
          <a:p>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16</a:t>
            </a:fld>
            <a:endParaRPr lang="en-US"/>
          </a:p>
        </p:txBody>
      </p:sp>
    </p:spTree>
    <p:extLst>
      <p:ext uri="{BB962C8B-B14F-4D97-AF65-F5344CB8AC3E}">
        <p14:creationId xmlns:p14="http://schemas.microsoft.com/office/powerpoint/2010/main" val="12947425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 you think of other instances were acting in a socially responsible could have negative affects on the firm?</a:t>
            </a:r>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17</a:t>
            </a:fld>
            <a:endParaRPr lang="en-US"/>
          </a:p>
        </p:txBody>
      </p:sp>
    </p:spTree>
    <p:extLst>
      <p:ext uri="{BB962C8B-B14F-4D97-AF65-F5344CB8AC3E}">
        <p14:creationId xmlns:p14="http://schemas.microsoft.com/office/powerpoint/2010/main" val="15094708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Ensure you read the papers provided in Moodle.</a:t>
            </a:r>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18</a:t>
            </a:fld>
            <a:endParaRPr lang="en-US"/>
          </a:p>
        </p:txBody>
      </p:sp>
    </p:spTree>
    <p:extLst>
      <p:ext uri="{BB962C8B-B14F-4D97-AF65-F5344CB8AC3E}">
        <p14:creationId xmlns:p14="http://schemas.microsoft.com/office/powerpoint/2010/main" val="20585253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People who manage businesses have many competing forces that attempt to drive, sometimes force, these managers to act in the interest of these external forces.  These forces are called stakeholders.</a:t>
            </a:r>
          </a:p>
          <a:p>
            <a:endParaRPr lang="en-US" dirty="0" smtClean="0"/>
          </a:p>
          <a:p>
            <a:r>
              <a:rPr lang="en-US" dirty="0" smtClean="0"/>
              <a:t>Stakeholders include those who believe they have an interest in how the business operates, employees, stockholders, managers, suppliers, customers,</a:t>
            </a:r>
            <a:r>
              <a:rPr lang="en-US" baseline="0" dirty="0" smtClean="0"/>
              <a:t> community elements, the public, the government, and others</a:t>
            </a:r>
            <a:r>
              <a:rPr lang="en-US" dirty="0"/>
              <a:t> </a:t>
            </a:r>
            <a:r>
              <a:rPr lang="en-US" dirty="0" smtClean="0"/>
              <a:t>who you and I would think have no interest, but they think they have an interest.</a:t>
            </a:r>
          </a:p>
          <a:p>
            <a:endParaRPr lang="en-US" dirty="0"/>
          </a:p>
          <a:p>
            <a:r>
              <a:rPr lang="en-US" dirty="0" smtClean="0"/>
              <a:t>Business decision makers continually balance what is best for the business, what is best for the stakeholders, and what is best for the decision maker.  Remember that we all, if we are mentally healthy, act in our enlightened self interest.</a:t>
            </a:r>
          </a:p>
          <a:p>
            <a:endParaRPr lang="en-US" dirty="0"/>
          </a:p>
          <a:p>
            <a:r>
              <a:rPr lang="en-US" dirty="0" smtClean="0"/>
              <a:t>Dilemmas arise when what is clearly best for </a:t>
            </a:r>
            <a:r>
              <a:rPr lang="en-US" dirty="0" smtClean="0"/>
              <a:t>you is not best for the </a:t>
            </a:r>
            <a:r>
              <a:rPr lang="en-US" dirty="0" smtClean="0"/>
              <a:t>business </a:t>
            </a:r>
            <a:r>
              <a:rPr lang="en-US" dirty="0" smtClean="0"/>
              <a:t>or others</a:t>
            </a:r>
            <a:r>
              <a:rPr lang="en-US" dirty="0" smtClean="0"/>
              <a:t>.</a:t>
            </a:r>
          </a:p>
          <a:p>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2</a:t>
            </a:fld>
            <a:endParaRPr lang="en-US"/>
          </a:p>
        </p:txBody>
      </p:sp>
    </p:spTree>
    <p:extLst>
      <p:ext uri="{BB962C8B-B14F-4D97-AF65-F5344CB8AC3E}">
        <p14:creationId xmlns:p14="http://schemas.microsoft.com/office/powerpoint/2010/main" val="39089352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Managers must confront the need to decide what is appropriate and inappropriate as they use a company’s resources to produce goods and services.  For example, buying materials from your brother-in-law is clearly best for you and your family, but may not be best for the business.</a:t>
            </a:r>
          </a:p>
          <a:p>
            <a:endParaRPr lang="en-US" dirty="0" smtClean="0"/>
          </a:p>
          <a:p>
            <a:r>
              <a:rPr lang="en-US" dirty="0" smtClean="0"/>
              <a:t>Ethical beliefs lead to the development of laws and regulations to prevent certain behaviors or encourage people to stay within the limits of acceptable behavior.  We mutually agree that murder is wrong, so we have laws to punish murderers.  On the other hand, hiring your unqualified nephew (nepotism) instead of another qualified applicant may be morally wrong, but no laws exist to prevent </a:t>
            </a:r>
            <a:r>
              <a:rPr lang="en-US" dirty="0" smtClean="0"/>
              <a:t>it,</a:t>
            </a:r>
            <a:r>
              <a:rPr lang="en-US" baseline="0" dirty="0" smtClean="0"/>
              <a:t> except in very limited instances.</a:t>
            </a:r>
            <a:r>
              <a:rPr lang="en-US" dirty="0" smtClean="0"/>
              <a:t>  </a:t>
            </a:r>
            <a:r>
              <a:rPr lang="en-US" dirty="0" smtClean="0"/>
              <a:t>Some might even argue that nepotism is not so bad.  In the cultures of some countries, nepotism is expected</a:t>
            </a:r>
            <a:r>
              <a:rPr lang="en-US" dirty="0" smtClean="0"/>
              <a:t>.  In the United</a:t>
            </a:r>
            <a:r>
              <a:rPr lang="en-US" baseline="0" dirty="0" smtClean="0"/>
              <a:t> States, we even have laws to punish federal employees of the executive branch for acts of nepotism.</a:t>
            </a:r>
            <a:endParaRPr lang="en-US" dirty="0" smtClean="0"/>
          </a:p>
          <a:p>
            <a:endParaRPr lang="en-US" dirty="0"/>
          </a:p>
          <a:p>
            <a:r>
              <a:rPr lang="en-US" dirty="0" smtClean="0"/>
              <a:t>These gray </a:t>
            </a:r>
            <a:r>
              <a:rPr lang="en-US" dirty="0" smtClean="0"/>
              <a:t>areas </a:t>
            </a:r>
            <a:r>
              <a:rPr lang="en-US" dirty="0" smtClean="0"/>
              <a:t>give rise to the discussion of ethical behavior.</a:t>
            </a:r>
          </a:p>
          <a:p>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3</a:t>
            </a:fld>
            <a:endParaRPr lang="en-US"/>
          </a:p>
        </p:txBody>
      </p:sp>
    </p:spTree>
    <p:extLst>
      <p:ext uri="{BB962C8B-B14F-4D97-AF65-F5344CB8AC3E}">
        <p14:creationId xmlns:p14="http://schemas.microsoft.com/office/powerpoint/2010/main" val="13960594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One problem that has existed in many companies is corrupt managers who focus not on building the company’s capital and stockholder’s wealth but on maximizing their own personal capital and wealth.  This activity could range from embezzlement (which is illegal) to making otherwise legal decision that do not help the business but help the manager.  In many cases, these decisions do not violate existing laws.</a:t>
            </a:r>
          </a:p>
          <a:p>
            <a:endParaRPr lang="en-US" dirty="0" smtClean="0"/>
          </a:p>
          <a:p>
            <a:r>
              <a:rPr lang="en-US" dirty="0" smtClean="0"/>
              <a:t>Visit Wikipedia and review </a:t>
            </a:r>
            <a:r>
              <a:rPr lang="en-US" dirty="0" smtClean="0"/>
              <a:t>Principle-Agent </a:t>
            </a:r>
            <a:r>
              <a:rPr lang="en-US" dirty="0"/>
              <a:t>Theory: </a:t>
            </a:r>
            <a:r>
              <a:rPr lang="en-US" dirty="0">
                <a:hlinkClick r:id="rId3"/>
              </a:rPr>
              <a:t>https://</a:t>
            </a:r>
            <a:r>
              <a:rPr lang="en-US" dirty="0" smtClean="0">
                <a:hlinkClick r:id="rId3"/>
              </a:rPr>
              <a:t>en.wikipedia.org/wiki/Principal%E2%80%93agent_problem</a:t>
            </a:r>
            <a:r>
              <a:rPr lang="en-US" dirty="0" smtClean="0"/>
              <a:t> </a:t>
            </a:r>
          </a:p>
          <a:p>
            <a:endParaRPr lang="en-US" dirty="0"/>
          </a:p>
          <a:p>
            <a:r>
              <a:rPr lang="en-US" dirty="0" smtClean="0"/>
              <a:t>Yes, read it.  We will address </a:t>
            </a:r>
            <a:r>
              <a:rPr lang="en-US" dirty="0" smtClean="0"/>
              <a:t>this theory </a:t>
            </a:r>
            <a:r>
              <a:rPr lang="en-US" dirty="0" smtClean="0"/>
              <a:t>many times in this course.</a:t>
            </a:r>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4</a:t>
            </a:fld>
            <a:endParaRPr lang="en-US"/>
          </a:p>
        </p:txBody>
      </p:sp>
    </p:spTree>
    <p:extLst>
      <p:ext uri="{BB962C8B-B14F-4D97-AF65-F5344CB8AC3E}">
        <p14:creationId xmlns:p14="http://schemas.microsoft.com/office/powerpoint/2010/main" val="22917962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defRPr/>
            </a:pPr>
            <a:r>
              <a:rPr lang="en-US" sz="1000" dirty="0" smtClean="0"/>
              <a:t>Here is one model of ethical decision making.</a:t>
            </a:r>
          </a:p>
          <a:p>
            <a:pPr>
              <a:defRPr/>
            </a:pPr>
            <a:endParaRPr lang="en-US" sz="1000" dirty="0"/>
          </a:p>
          <a:p>
            <a:pPr>
              <a:defRPr/>
            </a:pPr>
            <a:r>
              <a:rPr lang="en-US" sz="1000" dirty="0" smtClean="0"/>
              <a:t>Utilitarian Rule:  Decision that produces the greatest good for the greatest number</a:t>
            </a:r>
          </a:p>
          <a:p>
            <a:pPr lvl="1">
              <a:defRPr/>
            </a:pPr>
            <a:r>
              <a:rPr lang="en-US" sz="1000" dirty="0" smtClean="0"/>
              <a:t>How do you measure the benefits and harms that will be done to each stakeholder group?</a:t>
            </a:r>
          </a:p>
          <a:p>
            <a:pPr lvl="1">
              <a:defRPr/>
            </a:pPr>
            <a:r>
              <a:rPr lang="en-US" sz="1000" dirty="0" smtClean="0"/>
              <a:t>How do you evaluate the rights and importance of each group</a:t>
            </a:r>
            <a:r>
              <a:rPr lang="en-US" sz="1000" dirty="0" smtClean="0"/>
              <a:t>?</a:t>
            </a:r>
          </a:p>
          <a:p>
            <a:pPr lvl="1">
              <a:defRPr/>
            </a:pPr>
            <a:endParaRPr lang="en-US" sz="1000" dirty="0" smtClean="0"/>
          </a:p>
          <a:p>
            <a:pPr>
              <a:defRPr/>
            </a:pPr>
            <a:r>
              <a:rPr lang="en-US" sz="1000" dirty="0" smtClean="0"/>
              <a:t>Moral Rights rule:  Decision that best maintains and protects the fundamental or inalienable rights and privileges of the people affected by it</a:t>
            </a:r>
          </a:p>
          <a:p>
            <a:pPr>
              <a:defRPr/>
            </a:pPr>
            <a:endParaRPr lang="en-US" sz="1000" dirty="0" smtClean="0"/>
          </a:p>
          <a:p>
            <a:pPr>
              <a:defRPr/>
            </a:pPr>
            <a:r>
              <a:rPr lang="en-US" sz="1000" dirty="0" smtClean="0"/>
              <a:t>Justice rule:  Decision that distributes benefits and harms among people and groups in a fair, equitable, or impartial way</a:t>
            </a:r>
          </a:p>
          <a:p>
            <a:pPr>
              <a:defRPr/>
            </a:pPr>
            <a:endParaRPr lang="en-US" sz="1000" dirty="0" smtClean="0"/>
          </a:p>
          <a:p>
            <a:pPr>
              <a:defRPr/>
            </a:pPr>
            <a:r>
              <a:rPr lang="en-US" sz="1000" dirty="0" smtClean="0"/>
              <a:t>Practical rule:  Decision that a manager has no hesitation about communicating to people outside the company because the typical person would think it is acceptable </a:t>
            </a:r>
          </a:p>
          <a:p>
            <a:pPr>
              <a:defRPr/>
            </a:pPr>
            <a:endParaRPr lang="en-US" sz="1000" dirty="0"/>
          </a:p>
          <a:p>
            <a:pPr>
              <a:defRPr/>
            </a:pPr>
            <a:r>
              <a:rPr lang="en-US" sz="1000" dirty="0" smtClean="0"/>
              <a:t>How you make ethical decisions more often is a result of how your were raised, your culture, and your belief system.  These models are good to spark discussion, but how people make ethical decision is very, very complex.</a:t>
            </a:r>
          </a:p>
          <a:p>
            <a:endParaRPr lang="en-US" sz="1000"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5</a:t>
            </a:fld>
            <a:endParaRPr lang="en-US"/>
          </a:p>
        </p:txBody>
      </p:sp>
    </p:spTree>
    <p:extLst>
      <p:ext uri="{BB962C8B-B14F-4D97-AF65-F5344CB8AC3E}">
        <p14:creationId xmlns:p14="http://schemas.microsoft.com/office/powerpoint/2010/main" val="19879181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B941AB-FC5A-45B6-ADDD-B5D8CD6566ED}" type="slidenum">
              <a:rPr lang="en-US" smtClean="0"/>
              <a:pPr/>
              <a:t>6</a:t>
            </a:fld>
            <a:endParaRPr lang="en-US"/>
          </a:p>
        </p:txBody>
      </p:sp>
    </p:spTree>
    <p:extLst>
      <p:ext uri="{BB962C8B-B14F-4D97-AF65-F5344CB8AC3E}">
        <p14:creationId xmlns:p14="http://schemas.microsoft.com/office/powerpoint/2010/main" val="21162161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While defining the terms is reasonably simply, our challenge arises in agreeing on what constitutes ethical behavior and what crosses the line.</a:t>
            </a:r>
          </a:p>
          <a:p>
            <a:endParaRPr lang="en-US" dirty="0"/>
          </a:p>
          <a:p>
            <a:r>
              <a:rPr lang="en-US" dirty="0" smtClean="0"/>
              <a:t>This is further exacerbated when you involve people from different cultures.  For example, in some cultures, women and children are considered property of a man and may be treated as the man determines, to include killing them for bad behavior (or behavior the man perceives as bad).  In other cultures, this is not tolerated.</a:t>
            </a:r>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7</a:t>
            </a:fld>
            <a:endParaRPr lang="en-US"/>
          </a:p>
        </p:txBody>
      </p:sp>
    </p:spTree>
    <p:extLst>
      <p:ext uri="{BB962C8B-B14F-4D97-AF65-F5344CB8AC3E}">
        <p14:creationId xmlns:p14="http://schemas.microsoft.com/office/powerpoint/2010/main" val="12012272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a business perspective, the reputation of the business is a significant factor in the success of the business. </a:t>
            </a:r>
          </a:p>
          <a:p>
            <a:endParaRPr lang="en-US" dirty="0"/>
          </a:p>
          <a:p>
            <a:r>
              <a:rPr lang="en-US" dirty="0" smtClean="0"/>
              <a:t>Unethical behavior, even when legal, can lead to the death of the firm.  As an example, the accounting practices of the Enron Corporation were inconsistent with generally accepted accounting practices, but were not illegal.  The CEO and CFO knew that they were allowing (even encouraging) stockholders to misinterpret the firm’s financial posture.  This willful misleading of the stockholders was considered unethical.  In the end, the CEO and CFO were convicted of technical crimes, but not for the accounting practices they used.</a:t>
            </a:r>
          </a:p>
        </p:txBody>
      </p:sp>
      <p:sp>
        <p:nvSpPr>
          <p:cNvPr id="4" name="Slide Number Placeholder 3"/>
          <p:cNvSpPr>
            <a:spLocks noGrp="1"/>
          </p:cNvSpPr>
          <p:nvPr>
            <p:ph type="sldNum" sz="quarter" idx="10"/>
          </p:nvPr>
        </p:nvSpPr>
        <p:spPr/>
        <p:txBody>
          <a:bodyPr/>
          <a:lstStyle/>
          <a:p>
            <a:fld id="{1DB941AB-FC5A-45B6-ADDD-B5D8CD6566ED}" type="slidenum">
              <a:rPr lang="en-US" smtClean="0"/>
              <a:pPr/>
              <a:t>8</a:t>
            </a:fld>
            <a:endParaRPr lang="en-US"/>
          </a:p>
        </p:txBody>
      </p:sp>
    </p:spTree>
    <p:extLst>
      <p:ext uri="{BB962C8B-B14F-4D97-AF65-F5344CB8AC3E}">
        <p14:creationId xmlns:p14="http://schemas.microsoft.com/office/powerpoint/2010/main" val="2395454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CEOs are paid lots of money to make decision that affect many people.  Jack Welch, during his tenure as CEO, could rank all employees annually and fire the bottom 10%.  Welch claimed this helped to improve the quality of the workforce.  Nothing in his action was illegal (the workforce lived in “right to work states” were you can be fired for any reason or for no reason).  On the other hand, many believed this practice was unethical as it unnecessarily disrupted the lives of many people.  </a:t>
            </a:r>
          </a:p>
          <a:p>
            <a:endParaRPr lang="en-US" dirty="0"/>
          </a:p>
          <a:p>
            <a:r>
              <a:rPr lang="en-US" dirty="0" smtClean="0"/>
              <a:t>During his tenure, GE performed no better than the S&amp;P average, but Costco, which has an employment for life policy did twice as well as the S&amp;P.  What do you think of Welch’s policy?</a:t>
            </a:r>
          </a:p>
          <a:p>
            <a:endParaRPr lang="en-US" dirty="0"/>
          </a:p>
          <a:p>
            <a:r>
              <a:rPr lang="en-US" dirty="0" smtClean="0"/>
              <a:t>During the tenure of Stanley O’Neal at Merrill Lynch, the culture of the firm disintegrated. Read about his time at Merrill Lynch </a:t>
            </a:r>
            <a:r>
              <a:rPr lang="en-US" dirty="0"/>
              <a:t>at: </a:t>
            </a:r>
            <a:r>
              <a:rPr lang="en-US" dirty="0">
                <a:hlinkClick r:id="rId3"/>
              </a:rPr>
              <a:t>https://</a:t>
            </a:r>
            <a:r>
              <a:rPr lang="en-US" dirty="0" smtClean="0">
                <a:hlinkClick r:id="rId3"/>
              </a:rPr>
              <a:t>en.wikipedia.org/wiki/Stanley_O%27Neal</a:t>
            </a:r>
            <a:r>
              <a:rPr lang="en-US" dirty="0" smtClean="0"/>
              <a:t> </a:t>
            </a:r>
          </a:p>
          <a:p>
            <a:endParaRPr lang="en-US" dirty="0"/>
          </a:p>
          <a:p>
            <a:r>
              <a:rPr lang="en-US" dirty="0" smtClean="0"/>
              <a:t>Eventually, the board fired O’Neal.  He left with a $160M severance package.  This man destroyed the firm, but left with lots of money.  Did the board act ethically?</a:t>
            </a:r>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9</a:t>
            </a:fld>
            <a:endParaRPr lang="en-US"/>
          </a:p>
        </p:txBody>
      </p:sp>
    </p:spTree>
    <p:extLst>
      <p:ext uri="{BB962C8B-B14F-4D97-AF65-F5344CB8AC3E}">
        <p14:creationId xmlns:p14="http://schemas.microsoft.com/office/powerpoint/2010/main" val="13954093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743200" y="1600200"/>
            <a:ext cx="3657600" cy="1470025"/>
          </a:xfrm>
        </p:spPr>
        <p:txBody>
          <a:bodyPr>
            <a:normAutofit/>
          </a:bodyPr>
          <a:lstStyle>
            <a:lvl1pPr>
              <a:defRPr sz="2400" baseline="0"/>
            </a:lvl1pPr>
          </a:lstStyle>
          <a:p>
            <a:r>
              <a:rPr lang="en-US" dirty="0" smtClean="0"/>
              <a:t>Management 515</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5" name="Footer Placeholder 4"/>
          <p:cNvSpPr>
            <a:spLocks noGrp="1"/>
          </p:cNvSpPr>
          <p:nvPr>
            <p:ph type="ftr" sz="quarter" idx="11"/>
          </p:nvPr>
        </p:nvSpPr>
        <p:spPr>
          <a:xfrm>
            <a:off x="76200" y="6356350"/>
            <a:ext cx="2895600" cy="365125"/>
          </a:xfrm>
        </p:spPr>
        <p:txBody>
          <a:bodyPr/>
          <a:lstStyle>
            <a:lvl1pPr algn="l">
              <a:defRPr/>
            </a:lvl1pPr>
          </a:lstStyle>
          <a:p>
            <a:endParaRPr lang="en-US" dirty="0"/>
          </a:p>
        </p:txBody>
      </p:sp>
      <p:pic>
        <p:nvPicPr>
          <p:cNvPr id="1026" name="Picture 2" descr="\\dodiis.mil\NE\DIAC\Home\d\defrick\Desktop\2190_5933_logo_banner_small.jpg"/>
          <p:cNvPicPr>
            <a:picLocks noChangeAspect="1" noChangeArrowheads="1"/>
          </p:cNvPicPr>
          <p:nvPr userDrawn="1"/>
        </p:nvPicPr>
        <p:blipFill>
          <a:blip r:embed="rId2" cstate="print"/>
          <a:srcRect/>
          <a:stretch>
            <a:fillRect/>
          </a:stretch>
        </p:blipFill>
        <p:spPr bwMode="auto">
          <a:xfrm>
            <a:off x="1219200" y="342586"/>
            <a:ext cx="6646371" cy="1257614"/>
          </a:xfrm>
          <a:prstGeom prst="rect">
            <a:avLst/>
          </a:prstGeom>
          <a:noFill/>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610600" y="6356350"/>
            <a:ext cx="381000" cy="365125"/>
          </a:xfrm>
        </p:spPr>
        <p:txBody>
          <a:bodyPr/>
          <a:lstStyle/>
          <a:p>
            <a:fld id="{0C5D3D0F-3A05-4524-BC17-C6EE010E67B7}" type="slidenum">
              <a:rPr lang="en-US" smtClean="0"/>
              <a:pPr/>
              <a:t>‹#›</a:t>
            </a:fld>
            <a:endParaRPr lang="en-US"/>
          </a:p>
        </p:txBody>
      </p:sp>
      <p:pic>
        <p:nvPicPr>
          <p:cNvPr id="2050" name="Picture 2" descr="\\dodiis.mil\NE\DIAC\Home\d\defrick\Desktop\UoNA_3753_logo_small.jpg"/>
          <p:cNvPicPr>
            <a:picLocks noChangeAspect="1" noChangeArrowheads="1"/>
          </p:cNvPicPr>
          <p:nvPr userDrawn="1"/>
        </p:nvPicPr>
        <p:blipFill>
          <a:blip r:embed="rId2" cstate="print"/>
          <a:srcRect/>
          <a:stretch>
            <a:fillRect/>
          </a:stretch>
        </p:blipFill>
        <p:spPr bwMode="auto">
          <a:xfrm>
            <a:off x="118016" y="152400"/>
            <a:ext cx="1101184" cy="1066800"/>
          </a:xfrm>
          <a:prstGeom prst="rect">
            <a:avLst/>
          </a:prstGeom>
          <a:noFill/>
        </p:spPr>
      </p:pic>
      <p:cxnSp>
        <p:nvCxnSpPr>
          <p:cNvPr id="7" name="Straight Connector 6"/>
          <p:cNvCxnSpPr/>
          <p:nvPr userDrawn="1"/>
        </p:nvCxnSpPr>
        <p:spPr>
          <a:xfrm>
            <a:off x="914400" y="1371600"/>
            <a:ext cx="7315200" cy="0"/>
          </a:xfrm>
          <a:prstGeom prst="line">
            <a:avLst/>
          </a:prstGeom>
          <a:ln w="50800" cmpd="dbl">
            <a:solidFill>
              <a:srgbClr val="FFD7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5D3D0F-3A05-4524-BC17-C6EE010E67B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5" r:id="rId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 y="6381690"/>
            <a:ext cx="1983235" cy="400110"/>
          </a:xfrm>
          <a:prstGeom prst="rect">
            <a:avLst/>
          </a:prstGeom>
          <a:noFill/>
        </p:spPr>
        <p:txBody>
          <a:bodyPr wrap="none" rtlCol="0">
            <a:spAutoFit/>
          </a:bodyPr>
          <a:lstStyle/>
          <a:p>
            <a:r>
              <a:rPr lang="en-US" sz="1000" dirty="0" smtClean="0"/>
              <a:t>© 2014, 2015, 2016 David E. Frick.</a:t>
            </a:r>
          </a:p>
          <a:p>
            <a:r>
              <a:rPr lang="en-US" sz="1000" dirty="0" smtClean="0"/>
              <a:t>All rights reserved.</a:t>
            </a:r>
            <a:endParaRPr lang="en-US" sz="1000" dirty="0"/>
          </a:p>
        </p:txBody>
      </p:sp>
      <p:sp>
        <p:nvSpPr>
          <p:cNvPr id="5" name="TextBox 4"/>
          <p:cNvSpPr txBox="1"/>
          <p:nvPr/>
        </p:nvSpPr>
        <p:spPr>
          <a:xfrm>
            <a:off x="2971800" y="1981200"/>
            <a:ext cx="3141437" cy="584775"/>
          </a:xfrm>
          <a:prstGeom prst="rect">
            <a:avLst/>
          </a:prstGeom>
          <a:noFill/>
        </p:spPr>
        <p:txBody>
          <a:bodyPr wrap="none" rtlCol="0">
            <a:spAutoFit/>
          </a:bodyPr>
          <a:lstStyle/>
          <a:p>
            <a:pPr algn="ctr"/>
            <a:r>
              <a:rPr lang="en-US" sz="3200" dirty="0" smtClean="0"/>
              <a:t>Management 515</a:t>
            </a:r>
            <a:endParaRPr lang="en-US" sz="3200" dirty="0"/>
          </a:p>
        </p:txBody>
      </p:sp>
      <p:sp>
        <p:nvSpPr>
          <p:cNvPr id="6" name="TextBox 5"/>
          <p:cNvSpPr txBox="1"/>
          <p:nvPr/>
        </p:nvSpPr>
        <p:spPr>
          <a:xfrm>
            <a:off x="1936620" y="3436203"/>
            <a:ext cx="5226495" cy="1569660"/>
          </a:xfrm>
          <a:prstGeom prst="rect">
            <a:avLst/>
          </a:prstGeom>
          <a:noFill/>
        </p:spPr>
        <p:txBody>
          <a:bodyPr wrap="none" rtlCol="0">
            <a:spAutoFit/>
          </a:bodyPr>
          <a:lstStyle/>
          <a:p>
            <a:pPr algn="ctr"/>
            <a:r>
              <a:rPr lang="en-US" sz="4800" dirty="0" smtClean="0"/>
              <a:t>Business Ethics and </a:t>
            </a:r>
          </a:p>
          <a:p>
            <a:pPr algn="ctr"/>
            <a:r>
              <a:rPr lang="en-US" sz="4800" dirty="0" smtClean="0"/>
              <a:t>Social Responsibility</a:t>
            </a:r>
            <a:endParaRPr lang="en-US" sz="4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10</a:t>
            </a:fld>
            <a:endParaRPr lang="en-US"/>
          </a:p>
        </p:txBody>
      </p:sp>
      <p:sp>
        <p:nvSpPr>
          <p:cNvPr id="3" name="TextBox 2"/>
          <p:cNvSpPr txBox="1"/>
          <p:nvPr/>
        </p:nvSpPr>
        <p:spPr>
          <a:xfrm>
            <a:off x="1371600" y="381000"/>
            <a:ext cx="3884910" cy="646331"/>
          </a:xfrm>
          <a:prstGeom prst="rect">
            <a:avLst/>
          </a:prstGeom>
          <a:noFill/>
        </p:spPr>
        <p:txBody>
          <a:bodyPr wrap="none" rtlCol="0">
            <a:spAutoFit/>
          </a:bodyPr>
          <a:lstStyle/>
          <a:p>
            <a:r>
              <a:rPr lang="en-US" sz="3600" dirty="0" smtClean="0"/>
              <a:t>What About These?</a:t>
            </a:r>
            <a:endParaRPr lang="en-US" sz="3600" dirty="0"/>
          </a:p>
        </p:txBody>
      </p:sp>
      <p:sp>
        <p:nvSpPr>
          <p:cNvPr id="4" name="TextBox 3"/>
          <p:cNvSpPr txBox="1"/>
          <p:nvPr/>
        </p:nvSpPr>
        <p:spPr>
          <a:xfrm>
            <a:off x="904008" y="1589809"/>
            <a:ext cx="7782791" cy="4154984"/>
          </a:xfrm>
          <a:prstGeom prst="rect">
            <a:avLst/>
          </a:prstGeom>
          <a:noFill/>
        </p:spPr>
        <p:txBody>
          <a:bodyPr wrap="square" rtlCol="0">
            <a:spAutoFit/>
          </a:bodyPr>
          <a:lstStyle/>
          <a:p>
            <a:pPr>
              <a:buFont typeface="Wingdings" pitchFamily="2" charset="2"/>
              <a:buChar char="Ø"/>
            </a:pPr>
            <a:r>
              <a:rPr lang="en-US" sz="2400" dirty="0" smtClean="0"/>
              <a:t>  Board of Directors dismiss Mozilla Firefox CEO Brenden </a:t>
            </a:r>
            <a:r>
              <a:rPr lang="en-US" sz="2400" dirty="0" err="1" smtClean="0"/>
              <a:t>Eich</a:t>
            </a:r>
            <a:r>
              <a:rPr lang="en-US" sz="2400" dirty="0" smtClean="0"/>
              <a:t> for supporting Proposition 8</a:t>
            </a:r>
          </a:p>
          <a:p>
            <a:pPr>
              <a:buFont typeface="Wingdings" pitchFamily="2" charset="2"/>
              <a:buChar char="Ø"/>
            </a:pPr>
            <a:endParaRPr lang="en-US" sz="2400" dirty="0" smtClean="0"/>
          </a:p>
          <a:p>
            <a:pPr>
              <a:buFont typeface="Wingdings" pitchFamily="2" charset="2"/>
              <a:buChar char="Ø"/>
            </a:pPr>
            <a:r>
              <a:rPr lang="en-US" sz="2400" dirty="0" smtClean="0"/>
              <a:t>  Companies are withholding information about being hacked from the public</a:t>
            </a:r>
          </a:p>
          <a:p>
            <a:pPr>
              <a:buFont typeface="Wingdings" pitchFamily="2" charset="2"/>
              <a:buChar char="Ø"/>
            </a:pPr>
            <a:endParaRPr lang="en-US" sz="2400" dirty="0" smtClean="0"/>
          </a:p>
          <a:p>
            <a:pPr>
              <a:buFont typeface="Wingdings" pitchFamily="2" charset="2"/>
              <a:buChar char="Ø"/>
            </a:pPr>
            <a:r>
              <a:rPr lang="en-US" sz="2400" dirty="0" smtClean="0"/>
              <a:t>  Companies are thoroughly researching social media when considering job candidates</a:t>
            </a:r>
          </a:p>
          <a:p>
            <a:pPr>
              <a:buFont typeface="Wingdings" pitchFamily="2" charset="2"/>
              <a:buChar char="Ø"/>
            </a:pPr>
            <a:endParaRPr lang="en-US" sz="2400" dirty="0" smtClean="0"/>
          </a:p>
          <a:p>
            <a:pPr>
              <a:buFont typeface="Wingdings" pitchFamily="2" charset="2"/>
              <a:buChar char="Ø"/>
            </a:pPr>
            <a:r>
              <a:rPr lang="en-US" sz="2400" dirty="0" smtClean="0"/>
              <a:t>  Some companies consider employees salaries as confidential and nondisclosure as a condition of employment</a:t>
            </a:r>
            <a:endParaRPr lang="en-US"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11</a:t>
            </a:fld>
            <a:endParaRPr lang="en-US"/>
          </a:p>
        </p:txBody>
      </p:sp>
      <p:sp>
        <p:nvSpPr>
          <p:cNvPr id="3" name="TextBox 2"/>
          <p:cNvSpPr txBox="1"/>
          <p:nvPr/>
        </p:nvSpPr>
        <p:spPr>
          <a:xfrm>
            <a:off x="1371600" y="381000"/>
            <a:ext cx="6184578" cy="646331"/>
          </a:xfrm>
          <a:prstGeom prst="rect">
            <a:avLst/>
          </a:prstGeom>
          <a:noFill/>
        </p:spPr>
        <p:txBody>
          <a:bodyPr wrap="none" rtlCol="0">
            <a:spAutoFit/>
          </a:bodyPr>
          <a:lstStyle/>
          <a:p>
            <a:r>
              <a:rPr lang="en-US" sz="3600" dirty="0" smtClean="0"/>
              <a:t>Social Responsibility Framework</a:t>
            </a:r>
            <a:endParaRPr lang="en-US" sz="3600" dirty="0"/>
          </a:p>
        </p:txBody>
      </p:sp>
      <p:sp>
        <p:nvSpPr>
          <p:cNvPr id="4" name="Rectangle 3"/>
          <p:cNvSpPr/>
          <p:nvPr/>
        </p:nvSpPr>
        <p:spPr>
          <a:xfrm>
            <a:off x="914400" y="1600200"/>
            <a:ext cx="7772400" cy="1569660"/>
          </a:xfrm>
          <a:prstGeom prst="rect">
            <a:avLst/>
          </a:prstGeom>
        </p:spPr>
        <p:txBody>
          <a:bodyPr wrap="square">
            <a:spAutoFit/>
          </a:bodyPr>
          <a:lstStyle/>
          <a:p>
            <a:pPr marL="0" lvl="1">
              <a:defRPr/>
            </a:pPr>
            <a:r>
              <a:rPr lang="en-US" sz="2400" dirty="0" smtClean="0"/>
              <a:t>An ethical framework which drives the way a firm’s managers and employees view their duty or obligation to make decisions that protect, enhance, and promote the welfare and well-being of stakeholders and society as a whole</a:t>
            </a:r>
            <a:endParaRPr lang="en-US" sz="2400" dirty="0"/>
          </a:p>
        </p:txBody>
      </p:sp>
      <p:sp>
        <p:nvSpPr>
          <p:cNvPr id="5" name="Rectangle 4"/>
          <p:cNvSpPr/>
          <p:nvPr/>
        </p:nvSpPr>
        <p:spPr>
          <a:xfrm>
            <a:off x="1175658" y="3886200"/>
            <a:ext cx="1524000" cy="914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smtClean="0"/>
              <a:t>Obstructionist</a:t>
            </a:r>
            <a:endParaRPr lang="en-US" sz="1600" dirty="0"/>
          </a:p>
        </p:txBody>
      </p:sp>
      <p:sp>
        <p:nvSpPr>
          <p:cNvPr id="6" name="Rectangle 5"/>
          <p:cNvSpPr/>
          <p:nvPr/>
        </p:nvSpPr>
        <p:spPr>
          <a:xfrm>
            <a:off x="2928258" y="3886200"/>
            <a:ext cx="1524000" cy="914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smtClean="0"/>
              <a:t>Defensive</a:t>
            </a:r>
            <a:endParaRPr lang="en-US" sz="1600" dirty="0"/>
          </a:p>
        </p:txBody>
      </p:sp>
      <p:sp>
        <p:nvSpPr>
          <p:cNvPr id="7" name="Rectangle 6"/>
          <p:cNvSpPr/>
          <p:nvPr/>
        </p:nvSpPr>
        <p:spPr>
          <a:xfrm>
            <a:off x="4680858" y="3886200"/>
            <a:ext cx="1524000" cy="914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smtClean="0"/>
              <a:t>Accommodative</a:t>
            </a:r>
            <a:endParaRPr lang="en-US" sz="1600" dirty="0"/>
          </a:p>
        </p:txBody>
      </p:sp>
      <p:sp>
        <p:nvSpPr>
          <p:cNvPr id="8" name="Rectangle 7"/>
          <p:cNvSpPr/>
          <p:nvPr/>
        </p:nvSpPr>
        <p:spPr>
          <a:xfrm>
            <a:off x="6433458" y="3886200"/>
            <a:ext cx="1524000" cy="914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smtClean="0"/>
              <a:t>Proactive</a:t>
            </a:r>
            <a:endParaRPr lang="en-US" sz="1600" dirty="0"/>
          </a:p>
        </p:txBody>
      </p:sp>
      <p:cxnSp>
        <p:nvCxnSpPr>
          <p:cNvPr id="10" name="Straight Arrow Connector 9"/>
          <p:cNvCxnSpPr/>
          <p:nvPr/>
        </p:nvCxnSpPr>
        <p:spPr>
          <a:xfrm>
            <a:off x="914400" y="5257800"/>
            <a:ext cx="7315200" cy="0"/>
          </a:xfrm>
          <a:prstGeom prst="straightConnector1">
            <a:avLst/>
          </a:prstGeom>
          <a:ln w="38100" cmpd="sng">
            <a:solidFill>
              <a:schemeClr val="tx1"/>
            </a:solidFill>
            <a:headEnd type="arrow" w="lg" len="med"/>
            <a:tailEnd type="arrow" w="lg"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526972" y="5257800"/>
            <a:ext cx="2075376" cy="369332"/>
          </a:xfrm>
          <a:prstGeom prst="rect">
            <a:avLst/>
          </a:prstGeom>
          <a:noFill/>
        </p:spPr>
        <p:txBody>
          <a:bodyPr wrap="none" rtlCol="0">
            <a:spAutoFit/>
          </a:bodyPr>
          <a:lstStyle/>
          <a:p>
            <a:pPr algn="ctr"/>
            <a:r>
              <a:rPr lang="en-US" dirty="0" smtClean="0"/>
              <a:t>Social Responsibility</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12</a:t>
            </a:fld>
            <a:endParaRPr lang="en-US"/>
          </a:p>
        </p:txBody>
      </p:sp>
      <p:sp>
        <p:nvSpPr>
          <p:cNvPr id="3" name="TextBox 2"/>
          <p:cNvSpPr txBox="1"/>
          <p:nvPr/>
        </p:nvSpPr>
        <p:spPr>
          <a:xfrm>
            <a:off x="1371600" y="381000"/>
            <a:ext cx="2214837" cy="646331"/>
          </a:xfrm>
          <a:prstGeom prst="rect">
            <a:avLst/>
          </a:prstGeom>
          <a:noFill/>
        </p:spPr>
        <p:txBody>
          <a:bodyPr wrap="none" rtlCol="0">
            <a:spAutoFit/>
          </a:bodyPr>
          <a:lstStyle/>
          <a:p>
            <a:r>
              <a:rPr lang="en-US" sz="3600" dirty="0" smtClean="0"/>
              <a:t>Definitions</a:t>
            </a:r>
            <a:endParaRPr lang="en-US" sz="3600" dirty="0"/>
          </a:p>
        </p:txBody>
      </p:sp>
      <p:sp>
        <p:nvSpPr>
          <p:cNvPr id="4" name="Rectangle 3"/>
          <p:cNvSpPr/>
          <p:nvPr/>
        </p:nvSpPr>
        <p:spPr>
          <a:xfrm>
            <a:off x="914400" y="1600200"/>
            <a:ext cx="7772400" cy="5016758"/>
          </a:xfrm>
          <a:prstGeom prst="rect">
            <a:avLst/>
          </a:prstGeom>
        </p:spPr>
        <p:txBody>
          <a:bodyPr wrap="square">
            <a:spAutoFit/>
          </a:bodyPr>
          <a:lstStyle/>
          <a:p>
            <a:pPr>
              <a:buFont typeface="Wingdings" pitchFamily="2" charset="2"/>
              <a:buChar char="Ø"/>
              <a:defRPr/>
            </a:pPr>
            <a:r>
              <a:rPr lang="en-US" sz="2000" b="1" dirty="0" smtClean="0"/>
              <a:t>  Obstructionist approach.  </a:t>
            </a:r>
            <a:r>
              <a:rPr lang="en-US" sz="2000" dirty="0" smtClean="0"/>
              <a:t>Firms choose not to behave in a social responsible way and behave unethically and illegality</a:t>
            </a:r>
          </a:p>
          <a:p>
            <a:pPr>
              <a:buFont typeface="Wingdings" pitchFamily="2" charset="2"/>
              <a:buChar char="Ø"/>
              <a:defRPr/>
            </a:pPr>
            <a:endParaRPr lang="en-US" sz="2000" dirty="0" smtClean="0"/>
          </a:p>
          <a:p>
            <a:pPr>
              <a:buFont typeface="Wingdings" pitchFamily="2" charset="2"/>
              <a:buChar char="Ø"/>
              <a:defRPr/>
            </a:pPr>
            <a:r>
              <a:rPr lang="en-US" sz="2000" b="1" dirty="0" smtClean="0"/>
              <a:t>  Defensive approach.  </a:t>
            </a:r>
            <a:r>
              <a:rPr lang="en-US" sz="2000" dirty="0" smtClean="0"/>
              <a:t>Firms and managers stay within the law and abide strictly with legal requirements but make no attempt to exceed those requirements</a:t>
            </a:r>
          </a:p>
          <a:p>
            <a:pPr>
              <a:buFont typeface="Wingdings" pitchFamily="2" charset="2"/>
              <a:buChar char="Ø"/>
              <a:defRPr/>
            </a:pPr>
            <a:endParaRPr lang="en-US" sz="2000" dirty="0" smtClean="0"/>
          </a:p>
          <a:p>
            <a:pPr>
              <a:buFont typeface="Wingdings" pitchFamily="2" charset="2"/>
              <a:buChar char="Ø"/>
              <a:defRPr/>
            </a:pPr>
            <a:r>
              <a:rPr lang="en-US" sz="2000" b="1" dirty="0" smtClean="0"/>
              <a:t>  Accommodative approach</a:t>
            </a:r>
            <a:r>
              <a:rPr lang="en-US" sz="2000" dirty="0" smtClean="0"/>
              <a:t>.  Firms behave legally and ethically and try to balance the interests of different stakeholders against one another so that the claims of stockholders are balanced in relation to the claims of other stakeholders</a:t>
            </a:r>
          </a:p>
          <a:p>
            <a:pPr>
              <a:buFont typeface="Wingdings" pitchFamily="2" charset="2"/>
              <a:buChar char="Ø"/>
              <a:defRPr/>
            </a:pPr>
            <a:endParaRPr lang="en-US" sz="2000" dirty="0" smtClean="0"/>
          </a:p>
          <a:p>
            <a:pPr>
              <a:buFont typeface="Wingdings" pitchFamily="2" charset="2"/>
              <a:buChar char="Ø"/>
              <a:defRPr/>
            </a:pPr>
            <a:r>
              <a:rPr lang="en-US" sz="2000" dirty="0" smtClean="0"/>
              <a:t>  </a:t>
            </a:r>
            <a:r>
              <a:rPr lang="en-US" sz="2000" b="1" dirty="0" smtClean="0"/>
              <a:t> Proactive approach.  </a:t>
            </a:r>
            <a:r>
              <a:rPr lang="en-US" sz="2000" dirty="0" smtClean="0"/>
              <a:t>Firms actively embrace socially responsible behavior, going out of their way to learn about the needs of different stakeholder groups and utilizing organizational resources to promote the interests of all stakeholders</a:t>
            </a:r>
            <a:endParaRPr lang="en-US" sz="20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13</a:t>
            </a:fld>
            <a:endParaRPr lang="en-US"/>
          </a:p>
        </p:txBody>
      </p:sp>
      <p:sp>
        <p:nvSpPr>
          <p:cNvPr id="3" name="TextBox 2"/>
          <p:cNvSpPr txBox="1"/>
          <p:nvPr/>
        </p:nvSpPr>
        <p:spPr>
          <a:xfrm>
            <a:off x="1371600" y="381000"/>
            <a:ext cx="5947847" cy="646331"/>
          </a:xfrm>
          <a:prstGeom prst="rect">
            <a:avLst/>
          </a:prstGeom>
          <a:noFill/>
        </p:spPr>
        <p:txBody>
          <a:bodyPr wrap="none" rtlCol="0">
            <a:spAutoFit/>
          </a:bodyPr>
          <a:lstStyle/>
          <a:p>
            <a:r>
              <a:rPr lang="en-US" sz="3600" dirty="0" smtClean="0"/>
              <a:t>Corporate Social Responsibility</a:t>
            </a:r>
            <a:endParaRPr lang="en-US" sz="3600" dirty="0"/>
          </a:p>
        </p:txBody>
      </p:sp>
      <p:sp>
        <p:nvSpPr>
          <p:cNvPr id="5" name="Rectangle 4"/>
          <p:cNvSpPr/>
          <p:nvPr/>
        </p:nvSpPr>
        <p:spPr>
          <a:xfrm>
            <a:off x="914400" y="1524000"/>
            <a:ext cx="7772400" cy="5262979"/>
          </a:xfrm>
          <a:prstGeom prst="rect">
            <a:avLst/>
          </a:prstGeom>
        </p:spPr>
        <p:txBody>
          <a:bodyPr wrap="square">
            <a:spAutoFit/>
          </a:bodyPr>
          <a:lstStyle/>
          <a:p>
            <a:pPr marL="342900" indent="-342900">
              <a:buFont typeface="Wingdings" panose="05000000000000000000" pitchFamily="2" charset="2"/>
              <a:buChar char="Ø"/>
              <a:defRPr/>
            </a:pPr>
            <a:r>
              <a:rPr lang="en-US" sz="2400" dirty="0" smtClean="0"/>
              <a:t>The social responsibility of business encompasses the economic, legal, ethical, and discretionary expectations that society has of organizations at a given point in time (Archie </a:t>
            </a:r>
            <a:r>
              <a:rPr lang="en-US" sz="2400" dirty="0" err="1" smtClean="0"/>
              <a:t>Caroll</a:t>
            </a:r>
            <a:r>
              <a:rPr lang="en-US" sz="2400" dirty="0" smtClean="0"/>
              <a:t>, 1979)</a:t>
            </a:r>
          </a:p>
          <a:p>
            <a:pPr marL="342900" indent="-342900">
              <a:buFont typeface="Wingdings" panose="05000000000000000000" pitchFamily="2" charset="2"/>
              <a:buChar char="Ø"/>
              <a:defRPr/>
            </a:pPr>
            <a:endParaRPr lang="en-US" sz="2400" dirty="0" smtClean="0"/>
          </a:p>
          <a:p>
            <a:pPr marL="342900" indent="-342900">
              <a:buFont typeface="Wingdings" panose="05000000000000000000" pitchFamily="2" charset="2"/>
              <a:buChar char="Ø"/>
              <a:defRPr/>
            </a:pPr>
            <a:r>
              <a:rPr lang="en-US" sz="2400" dirty="0" smtClean="0"/>
              <a:t>Enterprises deciding to go beyond minimum legal requirements and obligations stemming from collective agreements in order too address societal needs (Commission of the European Communities, 2006)</a:t>
            </a:r>
          </a:p>
          <a:p>
            <a:pPr marL="342900" indent="-342900">
              <a:buFont typeface="Wingdings" panose="05000000000000000000" pitchFamily="2" charset="2"/>
              <a:buChar char="Ø"/>
              <a:defRPr/>
            </a:pPr>
            <a:endParaRPr lang="en-US" sz="2400" dirty="0"/>
          </a:p>
          <a:p>
            <a:pPr marL="342900" indent="-342900">
              <a:buFont typeface="Wingdings" panose="05000000000000000000" pitchFamily="2" charset="2"/>
              <a:buChar char="Ø"/>
              <a:defRPr/>
            </a:pPr>
            <a:r>
              <a:rPr lang="en-US" sz="2400" dirty="0" smtClean="0"/>
              <a:t>A </a:t>
            </a:r>
            <a:r>
              <a:rPr lang="en-US" sz="2400" dirty="0"/>
              <a:t>form of </a:t>
            </a:r>
            <a:r>
              <a:rPr lang="en-US" sz="2400" dirty="0" smtClean="0"/>
              <a:t>self-regulation that functions </a:t>
            </a:r>
            <a:r>
              <a:rPr lang="en-US" sz="2400" dirty="0"/>
              <a:t>as a self-regulatory mechanism </a:t>
            </a:r>
            <a:r>
              <a:rPr lang="en-US" sz="2400" dirty="0" smtClean="0"/>
              <a:t>that ensures active </a:t>
            </a:r>
            <a:r>
              <a:rPr lang="en-US" sz="2400" dirty="0"/>
              <a:t>compliance with the spirit of the law, ethical standards and national or international </a:t>
            </a:r>
            <a:r>
              <a:rPr lang="en-US" sz="2400" dirty="0" smtClean="0"/>
              <a:t>norms</a:t>
            </a:r>
            <a:r>
              <a:rPr lang="en-US" sz="2400" dirty="0"/>
              <a:t> </a:t>
            </a:r>
            <a:r>
              <a:rPr lang="en-US" sz="2400" dirty="0" smtClean="0"/>
              <a:t>(Wikipedia)</a:t>
            </a:r>
          </a:p>
        </p:txBody>
      </p:sp>
    </p:spTree>
    <p:extLst>
      <p:ext uri="{BB962C8B-B14F-4D97-AF65-F5344CB8AC3E}">
        <p14:creationId xmlns:p14="http://schemas.microsoft.com/office/powerpoint/2010/main" val="8592598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14</a:t>
            </a:fld>
            <a:endParaRPr lang="en-US"/>
          </a:p>
        </p:txBody>
      </p:sp>
      <p:sp>
        <p:nvSpPr>
          <p:cNvPr id="3" name="TextBox 2"/>
          <p:cNvSpPr txBox="1"/>
          <p:nvPr/>
        </p:nvSpPr>
        <p:spPr>
          <a:xfrm>
            <a:off x="1371600" y="381000"/>
            <a:ext cx="5685467" cy="646331"/>
          </a:xfrm>
          <a:prstGeom prst="rect">
            <a:avLst/>
          </a:prstGeom>
          <a:noFill/>
        </p:spPr>
        <p:txBody>
          <a:bodyPr wrap="none" rtlCol="0">
            <a:spAutoFit/>
          </a:bodyPr>
          <a:lstStyle/>
          <a:p>
            <a:r>
              <a:rPr lang="en-US" sz="3600" dirty="0" smtClean="0"/>
              <a:t>Why Be Socially Responsible?</a:t>
            </a:r>
            <a:endParaRPr lang="en-US" sz="3600" dirty="0"/>
          </a:p>
        </p:txBody>
      </p:sp>
      <p:sp>
        <p:nvSpPr>
          <p:cNvPr id="4" name="Rectangle 3"/>
          <p:cNvSpPr/>
          <p:nvPr/>
        </p:nvSpPr>
        <p:spPr>
          <a:xfrm>
            <a:off x="914400" y="1600200"/>
            <a:ext cx="7772400" cy="3785652"/>
          </a:xfrm>
          <a:prstGeom prst="rect">
            <a:avLst/>
          </a:prstGeom>
        </p:spPr>
        <p:txBody>
          <a:bodyPr wrap="square">
            <a:spAutoFit/>
          </a:bodyPr>
          <a:lstStyle/>
          <a:p>
            <a:pPr marL="0" lvl="1" defTabSz="809625">
              <a:defRPr/>
            </a:pPr>
            <a:r>
              <a:rPr lang="en-US" sz="2400" dirty="0" smtClean="0"/>
              <a:t>Some argue that:</a:t>
            </a:r>
          </a:p>
          <a:p>
            <a:pPr marL="0" lvl="1" defTabSz="809625">
              <a:buFont typeface="Wingdings" pitchFamily="2" charset="2"/>
              <a:buChar char="Ø"/>
              <a:defRPr/>
            </a:pPr>
            <a:endParaRPr lang="en-US" sz="2400" dirty="0" smtClean="0"/>
          </a:p>
          <a:p>
            <a:pPr marL="0" lvl="1" defTabSz="809625">
              <a:buFont typeface="Wingdings" pitchFamily="2" charset="2"/>
              <a:buChar char="Ø"/>
              <a:defRPr/>
            </a:pPr>
            <a:r>
              <a:rPr lang="en-US" sz="2400" dirty="0" smtClean="0"/>
              <a:t>  Firms, </a:t>
            </a:r>
            <a:r>
              <a:rPr lang="en-US" sz="2400" dirty="0" smtClean="0"/>
              <a:t>as collections of individuals,  have the same responsibility as individuals</a:t>
            </a:r>
          </a:p>
          <a:p>
            <a:pPr defTabSz="809625">
              <a:buFont typeface="Wingdings" pitchFamily="2" charset="2"/>
              <a:buChar char="Ø"/>
              <a:defRPr/>
            </a:pPr>
            <a:endParaRPr lang="en-US" sz="2400" dirty="0" smtClean="0"/>
          </a:p>
          <a:p>
            <a:pPr defTabSz="809625">
              <a:buFont typeface="Wingdings" pitchFamily="2" charset="2"/>
              <a:buChar char="Ø"/>
              <a:defRPr/>
            </a:pPr>
            <a:r>
              <a:rPr lang="en-US" sz="2400" dirty="0" smtClean="0"/>
              <a:t>  Demonstrating social responsibility helps a firm build a good reputation</a:t>
            </a:r>
          </a:p>
          <a:p>
            <a:pPr defTabSz="809625">
              <a:buFont typeface="Wingdings" pitchFamily="2" charset="2"/>
              <a:buChar char="Ø"/>
              <a:defRPr/>
            </a:pPr>
            <a:endParaRPr lang="en-US" sz="2400" dirty="0" smtClean="0"/>
          </a:p>
          <a:p>
            <a:pPr defTabSz="809625">
              <a:buFont typeface="Wingdings" pitchFamily="2" charset="2"/>
              <a:buChar char="Ø"/>
              <a:defRPr/>
            </a:pPr>
            <a:r>
              <a:rPr lang="en-US" sz="2400" dirty="0" smtClean="0"/>
              <a:t>  If all firms in a society act socially, the quality of life as a whole increases</a:t>
            </a:r>
            <a:endParaRPr lang="en-US" sz="2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15</a:t>
            </a:fld>
            <a:endParaRPr lang="en-US"/>
          </a:p>
        </p:txBody>
      </p:sp>
      <p:sp>
        <p:nvSpPr>
          <p:cNvPr id="3" name="TextBox 2"/>
          <p:cNvSpPr txBox="1"/>
          <p:nvPr/>
        </p:nvSpPr>
        <p:spPr>
          <a:xfrm>
            <a:off x="1371600" y="381000"/>
            <a:ext cx="3735190" cy="646331"/>
          </a:xfrm>
          <a:prstGeom prst="rect">
            <a:avLst/>
          </a:prstGeom>
          <a:noFill/>
        </p:spPr>
        <p:txBody>
          <a:bodyPr wrap="none" rtlCol="0">
            <a:spAutoFit/>
          </a:bodyPr>
          <a:lstStyle/>
          <a:p>
            <a:r>
              <a:rPr lang="en-US" sz="3600" dirty="0" smtClean="0"/>
              <a:t>Another Viewpoint</a:t>
            </a:r>
            <a:endParaRPr lang="en-US" sz="3600" dirty="0"/>
          </a:p>
        </p:txBody>
      </p:sp>
      <p:sp>
        <p:nvSpPr>
          <p:cNvPr id="6" name="Rectangle 5"/>
          <p:cNvSpPr/>
          <p:nvPr/>
        </p:nvSpPr>
        <p:spPr>
          <a:xfrm>
            <a:off x="914400" y="1600200"/>
            <a:ext cx="7848600" cy="4893647"/>
          </a:xfrm>
          <a:prstGeom prst="rect">
            <a:avLst/>
          </a:prstGeom>
        </p:spPr>
        <p:txBody>
          <a:bodyPr wrap="square">
            <a:spAutoFit/>
          </a:bodyPr>
          <a:lstStyle/>
          <a:p>
            <a:r>
              <a:rPr lang="en-US" sz="2400" dirty="0" smtClean="0"/>
              <a:t>Others argue that:</a:t>
            </a:r>
          </a:p>
          <a:p>
            <a:pPr>
              <a:buFont typeface="Wingdings" pitchFamily="2" charset="2"/>
              <a:buChar char="Ø"/>
            </a:pPr>
            <a:endParaRPr lang="en-US" sz="2400" b="1" dirty="0" smtClean="0"/>
          </a:p>
          <a:p>
            <a:pPr>
              <a:buFont typeface="Wingdings" pitchFamily="2" charset="2"/>
              <a:buChar char="Ø"/>
            </a:pPr>
            <a:r>
              <a:rPr lang="en-US" sz="2400" b="1" dirty="0"/>
              <a:t> </a:t>
            </a:r>
            <a:r>
              <a:rPr lang="en-US" sz="2400" b="1" dirty="0" smtClean="0"/>
              <a:t> </a:t>
            </a:r>
            <a:r>
              <a:rPr lang="en-US" sz="2400" dirty="0" smtClean="0"/>
              <a:t>Firms only have </a:t>
            </a:r>
            <a:r>
              <a:rPr lang="en-US" sz="2400" dirty="0" smtClean="0"/>
              <a:t>an obligation to act within the law</a:t>
            </a:r>
          </a:p>
          <a:p>
            <a:pPr>
              <a:buFont typeface="Wingdings" pitchFamily="2" charset="2"/>
              <a:buChar char="Ø"/>
            </a:pPr>
            <a:endParaRPr lang="en-US" sz="2400" dirty="0" smtClean="0"/>
          </a:p>
          <a:p>
            <a:pPr>
              <a:buFont typeface="Wingdings" pitchFamily="2" charset="2"/>
              <a:buChar char="Ø"/>
            </a:pPr>
            <a:r>
              <a:rPr lang="en-US" sz="2400" dirty="0" smtClean="0"/>
              <a:t>  Managers of firms have an obligation to their shareholders to act in a manner consistent with shareholder desires</a:t>
            </a:r>
          </a:p>
          <a:p>
            <a:pPr>
              <a:buFont typeface="Wingdings" pitchFamily="2" charset="2"/>
              <a:buChar char="Ø"/>
            </a:pPr>
            <a:endParaRPr lang="en-US" sz="2400" dirty="0" smtClean="0"/>
          </a:p>
          <a:p>
            <a:pPr>
              <a:buFont typeface="Wingdings" pitchFamily="2" charset="2"/>
              <a:buChar char="Ø"/>
            </a:pPr>
            <a:r>
              <a:rPr lang="en-US" sz="2400" dirty="0" smtClean="0"/>
              <a:t>  Providing jobs in a manner that meets legal, ethical, and cultural standards and assumes all costs of operations is the limit of a firm’s social responsibility</a:t>
            </a:r>
          </a:p>
          <a:p>
            <a:pPr lvl="1">
              <a:buFont typeface="Wingdings" pitchFamily="2" charset="2"/>
              <a:buChar char="§"/>
            </a:pPr>
            <a:r>
              <a:rPr lang="en-US" sz="2400" dirty="0" smtClean="0"/>
              <a:t>  Pollution</a:t>
            </a:r>
          </a:p>
          <a:p>
            <a:pPr lvl="1">
              <a:buFont typeface="Wingdings" pitchFamily="2" charset="2"/>
              <a:buChar char="§"/>
            </a:pPr>
            <a:r>
              <a:rPr lang="en-US" sz="2400" dirty="0" smtClean="0"/>
              <a:t>  Keeping promises, e.g., retirement annuities</a:t>
            </a:r>
          </a:p>
          <a:p>
            <a:pPr lvl="1">
              <a:buFont typeface="Wingdings" pitchFamily="2" charset="2"/>
              <a:buChar char="§"/>
            </a:pPr>
            <a:r>
              <a:rPr lang="en-US" sz="2400" dirty="0" smtClean="0"/>
              <a:t>  Fairness in hiring and unemployment practices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16</a:t>
            </a:fld>
            <a:endParaRPr lang="en-US"/>
          </a:p>
        </p:txBody>
      </p:sp>
      <p:sp>
        <p:nvSpPr>
          <p:cNvPr id="3" name="TextBox 2"/>
          <p:cNvSpPr txBox="1"/>
          <p:nvPr/>
        </p:nvSpPr>
        <p:spPr>
          <a:xfrm>
            <a:off x="1371600" y="381000"/>
            <a:ext cx="3952429" cy="646331"/>
          </a:xfrm>
          <a:prstGeom prst="rect">
            <a:avLst/>
          </a:prstGeom>
          <a:noFill/>
        </p:spPr>
        <p:txBody>
          <a:bodyPr wrap="none" rtlCol="0">
            <a:spAutoFit/>
          </a:bodyPr>
          <a:lstStyle/>
          <a:p>
            <a:r>
              <a:rPr lang="en-US" sz="3600" dirty="0" smtClean="0"/>
              <a:t>Competing Theories</a:t>
            </a:r>
            <a:endParaRPr lang="en-US" sz="3600" dirty="0"/>
          </a:p>
        </p:txBody>
      </p:sp>
      <p:sp>
        <p:nvSpPr>
          <p:cNvPr id="5" name="TextBox 4"/>
          <p:cNvSpPr txBox="1"/>
          <p:nvPr/>
        </p:nvSpPr>
        <p:spPr>
          <a:xfrm>
            <a:off x="838200" y="1600200"/>
            <a:ext cx="8000999" cy="5078313"/>
          </a:xfrm>
          <a:prstGeom prst="rect">
            <a:avLst/>
          </a:prstGeom>
          <a:noFill/>
        </p:spPr>
        <p:txBody>
          <a:bodyPr wrap="square" rtlCol="0">
            <a:spAutoFit/>
          </a:bodyPr>
          <a:lstStyle/>
          <a:p>
            <a:pPr marL="342900" indent="-342900">
              <a:buFont typeface="Wingdings" panose="05000000000000000000" pitchFamily="2" charset="2"/>
              <a:buChar char="Ø"/>
            </a:pPr>
            <a:r>
              <a:rPr lang="en-US" sz="2400" b="1" dirty="0" smtClean="0"/>
              <a:t>Stakeholder Theory</a:t>
            </a:r>
            <a:r>
              <a:rPr lang="en-US" sz="2400" dirty="0" smtClean="0"/>
              <a:t>:  Corporations should satisfy the discretionary expectations of society.</a:t>
            </a:r>
          </a:p>
          <a:p>
            <a:pPr marL="800100" lvl="1" indent="-342900">
              <a:buFont typeface="Wingdings" panose="05000000000000000000" pitchFamily="2" charset="2"/>
              <a:buChar char="§"/>
            </a:pPr>
            <a:r>
              <a:rPr lang="en-US" sz="2000" b="1" dirty="0" smtClean="0"/>
              <a:t>Iron Law of Responsibility</a:t>
            </a:r>
            <a:r>
              <a:rPr lang="en-US" sz="2000" dirty="0" smtClean="0"/>
              <a:t>:  Society should let business attempt to solve society’s problems because other institutions have clearly failed to do so (Davis, 2001)</a:t>
            </a:r>
          </a:p>
          <a:p>
            <a:pPr marL="800100" lvl="1" indent="-342900">
              <a:buFont typeface="Wingdings" panose="05000000000000000000" pitchFamily="2" charset="2"/>
              <a:buChar char="§"/>
            </a:pPr>
            <a:r>
              <a:rPr lang="en-US" sz="2000" dirty="0" smtClean="0"/>
              <a:t>Society ultimately acts to reduce the power of those who have not used it responsibility</a:t>
            </a:r>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r>
              <a:rPr lang="en-US" sz="2400" b="1" dirty="0" smtClean="0"/>
              <a:t>Shareholder Theory</a:t>
            </a:r>
            <a:r>
              <a:rPr lang="en-US" sz="2400" dirty="0" smtClean="0"/>
              <a:t>:  Business should simply obey the law and maximize shareholder wealth</a:t>
            </a:r>
          </a:p>
          <a:p>
            <a:pPr marL="342900" indent="-342900">
              <a:buFont typeface="Wingdings" panose="05000000000000000000" pitchFamily="2" charset="2"/>
              <a:buChar char="Ø"/>
            </a:pPr>
            <a:endParaRPr lang="en-US" sz="2400" dirty="0" smtClean="0"/>
          </a:p>
          <a:p>
            <a:pPr marL="800100" lvl="1" indent="-342900">
              <a:buFont typeface="Wingdings" panose="05000000000000000000" pitchFamily="2" charset="2"/>
              <a:buChar char="§"/>
            </a:pPr>
            <a:r>
              <a:rPr lang="en-US" sz="2000" b="1" dirty="0"/>
              <a:t>Legitimacy </a:t>
            </a:r>
            <a:r>
              <a:rPr lang="en-US" sz="2000" b="1" dirty="0" smtClean="0"/>
              <a:t>Theory</a:t>
            </a:r>
            <a:r>
              <a:rPr lang="en-US" sz="2000" dirty="0" smtClean="0"/>
              <a:t>:  </a:t>
            </a:r>
            <a:r>
              <a:rPr lang="en-US" sz="2000" dirty="0"/>
              <a:t>Corporations have </a:t>
            </a:r>
            <a:r>
              <a:rPr lang="en-US" sz="2000" dirty="0" smtClean="0"/>
              <a:t>implicit contracts with stakeholders to provide for their long-term needs and wants</a:t>
            </a:r>
          </a:p>
          <a:p>
            <a:pPr marL="800100" lvl="1" indent="-342900">
              <a:buFont typeface="Wingdings" panose="05000000000000000000" pitchFamily="2" charset="2"/>
              <a:buChar char="§"/>
            </a:pPr>
            <a:r>
              <a:rPr lang="en-US" sz="2000" dirty="0" smtClean="0"/>
              <a:t>By providing for the desires of stakeholders, the corporation legitimizes its existence</a:t>
            </a:r>
            <a:endParaRPr lang="en-US" sz="24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17</a:t>
            </a:fld>
            <a:endParaRPr lang="en-US"/>
          </a:p>
        </p:txBody>
      </p:sp>
      <p:sp>
        <p:nvSpPr>
          <p:cNvPr id="3" name="TextBox 2"/>
          <p:cNvSpPr txBox="1"/>
          <p:nvPr/>
        </p:nvSpPr>
        <p:spPr>
          <a:xfrm>
            <a:off x="1371600" y="381000"/>
            <a:ext cx="4506105" cy="646331"/>
          </a:xfrm>
          <a:prstGeom prst="rect">
            <a:avLst/>
          </a:prstGeom>
          <a:noFill/>
        </p:spPr>
        <p:txBody>
          <a:bodyPr wrap="none" rtlCol="0">
            <a:spAutoFit/>
          </a:bodyPr>
          <a:lstStyle/>
          <a:p>
            <a:r>
              <a:rPr lang="en-US" sz="3600" dirty="0" smtClean="0"/>
              <a:t>Competitive advantage</a:t>
            </a:r>
            <a:endParaRPr lang="en-US" sz="3600" dirty="0"/>
          </a:p>
        </p:txBody>
      </p:sp>
      <p:sp>
        <p:nvSpPr>
          <p:cNvPr id="4" name="TextBox 3"/>
          <p:cNvSpPr txBox="1"/>
          <p:nvPr/>
        </p:nvSpPr>
        <p:spPr>
          <a:xfrm>
            <a:off x="838200" y="1600200"/>
            <a:ext cx="7772400" cy="4585871"/>
          </a:xfrm>
          <a:prstGeom prst="rect">
            <a:avLst/>
          </a:prstGeom>
          <a:noFill/>
        </p:spPr>
        <p:txBody>
          <a:bodyPr wrap="square" rtlCol="0">
            <a:spAutoFit/>
          </a:bodyPr>
          <a:lstStyle/>
          <a:p>
            <a:pPr marL="342900" indent="-342900">
              <a:buFont typeface="Wingdings" panose="05000000000000000000" pitchFamily="2" charset="2"/>
              <a:buChar char="Ø"/>
            </a:pPr>
            <a:r>
              <a:rPr lang="en-US" sz="2400" dirty="0" smtClean="0"/>
              <a:t>Societal actions will have a price for the firm.  This additional cost may put the firm at a competitive disadvantage.</a:t>
            </a:r>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r>
              <a:rPr lang="en-US" sz="2400" dirty="0" smtClean="0"/>
              <a:t>Many advocates of Stakeholder Theory argue that government have proven incapable of solving societies problems, so the burden must be shifted to firms.  These people are unconcerned about the impact on these firms.</a:t>
            </a:r>
          </a:p>
          <a:p>
            <a:pPr marL="800100" lvl="1" indent="-342900">
              <a:buFont typeface="Wingdings" panose="05000000000000000000" pitchFamily="2" charset="2"/>
              <a:buChar char="§"/>
            </a:pPr>
            <a:r>
              <a:rPr lang="en-US" sz="2000" dirty="0" smtClean="0"/>
              <a:t>Government’s job is not business and business’s job is not government.</a:t>
            </a:r>
          </a:p>
          <a:p>
            <a:pPr marL="800100" lvl="1" indent="-342900">
              <a:buFont typeface="Wingdings" panose="05000000000000000000" pitchFamily="2" charset="2"/>
              <a:buChar char="§"/>
            </a:pPr>
            <a:r>
              <a:rPr lang="en-US" sz="2000" dirty="0" smtClean="0"/>
              <a:t>Unless these functions are absolutely separate, they will eventually be combined in every aspect.  Corporations will rule the world.</a:t>
            </a:r>
            <a:endParaRPr lang="en-US" sz="2000" dirty="0"/>
          </a:p>
        </p:txBody>
      </p:sp>
    </p:spTree>
    <p:extLst>
      <p:ext uri="{BB962C8B-B14F-4D97-AF65-F5344CB8AC3E}">
        <p14:creationId xmlns:p14="http://schemas.microsoft.com/office/powerpoint/2010/main" val="29574059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18</a:t>
            </a:fld>
            <a:endParaRPr lang="en-US"/>
          </a:p>
        </p:txBody>
      </p:sp>
      <p:sp>
        <p:nvSpPr>
          <p:cNvPr id="3" name="TextBox 2"/>
          <p:cNvSpPr txBox="1"/>
          <p:nvPr/>
        </p:nvSpPr>
        <p:spPr>
          <a:xfrm>
            <a:off x="1371600" y="381000"/>
            <a:ext cx="1866088" cy="646331"/>
          </a:xfrm>
          <a:prstGeom prst="rect">
            <a:avLst/>
          </a:prstGeom>
          <a:noFill/>
        </p:spPr>
        <p:txBody>
          <a:bodyPr wrap="none" rtlCol="0">
            <a:spAutoFit/>
          </a:bodyPr>
          <a:lstStyle/>
          <a:p>
            <a:r>
              <a:rPr lang="en-US" sz="3600" dirty="0" smtClean="0"/>
              <a:t>Readings</a:t>
            </a:r>
            <a:endParaRPr lang="en-US" sz="3600" dirty="0"/>
          </a:p>
        </p:txBody>
      </p:sp>
      <p:sp>
        <p:nvSpPr>
          <p:cNvPr id="4" name="TextBox 3"/>
          <p:cNvSpPr txBox="1"/>
          <p:nvPr/>
        </p:nvSpPr>
        <p:spPr>
          <a:xfrm>
            <a:off x="904009" y="1589809"/>
            <a:ext cx="7706591" cy="4524315"/>
          </a:xfrm>
          <a:prstGeom prst="rect">
            <a:avLst/>
          </a:prstGeom>
          <a:noFill/>
        </p:spPr>
        <p:txBody>
          <a:bodyPr wrap="square" rtlCol="0">
            <a:spAutoFit/>
          </a:bodyPr>
          <a:lstStyle/>
          <a:p>
            <a:r>
              <a:rPr lang="en-US" sz="2400" dirty="0" smtClean="0"/>
              <a:t>Ethical business is better business—propositions:</a:t>
            </a:r>
          </a:p>
          <a:p>
            <a:endParaRPr lang="en-US" sz="2400" dirty="0" smtClean="0"/>
          </a:p>
          <a:p>
            <a:pPr lvl="1">
              <a:buFont typeface="Wingdings" pitchFamily="2" charset="2"/>
              <a:buChar char="Ø"/>
            </a:pPr>
            <a:r>
              <a:rPr lang="en-US" sz="2400" dirty="0" smtClean="0"/>
              <a:t>  Firms cannot be judged solely on their balance sheets</a:t>
            </a:r>
          </a:p>
          <a:p>
            <a:pPr lvl="1">
              <a:buFont typeface="Wingdings" pitchFamily="2" charset="2"/>
              <a:buChar char="Ø"/>
            </a:pPr>
            <a:endParaRPr lang="en-US" sz="2400" dirty="0" smtClean="0"/>
          </a:p>
          <a:p>
            <a:pPr lvl="1">
              <a:buFont typeface="Wingdings" pitchFamily="2" charset="2"/>
              <a:buChar char="Ø"/>
            </a:pPr>
            <a:r>
              <a:rPr lang="en-US" sz="2400" dirty="0" smtClean="0"/>
              <a:t>  UN CSR Guidelines</a:t>
            </a:r>
          </a:p>
          <a:p>
            <a:pPr lvl="1">
              <a:buFont typeface="Wingdings" pitchFamily="2" charset="2"/>
              <a:buChar char="Ø"/>
            </a:pPr>
            <a:endParaRPr lang="en-US" sz="2400" dirty="0" smtClean="0"/>
          </a:p>
          <a:p>
            <a:pPr lvl="1">
              <a:buFont typeface="Wingdings" pitchFamily="2" charset="2"/>
              <a:buChar char="Ø"/>
            </a:pPr>
            <a:r>
              <a:rPr lang="en-US" sz="2400" dirty="0" smtClean="0"/>
              <a:t>  Any legal market transaction where all participants are free and willing participants is moral</a:t>
            </a:r>
          </a:p>
          <a:p>
            <a:pPr lvl="1">
              <a:buFont typeface="Wingdings" pitchFamily="2" charset="2"/>
              <a:buChar char="Ø"/>
            </a:pPr>
            <a:endParaRPr lang="en-US" sz="2400" dirty="0" smtClean="0"/>
          </a:p>
          <a:p>
            <a:pPr lvl="1">
              <a:buFont typeface="Wingdings" pitchFamily="2" charset="2"/>
              <a:buChar char="Ø"/>
            </a:pPr>
            <a:r>
              <a:rPr lang="en-US" sz="2400" dirty="0" smtClean="0"/>
              <a:t>  Firms must take actions to ensure fair rewards for all </a:t>
            </a:r>
            <a:r>
              <a:rPr lang="en-US" sz="2400" u="sng" dirty="0" smtClean="0"/>
              <a:t>stakeholders</a:t>
            </a:r>
            <a:r>
              <a:rPr lang="en-US" sz="2400" dirty="0" smtClean="0"/>
              <a:t> and are obligated to provide benefits to society beyond their goods and services</a:t>
            </a:r>
            <a:endParaRPr lang="en-US" sz="2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2</a:t>
            </a:fld>
            <a:endParaRPr lang="en-US"/>
          </a:p>
        </p:txBody>
      </p:sp>
      <p:sp>
        <p:nvSpPr>
          <p:cNvPr id="3" name="TextBox 2"/>
          <p:cNvSpPr txBox="1"/>
          <p:nvPr/>
        </p:nvSpPr>
        <p:spPr>
          <a:xfrm>
            <a:off x="1371600" y="381000"/>
            <a:ext cx="3971215" cy="646331"/>
          </a:xfrm>
          <a:prstGeom prst="rect">
            <a:avLst/>
          </a:prstGeom>
          <a:noFill/>
        </p:spPr>
        <p:txBody>
          <a:bodyPr wrap="none" rtlCol="0">
            <a:spAutoFit/>
          </a:bodyPr>
          <a:lstStyle/>
          <a:p>
            <a:r>
              <a:rPr lang="en-US" sz="3600" dirty="0" smtClean="0"/>
              <a:t>The Nature of Ethics</a:t>
            </a:r>
            <a:endParaRPr lang="en-US" sz="3600" dirty="0"/>
          </a:p>
        </p:txBody>
      </p:sp>
      <p:sp>
        <p:nvSpPr>
          <p:cNvPr id="4" name="TextBox 3"/>
          <p:cNvSpPr txBox="1"/>
          <p:nvPr/>
        </p:nvSpPr>
        <p:spPr>
          <a:xfrm>
            <a:off x="890338" y="1600200"/>
            <a:ext cx="7848599" cy="3416320"/>
          </a:xfrm>
          <a:prstGeom prst="rect">
            <a:avLst/>
          </a:prstGeom>
          <a:noFill/>
        </p:spPr>
        <p:txBody>
          <a:bodyPr wrap="square" rtlCol="0">
            <a:spAutoFit/>
          </a:bodyPr>
          <a:lstStyle/>
          <a:p>
            <a:pPr marL="0" lvl="1">
              <a:buFont typeface="Wingdings" pitchFamily="2" charset="2"/>
              <a:buChar char="Ø"/>
            </a:pPr>
            <a:r>
              <a:rPr lang="en-US" sz="2400" dirty="0" smtClean="0"/>
              <a:t>  </a:t>
            </a:r>
            <a:r>
              <a:rPr lang="en-US" sz="2400" b="1" dirty="0" smtClean="0"/>
              <a:t>Ethical dilemma</a:t>
            </a:r>
            <a:r>
              <a:rPr lang="en-US" sz="2400" dirty="0" smtClean="0"/>
              <a:t>.  The quandary people find themselves in when the way they prefer to act contradicts their perception of legal or ethical standards demand</a:t>
            </a:r>
          </a:p>
          <a:p>
            <a:pPr marL="0" lvl="1">
              <a:buFont typeface="Wingdings" pitchFamily="2" charset="2"/>
              <a:buChar char="Ø"/>
            </a:pPr>
            <a:endParaRPr lang="en-US" sz="2400" dirty="0" smtClean="0"/>
          </a:p>
          <a:p>
            <a:pPr marL="0" lvl="1">
              <a:buFont typeface="Wingdings" pitchFamily="2" charset="2"/>
              <a:buChar char="Ø"/>
            </a:pPr>
            <a:r>
              <a:rPr lang="en-US" sz="2400" dirty="0" smtClean="0"/>
              <a:t>  </a:t>
            </a:r>
            <a:r>
              <a:rPr lang="en-US" sz="2400" b="1" dirty="0" smtClean="0"/>
              <a:t>Ethics</a:t>
            </a:r>
            <a:r>
              <a:rPr lang="en-US" sz="2400" dirty="0" smtClean="0"/>
              <a:t>.  The inner-guiding moral principles, values, and beliefs that people or groups use to analyze or interpret  a situation and then decide what is the right or wrong way to behave</a:t>
            </a:r>
          </a:p>
          <a:p>
            <a:pPr marL="0" lvl="1">
              <a:buFont typeface="Wingdings" pitchFamily="2" charset="2"/>
              <a:buChar char="Ø"/>
            </a:pPr>
            <a:endParaRPr lang="en-US" sz="24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3</a:t>
            </a:fld>
            <a:endParaRPr lang="en-US"/>
          </a:p>
        </p:txBody>
      </p:sp>
      <p:sp>
        <p:nvSpPr>
          <p:cNvPr id="3" name="TextBox 2"/>
          <p:cNvSpPr txBox="1"/>
          <p:nvPr/>
        </p:nvSpPr>
        <p:spPr>
          <a:xfrm>
            <a:off x="1371600" y="381000"/>
            <a:ext cx="4916346" cy="646331"/>
          </a:xfrm>
          <a:prstGeom prst="rect">
            <a:avLst/>
          </a:prstGeom>
          <a:noFill/>
        </p:spPr>
        <p:txBody>
          <a:bodyPr wrap="none" rtlCol="0">
            <a:spAutoFit/>
          </a:bodyPr>
          <a:lstStyle/>
          <a:p>
            <a:r>
              <a:rPr lang="en-US" sz="3600" dirty="0" smtClean="0"/>
              <a:t>What is Ethical Behavior?</a:t>
            </a:r>
            <a:endParaRPr lang="en-US" sz="3600" dirty="0"/>
          </a:p>
        </p:txBody>
      </p:sp>
      <p:sp>
        <p:nvSpPr>
          <p:cNvPr id="4" name="Rectangle 3"/>
          <p:cNvSpPr/>
          <p:nvPr/>
        </p:nvSpPr>
        <p:spPr>
          <a:xfrm>
            <a:off x="914400" y="1600200"/>
            <a:ext cx="7848600" cy="3693319"/>
          </a:xfrm>
          <a:prstGeom prst="rect">
            <a:avLst/>
          </a:prstGeom>
        </p:spPr>
        <p:txBody>
          <a:bodyPr wrap="square">
            <a:spAutoFit/>
          </a:bodyPr>
          <a:lstStyle/>
          <a:p>
            <a:pPr>
              <a:buFont typeface="Wingdings" pitchFamily="2" charset="2"/>
              <a:buChar char="Ø"/>
              <a:defRPr/>
            </a:pPr>
            <a:r>
              <a:rPr lang="en-US" sz="2400" dirty="0" smtClean="0"/>
              <a:t> There are no absolute or indisputable </a:t>
            </a:r>
            <a:r>
              <a:rPr lang="en-US" sz="2400" dirty="0" smtClean="0"/>
              <a:t>set of rules </a:t>
            </a:r>
            <a:r>
              <a:rPr lang="en-US" sz="2400" dirty="0" smtClean="0"/>
              <a:t>or principles that can be developed to decide if an action is ethical or unethical</a:t>
            </a:r>
          </a:p>
          <a:p>
            <a:pPr>
              <a:buFont typeface="Wingdings" pitchFamily="2" charset="2"/>
              <a:buChar char="Ø"/>
              <a:defRPr/>
            </a:pPr>
            <a:endParaRPr lang="en-US" sz="2400" dirty="0" smtClean="0"/>
          </a:p>
          <a:p>
            <a:pPr>
              <a:buFont typeface="Wingdings" pitchFamily="2" charset="2"/>
              <a:buChar char="Ø"/>
              <a:defRPr/>
            </a:pPr>
            <a:r>
              <a:rPr lang="en-US" sz="2400" dirty="0" smtClean="0"/>
              <a:t>  Neither laws nor ethics are fixed principles</a:t>
            </a:r>
          </a:p>
          <a:p>
            <a:pPr>
              <a:buFont typeface="Wingdings" pitchFamily="2" charset="2"/>
              <a:buChar char="Ø"/>
              <a:defRPr/>
            </a:pPr>
            <a:endParaRPr lang="en-US" sz="2400" dirty="0" smtClean="0"/>
          </a:p>
          <a:p>
            <a:pPr>
              <a:buFont typeface="Wingdings" pitchFamily="2" charset="2"/>
              <a:buChar char="Ø"/>
              <a:defRPr/>
            </a:pPr>
            <a:r>
              <a:rPr lang="en-US" sz="2400" dirty="0" smtClean="0"/>
              <a:t>  Nonetheless, managers must behave ethically and not risk investor capital by engaging in actions that could hurt the firm’s reputation or place it at risk of litigation</a:t>
            </a:r>
          </a:p>
          <a:p>
            <a:pPr>
              <a:buFont typeface="Wingdings" pitchFamily="2" charset="2"/>
              <a:buChar char="Ø"/>
              <a:defRPr/>
            </a:pPr>
            <a:endParaRPr lang="en-US" dirty="0">
              <a:solidFill>
                <a:srgbClr val="0070C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4</a:t>
            </a:fld>
            <a:endParaRPr lang="en-US"/>
          </a:p>
        </p:txBody>
      </p:sp>
      <p:sp>
        <p:nvSpPr>
          <p:cNvPr id="3" name="TextBox 2"/>
          <p:cNvSpPr txBox="1"/>
          <p:nvPr/>
        </p:nvSpPr>
        <p:spPr>
          <a:xfrm>
            <a:off x="1371600" y="381000"/>
            <a:ext cx="2040430" cy="646331"/>
          </a:xfrm>
          <a:prstGeom prst="rect">
            <a:avLst/>
          </a:prstGeom>
          <a:noFill/>
        </p:spPr>
        <p:txBody>
          <a:bodyPr wrap="none" rtlCol="0">
            <a:spAutoFit/>
          </a:bodyPr>
          <a:lstStyle/>
          <a:p>
            <a:r>
              <a:rPr lang="en-US" sz="3600" dirty="0" smtClean="0"/>
              <a:t>Managers</a:t>
            </a:r>
            <a:endParaRPr lang="en-US" sz="3600" dirty="0"/>
          </a:p>
        </p:txBody>
      </p:sp>
      <p:sp>
        <p:nvSpPr>
          <p:cNvPr id="4" name="Rectangle 3"/>
          <p:cNvSpPr/>
          <p:nvPr/>
        </p:nvSpPr>
        <p:spPr>
          <a:xfrm>
            <a:off x="914400" y="1600200"/>
            <a:ext cx="7772400" cy="4893647"/>
          </a:xfrm>
          <a:prstGeom prst="rect">
            <a:avLst/>
          </a:prstGeom>
        </p:spPr>
        <p:txBody>
          <a:bodyPr wrap="square">
            <a:spAutoFit/>
          </a:bodyPr>
          <a:lstStyle/>
          <a:p>
            <a:pPr>
              <a:buFont typeface="Wingdings" pitchFamily="2" charset="2"/>
              <a:buChar char="Ø"/>
              <a:defRPr/>
            </a:pPr>
            <a:r>
              <a:rPr lang="en-US" sz="2400" dirty="0" smtClean="0"/>
              <a:t>  Are responsible for using the firm’s resources to achieve organizational goals</a:t>
            </a:r>
          </a:p>
          <a:p>
            <a:pPr>
              <a:buFont typeface="Wingdings" pitchFamily="2" charset="2"/>
              <a:buChar char="Ø"/>
              <a:defRPr/>
            </a:pPr>
            <a:endParaRPr lang="en-US" sz="2400" dirty="0" smtClean="0"/>
          </a:p>
          <a:p>
            <a:pPr>
              <a:buFont typeface="Wingdings" pitchFamily="2" charset="2"/>
              <a:buChar char="Ø"/>
              <a:defRPr/>
            </a:pPr>
            <a:r>
              <a:rPr lang="en-US" sz="2400" dirty="0" smtClean="0"/>
              <a:t>  Frequently juggle multiple interests</a:t>
            </a:r>
          </a:p>
          <a:p>
            <a:pPr>
              <a:buFont typeface="Wingdings" pitchFamily="2" charset="2"/>
              <a:buChar char="Ø"/>
              <a:defRPr/>
            </a:pPr>
            <a:endParaRPr lang="en-US" sz="2400" dirty="0" smtClean="0"/>
          </a:p>
          <a:p>
            <a:pPr>
              <a:buFont typeface="Wingdings" pitchFamily="2" charset="2"/>
              <a:buChar char="Ø"/>
              <a:defRPr/>
            </a:pPr>
            <a:r>
              <a:rPr lang="en-US" sz="2400" dirty="0" smtClean="0"/>
              <a:t>  Are human (at least most are) and suffer from human weaknesses </a:t>
            </a:r>
            <a:r>
              <a:rPr lang="en-US" sz="2400" dirty="0" smtClean="0"/>
              <a:t>(see Principle-Agent Theory</a:t>
            </a:r>
            <a:r>
              <a:rPr lang="en-US" sz="2400" dirty="0" smtClean="0"/>
              <a:t>)</a:t>
            </a:r>
          </a:p>
          <a:p>
            <a:pPr>
              <a:buFont typeface="Wingdings" pitchFamily="2" charset="2"/>
              <a:buChar char="Ø"/>
              <a:defRPr/>
            </a:pPr>
            <a:endParaRPr lang="en-US" sz="2400" dirty="0" smtClean="0"/>
          </a:p>
          <a:p>
            <a:pPr lvl="1">
              <a:buFont typeface="Wingdings" pitchFamily="2" charset="2"/>
              <a:buChar char="§"/>
              <a:defRPr/>
            </a:pPr>
            <a:r>
              <a:rPr lang="en-US" sz="2400" dirty="0" smtClean="0"/>
              <a:t>  Unethical managers may focus on maximizing their own wealth, not on building stockholder wealth</a:t>
            </a:r>
          </a:p>
          <a:p>
            <a:pPr lvl="1">
              <a:buFont typeface="Wingdings" pitchFamily="2" charset="2"/>
              <a:buChar char="§"/>
              <a:defRPr/>
            </a:pPr>
            <a:endParaRPr lang="en-US" sz="2400" dirty="0" smtClean="0"/>
          </a:p>
          <a:p>
            <a:pPr lvl="1">
              <a:buFont typeface="Wingdings" pitchFamily="2" charset="2"/>
              <a:buChar char="§"/>
              <a:defRPr/>
            </a:pPr>
            <a:r>
              <a:rPr lang="en-US" sz="2400" dirty="0" smtClean="0"/>
              <a:t>  Unethical managers can damage a firm to the point of causing the firm’s death</a:t>
            </a:r>
            <a:endParaRPr lang="en-US"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610600" y="6400800"/>
            <a:ext cx="381000" cy="365125"/>
          </a:xfrm>
        </p:spPr>
        <p:txBody>
          <a:bodyPr/>
          <a:lstStyle/>
          <a:p>
            <a:fld id="{0C5D3D0F-3A05-4524-BC17-C6EE010E67B7}" type="slidenum">
              <a:rPr lang="en-US" smtClean="0"/>
              <a:pPr/>
              <a:t>5</a:t>
            </a:fld>
            <a:endParaRPr lang="en-US" dirty="0"/>
          </a:p>
        </p:txBody>
      </p:sp>
      <p:sp>
        <p:nvSpPr>
          <p:cNvPr id="3" name="TextBox 2"/>
          <p:cNvSpPr txBox="1"/>
          <p:nvPr/>
        </p:nvSpPr>
        <p:spPr>
          <a:xfrm>
            <a:off x="1371600" y="381000"/>
            <a:ext cx="5931817" cy="646331"/>
          </a:xfrm>
          <a:prstGeom prst="rect">
            <a:avLst/>
          </a:prstGeom>
          <a:noFill/>
        </p:spPr>
        <p:txBody>
          <a:bodyPr wrap="none" rtlCol="0">
            <a:spAutoFit/>
          </a:bodyPr>
          <a:lstStyle/>
          <a:p>
            <a:r>
              <a:rPr lang="en-US" sz="3600" dirty="0" smtClean="0"/>
              <a:t>Ethical Decision Making Model</a:t>
            </a:r>
            <a:endParaRPr lang="en-US" sz="3600" dirty="0"/>
          </a:p>
        </p:txBody>
      </p:sp>
      <p:sp>
        <p:nvSpPr>
          <p:cNvPr id="5" name="Rounded Rectangle 4"/>
          <p:cNvSpPr/>
          <p:nvPr/>
        </p:nvSpPr>
        <p:spPr>
          <a:xfrm>
            <a:off x="3189111" y="1524000"/>
            <a:ext cx="2743200" cy="12954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200" u="sng" dirty="0" smtClean="0">
                <a:solidFill>
                  <a:schemeClr val="tx1"/>
                </a:solidFill>
              </a:rPr>
              <a:t>Utilitarian Rule</a:t>
            </a:r>
          </a:p>
          <a:p>
            <a:pPr algn="ctr"/>
            <a:endParaRPr lang="en-US" sz="1200" dirty="0" smtClean="0">
              <a:solidFill>
                <a:schemeClr val="tx1"/>
              </a:solidFill>
            </a:endParaRPr>
          </a:p>
          <a:p>
            <a:pPr algn="ctr"/>
            <a:r>
              <a:rPr lang="en-US" sz="1200" dirty="0" smtClean="0">
                <a:solidFill>
                  <a:schemeClr val="tx1"/>
                </a:solidFill>
              </a:rPr>
              <a:t>An ethical decision should produce the greatest good for the greatest number of people</a:t>
            </a:r>
            <a:endParaRPr lang="en-US" sz="1200" dirty="0">
              <a:solidFill>
                <a:schemeClr val="tx1"/>
              </a:solidFill>
            </a:endParaRPr>
          </a:p>
        </p:txBody>
      </p:sp>
      <p:sp>
        <p:nvSpPr>
          <p:cNvPr id="6" name="Rounded Rectangle 5"/>
          <p:cNvSpPr/>
          <p:nvPr/>
        </p:nvSpPr>
        <p:spPr>
          <a:xfrm>
            <a:off x="304800" y="3429000"/>
            <a:ext cx="2743200" cy="12954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200" u="sng" dirty="0" smtClean="0">
                <a:solidFill>
                  <a:schemeClr val="tx1"/>
                </a:solidFill>
              </a:rPr>
              <a:t>Moral Rights Rule</a:t>
            </a:r>
          </a:p>
          <a:p>
            <a:pPr algn="ctr"/>
            <a:endParaRPr lang="en-US" sz="1200" dirty="0" smtClean="0">
              <a:solidFill>
                <a:schemeClr val="tx1"/>
              </a:solidFill>
            </a:endParaRPr>
          </a:p>
          <a:p>
            <a:pPr algn="ctr"/>
            <a:r>
              <a:rPr lang="en-US" sz="1200" dirty="0" smtClean="0">
                <a:solidFill>
                  <a:schemeClr val="tx1"/>
                </a:solidFill>
              </a:rPr>
              <a:t>An ethical decision should maintain and protect the fundamental rights and privileges of people</a:t>
            </a:r>
            <a:endParaRPr lang="en-US" sz="1200" dirty="0">
              <a:solidFill>
                <a:schemeClr val="tx1"/>
              </a:solidFill>
            </a:endParaRPr>
          </a:p>
        </p:txBody>
      </p:sp>
      <p:sp>
        <p:nvSpPr>
          <p:cNvPr id="7" name="Rounded Rectangle 6"/>
          <p:cNvSpPr/>
          <p:nvPr/>
        </p:nvSpPr>
        <p:spPr>
          <a:xfrm>
            <a:off x="6019800" y="3429000"/>
            <a:ext cx="2743200" cy="12954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200" u="sng" dirty="0" smtClean="0">
                <a:solidFill>
                  <a:schemeClr val="tx1"/>
                </a:solidFill>
              </a:rPr>
              <a:t>Justice Rule</a:t>
            </a:r>
          </a:p>
          <a:p>
            <a:pPr algn="ctr"/>
            <a:endParaRPr lang="en-US" sz="1200" dirty="0" smtClean="0">
              <a:solidFill>
                <a:schemeClr val="tx1"/>
              </a:solidFill>
            </a:endParaRPr>
          </a:p>
          <a:p>
            <a:pPr algn="ctr"/>
            <a:r>
              <a:rPr lang="en-US" sz="1200" dirty="0" smtClean="0">
                <a:solidFill>
                  <a:schemeClr val="tx1"/>
                </a:solidFill>
              </a:rPr>
              <a:t>An ethical decision should distribute benefits and harm among the people in a fair, equitable, and impartial manner</a:t>
            </a:r>
            <a:endParaRPr lang="en-US" sz="1200" dirty="0">
              <a:solidFill>
                <a:schemeClr val="tx1"/>
              </a:solidFill>
            </a:endParaRPr>
          </a:p>
        </p:txBody>
      </p:sp>
      <p:sp>
        <p:nvSpPr>
          <p:cNvPr id="8" name="Rounded Rectangle 7"/>
          <p:cNvSpPr/>
          <p:nvPr/>
        </p:nvSpPr>
        <p:spPr>
          <a:xfrm>
            <a:off x="3211689" y="5410200"/>
            <a:ext cx="2743200" cy="12954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200" u="sng" dirty="0" smtClean="0">
                <a:solidFill>
                  <a:schemeClr val="tx1"/>
                </a:solidFill>
              </a:rPr>
              <a:t>Practical Rule</a:t>
            </a:r>
          </a:p>
          <a:p>
            <a:pPr algn="ctr"/>
            <a:endParaRPr lang="en-US" sz="1200" dirty="0" smtClean="0">
              <a:solidFill>
                <a:schemeClr val="tx1"/>
              </a:solidFill>
            </a:endParaRPr>
          </a:p>
          <a:p>
            <a:pPr algn="ctr"/>
            <a:r>
              <a:rPr lang="en-US" sz="1200" dirty="0" smtClean="0">
                <a:solidFill>
                  <a:schemeClr val="tx1"/>
                </a:solidFill>
              </a:rPr>
              <a:t>An ethical decision should be one that causes no hesitation because people outside the organization would consider it acceptable and reasonable</a:t>
            </a:r>
            <a:endParaRPr lang="en-US" sz="1200" dirty="0">
              <a:solidFill>
                <a:schemeClr val="tx1"/>
              </a:solidFill>
            </a:endParaRPr>
          </a:p>
        </p:txBody>
      </p:sp>
      <p:sp>
        <p:nvSpPr>
          <p:cNvPr id="9" name="Oval 8"/>
          <p:cNvSpPr/>
          <p:nvPr/>
        </p:nvSpPr>
        <p:spPr>
          <a:xfrm>
            <a:off x="3848100" y="3276600"/>
            <a:ext cx="1447800" cy="16002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Decision</a:t>
            </a:r>
            <a:endParaRPr lang="en-US" dirty="0">
              <a:solidFill>
                <a:schemeClr val="tx1"/>
              </a:solidFill>
            </a:endParaRPr>
          </a:p>
        </p:txBody>
      </p:sp>
      <p:cxnSp>
        <p:nvCxnSpPr>
          <p:cNvPr id="11" name="Straight Arrow Connector 10"/>
          <p:cNvCxnSpPr>
            <a:stCxn id="6" idx="3"/>
            <a:endCxn id="9" idx="2"/>
          </p:cNvCxnSpPr>
          <p:nvPr/>
        </p:nvCxnSpPr>
        <p:spPr>
          <a:xfrm>
            <a:off x="3048000" y="4076700"/>
            <a:ext cx="800100" cy="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1"/>
            <a:endCxn id="9" idx="6"/>
          </p:cNvCxnSpPr>
          <p:nvPr/>
        </p:nvCxnSpPr>
        <p:spPr>
          <a:xfrm flipH="1">
            <a:off x="5295900" y="4076700"/>
            <a:ext cx="723900" cy="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5" idx="2"/>
            <a:endCxn id="9" idx="0"/>
          </p:cNvCxnSpPr>
          <p:nvPr/>
        </p:nvCxnSpPr>
        <p:spPr>
          <a:xfrm>
            <a:off x="4560711" y="2819400"/>
            <a:ext cx="11289" cy="45720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8" idx="0"/>
            <a:endCxn id="9" idx="4"/>
          </p:cNvCxnSpPr>
          <p:nvPr/>
        </p:nvCxnSpPr>
        <p:spPr>
          <a:xfrm flipH="1" flipV="1">
            <a:off x="4572000" y="4876800"/>
            <a:ext cx="11289" cy="53340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6</a:t>
            </a:fld>
            <a:endParaRPr lang="en-US"/>
          </a:p>
        </p:txBody>
      </p:sp>
      <p:sp>
        <p:nvSpPr>
          <p:cNvPr id="3" name="TextBox 2"/>
          <p:cNvSpPr txBox="1"/>
          <p:nvPr/>
        </p:nvSpPr>
        <p:spPr>
          <a:xfrm>
            <a:off x="1371600" y="381000"/>
            <a:ext cx="2214837" cy="646331"/>
          </a:xfrm>
          <a:prstGeom prst="rect">
            <a:avLst/>
          </a:prstGeom>
          <a:noFill/>
        </p:spPr>
        <p:txBody>
          <a:bodyPr wrap="none" rtlCol="0">
            <a:spAutoFit/>
          </a:bodyPr>
          <a:lstStyle/>
          <a:p>
            <a:r>
              <a:rPr lang="en-US" sz="3600" dirty="0" smtClean="0"/>
              <a:t>Definitions</a:t>
            </a:r>
            <a:endParaRPr lang="en-US" sz="3600" dirty="0"/>
          </a:p>
        </p:txBody>
      </p:sp>
      <p:sp>
        <p:nvSpPr>
          <p:cNvPr id="4" name="TextBox 3"/>
          <p:cNvSpPr txBox="1"/>
          <p:nvPr/>
        </p:nvSpPr>
        <p:spPr>
          <a:xfrm>
            <a:off x="914400" y="1600200"/>
            <a:ext cx="7772400" cy="4893647"/>
          </a:xfrm>
          <a:prstGeom prst="rect">
            <a:avLst/>
          </a:prstGeom>
          <a:noFill/>
        </p:spPr>
        <p:txBody>
          <a:bodyPr wrap="square" rtlCol="0">
            <a:spAutoFit/>
          </a:bodyPr>
          <a:lstStyle/>
          <a:p>
            <a:pPr marL="0" lvl="1">
              <a:buFont typeface="Wingdings" pitchFamily="2" charset="2"/>
              <a:buChar char="Ø"/>
            </a:pPr>
            <a:r>
              <a:rPr lang="en-US" sz="2400" b="1" dirty="0" smtClean="0"/>
              <a:t>  Trust</a:t>
            </a:r>
            <a:r>
              <a:rPr lang="en-US" sz="2400" dirty="0" smtClean="0"/>
              <a:t>.  Willingness of one person or group to have faith or confidence in the goodwill of another person</a:t>
            </a:r>
          </a:p>
          <a:p>
            <a:pPr marL="0" lvl="1">
              <a:buFont typeface="Wingdings" pitchFamily="2" charset="2"/>
              <a:buChar char="Ø"/>
            </a:pPr>
            <a:endParaRPr lang="en-US" sz="2400" dirty="0" smtClean="0"/>
          </a:p>
          <a:p>
            <a:pPr marL="0" lvl="1">
              <a:buFont typeface="Wingdings" pitchFamily="2" charset="2"/>
              <a:buChar char="Ø"/>
            </a:pPr>
            <a:r>
              <a:rPr lang="en-US" sz="2400" b="1" dirty="0" smtClean="0"/>
              <a:t>  Reputation</a:t>
            </a:r>
            <a:r>
              <a:rPr lang="en-US" sz="2400" dirty="0" smtClean="0"/>
              <a:t>.  Esteem or high repute that individuals or organizations gain when they behave ethically</a:t>
            </a:r>
          </a:p>
          <a:p>
            <a:pPr marL="0" lvl="1">
              <a:buFont typeface="Wingdings" pitchFamily="2" charset="2"/>
              <a:buChar char="Ø"/>
            </a:pPr>
            <a:endParaRPr lang="en-US" sz="2400" dirty="0" smtClean="0"/>
          </a:p>
          <a:p>
            <a:pPr marL="0" lvl="1">
              <a:buFont typeface="Wingdings" pitchFamily="2" charset="2"/>
              <a:buChar char="Ø"/>
            </a:pPr>
            <a:r>
              <a:rPr lang="en-US" sz="2400" dirty="0" smtClean="0"/>
              <a:t>  </a:t>
            </a:r>
            <a:r>
              <a:rPr lang="en-US" sz="2400" b="1" dirty="0" smtClean="0"/>
              <a:t>Societal ethics</a:t>
            </a:r>
            <a:r>
              <a:rPr lang="en-US" sz="2400" dirty="0" smtClean="0"/>
              <a:t>.  Standards that govern how members of society should deal with one another in matters of fairness, justice, poverty, and the rights of the individual</a:t>
            </a:r>
          </a:p>
          <a:p>
            <a:pPr lvl="1">
              <a:defRPr/>
            </a:pPr>
            <a:endParaRPr lang="en-US" sz="2400" dirty="0" smtClean="0"/>
          </a:p>
          <a:p>
            <a:pPr marL="0" lvl="1">
              <a:buFont typeface="Wingdings" pitchFamily="2" charset="2"/>
              <a:buChar char="Ø"/>
              <a:defRPr/>
            </a:pPr>
            <a:r>
              <a:rPr lang="en-US" sz="2400" dirty="0" smtClean="0"/>
              <a:t>  </a:t>
            </a:r>
            <a:r>
              <a:rPr lang="en-US" sz="2400" b="1" dirty="0" smtClean="0"/>
              <a:t>Organizational ethics</a:t>
            </a:r>
            <a:r>
              <a:rPr lang="en-US" sz="2400" dirty="0" smtClean="0"/>
              <a:t>.  Guiding practices which a firm and its managers view their responsibility to stakeholders. Managers play a crucial role in determining a firm’s ethics</a:t>
            </a:r>
            <a:endParaRPr lang="en-US" sz="28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7</a:t>
            </a:fld>
            <a:endParaRPr lang="en-US"/>
          </a:p>
        </p:txBody>
      </p:sp>
      <p:sp>
        <p:nvSpPr>
          <p:cNvPr id="3" name="TextBox 2"/>
          <p:cNvSpPr txBox="1"/>
          <p:nvPr/>
        </p:nvSpPr>
        <p:spPr>
          <a:xfrm>
            <a:off x="1371600" y="381000"/>
            <a:ext cx="3340466" cy="646331"/>
          </a:xfrm>
          <a:prstGeom prst="rect">
            <a:avLst/>
          </a:prstGeom>
          <a:noFill/>
        </p:spPr>
        <p:txBody>
          <a:bodyPr wrap="none" rtlCol="0">
            <a:spAutoFit/>
          </a:bodyPr>
          <a:lstStyle/>
          <a:p>
            <a:r>
              <a:rPr lang="en-US" sz="3600" dirty="0" smtClean="0"/>
              <a:t>More Definitions</a:t>
            </a:r>
            <a:endParaRPr lang="en-US" sz="3600" dirty="0"/>
          </a:p>
        </p:txBody>
      </p:sp>
      <p:sp>
        <p:nvSpPr>
          <p:cNvPr id="4" name="Rectangle 3"/>
          <p:cNvSpPr/>
          <p:nvPr/>
        </p:nvSpPr>
        <p:spPr>
          <a:xfrm>
            <a:off x="914400" y="1593064"/>
            <a:ext cx="7772400" cy="4893647"/>
          </a:xfrm>
          <a:prstGeom prst="rect">
            <a:avLst/>
          </a:prstGeom>
        </p:spPr>
        <p:txBody>
          <a:bodyPr wrap="square">
            <a:spAutoFit/>
          </a:bodyPr>
          <a:lstStyle/>
          <a:p>
            <a:pPr marL="0" lvl="1">
              <a:buFont typeface="Wingdings" pitchFamily="2" charset="2"/>
              <a:buChar char="Ø"/>
              <a:defRPr/>
            </a:pPr>
            <a:r>
              <a:rPr lang="en-US" sz="2400" dirty="0" smtClean="0"/>
              <a:t>  </a:t>
            </a:r>
            <a:r>
              <a:rPr lang="en-US" sz="2400" b="1" dirty="0" smtClean="0"/>
              <a:t>Occupational ethics</a:t>
            </a:r>
            <a:r>
              <a:rPr lang="en-US" sz="2400" dirty="0" smtClean="0"/>
              <a:t>.  Standards that govern how members of a profession, trade, or craft should conduct themselves when performing work-related activities, e.g., medical and legal ethics.  Usually codified in a professional code of ethics</a:t>
            </a:r>
          </a:p>
          <a:p>
            <a:pPr marL="0" lvl="1">
              <a:buFont typeface="Wingdings" pitchFamily="2" charset="2"/>
              <a:buChar char="Ø"/>
              <a:defRPr/>
            </a:pPr>
            <a:endParaRPr lang="en-US" sz="2400" dirty="0" smtClean="0"/>
          </a:p>
          <a:p>
            <a:pPr marL="0" lvl="1">
              <a:buFont typeface="Wingdings" pitchFamily="2" charset="2"/>
              <a:buChar char="Ø"/>
              <a:defRPr/>
            </a:pPr>
            <a:r>
              <a:rPr lang="en-US" sz="2400" dirty="0" smtClean="0"/>
              <a:t>  </a:t>
            </a:r>
            <a:r>
              <a:rPr lang="en-US" sz="2400" b="1" dirty="0" smtClean="0"/>
              <a:t>Individual ethics</a:t>
            </a:r>
            <a:r>
              <a:rPr lang="en-US" sz="2400" dirty="0" smtClean="0"/>
              <a:t>. Personal standards and values that determine how people view their responsibilities to other people and groups, how they should act in situations when their own self-interests are involved</a:t>
            </a:r>
          </a:p>
          <a:p>
            <a:pPr marL="457200" lvl="2">
              <a:buFont typeface="Wingdings" pitchFamily="2" charset="2"/>
              <a:buChar char="§"/>
              <a:defRPr/>
            </a:pPr>
            <a:r>
              <a:rPr lang="en-US" sz="2400" dirty="0" smtClean="0"/>
              <a:t>  Individual ethical standards within a larger organization tend to vary significantly</a:t>
            </a:r>
          </a:p>
          <a:p>
            <a:pPr marL="457200" lvl="2">
              <a:buFont typeface="Wingdings" pitchFamily="2" charset="2"/>
              <a:buChar char="§"/>
              <a:defRPr/>
            </a:pPr>
            <a:r>
              <a:rPr lang="en-US" sz="2400" dirty="0" smtClean="0"/>
              <a:t>  Group ethical standards tend to regress to a norm</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8</a:t>
            </a:fld>
            <a:endParaRPr lang="en-US"/>
          </a:p>
        </p:txBody>
      </p:sp>
      <p:sp>
        <p:nvSpPr>
          <p:cNvPr id="3" name="Rectangle 2"/>
          <p:cNvSpPr/>
          <p:nvPr/>
        </p:nvSpPr>
        <p:spPr>
          <a:xfrm>
            <a:off x="914400" y="1600200"/>
            <a:ext cx="7772400" cy="3785652"/>
          </a:xfrm>
          <a:prstGeom prst="rect">
            <a:avLst/>
          </a:prstGeom>
        </p:spPr>
        <p:txBody>
          <a:bodyPr wrap="square">
            <a:spAutoFit/>
          </a:bodyPr>
          <a:lstStyle/>
          <a:p>
            <a:pPr>
              <a:buFont typeface="Wingdings" pitchFamily="2" charset="2"/>
              <a:buChar char="Ø"/>
              <a:defRPr/>
            </a:pPr>
            <a:r>
              <a:rPr lang="en-US" sz="2400" dirty="0" smtClean="0"/>
              <a:t>  Unethical behavior encourages other people to act unethically</a:t>
            </a:r>
          </a:p>
          <a:p>
            <a:pPr>
              <a:buFont typeface="Wingdings" pitchFamily="2" charset="2"/>
              <a:buChar char="Ø"/>
              <a:defRPr/>
            </a:pPr>
            <a:endParaRPr lang="en-US" sz="2400" dirty="0" smtClean="0"/>
          </a:p>
          <a:p>
            <a:pPr>
              <a:buFont typeface="Wingdings" pitchFamily="2" charset="2"/>
              <a:buChar char="Ø"/>
              <a:defRPr/>
            </a:pPr>
            <a:r>
              <a:rPr lang="en-US" sz="2400" dirty="0" smtClean="0"/>
              <a:t>  Unethical behavior may have negative consequences</a:t>
            </a:r>
          </a:p>
          <a:p>
            <a:pPr>
              <a:buFont typeface="Wingdings" pitchFamily="2" charset="2"/>
              <a:buChar char="Ø"/>
              <a:defRPr/>
            </a:pPr>
            <a:endParaRPr lang="en-US" sz="2400" dirty="0" smtClean="0"/>
          </a:p>
          <a:p>
            <a:pPr>
              <a:buFont typeface="Wingdings" pitchFamily="2" charset="2"/>
              <a:buChar char="Ø"/>
              <a:defRPr/>
            </a:pPr>
            <a:r>
              <a:rPr lang="en-US" sz="2400" dirty="0" smtClean="0"/>
              <a:t>  Ethical values and norms help organizational members:</a:t>
            </a:r>
          </a:p>
          <a:p>
            <a:pPr lvl="1">
              <a:buFont typeface="Wingdings" pitchFamily="2" charset="2"/>
              <a:buChar char="§"/>
              <a:defRPr/>
            </a:pPr>
            <a:r>
              <a:rPr lang="en-US" sz="2400" dirty="0" smtClean="0"/>
              <a:t>  Resist self-interested action</a:t>
            </a:r>
          </a:p>
          <a:p>
            <a:pPr lvl="1">
              <a:buFont typeface="Wingdings" pitchFamily="2" charset="2"/>
              <a:buChar char="§"/>
              <a:defRPr/>
            </a:pPr>
            <a:r>
              <a:rPr lang="en-US" sz="2400" dirty="0" smtClean="0"/>
              <a:t>  Realize they are part of something bigger than themselves</a:t>
            </a:r>
          </a:p>
          <a:p>
            <a:pPr>
              <a:buFont typeface="Wingdings" pitchFamily="2" charset="2"/>
              <a:buChar char="Ø"/>
              <a:defRPr/>
            </a:pPr>
            <a:endParaRPr lang="en-US" sz="2400" dirty="0"/>
          </a:p>
        </p:txBody>
      </p:sp>
      <p:sp>
        <p:nvSpPr>
          <p:cNvPr id="4" name="TextBox 3"/>
          <p:cNvSpPr txBox="1"/>
          <p:nvPr/>
        </p:nvSpPr>
        <p:spPr>
          <a:xfrm>
            <a:off x="1371600" y="381000"/>
            <a:ext cx="4383379" cy="646331"/>
          </a:xfrm>
          <a:prstGeom prst="rect">
            <a:avLst/>
          </a:prstGeom>
          <a:noFill/>
        </p:spPr>
        <p:txBody>
          <a:bodyPr wrap="none" rtlCol="0">
            <a:spAutoFit/>
          </a:bodyPr>
          <a:lstStyle/>
          <a:p>
            <a:r>
              <a:rPr lang="en-US" sz="3600" dirty="0" smtClean="0"/>
              <a:t>Why Behave Ethically?</a:t>
            </a:r>
            <a:endParaRPr lang="en-US" sz="36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9</a:t>
            </a:fld>
            <a:endParaRPr lang="en-US"/>
          </a:p>
        </p:txBody>
      </p:sp>
      <p:sp>
        <p:nvSpPr>
          <p:cNvPr id="3" name="TextBox 2"/>
          <p:cNvSpPr txBox="1"/>
          <p:nvPr/>
        </p:nvSpPr>
        <p:spPr>
          <a:xfrm>
            <a:off x="1371600" y="381000"/>
            <a:ext cx="5677708" cy="646331"/>
          </a:xfrm>
          <a:prstGeom prst="rect">
            <a:avLst/>
          </a:prstGeom>
          <a:noFill/>
        </p:spPr>
        <p:txBody>
          <a:bodyPr wrap="none" rtlCol="0">
            <a:spAutoFit/>
          </a:bodyPr>
          <a:lstStyle/>
          <a:p>
            <a:r>
              <a:rPr lang="en-US" sz="3600" dirty="0" smtClean="0"/>
              <a:t>Did These CEOs Act Ethically?</a:t>
            </a:r>
            <a:endParaRPr lang="en-US" sz="3600" dirty="0"/>
          </a:p>
        </p:txBody>
      </p:sp>
      <p:sp>
        <p:nvSpPr>
          <p:cNvPr id="4" name="TextBox 3"/>
          <p:cNvSpPr txBox="1"/>
          <p:nvPr/>
        </p:nvSpPr>
        <p:spPr>
          <a:xfrm>
            <a:off x="904009" y="1589809"/>
            <a:ext cx="7858991" cy="4524315"/>
          </a:xfrm>
          <a:prstGeom prst="rect">
            <a:avLst/>
          </a:prstGeom>
          <a:noFill/>
        </p:spPr>
        <p:txBody>
          <a:bodyPr wrap="square" rtlCol="0">
            <a:spAutoFit/>
          </a:bodyPr>
          <a:lstStyle/>
          <a:p>
            <a:pPr>
              <a:buFont typeface="Wingdings" pitchFamily="2" charset="2"/>
              <a:buChar char="Ø"/>
            </a:pPr>
            <a:r>
              <a:rPr lang="en-US" sz="2400" dirty="0" smtClean="0"/>
              <a:t>  Neutron Jack (Welsh) in the 1980s</a:t>
            </a:r>
          </a:p>
          <a:p>
            <a:pPr lvl="1">
              <a:buFont typeface="Wingdings" pitchFamily="2" charset="2"/>
              <a:buChar char="§"/>
            </a:pPr>
            <a:r>
              <a:rPr lang="en-US" sz="2400" dirty="0" smtClean="0"/>
              <a:t>  Fired 10% of worst performing employees each year</a:t>
            </a:r>
          </a:p>
          <a:p>
            <a:pPr lvl="1">
              <a:buFont typeface="Wingdings" pitchFamily="2" charset="2"/>
              <a:buChar char="§"/>
            </a:pPr>
            <a:r>
              <a:rPr lang="en-US" sz="2400" dirty="0" smtClean="0"/>
              <a:t>  Increased stakeholder wealth by 600% during his tenure</a:t>
            </a:r>
          </a:p>
          <a:p>
            <a:pPr lvl="1">
              <a:buFont typeface="Wingdings" pitchFamily="2" charset="2"/>
              <a:buChar char="§"/>
            </a:pPr>
            <a:r>
              <a:rPr lang="en-US" sz="2400" dirty="0" smtClean="0"/>
              <a:t>  However:</a:t>
            </a:r>
          </a:p>
          <a:p>
            <a:pPr lvl="2">
              <a:buFont typeface="Arial" pitchFamily="34" charset="0"/>
              <a:buChar char="•"/>
            </a:pPr>
            <a:r>
              <a:rPr lang="en-US" sz="2400" dirty="0" smtClean="0"/>
              <a:t>  S&amp;P 500 increase by more than 600% over same period</a:t>
            </a:r>
          </a:p>
          <a:p>
            <a:pPr lvl="2">
              <a:buFont typeface="Arial" pitchFamily="34" charset="0"/>
              <a:buChar char="•"/>
            </a:pPr>
            <a:r>
              <a:rPr lang="en-US" sz="2400" dirty="0" smtClean="0"/>
              <a:t>  Costco increased stakeholder wealth by 1200%</a:t>
            </a:r>
          </a:p>
          <a:p>
            <a:pPr lvl="2">
              <a:buFont typeface="Arial" pitchFamily="34" charset="0"/>
              <a:buChar char="•"/>
            </a:pPr>
            <a:endParaRPr lang="en-US" sz="2400" dirty="0" smtClean="0"/>
          </a:p>
          <a:p>
            <a:pPr>
              <a:buFont typeface="Wingdings" pitchFamily="2" charset="2"/>
              <a:buChar char="Ø"/>
            </a:pPr>
            <a:r>
              <a:rPr lang="en-US" sz="2400" dirty="0" smtClean="0"/>
              <a:t>  Stanley O'Neal at Merrill Lynch</a:t>
            </a:r>
          </a:p>
          <a:p>
            <a:pPr lvl="1">
              <a:buFont typeface="Wingdings" pitchFamily="2" charset="2"/>
              <a:buChar char="§"/>
            </a:pPr>
            <a:r>
              <a:rPr lang="en-US" sz="2400" dirty="0" smtClean="0"/>
              <a:t>  Changed culture of firm—family to cutthroat</a:t>
            </a:r>
          </a:p>
          <a:p>
            <a:pPr lvl="1">
              <a:buFont typeface="Wingdings" pitchFamily="2" charset="2"/>
              <a:buChar char="§"/>
            </a:pPr>
            <a:r>
              <a:rPr lang="en-US" sz="2400" dirty="0" smtClean="0"/>
              <a:t>  By the end, lost $10.6B</a:t>
            </a:r>
          </a:p>
          <a:p>
            <a:pPr lvl="1">
              <a:buFont typeface="Wingdings" pitchFamily="2" charset="2"/>
              <a:buChar char="§"/>
            </a:pPr>
            <a:r>
              <a:rPr lang="en-US" sz="2400" dirty="0" smtClean="0"/>
              <a:t>  Left with $160M severance package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676</TotalTime>
  <Words>2906</Words>
  <Application>Microsoft Office PowerPoint</Application>
  <PresentationFormat>On-screen Show (4:3)</PresentationFormat>
  <Paragraphs>261</Paragraphs>
  <Slides>18</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USER ORGANIZATION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defrick</dc:creator>
  <cp:lastModifiedBy>Frick, David E.</cp:lastModifiedBy>
  <cp:revision>62</cp:revision>
  <dcterms:created xsi:type="dcterms:W3CDTF">2014-11-04T12:55:44Z</dcterms:created>
  <dcterms:modified xsi:type="dcterms:W3CDTF">2016-08-23T17:18:19Z</dcterms:modified>
</cp:coreProperties>
</file>