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handoutMasterIdLst>
    <p:handoutMasterId r:id="rId33"/>
  </p:handoutMasterIdLst>
  <p:sldIdLst>
    <p:sldId id="471" r:id="rId3"/>
    <p:sldId id="280" r:id="rId4"/>
    <p:sldId id="330" r:id="rId5"/>
    <p:sldId id="333" r:id="rId6"/>
    <p:sldId id="332" r:id="rId7"/>
    <p:sldId id="331" r:id="rId8"/>
    <p:sldId id="337" r:id="rId9"/>
    <p:sldId id="334" r:id="rId10"/>
    <p:sldId id="335" r:id="rId11"/>
    <p:sldId id="336" r:id="rId12"/>
    <p:sldId id="338" r:id="rId13"/>
    <p:sldId id="342" r:id="rId14"/>
    <p:sldId id="339" r:id="rId15"/>
    <p:sldId id="340" r:id="rId16"/>
    <p:sldId id="341" r:id="rId17"/>
    <p:sldId id="375" r:id="rId18"/>
    <p:sldId id="343" r:id="rId19"/>
    <p:sldId id="344" r:id="rId20"/>
    <p:sldId id="346" r:id="rId21"/>
    <p:sldId id="354" r:id="rId22"/>
    <p:sldId id="353" r:id="rId23"/>
    <p:sldId id="355" r:id="rId24"/>
    <p:sldId id="356" r:id="rId25"/>
    <p:sldId id="411" r:id="rId26"/>
    <p:sldId id="469" r:id="rId27"/>
    <p:sldId id="470" r:id="rId28"/>
    <p:sldId id="472" r:id="rId29"/>
    <p:sldId id="473" r:id="rId30"/>
    <p:sldId id="47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showScrollbar="0"/>
    <p:sldAll/>
    <p:penClr>
      <a:schemeClr val="tx1"/>
    </p:penClr>
  </p:showPr>
  <p:clrMru>
    <a:srgbClr val="FF0000"/>
    <a:srgbClr val="C0C0C0"/>
    <a:srgbClr val="FFFF00"/>
    <a:srgbClr val="DDDDDD"/>
    <a:srgbClr val="FFFF66"/>
    <a:srgbClr val="800080"/>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90" y="-102"/>
      </p:cViewPr>
      <p:guideLst>
        <p:guide orient="horz" pos="2160"/>
        <p:guide pos="2880"/>
      </p:guideLst>
    </p:cSldViewPr>
  </p:slideViewPr>
  <p:notesTextViewPr>
    <p:cViewPr>
      <p:scale>
        <a:sx n="100" d="100"/>
        <a:sy n="100" d="100"/>
      </p:scale>
      <p:origin x="0" y="0"/>
    </p:cViewPr>
  </p:notesTextViewPr>
  <p:notesViewPr>
    <p:cSldViewPr>
      <p:cViewPr varScale="1">
        <p:scale>
          <a:sx n="96" d="100"/>
          <a:sy n="96" d="100"/>
        </p:scale>
        <p:origin x="-355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pPr>
              <a:defRPr/>
            </a:pPr>
            <a:fld id="{96DC519D-8EDE-4544-80D9-B7BF73063BD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8B8960-FEDD-4B2F-9AFA-B077E76D38CC}" type="datetimeFigureOut">
              <a:rPr lang="en-US" smtClean="0"/>
              <a:t>9/29/2015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E3A0A-936B-4EF3-9767-1F2FD04FF0A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briefing created by the University that I have modified slightly.</a:t>
            </a:r>
          </a:p>
          <a:p>
            <a:endParaRPr lang="en-US" dirty="0"/>
          </a:p>
          <a:p>
            <a:r>
              <a:rPr lang="en-US" dirty="0" smtClean="0"/>
              <a:t>It should be self explanatory.  If you have questions, please drop me an email.  I will either cover it in class or respond personally.</a:t>
            </a:r>
          </a:p>
          <a:p>
            <a:endParaRPr lang="en-US" dirty="0"/>
          </a:p>
          <a:p>
            <a:r>
              <a:rPr lang="en-US" dirty="0" smtClean="0"/>
              <a:t>Since the University standard is APA style, we will use APA for this class.  APA is a very complex standard, however, almost all of your needs can be satisfied by a very few formats.</a:t>
            </a:r>
          </a:p>
          <a:p>
            <a:endParaRPr lang="en-US" dirty="0"/>
          </a:p>
          <a:p>
            <a:r>
              <a:rPr lang="en-US" dirty="0" smtClean="0"/>
              <a:t>I will not make down your work for minor errors in APA format.  You may lose points for gross errors or total disregard for the format.</a:t>
            </a:r>
          </a:p>
          <a:p>
            <a:endParaRPr lang="en-US" dirty="0"/>
          </a:p>
          <a:p>
            <a:r>
              <a:rPr lang="en-US" dirty="0" smtClean="0"/>
              <a:t>The next comments are on slide 27.</a:t>
            </a:r>
            <a:endParaRPr lang="en-US" dirty="0"/>
          </a:p>
        </p:txBody>
      </p:sp>
      <p:sp>
        <p:nvSpPr>
          <p:cNvPr id="4" name="Slide Number Placeholder 3"/>
          <p:cNvSpPr>
            <a:spLocks noGrp="1"/>
          </p:cNvSpPr>
          <p:nvPr>
            <p:ph type="sldNum" sz="quarter" idx="10"/>
          </p:nvPr>
        </p:nvSpPr>
        <p:spPr/>
        <p:txBody>
          <a:bodyPr/>
          <a:lstStyle/>
          <a:p>
            <a:fld id="{19DE3A0A-936B-4EF3-9767-1F2FD04FF0AB}"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your mid-term and final exams, I will expect full citations for your responses.  The instructions in the exams will remind you of the format.</a:t>
            </a:r>
          </a:p>
          <a:p>
            <a:endParaRPr lang="en-US" dirty="0"/>
          </a:p>
          <a:p>
            <a:r>
              <a:rPr lang="en-US" dirty="0" smtClean="0"/>
              <a:t>For the source line, use the full APA format.  If you use a class lecture or your own notes as the source, use this format:</a:t>
            </a:r>
          </a:p>
          <a:p>
            <a:endParaRPr lang="en-US" dirty="0" smtClean="0"/>
          </a:p>
          <a:p>
            <a:r>
              <a:rPr lang="en-US" dirty="0" smtClean="0"/>
              <a:t>	Source:  Class lecture, (date), Title</a:t>
            </a:r>
            <a:endParaRPr lang="en-US" dirty="0"/>
          </a:p>
          <a:p>
            <a:endParaRPr lang="en-US" dirty="0"/>
          </a:p>
          <a:p>
            <a:r>
              <a:rPr lang="en-US" dirty="0" smtClean="0"/>
              <a:t>	Source:  Class notes (date)</a:t>
            </a:r>
          </a:p>
          <a:p>
            <a:endParaRPr lang="en-US" dirty="0"/>
          </a:p>
          <a:p>
            <a:r>
              <a:rPr lang="en-US" dirty="0" smtClean="0"/>
              <a:t>If you know the answer to a question without referring to another source, use:</a:t>
            </a:r>
          </a:p>
          <a:p>
            <a:endParaRPr lang="en-US" dirty="0"/>
          </a:p>
          <a:p>
            <a:r>
              <a:rPr lang="en-US" dirty="0" smtClean="0"/>
              <a:t>	Source:  None</a:t>
            </a:r>
            <a:endParaRPr lang="en-US" dirty="0"/>
          </a:p>
        </p:txBody>
      </p:sp>
      <p:sp>
        <p:nvSpPr>
          <p:cNvPr id="4" name="Slide Number Placeholder 3"/>
          <p:cNvSpPr>
            <a:spLocks noGrp="1"/>
          </p:cNvSpPr>
          <p:nvPr>
            <p:ph type="sldNum" sz="quarter" idx="10"/>
          </p:nvPr>
        </p:nvSpPr>
        <p:spPr/>
        <p:txBody>
          <a:bodyPr/>
          <a:lstStyle/>
          <a:p>
            <a:fld id="{19DE3A0A-936B-4EF3-9767-1F2FD04FF0AB}"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quizzes, the same rules apply if you submit your quizzes electronically.</a:t>
            </a:r>
          </a:p>
          <a:p>
            <a:endParaRPr lang="en-US" dirty="0"/>
          </a:p>
          <a:p>
            <a:r>
              <a:rPr lang="en-US" dirty="0" smtClean="0"/>
              <a:t>	On site classes:  On site classes take quizzes in class.  Since it is obvious that your are using your own words, no source citations are necessary.</a:t>
            </a:r>
          </a:p>
          <a:p>
            <a:endParaRPr lang="en-US" dirty="0"/>
          </a:p>
          <a:p>
            <a:r>
              <a:rPr lang="en-US" dirty="0" smtClean="0"/>
              <a:t>	On line classes:  On line classes submit quizzes electronically.  </a:t>
            </a:r>
          </a:p>
          <a:p>
            <a:endParaRPr lang="en-US" dirty="0" smtClean="0"/>
          </a:p>
          <a:p>
            <a:r>
              <a:rPr lang="en-US" dirty="0" smtClean="0"/>
              <a:t>You may also use in class lectures and your notes for references on quizzes.</a:t>
            </a:r>
            <a:endParaRPr lang="en-US" dirty="0"/>
          </a:p>
        </p:txBody>
      </p:sp>
      <p:sp>
        <p:nvSpPr>
          <p:cNvPr id="4" name="Slide Number Placeholder 3"/>
          <p:cNvSpPr>
            <a:spLocks noGrp="1"/>
          </p:cNvSpPr>
          <p:nvPr>
            <p:ph type="sldNum" sz="quarter" idx="10"/>
          </p:nvPr>
        </p:nvSpPr>
        <p:spPr/>
        <p:txBody>
          <a:bodyPr/>
          <a:lstStyle/>
          <a:p>
            <a:fld id="{19DE3A0A-936B-4EF3-9767-1F2FD04FF0AB}"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DE3A0A-936B-4EF3-9767-1F2FD04FF0A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cid:image001.png@01CDDDD7.66FCE7D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1804E0-20AC-4CF1-BFB0-A0258244693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CE5CC9-76DB-441E-8BC4-9E8D0BC5741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EBB767-FE61-4D0A-831A-EB30FC1B637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B4AB423-2280-4577-9774-19DD6B91FEB6}" type="datetimeFigureOut">
              <a:rPr lang="en-US"/>
              <a:pPr>
                <a:defRPr/>
              </a:pPr>
              <a:t>9/29/2015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A84AB1B-14B0-4F2F-9A60-DE913E70550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9F09388-EF11-457B-A1CA-02D68920AC6D}" type="datetimeFigureOut">
              <a:rPr lang="en-US"/>
              <a:pPr>
                <a:defRPr/>
              </a:pPr>
              <a:t>9/29/2015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CC8B7DC-B031-4E40-9B88-26C36154F58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0C4A740-BF09-4B32-9174-913D1BCB65E0}" type="datetimeFigureOut">
              <a:rPr lang="en-US"/>
              <a:pPr>
                <a:defRPr/>
              </a:pPr>
              <a:t>9/29/2015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6CBB15-B616-432D-B83F-979DE5D20F4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F8A6B3F1-60A6-457A-A100-B6350D8C6808}" type="datetimeFigureOut">
              <a:rPr lang="en-US"/>
              <a:pPr>
                <a:defRPr/>
              </a:pPr>
              <a:t>9/29/2015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B1D6D9-F79F-42C9-A70B-AFEA366E28F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E33E292B-2C3D-4F76-B80E-3A9FB129B381}" type="datetimeFigureOut">
              <a:rPr lang="en-US"/>
              <a:pPr>
                <a:defRPr/>
              </a:pPr>
              <a:t>9/29/2015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3F32AFA-9954-415A-8052-0349A9DFB50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F4CE3AD9-6760-4652-BFF7-9A43662489D7}" type="datetimeFigureOut">
              <a:rPr lang="en-US"/>
              <a:pPr>
                <a:defRPr/>
              </a:pPr>
              <a:t>9/29/2015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28DE8C9-0009-44DD-9B09-92929D9F6F9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E98886C3-FFEF-4E64-A183-5D988EBBEA3D}" type="datetimeFigureOut">
              <a:rPr lang="en-US"/>
              <a:pPr>
                <a:defRPr/>
              </a:pPr>
              <a:t>9/29/2015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A6DAC04-5B23-4F32-9218-DEDE461F394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5C8E9DEA-02AB-4C9A-A340-93E234B747D7}" type="datetimeFigureOut">
              <a:rPr lang="en-US"/>
              <a:pPr>
                <a:defRPr/>
              </a:pPr>
              <a:t>9/29/2015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C54DEAD-0DCF-4378-8FD6-935D8548EC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39D8C10-7E85-4C4F-9E4D-2B7BF97EB321}"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73C544C1-0712-4D5A-BF63-69F6D0E39A26}" type="datetimeFigureOut">
              <a:rPr lang="en-US"/>
              <a:pPr>
                <a:defRPr/>
              </a:pPr>
              <a:t>9/29/2015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A255924-07CB-477C-BFAB-3C90F1F0073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EA5CC8E-2AF9-4FE3-81C4-99DF454B4E5B}" type="datetimeFigureOut">
              <a:rPr lang="en-US"/>
              <a:pPr>
                <a:defRPr/>
              </a:pPr>
              <a:t>9/29/2015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FED32E6-7004-4E46-B632-72DD71CFFF6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9969801-3309-4936-92E2-C319F37D7BF0}" type="datetimeFigureOut">
              <a:rPr lang="en-US"/>
              <a:pPr>
                <a:defRPr/>
              </a:pPr>
              <a:t>9/29/2015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1078E46-EF06-4DF3-8922-0FF946B2157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EC7E3D-7828-4DA8-A386-F23AD5F43EF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758AD6-F32B-413C-A61B-32BC06F284B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0B6BB6C-A186-4622-A40F-833A98C11E0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D6F492-B518-4BEE-8EB2-66B246DDA3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6172200"/>
            <a:ext cx="9144000" cy="0"/>
          </a:xfrm>
          <a:prstGeom prst="line">
            <a:avLst/>
          </a:prstGeom>
          <a:noFill/>
          <a:ln w="38100">
            <a:solidFill>
              <a:srgbClr val="0070C0"/>
            </a:solidFill>
            <a:round/>
            <a:headEnd/>
            <a:tailEnd/>
          </a:ln>
          <a:effectLst/>
        </p:spPr>
        <p:txBody>
          <a:bodyPr/>
          <a:lstStyle/>
          <a:p>
            <a:pPr>
              <a:defRPr/>
            </a:pPr>
            <a:endParaRPr lang="en-US"/>
          </a:p>
        </p:txBody>
      </p:sp>
      <p:sp>
        <p:nvSpPr>
          <p:cNvPr id="3" name="Line 4"/>
          <p:cNvSpPr>
            <a:spLocks noChangeShapeType="1"/>
          </p:cNvSpPr>
          <p:nvPr userDrawn="1"/>
        </p:nvSpPr>
        <p:spPr bwMode="auto">
          <a:xfrm>
            <a:off x="0" y="1447800"/>
            <a:ext cx="9144000" cy="0"/>
          </a:xfrm>
          <a:prstGeom prst="line">
            <a:avLst/>
          </a:prstGeom>
          <a:noFill/>
          <a:ln w="57150">
            <a:solidFill>
              <a:srgbClr val="0070C0"/>
            </a:solidFill>
            <a:round/>
            <a:headEnd/>
            <a:tailEnd/>
          </a:ln>
          <a:effectLst/>
        </p:spPr>
        <p:txBody>
          <a:bodyPr/>
          <a:lstStyle/>
          <a:p>
            <a:pPr>
              <a:defRPr/>
            </a:pPr>
            <a:endParaRPr lang="en-US"/>
          </a:p>
        </p:txBody>
      </p:sp>
      <p:sp>
        <p:nvSpPr>
          <p:cNvPr id="4" name="Line 5"/>
          <p:cNvSpPr>
            <a:spLocks noChangeShapeType="1"/>
          </p:cNvSpPr>
          <p:nvPr userDrawn="1"/>
        </p:nvSpPr>
        <p:spPr bwMode="auto">
          <a:xfrm>
            <a:off x="1219200" y="0"/>
            <a:ext cx="0" cy="1447800"/>
          </a:xfrm>
          <a:prstGeom prst="line">
            <a:avLst/>
          </a:prstGeom>
          <a:noFill/>
          <a:ln w="57150">
            <a:solidFill>
              <a:srgbClr val="0070C0"/>
            </a:solidFill>
            <a:round/>
            <a:headEnd/>
            <a:tailEnd/>
          </a:ln>
          <a:effectLst/>
        </p:spPr>
        <p:txBody>
          <a:bodyPr/>
          <a:lstStyle/>
          <a:p>
            <a:pPr>
              <a:defRPr/>
            </a:pPr>
            <a:endParaRPr lang="en-US"/>
          </a:p>
        </p:txBody>
      </p:sp>
      <p:sp>
        <p:nvSpPr>
          <p:cNvPr id="5" name="Text Box 6"/>
          <p:cNvSpPr txBox="1">
            <a:spLocks noChangeArrowheads="1"/>
          </p:cNvSpPr>
          <p:nvPr userDrawn="1"/>
        </p:nvSpPr>
        <p:spPr bwMode="auto">
          <a:xfrm>
            <a:off x="0" y="6400800"/>
            <a:ext cx="8839200" cy="274638"/>
          </a:xfrm>
          <a:prstGeom prst="rect">
            <a:avLst/>
          </a:prstGeom>
          <a:noFill/>
          <a:ln w="9525">
            <a:noFill/>
            <a:miter lim="800000"/>
            <a:headEnd/>
            <a:tailEnd/>
          </a:ln>
          <a:effectLst/>
        </p:spPr>
        <p:txBody>
          <a:bodyPr>
            <a:spAutoFit/>
          </a:bodyPr>
          <a:lstStyle/>
          <a:p>
            <a:pPr>
              <a:spcBef>
                <a:spcPct val="50000"/>
              </a:spcBef>
              <a:defRPr/>
            </a:pPr>
            <a:r>
              <a:rPr lang="en-US" sz="1200" i="1"/>
              <a:t>Copyright </a:t>
            </a:r>
            <a:r>
              <a:rPr lang="en-US" sz="1200" i="1">
                <a:cs typeface="Arial" charset="0"/>
              </a:rPr>
              <a:t>© 2013 University of North America. All rights reserved.</a:t>
            </a:r>
          </a:p>
        </p:txBody>
      </p:sp>
      <p:sp>
        <p:nvSpPr>
          <p:cNvPr id="6" name="Rectangle 7"/>
          <p:cNvSpPr>
            <a:spLocks noChangeArrowheads="1"/>
          </p:cNvSpPr>
          <p:nvPr userDrawn="1"/>
        </p:nvSpPr>
        <p:spPr bwMode="auto">
          <a:xfrm>
            <a:off x="914400" y="1676400"/>
            <a:ext cx="7620000" cy="304800"/>
          </a:xfrm>
          <a:prstGeom prst="rect">
            <a:avLst/>
          </a:prstGeom>
          <a:noFill/>
          <a:ln w="9525">
            <a:noFill/>
            <a:miter lim="800000"/>
            <a:headEnd/>
            <a:tailEnd/>
          </a:ln>
          <a:effectLst/>
        </p:spPr>
        <p:txBody>
          <a:bodyPr wrap="none" anchor="ctr"/>
          <a:lstStyle/>
          <a:p>
            <a:pPr>
              <a:defRPr/>
            </a:pPr>
            <a:endParaRPr lang="en-US"/>
          </a:p>
        </p:txBody>
      </p:sp>
      <p:sp>
        <p:nvSpPr>
          <p:cNvPr id="7" name="Text Box 9"/>
          <p:cNvSpPr txBox="1">
            <a:spLocks noChangeArrowheads="1"/>
          </p:cNvSpPr>
          <p:nvPr userDrawn="1"/>
        </p:nvSpPr>
        <p:spPr bwMode="auto">
          <a:xfrm>
            <a:off x="1371600" y="2133600"/>
            <a:ext cx="7086600" cy="2246313"/>
          </a:xfrm>
          <a:prstGeom prst="rect">
            <a:avLst/>
          </a:prstGeom>
          <a:noFill/>
          <a:ln w="9525">
            <a:noFill/>
            <a:miter lim="800000"/>
            <a:headEnd/>
            <a:tailEnd/>
          </a:ln>
          <a:effectLst/>
        </p:spPr>
        <p:txBody>
          <a:bodyPr>
            <a:spAutoFit/>
          </a:bodyPr>
          <a:lstStyle/>
          <a:p>
            <a:pPr>
              <a:spcBef>
                <a:spcPct val="50000"/>
              </a:spcBef>
              <a:defRPr/>
            </a:pPr>
            <a:endParaRPr lang="en-US" sz="3200" b="1" i="1">
              <a:solidFill>
                <a:srgbClr val="800080"/>
              </a:solidFill>
            </a:endParaRPr>
          </a:p>
          <a:p>
            <a:pPr>
              <a:spcBef>
                <a:spcPct val="50000"/>
              </a:spcBef>
              <a:defRPr/>
            </a:pPr>
            <a:endParaRPr lang="en-US"/>
          </a:p>
          <a:p>
            <a:pPr>
              <a:spcBef>
                <a:spcPct val="50000"/>
              </a:spcBef>
              <a:defRPr/>
            </a:pPr>
            <a:endParaRPr lang="en-US"/>
          </a:p>
          <a:p>
            <a:pPr>
              <a:spcBef>
                <a:spcPct val="50000"/>
              </a:spcBef>
              <a:defRPr/>
            </a:pPr>
            <a:endParaRPr lang="en-US"/>
          </a:p>
          <a:p>
            <a:pPr>
              <a:spcBef>
                <a:spcPct val="50000"/>
              </a:spcBef>
              <a:defRPr/>
            </a:pPr>
            <a:endParaRPr lang="en-US"/>
          </a:p>
        </p:txBody>
      </p:sp>
      <p:pic>
        <p:nvPicPr>
          <p:cNvPr id="8" name="Picture 1" descr="Description: cid:image001.png@01CD3772.244910A0"/>
          <p:cNvPicPr>
            <a:picLocks noChangeAspect="1" noChangeArrowheads="1"/>
          </p:cNvPicPr>
          <p:nvPr userDrawn="1"/>
        </p:nvPicPr>
        <p:blipFill>
          <a:blip r:embed="rId2" r:link="rId3" cstate="print"/>
          <a:srcRect/>
          <a:stretch>
            <a:fillRect/>
          </a:stretch>
        </p:blipFill>
        <p:spPr bwMode="auto">
          <a:xfrm>
            <a:off x="228600" y="250825"/>
            <a:ext cx="885825" cy="1162050"/>
          </a:xfrm>
          <a:prstGeom prst="rect">
            <a:avLst/>
          </a:prstGeom>
          <a:noFill/>
          <a:ln w="9525">
            <a:noFill/>
            <a:miter lim="800000"/>
            <a:headEnd/>
            <a:tailEnd/>
          </a:ln>
        </p:spPr>
      </p:pic>
      <p:sp>
        <p:nvSpPr>
          <p:cNvPr id="9" name="Slide Number Placeholder 3"/>
          <p:cNvSpPr>
            <a:spLocks noGrp="1"/>
          </p:cNvSpPr>
          <p:nvPr>
            <p:ph type="sldNum" sz="quarter" idx="10"/>
          </p:nvPr>
        </p:nvSpPr>
        <p:spPr>
          <a:xfrm>
            <a:off x="8229600" y="6245225"/>
            <a:ext cx="457200" cy="476250"/>
          </a:xfrm>
        </p:spPr>
        <p:txBody>
          <a:bodyPr/>
          <a:lstStyle>
            <a:lvl1pPr>
              <a:defRPr/>
            </a:lvl1pPr>
          </a:lstStyle>
          <a:p>
            <a:pPr>
              <a:defRPr/>
            </a:pPr>
            <a:fld id="{6BC15B1E-065A-4FBB-B714-5B743935F5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485E6A-3A28-4A14-BFC8-7990D695706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ED3D74-93AC-41C3-AF72-0E44567E894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cid:image001.png@01CDDDD7.66FCE7D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400"/>
            </a:lvl1pPr>
          </a:lstStyle>
          <a:p>
            <a:pPr>
              <a:defRPr/>
            </a:pPr>
            <a:fld id="{0B938B18-8021-41D2-A1E5-C0EF1AAE8BB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8" r:id="rId7"/>
    <p:sldLayoutId id="2147483724" r:id="rId8"/>
    <p:sldLayoutId id="2147483725" r:id="rId9"/>
    <p:sldLayoutId id="2147483726" r:id="rId10"/>
    <p:sldLayoutId id="214748372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3"/>
          <p:cNvSpPr txBox="1">
            <a:spLocks/>
          </p:cNvSpPr>
          <p:nvPr userDrawn="1"/>
        </p:nvSpPr>
        <p:spPr>
          <a:xfrm>
            <a:off x="8229600" y="6245225"/>
            <a:ext cx="609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4587C2C-B504-4BD9-A2E5-A8D91909A3C6}" type="slidenum">
              <a:rPr lang="en-US" smtClean="0"/>
              <a:pPr>
                <a:defRPr/>
              </a:pPr>
              <a:t>‹#›</a:t>
            </a:fld>
            <a:endParaRPr lang="en-US" dirty="0" smtClean="0"/>
          </a:p>
        </p:txBody>
      </p:sp>
      <p:sp>
        <p:nvSpPr>
          <p:cNvPr id="2053" name="Line 2"/>
          <p:cNvSpPr>
            <a:spLocks noChangeShapeType="1"/>
          </p:cNvSpPr>
          <p:nvPr userDrawn="1"/>
        </p:nvSpPr>
        <p:spPr bwMode="auto">
          <a:xfrm>
            <a:off x="0" y="6172200"/>
            <a:ext cx="9144000" cy="0"/>
          </a:xfrm>
          <a:prstGeom prst="line">
            <a:avLst/>
          </a:prstGeom>
          <a:noFill/>
          <a:ln w="38100">
            <a:solidFill>
              <a:srgbClr val="0070C0"/>
            </a:solidFill>
            <a:round/>
            <a:headEnd/>
            <a:tailEnd/>
          </a:ln>
          <a:effectLst/>
        </p:spPr>
        <p:txBody>
          <a:bodyPr/>
          <a:lstStyle/>
          <a:p>
            <a:pPr>
              <a:defRPr/>
            </a:pPr>
            <a:endParaRPr lang="en-US"/>
          </a:p>
        </p:txBody>
      </p:sp>
      <p:sp>
        <p:nvSpPr>
          <p:cNvPr id="2054" name="Line 4"/>
          <p:cNvSpPr>
            <a:spLocks noChangeShapeType="1"/>
          </p:cNvSpPr>
          <p:nvPr userDrawn="1"/>
        </p:nvSpPr>
        <p:spPr bwMode="auto">
          <a:xfrm>
            <a:off x="0" y="1447800"/>
            <a:ext cx="9144000" cy="0"/>
          </a:xfrm>
          <a:prstGeom prst="line">
            <a:avLst/>
          </a:prstGeom>
          <a:noFill/>
          <a:ln w="57150">
            <a:solidFill>
              <a:srgbClr val="0070C0"/>
            </a:solidFill>
            <a:round/>
            <a:headEnd/>
            <a:tailEnd/>
          </a:ln>
          <a:effectLst/>
        </p:spPr>
        <p:txBody>
          <a:bodyPr/>
          <a:lstStyle/>
          <a:p>
            <a:pPr>
              <a:defRPr/>
            </a:pPr>
            <a:endParaRPr lang="en-US"/>
          </a:p>
        </p:txBody>
      </p:sp>
      <p:sp>
        <p:nvSpPr>
          <p:cNvPr id="2055" name="Line 5"/>
          <p:cNvSpPr>
            <a:spLocks noChangeShapeType="1"/>
          </p:cNvSpPr>
          <p:nvPr userDrawn="1"/>
        </p:nvSpPr>
        <p:spPr bwMode="auto">
          <a:xfrm>
            <a:off x="1219200" y="0"/>
            <a:ext cx="0" cy="1447800"/>
          </a:xfrm>
          <a:prstGeom prst="line">
            <a:avLst/>
          </a:prstGeom>
          <a:noFill/>
          <a:ln w="57150">
            <a:solidFill>
              <a:srgbClr val="0070C0"/>
            </a:solidFill>
            <a:round/>
            <a:headEnd/>
            <a:tailEnd/>
          </a:ln>
          <a:effectLst/>
        </p:spPr>
        <p:txBody>
          <a:bodyPr/>
          <a:lstStyle/>
          <a:p>
            <a:pPr>
              <a:defRPr/>
            </a:pPr>
            <a:endParaRPr lang="en-US"/>
          </a:p>
        </p:txBody>
      </p:sp>
      <p:sp>
        <p:nvSpPr>
          <p:cNvPr id="2056" name="Text Box 6"/>
          <p:cNvSpPr txBox="1">
            <a:spLocks noChangeArrowheads="1"/>
          </p:cNvSpPr>
          <p:nvPr userDrawn="1"/>
        </p:nvSpPr>
        <p:spPr bwMode="auto">
          <a:xfrm>
            <a:off x="0" y="6400800"/>
            <a:ext cx="8839200" cy="274638"/>
          </a:xfrm>
          <a:prstGeom prst="rect">
            <a:avLst/>
          </a:prstGeom>
          <a:noFill/>
          <a:ln w="9525">
            <a:noFill/>
            <a:miter lim="800000"/>
            <a:headEnd/>
            <a:tailEnd/>
          </a:ln>
          <a:effectLst/>
        </p:spPr>
        <p:txBody>
          <a:bodyPr>
            <a:spAutoFit/>
          </a:bodyPr>
          <a:lstStyle/>
          <a:p>
            <a:pPr>
              <a:spcBef>
                <a:spcPct val="50000"/>
              </a:spcBef>
              <a:defRPr/>
            </a:pPr>
            <a:r>
              <a:rPr lang="en-US" sz="1200" i="1"/>
              <a:t>Copyright </a:t>
            </a:r>
            <a:r>
              <a:rPr lang="en-US" sz="1200" i="1">
                <a:cs typeface="Arial" charset="0"/>
              </a:rPr>
              <a:t>© 2013 University of North America. All rights reserved.</a:t>
            </a:r>
          </a:p>
        </p:txBody>
      </p:sp>
      <p:sp>
        <p:nvSpPr>
          <p:cNvPr id="2057" name="Rectangle 7"/>
          <p:cNvSpPr>
            <a:spLocks noChangeArrowheads="1"/>
          </p:cNvSpPr>
          <p:nvPr userDrawn="1"/>
        </p:nvSpPr>
        <p:spPr bwMode="auto">
          <a:xfrm>
            <a:off x="914400" y="1676400"/>
            <a:ext cx="7620000" cy="304800"/>
          </a:xfrm>
          <a:prstGeom prst="rect">
            <a:avLst/>
          </a:prstGeom>
          <a:noFill/>
          <a:ln w="9525">
            <a:noFill/>
            <a:miter lim="800000"/>
            <a:headEnd/>
            <a:tailEnd/>
          </a:ln>
          <a:effectLst/>
        </p:spPr>
        <p:txBody>
          <a:bodyPr wrap="none" anchor="ctr"/>
          <a:lstStyle/>
          <a:p>
            <a:pPr>
              <a:defRPr/>
            </a:pPr>
            <a:endParaRPr lang="en-US"/>
          </a:p>
        </p:txBody>
      </p:sp>
      <p:sp>
        <p:nvSpPr>
          <p:cNvPr id="2058" name="Text Box 9"/>
          <p:cNvSpPr txBox="1">
            <a:spLocks noChangeArrowheads="1"/>
          </p:cNvSpPr>
          <p:nvPr userDrawn="1"/>
        </p:nvSpPr>
        <p:spPr bwMode="auto">
          <a:xfrm>
            <a:off x="1371600" y="2133600"/>
            <a:ext cx="7086600" cy="2246313"/>
          </a:xfrm>
          <a:prstGeom prst="rect">
            <a:avLst/>
          </a:prstGeom>
          <a:noFill/>
          <a:ln w="9525">
            <a:noFill/>
            <a:miter lim="800000"/>
            <a:headEnd/>
            <a:tailEnd/>
          </a:ln>
          <a:effectLst/>
        </p:spPr>
        <p:txBody>
          <a:bodyPr>
            <a:spAutoFit/>
          </a:bodyPr>
          <a:lstStyle/>
          <a:p>
            <a:pPr>
              <a:spcBef>
                <a:spcPct val="50000"/>
              </a:spcBef>
              <a:defRPr/>
            </a:pPr>
            <a:endParaRPr lang="en-US" sz="3200" b="1" i="1">
              <a:solidFill>
                <a:srgbClr val="800080"/>
              </a:solidFill>
            </a:endParaRPr>
          </a:p>
          <a:p>
            <a:pPr>
              <a:spcBef>
                <a:spcPct val="50000"/>
              </a:spcBef>
              <a:defRPr/>
            </a:pPr>
            <a:endParaRPr lang="en-US"/>
          </a:p>
          <a:p>
            <a:pPr>
              <a:spcBef>
                <a:spcPct val="50000"/>
              </a:spcBef>
              <a:defRPr/>
            </a:pPr>
            <a:endParaRPr lang="en-US"/>
          </a:p>
          <a:p>
            <a:pPr>
              <a:spcBef>
                <a:spcPct val="50000"/>
              </a:spcBef>
              <a:defRPr/>
            </a:pPr>
            <a:endParaRPr lang="en-US"/>
          </a:p>
          <a:p>
            <a:pPr>
              <a:spcBef>
                <a:spcPct val="50000"/>
              </a:spcBef>
              <a:defRPr/>
            </a:pPr>
            <a:endParaRPr lang="en-US"/>
          </a:p>
        </p:txBody>
      </p:sp>
      <p:pic>
        <p:nvPicPr>
          <p:cNvPr id="2059" name="Picture 1" descr="Description: cid:image001.png@01CD3772.244910A0"/>
          <p:cNvPicPr>
            <a:picLocks noChangeAspect="1" noChangeArrowheads="1"/>
          </p:cNvPicPr>
          <p:nvPr userDrawn="1"/>
        </p:nvPicPr>
        <p:blipFill>
          <a:blip r:embed="rId13" r:link="rId14" cstate="print"/>
          <a:srcRect/>
          <a:stretch>
            <a:fillRect/>
          </a:stretch>
        </p:blipFill>
        <p:spPr bwMode="auto">
          <a:xfrm>
            <a:off x="228600" y="250825"/>
            <a:ext cx="885825" cy="11620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cid:image001.png@01CDDDD7.66FCE7D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Equity_theory"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0" y="6172200"/>
            <a:ext cx="9144000" cy="0"/>
          </a:xfrm>
          <a:prstGeom prst="line">
            <a:avLst/>
          </a:prstGeom>
          <a:noFill/>
          <a:ln w="38100">
            <a:solidFill>
              <a:srgbClr val="0070C0"/>
            </a:solidFill>
            <a:round/>
            <a:headEnd/>
            <a:tailEnd/>
          </a:ln>
        </p:spPr>
        <p:txBody>
          <a:bodyPr/>
          <a:lstStyle/>
          <a:p>
            <a:endParaRPr lang="en-US"/>
          </a:p>
        </p:txBody>
      </p:sp>
      <p:sp>
        <p:nvSpPr>
          <p:cNvPr id="15363" name="Line 4"/>
          <p:cNvSpPr>
            <a:spLocks noChangeShapeType="1"/>
          </p:cNvSpPr>
          <p:nvPr/>
        </p:nvSpPr>
        <p:spPr bwMode="auto">
          <a:xfrm>
            <a:off x="0" y="1447800"/>
            <a:ext cx="9144000" cy="0"/>
          </a:xfrm>
          <a:prstGeom prst="line">
            <a:avLst/>
          </a:prstGeom>
          <a:noFill/>
          <a:ln w="57150">
            <a:solidFill>
              <a:srgbClr val="0070C0"/>
            </a:solidFill>
            <a:round/>
            <a:headEnd/>
            <a:tailEnd/>
          </a:ln>
        </p:spPr>
        <p:txBody>
          <a:bodyPr/>
          <a:lstStyle/>
          <a:p>
            <a:endParaRPr lang="en-US"/>
          </a:p>
        </p:txBody>
      </p:sp>
      <p:sp>
        <p:nvSpPr>
          <p:cNvPr id="15364" name="Line 5"/>
          <p:cNvSpPr>
            <a:spLocks noChangeShapeType="1"/>
          </p:cNvSpPr>
          <p:nvPr/>
        </p:nvSpPr>
        <p:spPr bwMode="auto">
          <a:xfrm>
            <a:off x="1219200" y="0"/>
            <a:ext cx="0" cy="1447800"/>
          </a:xfrm>
          <a:prstGeom prst="line">
            <a:avLst/>
          </a:prstGeom>
          <a:noFill/>
          <a:ln w="57150">
            <a:solidFill>
              <a:srgbClr val="0070C0"/>
            </a:solidFill>
            <a:round/>
            <a:headEnd/>
            <a:tailEnd/>
          </a:ln>
        </p:spPr>
        <p:txBody>
          <a:bodyPr/>
          <a:lstStyle/>
          <a:p>
            <a:endParaRPr lang="en-US"/>
          </a:p>
        </p:txBody>
      </p:sp>
      <p:sp>
        <p:nvSpPr>
          <p:cNvPr id="15365" name="Text Box 6"/>
          <p:cNvSpPr txBox="1">
            <a:spLocks noChangeArrowheads="1"/>
          </p:cNvSpPr>
          <p:nvPr/>
        </p:nvSpPr>
        <p:spPr bwMode="auto">
          <a:xfrm>
            <a:off x="0" y="6400800"/>
            <a:ext cx="8839200" cy="274638"/>
          </a:xfrm>
          <a:prstGeom prst="rect">
            <a:avLst/>
          </a:prstGeom>
          <a:noFill/>
          <a:ln w="9525">
            <a:noFill/>
            <a:miter lim="800000"/>
            <a:headEnd/>
            <a:tailEnd/>
          </a:ln>
        </p:spPr>
        <p:txBody>
          <a:bodyPr>
            <a:spAutoFit/>
          </a:bodyPr>
          <a:lstStyle/>
          <a:p>
            <a:pPr>
              <a:spcBef>
                <a:spcPct val="50000"/>
              </a:spcBef>
            </a:pPr>
            <a:r>
              <a:rPr lang="en-US" sz="1200" i="1"/>
              <a:t>Copyright </a:t>
            </a:r>
            <a:r>
              <a:rPr lang="en-US" sz="1200" i="1">
                <a:cs typeface="Arial" charset="0"/>
              </a:rPr>
              <a:t>© 2013 University of North America. All rights reserved.</a:t>
            </a:r>
          </a:p>
        </p:txBody>
      </p:sp>
      <p:sp>
        <p:nvSpPr>
          <p:cNvPr id="15366" name="Rectangle 7"/>
          <p:cNvSpPr>
            <a:spLocks noChangeArrowheads="1"/>
          </p:cNvSpPr>
          <p:nvPr/>
        </p:nvSpPr>
        <p:spPr bwMode="auto">
          <a:xfrm>
            <a:off x="914400" y="1676400"/>
            <a:ext cx="7620000" cy="304800"/>
          </a:xfrm>
          <a:prstGeom prst="rect">
            <a:avLst/>
          </a:prstGeom>
          <a:noFill/>
          <a:ln w="9525">
            <a:noFill/>
            <a:miter lim="800000"/>
            <a:headEnd/>
            <a:tailEnd/>
          </a:ln>
        </p:spPr>
        <p:txBody>
          <a:bodyPr wrap="none" anchor="ctr"/>
          <a:lstStyle/>
          <a:p>
            <a:endParaRPr lang="en-US"/>
          </a:p>
        </p:txBody>
      </p:sp>
      <p:sp>
        <p:nvSpPr>
          <p:cNvPr id="15367" name="Text Box 8"/>
          <p:cNvSpPr txBox="1">
            <a:spLocks noChangeArrowheads="1"/>
          </p:cNvSpPr>
          <p:nvPr/>
        </p:nvSpPr>
        <p:spPr bwMode="auto">
          <a:xfrm>
            <a:off x="1371600" y="228600"/>
            <a:ext cx="6477000" cy="1066800"/>
          </a:xfrm>
          <a:prstGeom prst="rect">
            <a:avLst/>
          </a:prstGeom>
          <a:noFill/>
          <a:ln w="9525">
            <a:noFill/>
            <a:miter lim="800000"/>
            <a:headEnd/>
            <a:tailEnd/>
          </a:ln>
        </p:spPr>
        <p:txBody>
          <a:bodyPr>
            <a:spAutoFit/>
          </a:bodyPr>
          <a:lstStyle/>
          <a:p>
            <a:pPr>
              <a:spcBef>
                <a:spcPct val="50000"/>
              </a:spcBef>
            </a:pPr>
            <a:r>
              <a:rPr lang="en-US" sz="3200" b="1" i="1"/>
              <a:t>Understanding and Avoiding Plagiarism</a:t>
            </a:r>
          </a:p>
        </p:txBody>
      </p:sp>
      <p:sp>
        <p:nvSpPr>
          <p:cNvPr id="15368" name="Text Box 9"/>
          <p:cNvSpPr txBox="1">
            <a:spLocks noChangeArrowheads="1"/>
          </p:cNvSpPr>
          <p:nvPr/>
        </p:nvSpPr>
        <p:spPr bwMode="auto">
          <a:xfrm>
            <a:off x="1371600" y="2133600"/>
            <a:ext cx="7086600" cy="2986088"/>
          </a:xfrm>
          <a:prstGeom prst="rect">
            <a:avLst/>
          </a:prstGeom>
          <a:noFill/>
          <a:ln w="9525">
            <a:noFill/>
            <a:miter lim="800000"/>
            <a:headEnd/>
            <a:tailEnd/>
          </a:ln>
        </p:spPr>
        <p:txBody>
          <a:bodyPr>
            <a:spAutoFit/>
          </a:bodyPr>
          <a:lstStyle/>
          <a:p>
            <a:pPr>
              <a:spcBef>
                <a:spcPct val="50000"/>
              </a:spcBef>
            </a:pPr>
            <a:r>
              <a:rPr lang="en-US" sz="3200" b="1" i="1">
                <a:solidFill>
                  <a:srgbClr val="800080"/>
                </a:solidFill>
              </a:rPr>
              <a:t>APA Rules of Citation</a:t>
            </a:r>
          </a:p>
          <a:p>
            <a:pPr>
              <a:spcBef>
                <a:spcPct val="50000"/>
              </a:spcBef>
            </a:pPr>
            <a:endParaRPr lang="en-US" sz="3200" b="1" i="1">
              <a:solidFill>
                <a:srgbClr val="800080"/>
              </a:solidFill>
            </a:endParaRPr>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p:txBody>
      </p:sp>
      <p:pic>
        <p:nvPicPr>
          <p:cNvPr id="15369" name="Picture 1" descr="Description: cid:image001.png@01CD3772.244910A0"/>
          <p:cNvPicPr>
            <a:picLocks noChangeAspect="1" noChangeArrowheads="1"/>
          </p:cNvPicPr>
          <p:nvPr/>
        </p:nvPicPr>
        <p:blipFill>
          <a:blip r:embed="rId3" r:link="rId4" cstate="print"/>
          <a:srcRect/>
          <a:stretch>
            <a:fillRect/>
          </a:stretch>
        </p:blipFill>
        <p:spPr bwMode="auto">
          <a:xfrm>
            <a:off x="228600" y="250825"/>
            <a:ext cx="885825" cy="1162050"/>
          </a:xfrm>
          <a:prstGeom prst="rect">
            <a:avLst/>
          </a:prstGeom>
          <a:noFill/>
          <a:ln w="9525">
            <a:noFill/>
            <a:miter lim="800000"/>
            <a:headEnd/>
            <a:tailEnd/>
          </a:ln>
        </p:spPr>
      </p:pic>
    </p:spTree>
  </p:cSld>
  <p:clrMapOvr>
    <a:masterClrMapping/>
  </p:clrMapOvr>
  <p:transition spd="slow" advClick="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4579" name="Rectangle 33"/>
          <p:cNvSpPr>
            <a:spLocks noChangeArrowheads="1"/>
          </p:cNvSpPr>
          <p:nvPr/>
        </p:nvSpPr>
        <p:spPr bwMode="auto">
          <a:xfrm>
            <a:off x="1828800" y="2185988"/>
            <a:ext cx="7010400" cy="3459162"/>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In-text citation uses specific formats when using a direct quotation:</a:t>
            </a:r>
          </a:p>
          <a:p>
            <a:pPr marL="808038" lvl="1" indent="-236538">
              <a:spcBef>
                <a:spcPct val="30000"/>
              </a:spcBef>
              <a:buClr>
                <a:srgbClr val="800080"/>
              </a:buClr>
              <a:buFont typeface="Wingdings" pitchFamily="2" charset="2"/>
              <a:buChar char="Ø"/>
            </a:pPr>
            <a:r>
              <a:rPr lang="en-US"/>
              <a:t>Follows either of the previous formats; </a:t>
            </a:r>
          </a:p>
          <a:p>
            <a:pPr marL="808038" lvl="1" indent="-236538">
              <a:spcBef>
                <a:spcPct val="30000"/>
              </a:spcBef>
              <a:buClr>
                <a:srgbClr val="800080"/>
              </a:buClr>
              <a:buFont typeface="Wingdings" pitchFamily="2" charset="2"/>
              <a:buChar char="Ø"/>
            </a:pPr>
            <a:r>
              <a:rPr lang="en-US"/>
              <a:t>Includes page number</a:t>
            </a:r>
          </a:p>
          <a:p>
            <a:pPr>
              <a:spcBef>
                <a:spcPct val="30000"/>
              </a:spcBef>
              <a:buClr>
                <a:srgbClr val="800080"/>
              </a:buClr>
              <a:buFont typeface="Wingdings" pitchFamily="2" charset="2"/>
              <a:buNone/>
            </a:pPr>
            <a:endParaRPr lang="en-US"/>
          </a:p>
          <a:p>
            <a:pPr>
              <a:spcBef>
                <a:spcPct val="30000"/>
              </a:spcBef>
              <a:buClr>
                <a:srgbClr val="800080"/>
              </a:buClr>
              <a:buFont typeface="Wingdings" pitchFamily="2" charset="2"/>
              <a:buNone/>
            </a:pPr>
            <a:r>
              <a:rPr lang="en-US" b="1" i="1">
                <a:solidFill>
                  <a:srgbClr val="800080"/>
                </a:solidFill>
              </a:rPr>
              <a:t>For example:</a:t>
            </a:r>
          </a:p>
          <a:p>
            <a:pPr>
              <a:spcBef>
                <a:spcPct val="50000"/>
              </a:spcBef>
              <a:buClr>
                <a:srgbClr val="800080"/>
              </a:buClr>
              <a:buFont typeface="Wingdings" pitchFamily="2" charset="2"/>
              <a:buNone/>
            </a:pPr>
            <a:r>
              <a:rPr lang="en-US" sz="1600" b="1">
                <a:solidFill>
                  <a:srgbClr val="FF0000"/>
                </a:solidFill>
              </a:rPr>
              <a:t>McLaughlin (2003)</a:t>
            </a:r>
            <a:r>
              <a:rPr lang="en-US" sz="1600"/>
              <a:t> reports that even though fraud rates continue to climb, “users are not running from the conveniences of online shopping” </a:t>
            </a:r>
            <a:r>
              <a:rPr lang="en-US" sz="1600" b="1">
                <a:solidFill>
                  <a:srgbClr val="FF0000"/>
                </a:solidFill>
              </a:rPr>
              <a:t>(p.8).</a:t>
            </a:r>
          </a:p>
          <a:p>
            <a:endParaRPr lang="en-US" sz="900" b="1"/>
          </a:p>
          <a:p>
            <a:r>
              <a:rPr lang="en-US" sz="1000" b="1"/>
              <a:t>OR</a:t>
            </a:r>
          </a:p>
          <a:p>
            <a:endParaRPr lang="en-US" sz="1000" b="1"/>
          </a:p>
          <a:p>
            <a:pPr>
              <a:spcBef>
                <a:spcPct val="50000"/>
              </a:spcBef>
              <a:buClr>
                <a:srgbClr val="800080"/>
              </a:buClr>
              <a:buFont typeface="Wingdings" pitchFamily="2" charset="2"/>
              <a:buNone/>
            </a:pPr>
            <a:r>
              <a:rPr lang="en-US" sz="1600"/>
              <a:t>Even though fraud rates continue to climb, “users are not running from the conveniences of online shopping” </a:t>
            </a:r>
            <a:r>
              <a:rPr lang="en-US" sz="1600" b="1">
                <a:solidFill>
                  <a:srgbClr val="FF0000"/>
                </a:solidFill>
              </a:rPr>
              <a:t>(McLaughlin, 2003, p.8).</a:t>
            </a:r>
          </a:p>
        </p:txBody>
      </p:sp>
      <p:sp>
        <p:nvSpPr>
          <p:cNvPr id="24580" name="Text Box 46"/>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4581" name="Text Box 80"/>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4582"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4583"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4584"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4585"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4586"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5603" name="Rectangle 32"/>
          <p:cNvSpPr>
            <a:spLocks noChangeArrowheads="1"/>
          </p:cNvSpPr>
          <p:nvPr/>
        </p:nvSpPr>
        <p:spPr bwMode="auto">
          <a:xfrm>
            <a:off x="1828800" y="2198688"/>
            <a:ext cx="6781800" cy="3497262"/>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When the same author has multiple articles:</a:t>
            </a:r>
          </a:p>
          <a:p>
            <a:pPr marL="685800" lvl="1" indent="-236538">
              <a:spcBef>
                <a:spcPct val="30000"/>
              </a:spcBef>
              <a:buClr>
                <a:srgbClr val="800080"/>
              </a:buClr>
              <a:buFont typeface="Wingdings" pitchFamily="2" charset="2"/>
              <a:buChar char="Ø"/>
            </a:pPr>
            <a:r>
              <a:rPr lang="en-US"/>
              <a:t>Differentiate based on year of publication if possible</a:t>
            </a:r>
          </a:p>
          <a:p>
            <a:pPr marL="685800" lvl="1" indent="-236538">
              <a:spcBef>
                <a:spcPct val="30000"/>
              </a:spcBef>
              <a:buClr>
                <a:srgbClr val="800080"/>
              </a:buClr>
              <a:buFont typeface="Wingdings" pitchFamily="2" charset="2"/>
              <a:buChar char="Ø"/>
            </a:pPr>
            <a:r>
              <a:rPr lang="en-US"/>
              <a:t>Use a, b, c notation after year, making sure there is consistency with the citations in the Reference List</a:t>
            </a:r>
          </a:p>
          <a:p>
            <a:pPr>
              <a:spcBef>
                <a:spcPct val="30000"/>
              </a:spcBef>
              <a:buClr>
                <a:srgbClr val="800080"/>
              </a:buClr>
              <a:buFont typeface="Wingdings" pitchFamily="2" charset="2"/>
              <a:buNone/>
            </a:pPr>
            <a:r>
              <a:rPr lang="en-US" b="1" i="1"/>
              <a:t>For example:</a:t>
            </a:r>
          </a:p>
          <a:p>
            <a:pPr>
              <a:spcBef>
                <a:spcPct val="30000"/>
              </a:spcBef>
              <a:buClr>
                <a:srgbClr val="800080"/>
              </a:buClr>
              <a:buFont typeface="Wingdings" pitchFamily="2" charset="2"/>
              <a:buNone/>
            </a:pPr>
            <a:r>
              <a:rPr lang="en-US" sz="1600"/>
              <a:t>Weinberger, a legend in the Unix world, identified phishing among security and privacy challenges that are most difficult to defend against </a:t>
            </a:r>
            <a:r>
              <a:rPr lang="en-US" sz="1600" b="1">
                <a:solidFill>
                  <a:srgbClr val="FF0000"/>
                </a:solidFill>
              </a:rPr>
              <a:t>(McLaughlin, 2005a).</a:t>
            </a:r>
            <a:r>
              <a:rPr lang="en-US" sz="1600"/>
              <a:t> The threat of damage caused by sophisticated phishing attacks has intensified as a result of the dependency on critical applications that are placed on the Internet and the increased cleverness of the attackers, according to Neumann, a principal scientist in SRI’s Computer Science Lab </a:t>
            </a:r>
            <a:r>
              <a:rPr lang="en-US" sz="1600" b="1">
                <a:solidFill>
                  <a:srgbClr val="FF0000"/>
                </a:solidFill>
              </a:rPr>
              <a:t>(McLaughlin,2005b).</a:t>
            </a:r>
          </a:p>
        </p:txBody>
      </p:sp>
      <p:sp>
        <p:nvSpPr>
          <p:cNvPr id="25604" name="Text Box 43"/>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5605" name="Text Box 78"/>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5606"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5607"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5608"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5609"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5610"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6627" name="Rectangle 32"/>
          <p:cNvSpPr>
            <a:spLocks noChangeArrowheads="1"/>
          </p:cNvSpPr>
          <p:nvPr/>
        </p:nvSpPr>
        <p:spPr bwMode="auto">
          <a:xfrm>
            <a:off x="1752600" y="2017713"/>
            <a:ext cx="6781800" cy="4000500"/>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When there are two authors for an article:</a:t>
            </a:r>
          </a:p>
          <a:p>
            <a:pPr marL="685800" lvl="1" indent="-236538">
              <a:spcBef>
                <a:spcPct val="30000"/>
              </a:spcBef>
              <a:buClr>
                <a:srgbClr val="800080"/>
              </a:buClr>
              <a:buFont typeface="Wingdings" pitchFamily="2" charset="2"/>
              <a:buChar char="Ø"/>
            </a:pPr>
            <a:r>
              <a:rPr lang="en-US"/>
              <a:t>Always cite both authors</a:t>
            </a:r>
          </a:p>
          <a:p>
            <a:pPr marL="685800" lvl="1" indent="-236538">
              <a:spcBef>
                <a:spcPct val="30000"/>
              </a:spcBef>
              <a:buClr>
                <a:srgbClr val="800080"/>
              </a:buClr>
              <a:buFont typeface="Wingdings" pitchFamily="2" charset="2"/>
              <a:buChar char="Ø"/>
            </a:pPr>
            <a:r>
              <a:rPr lang="en-US"/>
              <a:t>Use “and” in the citation within the narrative</a:t>
            </a:r>
          </a:p>
          <a:p>
            <a:pPr marL="685800" lvl="1" indent="-236538">
              <a:spcBef>
                <a:spcPct val="30000"/>
              </a:spcBef>
              <a:buClr>
                <a:srgbClr val="800080"/>
              </a:buClr>
              <a:buFont typeface="Wingdings" pitchFamily="2" charset="2"/>
              <a:buChar char="Ø"/>
            </a:pPr>
            <a:r>
              <a:rPr lang="en-US"/>
              <a:t>Use “&amp;” in the parenthetical citation</a:t>
            </a:r>
          </a:p>
          <a:p>
            <a:pPr>
              <a:spcBef>
                <a:spcPct val="30000"/>
              </a:spcBef>
              <a:buClr>
                <a:srgbClr val="800080"/>
              </a:buClr>
              <a:buFont typeface="Wingdings" pitchFamily="2" charset="2"/>
              <a:buNone/>
            </a:pPr>
            <a:r>
              <a:rPr lang="en-US" b="1" i="1">
                <a:solidFill>
                  <a:srgbClr val="800080"/>
                </a:solidFill>
              </a:rPr>
              <a:t>When used in narrative:</a:t>
            </a:r>
          </a:p>
          <a:p>
            <a:pPr>
              <a:spcBef>
                <a:spcPct val="50000"/>
              </a:spcBef>
              <a:buClr>
                <a:srgbClr val="800080"/>
              </a:buClr>
              <a:buFont typeface="Wingdings" pitchFamily="2" charset="2"/>
              <a:buNone/>
            </a:pPr>
            <a:r>
              <a:rPr lang="en-US" sz="1600"/>
              <a:t>According to </a:t>
            </a:r>
            <a:r>
              <a:rPr lang="en-US" sz="1600" b="1">
                <a:solidFill>
                  <a:srgbClr val="FF0000"/>
                </a:solidFill>
              </a:rPr>
              <a:t>Millett and Holden (2003),</a:t>
            </a:r>
            <a:r>
              <a:rPr lang="en-US" sz="1600"/>
              <a:t> networks enable greater opportunity for privacy risks because of the interconnection between unrelated systems that have access to centrally located data.</a:t>
            </a:r>
          </a:p>
          <a:p>
            <a:endParaRPr lang="en-US" sz="900" b="1"/>
          </a:p>
          <a:p>
            <a:pPr>
              <a:spcBef>
                <a:spcPct val="30000"/>
              </a:spcBef>
              <a:buClr>
                <a:srgbClr val="800080"/>
              </a:buClr>
              <a:buFont typeface="Wingdings" pitchFamily="2" charset="2"/>
              <a:buNone/>
            </a:pPr>
            <a:r>
              <a:rPr lang="en-US" b="1" i="1">
                <a:solidFill>
                  <a:srgbClr val="800080"/>
                </a:solidFill>
              </a:rPr>
              <a:t>When used at end of narrative:</a:t>
            </a:r>
          </a:p>
          <a:p>
            <a:pPr>
              <a:spcBef>
                <a:spcPct val="50000"/>
              </a:spcBef>
              <a:buClr>
                <a:srgbClr val="800080"/>
              </a:buClr>
              <a:buFont typeface="Wingdings" pitchFamily="2" charset="2"/>
              <a:buNone/>
            </a:pPr>
            <a:r>
              <a:rPr lang="en-US" sz="1600"/>
              <a:t>Unplanned-for secondary uses of the data may require different privacy considerations that those used by the original authentication system </a:t>
            </a:r>
            <a:r>
              <a:rPr lang="en-US" sz="1600" b="1">
                <a:solidFill>
                  <a:srgbClr val="FF0000"/>
                </a:solidFill>
              </a:rPr>
              <a:t>(Millett &amp; Holden, 2003).</a:t>
            </a:r>
          </a:p>
        </p:txBody>
      </p:sp>
      <p:sp>
        <p:nvSpPr>
          <p:cNvPr id="26628" name="Text Box 43"/>
          <p:cNvSpPr txBox="1">
            <a:spLocks noChangeArrowheads="1"/>
          </p:cNvSpPr>
          <p:nvPr/>
        </p:nvSpPr>
        <p:spPr bwMode="auto">
          <a:xfrm>
            <a:off x="1752600" y="15240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6629" name="Text Box 78"/>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6630"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6631"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6632"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6633"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6634"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7651" name="Rectangle 32"/>
          <p:cNvSpPr>
            <a:spLocks noChangeArrowheads="1"/>
          </p:cNvSpPr>
          <p:nvPr/>
        </p:nvSpPr>
        <p:spPr bwMode="auto">
          <a:xfrm>
            <a:off x="1828800" y="2022475"/>
            <a:ext cx="7010400" cy="4000500"/>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When there are three to five authors:</a:t>
            </a:r>
          </a:p>
          <a:p>
            <a:pPr marL="685800" lvl="1" indent="-236538">
              <a:spcBef>
                <a:spcPct val="30000"/>
              </a:spcBef>
              <a:buClr>
                <a:srgbClr val="800080"/>
              </a:buClr>
              <a:buFont typeface="Wingdings" pitchFamily="2" charset="2"/>
              <a:buChar char="Ø"/>
            </a:pPr>
            <a:r>
              <a:rPr lang="en-US"/>
              <a:t>Cite all authors in the first citation</a:t>
            </a:r>
          </a:p>
          <a:p>
            <a:pPr marL="685800" lvl="1" indent="-236538">
              <a:spcBef>
                <a:spcPct val="30000"/>
              </a:spcBef>
              <a:buClr>
                <a:srgbClr val="800080"/>
              </a:buClr>
              <a:buFont typeface="Wingdings" pitchFamily="2" charset="2"/>
              <a:buChar char="Ø"/>
            </a:pPr>
            <a:r>
              <a:rPr lang="en-US"/>
              <a:t>Cite first author, followed by et al. in all subsequent citations</a:t>
            </a:r>
          </a:p>
          <a:p>
            <a:pPr>
              <a:spcBef>
                <a:spcPct val="30000"/>
              </a:spcBef>
              <a:buClr>
                <a:srgbClr val="800080"/>
              </a:buClr>
              <a:buFont typeface="Wingdings" pitchFamily="2" charset="2"/>
              <a:buNone/>
            </a:pPr>
            <a:endParaRPr lang="en-US" b="1" i="1">
              <a:solidFill>
                <a:srgbClr val="800080"/>
              </a:solidFill>
            </a:endParaRPr>
          </a:p>
          <a:p>
            <a:pPr>
              <a:spcBef>
                <a:spcPct val="30000"/>
              </a:spcBef>
              <a:buClr>
                <a:srgbClr val="800080"/>
              </a:buClr>
              <a:buFont typeface="Wingdings" pitchFamily="2" charset="2"/>
              <a:buNone/>
            </a:pPr>
            <a:r>
              <a:rPr lang="en-US" b="1" i="1">
                <a:solidFill>
                  <a:srgbClr val="800080"/>
                </a:solidFill>
              </a:rPr>
              <a:t>When used for the first time in narrative:</a:t>
            </a:r>
          </a:p>
          <a:p>
            <a:pPr>
              <a:spcBef>
                <a:spcPct val="50000"/>
              </a:spcBef>
              <a:buClr>
                <a:srgbClr val="800080"/>
              </a:buClr>
              <a:buFont typeface="Wingdings" pitchFamily="2" charset="2"/>
              <a:buNone/>
            </a:pPr>
            <a:r>
              <a:rPr lang="en-US" sz="1600"/>
              <a:t>Two processes are critical when creating a PKI architecture. First, a trusted source for the issuance of certificate identities must be located or established. Secondly, the certificates must be created and issued to the intended subscribers </a:t>
            </a:r>
            <a:r>
              <a:rPr lang="en-US" sz="1600" b="1">
                <a:solidFill>
                  <a:srgbClr val="FF0000"/>
                </a:solidFill>
              </a:rPr>
              <a:t>(Guida, Stahl, Bunt, Secrest, &amp; Moorcones, 2004).</a:t>
            </a:r>
          </a:p>
          <a:p>
            <a:endParaRPr lang="en-US" sz="900" b="1"/>
          </a:p>
          <a:p>
            <a:pPr>
              <a:spcBef>
                <a:spcPct val="30000"/>
              </a:spcBef>
              <a:buClr>
                <a:srgbClr val="800080"/>
              </a:buClr>
              <a:buFont typeface="Wingdings" pitchFamily="2" charset="2"/>
              <a:buNone/>
            </a:pPr>
            <a:r>
              <a:rPr lang="en-US" b="1" i="1">
                <a:solidFill>
                  <a:srgbClr val="800080"/>
                </a:solidFill>
              </a:rPr>
              <a:t>In subsequent citations:</a:t>
            </a:r>
          </a:p>
          <a:p>
            <a:pPr>
              <a:spcBef>
                <a:spcPct val="50000"/>
              </a:spcBef>
              <a:buClr>
                <a:srgbClr val="800080"/>
              </a:buClr>
              <a:buFont typeface="Wingdings" pitchFamily="2" charset="2"/>
              <a:buNone/>
            </a:pPr>
            <a:r>
              <a:rPr lang="en-US" sz="1600"/>
              <a:t>With the use of PKI, the paper-burdened FDA approval process was significantly reduced for Johnson &amp; Johnson </a:t>
            </a:r>
            <a:r>
              <a:rPr lang="en-US" sz="1600" b="1">
                <a:solidFill>
                  <a:srgbClr val="FF0000"/>
                </a:solidFill>
              </a:rPr>
              <a:t>(Guida et al.,2004).</a:t>
            </a:r>
          </a:p>
        </p:txBody>
      </p:sp>
      <p:sp>
        <p:nvSpPr>
          <p:cNvPr id="27652" name="Text Box 43"/>
          <p:cNvSpPr txBox="1">
            <a:spLocks noChangeArrowheads="1"/>
          </p:cNvSpPr>
          <p:nvPr/>
        </p:nvSpPr>
        <p:spPr bwMode="auto">
          <a:xfrm>
            <a:off x="1752600" y="1676400"/>
            <a:ext cx="57150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7653" name="Text Box 77"/>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7654"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7655"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7656"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7657"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7658"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8675" name="Rectangle 32"/>
          <p:cNvSpPr>
            <a:spLocks noChangeArrowheads="1"/>
          </p:cNvSpPr>
          <p:nvPr/>
        </p:nvSpPr>
        <p:spPr bwMode="auto">
          <a:xfrm>
            <a:off x="1828800" y="2133600"/>
            <a:ext cx="6629400" cy="3087688"/>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When there are six or more authors:</a:t>
            </a:r>
          </a:p>
          <a:p>
            <a:pPr marL="685800" lvl="1" indent="-236538">
              <a:spcBef>
                <a:spcPct val="30000"/>
              </a:spcBef>
              <a:buClr>
                <a:srgbClr val="800080"/>
              </a:buClr>
              <a:buFont typeface="Wingdings" pitchFamily="2" charset="2"/>
              <a:buChar char="Ø"/>
            </a:pPr>
            <a:r>
              <a:rPr lang="en-US"/>
              <a:t>Always cite first author, followed by et al. in all citations</a:t>
            </a:r>
          </a:p>
          <a:p>
            <a:pPr marL="685800" lvl="1" indent="-236538">
              <a:spcBef>
                <a:spcPct val="30000"/>
              </a:spcBef>
              <a:buClr>
                <a:srgbClr val="800080"/>
              </a:buClr>
              <a:buFont typeface="Wingdings" pitchFamily="2" charset="2"/>
              <a:buChar char="Ø"/>
            </a:pPr>
            <a:endParaRPr lang="en-US"/>
          </a:p>
          <a:p>
            <a:pPr>
              <a:spcBef>
                <a:spcPct val="30000"/>
              </a:spcBef>
              <a:buClr>
                <a:srgbClr val="800080"/>
              </a:buClr>
              <a:buFont typeface="Wingdings" pitchFamily="2" charset="2"/>
              <a:buNone/>
            </a:pPr>
            <a:r>
              <a:rPr lang="en-US" b="1" i="1">
                <a:solidFill>
                  <a:srgbClr val="800080"/>
                </a:solidFill>
              </a:rPr>
              <a:t>For example:</a:t>
            </a:r>
          </a:p>
          <a:p>
            <a:pPr>
              <a:spcBef>
                <a:spcPct val="50000"/>
              </a:spcBef>
              <a:buClr>
                <a:srgbClr val="800080"/>
              </a:buClr>
              <a:buFont typeface="Wingdings" pitchFamily="2" charset="2"/>
              <a:buNone/>
            </a:pPr>
            <a:r>
              <a:rPr lang="en-US"/>
              <a:t>Establishing automated trust negotiation has the potential to broaden participation in electronic transactions far beyond what is possible with traditional security approaches using digital credentials </a:t>
            </a:r>
            <a:r>
              <a:rPr lang="en-US" b="1">
                <a:solidFill>
                  <a:srgbClr val="FF0000"/>
                </a:solidFill>
              </a:rPr>
              <a:t>(Winslett et al., 2002).</a:t>
            </a:r>
          </a:p>
          <a:p>
            <a:pPr>
              <a:spcBef>
                <a:spcPct val="50000"/>
              </a:spcBef>
              <a:buClr>
                <a:srgbClr val="800080"/>
              </a:buClr>
              <a:buFont typeface="Wingdings" pitchFamily="2" charset="2"/>
              <a:buNone/>
            </a:pPr>
            <a:endParaRPr lang="en-US"/>
          </a:p>
        </p:txBody>
      </p:sp>
      <p:sp>
        <p:nvSpPr>
          <p:cNvPr id="28676" name="Text Box 36"/>
          <p:cNvSpPr txBox="1">
            <a:spLocks noChangeArrowheads="1"/>
          </p:cNvSpPr>
          <p:nvPr/>
        </p:nvSpPr>
        <p:spPr bwMode="auto">
          <a:xfrm>
            <a:off x="1524000" y="5638800"/>
            <a:ext cx="7239000" cy="457200"/>
          </a:xfrm>
          <a:prstGeom prst="rect">
            <a:avLst/>
          </a:prstGeom>
          <a:noFill/>
          <a:ln w="9525">
            <a:noFill/>
            <a:miter lim="800000"/>
            <a:headEnd/>
            <a:tailEnd/>
          </a:ln>
        </p:spPr>
        <p:txBody>
          <a:bodyPr>
            <a:spAutoFit/>
          </a:bodyPr>
          <a:lstStyle/>
          <a:p>
            <a:pPr>
              <a:spcBef>
                <a:spcPct val="50000"/>
              </a:spcBef>
            </a:pPr>
            <a:r>
              <a:rPr lang="en-US" sz="1200" b="1"/>
              <a:t>SOURCE:</a:t>
            </a:r>
            <a:r>
              <a:rPr lang="en-US" sz="1200"/>
              <a:t> Winslett,M., Yu, T., Seamons,K.E., Hess,A., Jacobson,J., Jarvis,J., et al. (2002). Negotiating trust on the Web. </a:t>
            </a:r>
            <a:r>
              <a:rPr lang="en-US" sz="1200" i="1"/>
              <a:t>IEEE Internet Computing,</a:t>
            </a:r>
            <a:r>
              <a:rPr lang="en-US" sz="1200"/>
              <a:t> </a:t>
            </a:r>
            <a:r>
              <a:rPr lang="en-US" sz="1200" i="1"/>
              <a:t>6</a:t>
            </a:r>
            <a:r>
              <a:rPr lang="en-US" sz="1200"/>
              <a:t>(6), 30-37.</a:t>
            </a:r>
          </a:p>
        </p:txBody>
      </p:sp>
      <p:sp>
        <p:nvSpPr>
          <p:cNvPr id="28677" name="Text Box 44"/>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8678" name="Text Box 78"/>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8679"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8680"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8681"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8682"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8683"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9" name="Straight Connector 28"/>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9699" name="Rectangle 32"/>
          <p:cNvSpPr>
            <a:spLocks noChangeArrowheads="1"/>
          </p:cNvSpPr>
          <p:nvPr/>
        </p:nvSpPr>
        <p:spPr bwMode="auto">
          <a:xfrm>
            <a:off x="1828800" y="1960563"/>
            <a:ext cx="6858000" cy="4059237"/>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When there are multiple authors and the first author is the same, but others are not:</a:t>
            </a:r>
          </a:p>
          <a:p>
            <a:pPr marL="685800" lvl="1" indent="-236538">
              <a:spcBef>
                <a:spcPct val="30000"/>
              </a:spcBef>
              <a:buClr>
                <a:srgbClr val="800080"/>
              </a:buClr>
              <a:buFont typeface="Wingdings" pitchFamily="2" charset="2"/>
              <a:buChar char="Ø"/>
            </a:pPr>
            <a:r>
              <a:rPr lang="en-US"/>
              <a:t>Use as many names as necessary to make the citation unique</a:t>
            </a:r>
          </a:p>
          <a:p>
            <a:pPr>
              <a:spcBef>
                <a:spcPct val="30000"/>
              </a:spcBef>
              <a:buClr>
                <a:srgbClr val="800080"/>
              </a:buClr>
              <a:buFont typeface="Wingdings" pitchFamily="2" charset="2"/>
              <a:buNone/>
            </a:pPr>
            <a:r>
              <a:rPr lang="en-US" b="1" i="1">
                <a:solidFill>
                  <a:srgbClr val="800080"/>
                </a:solidFill>
              </a:rPr>
              <a:t>For example:</a:t>
            </a:r>
          </a:p>
          <a:p>
            <a:pPr>
              <a:spcBef>
                <a:spcPct val="50000"/>
              </a:spcBef>
              <a:buClr>
                <a:srgbClr val="800080"/>
              </a:buClr>
              <a:buFont typeface="Wingdings" pitchFamily="2" charset="2"/>
              <a:buNone/>
            </a:pPr>
            <a:r>
              <a:rPr lang="en-US" sz="1600"/>
              <a:t>Software developers can benefit from the use of domain-specific languages (DSLs) because these languages are designed to support the transactions and functions of particular environments and can reduce or solve software engineering problems that arise during development </a:t>
            </a:r>
            <a:r>
              <a:rPr lang="en-US" sz="1600" b="1">
                <a:solidFill>
                  <a:srgbClr val="FF0000"/>
                </a:solidFill>
              </a:rPr>
              <a:t>(Atkins, Ball, Bruns et al., 1999).</a:t>
            </a:r>
          </a:p>
          <a:p>
            <a:pPr>
              <a:spcBef>
                <a:spcPct val="50000"/>
              </a:spcBef>
              <a:buClr>
                <a:srgbClr val="800080"/>
              </a:buClr>
              <a:buFont typeface="Wingdings" pitchFamily="2" charset="2"/>
              <a:buNone/>
            </a:pPr>
            <a:r>
              <a:rPr lang="en-US" sz="1000"/>
              <a:t>VS.</a:t>
            </a:r>
          </a:p>
          <a:p>
            <a:pPr>
              <a:spcBef>
                <a:spcPct val="50000"/>
              </a:spcBef>
              <a:buClr>
                <a:srgbClr val="800080"/>
              </a:buClr>
              <a:buFont typeface="Wingdings" pitchFamily="2" charset="2"/>
              <a:buNone/>
            </a:pPr>
            <a:r>
              <a:rPr lang="en-US" sz="1600"/>
              <a:t>Quantifying the effects of software tools in large-scale software projects provides insight on the potential expense and value of acquiring, deploying and maintaining such tools </a:t>
            </a:r>
            <a:r>
              <a:rPr lang="en-US" sz="1600" b="1">
                <a:solidFill>
                  <a:srgbClr val="FF0000"/>
                </a:solidFill>
              </a:rPr>
              <a:t>(Atkins, Ball, Graves et al., 2002).</a:t>
            </a:r>
          </a:p>
        </p:txBody>
      </p:sp>
      <p:sp>
        <p:nvSpPr>
          <p:cNvPr id="29700" name="Text Box 43"/>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9701" name="Text Box 77"/>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9702"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9703"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9704"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9705"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9706"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0723" name="Rectangle 32"/>
          <p:cNvSpPr>
            <a:spLocks noChangeArrowheads="1"/>
          </p:cNvSpPr>
          <p:nvPr/>
        </p:nvSpPr>
        <p:spPr bwMode="auto">
          <a:xfrm>
            <a:off x="1524000" y="2252663"/>
            <a:ext cx="7391400" cy="3690937"/>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When there are multiple articles that represent the same ideas:</a:t>
            </a:r>
          </a:p>
          <a:p>
            <a:pPr marL="685800" lvl="1" indent="-236538">
              <a:spcBef>
                <a:spcPct val="30000"/>
              </a:spcBef>
              <a:buClr>
                <a:srgbClr val="800080"/>
              </a:buClr>
              <a:buFont typeface="Wingdings" pitchFamily="2" charset="2"/>
              <a:buChar char="Ø"/>
            </a:pPr>
            <a:r>
              <a:rPr lang="en-US"/>
              <a:t>When the same author has multiple articles list dates in sequence after the author’s name, starting with the earliest dates, separated by commas:</a:t>
            </a:r>
          </a:p>
          <a:p>
            <a:pPr marL="685800" lvl="1" indent="-236538">
              <a:spcBef>
                <a:spcPct val="30000"/>
              </a:spcBef>
              <a:buClr>
                <a:srgbClr val="800080"/>
              </a:buClr>
              <a:buFont typeface="Wingdings" pitchFamily="2" charset="2"/>
              <a:buNone/>
            </a:pPr>
            <a:endParaRPr lang="en-US" b="1">
              <a:solidFill>
                <a:srgbClr val="FF0000"/>
              </a:solidFill>
            </a:endParaRPr>
          </a:p>
          <a:p>
            <a:pPr marL="685800" lvl="1" indent="-236538">
              <a:spcBef>
                <a:spcPct val="30000"/>
              </a:spcBef>
              <a:buClr>
                <a:srgbClr val="800080"/>
              </a:buClr>
              <a:buFont typeface="Wingdings" pitchFamily="2" charset="2"/>
              <a:buNone/>
            </a:pPr>
            <a:r>
              <a:rPr lang="en-US" b="1">
                <a:solidFill>
                  <a:srgbClr val="FF0000"/>
                </a:solidFill>
              </a:rPr>
              <a:t>(McLaughlin, 2003, 2005a)</a:t>
            </a:r>
            <a:r>
              <a:rPr lang="en-US"/>
              <a:t> </a:t>
            </a:r>
          </a:p>
          <a:p>
            <a:pPr marL="968375" lvl="2">
              <a:spcBef>
                <a:spcPct val="30000"/>
              </a:spcBef>
              <a:buClr>
                <a:srgbClr val="800080"/>
              </a:buClr>
              <a:buFont typeface="Wingdings" pitchFamily="2" charset="2"/>
              <a:buNone/>
            </a:pPr>
            <a:endParaRPr lang="en-US"/>
          </a:p>
          <a:p>
            <a:pPr marL="685800" lvl="1" indent="-236538">
              <a:spcBef>
                <a:spcPct val="30000"/>
              </a:spcBef>
              <a:buClr>
                <a:srgbClr val="800080"/>
              </a:buClr>
              <a:buFont typeface="Wingdings" pitchFamily="2" charset="2"/>
              <a:buChar char="Ø"/>
            </a:pPr>
            <a:r>
              <a:rPr lang="en-US"/>
              <a:t>When different authors, list alphabetically, separate sources by semicolons within the same parentheses:</a:t>
            </a:r>
          </a:p>
          <a:p>
            <a:pPr marL="685800" lvl="1" indent="-236538">
              <a:spcBef>
                <a:spcPct val="30000"/>
              </a:spcBef>
              <a:buClr>
                <a:srgbClr val="800080"/>
              </a:buClr>
              <a:buFont typeface="Wingdings" pitchFamily="2" charset="2"/>
              <a:buNone/>
            </a:pPr>
            <a:endParaRPr lang="en-US" b="1">
              <a:solidFill>
                <a:srgbClr val="FF0000"/>
              </a:solidFill>
            </a:endParaRPr>
          </a:p>
          <a:p>
            <a:pPr marL="685800" lvl="1" indent="-236538">
              <a:spcBef>
                <a:spcPct val="30000"/>
              </a:spcBef>
              <a:buClr>
                <a:srgbClr val="800080"/>
              </a:buClr>
              <a:buFont typeface="Wingdings" pitchFamily="2" charset="2"/>
              <a:buNone/>
            </a:pPr>
            <a:r>
              <a:rPr lang="en-US" b="1">
                <a:solidFill>
                  <a:srgbClr val="FF0000"/>
                </a:solidFill>
              </a:rPr>
              <a:t>(McLaughlin, 2005a; Millett &amp; Holden, 2003; Ryan, D.J., 2004)</a:t>
            </a:r>
          </a:p>
        </p:txBody>
      </p:sp>
      <p:sp>
        <p:nvSpPr>
          <p:cNvPr id="30724" name="Text Box 42"/>
          <p:cNvSpPr txBox="1">
            <a:spLocks noChangeArrowheads="1"/>
          </p:cNvSpPr>
          <p:nvPr/>
        </p:nvSpPr>
        <p:spPr bwMode="auto">
          <a:xfrm>
            <a:off x="1600200" y="1676400"/>
            <a:ext cx="5818188"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30725" name="Text Box 76"/>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0726"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0727"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0728"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0729"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0730"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1747" name="Text Box 32"/>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Reference List citations:</a:t>
            </a:r>
          </a:p>
        </p:txBody>
      </p:sp>
      <p:sp>
        <p:nvSpPr>
          <p:cNvPr id="31748" name="Rectangle 33"/>
          <p:cNvSpPr>
            <a:spLocks noChangeArrowheads="1"/>
          </p:cNvSpPr>
          <p:nvPr/>
        </p:nvSpPr>
        <p:spPr bwMode="auto">
          <a:xfrm>
            <a:off x="1752600" y="1954213"/>
            <a:ext cx="6781800" cy="3968750"/>
          </a:xfrm>
          <a:prstGeom prst="rect">
            <a:avLst/>
          </a:prstGeom>
          <a:noFill/>
          <a:ln w="9525">
            <a:noFill/>
            <a:miter lim="800000"/>
            <a:headEnd/>
            <a:tailEnd/>
          </a:ln>
        </p:spPr>
        <p:txBody>
          <a:bodyPr anchor="ctr">
            <a:spAutoFit/>
          </a:bodyPr>
          <a:lstStyle/>
          <a:p>
            <a:pPr marL="228600" indent="-228600">
              <a:spcBef>
                <a:spcPct val="30000"/>
              </a:spcBef>
              <a:buClr>
                <a:srgbClr val="800080"/>
              </a:buClr>
              <a:buFont typeface="Wingdings" pitchFamily="2" charset="2"/>
              <a:buChar char="Ø"/>
            </a:pPr>
            <a:r>
              <a:rPr lang="en-US"/>
              <a:t>Identifies sources used within the narrative</a:t>
            </a:r>
          </a:p>
          <a:p>
            <a:pPr marL="228600" indent="-228600">
              <a:spcBef>
                <a:spcPct val="30000"/>
              </a:spcBef>
              <a:buClr>
                <a:srgbClr val="800080"/>
              </a:buClr>
              <a:buFont typeface="Wingdings" pitchFamily="2" charset="2"/>
              <a:buChar char="Ø"/>
            </a:pPr>
            <a:r>
              <a:rPr lang="en-US"/>
              <a:t>Provides accurate and complete information about the source:</a:t>
            </a:r>
          </a:p>
          <a:p>
            <a:pPr marL="808038" lvl="1" indent="-236538">
              <a:spcBef>
                <a:spcPct val="30000"/>
              </a:spcBef>
              <a:buClr>
                <a:srgbClr val="800080"/>
              </a:buClr>
              <a:buFont typeface="Wingdings" pitchFamily="2" charset="2"/>
              <a:buChar char="Ø"/>
            </a:pPr>
            <a:r>
              <a:rPr lang="en-US"/>
              <a:t>Author(s)</a:t>
            </a:r>
          </a:p>
          <a:p>
            <a:pPr marL="808038" lvl="1" indent="-236538">
              <a:spcBef>
                <a:spcPct val="30000"/>
              </a:spcBef>
              <a:buClr>
                <a:srgbClr val="800080"/>
              </a:buClr>
              <a:buFont typeface="Wingdings" pitchFamily="2" charset="2"/>
              <a:buChar char="Ø"/>
            </a:pPr>
            <a:r>
              <a:rPr lang="en-US"/>
              <a:t>Year of publication</a:t>
            </a:r>
          </a:p>
          <a:p>
            <a:pPr marL="808038" lvl="1" indent="-236538">
              <a:spcBef>
                <a:spcPct val="30000"/>
              </a:spcBef>
              <a:buClr>
                <a:srgbClr val="800080"/>
              </a:buClr>
              <a:buFont typeface="Wingdings" pitchFamily="2" charset="2"/>
              <a:buChar char="Ø"/>
            </a:pPr>
            <a:r>
              <a:rPr lang="en-US"/>
              <a:t>Title</a:t>
            </a:r>
          </a:p>
          <a:p>
            <a:pPr marL="808038" lvl="1" indent="-236538">
              <a:spcBef>
                <a:spcPct val="30000"/>
              </a:spcBef>
              <a:buClr>
                <a:srgbClr val="800080"/>
              </a:buClr>
              <a:buFont typeface="Wingdings" pitchFamily="2" charset="2"/>
              <a:buChar char="Ø"/>
            </a:pPr>
            <a:r>
              <a:rPr lang="en-US"/>
              <a:t>Publishing data</a:t>
            </a:r>
          </a:p>
          <a:p>
            <a:pPr marL="808038" lvl="1" indent="-236538">
              <a:spcBef>
                <a:spcPct val="30000"/>
              </a:spcBef>
              <a:buClr>
                <a:srgbClr val="800080"/>
              </a:buClr>
              <a:buFont typeface="Wingdings" pitchFamily="2" charset="2"/>
              <a:buChar char="Ø"/>
            </a:pPr>
            <a:r>
              <a:rPr lang="en-US"/>
              <a:t>Digital Object Identifier (DOI)</a:t>
            </a:r>
          </a:p>
          <a:p>
            <a:pPr marL="228600" indent="-228600">
              <a:spcBef>
                <a:spcPct val="30000"/>
              </a:spcBef>
              <a:buClr>
                <a:srgbClr val="800080"/>
              </a:buClr>
              <a:buFont typeface="Wingdings" pitchFamily="2" charset="2"/>
              <a:buChar char="Ø"/>
            </a:pPr>
            <a:r>
              <a:rPr lang="en-US"/>
              <a:t>Uses specific format based on type of publication:</a:t>
            </a:r>
          </a:p>
          <a:p>
            <a:pPr marL="808038" lvl="1" indent="-236538">
              <a:spcBef>
                <a:spcPct val="30000"/>
              </a:spcBef>
              <a:buClr>
                <a:srgbClr val="800080"/>
              </a:buClr>
              <a:buFont typeface="Wingdings" pitchFamily="2" charset="2"/>
              <a:buChar char="Ø"/>
            </a:pPr>
            <a:r>
              <a:rPr lang="en-US"/>
              <a:t>Articles</a:t>
            </a:r>
          </a:p>
          <a:p>
            <a:pPr marL="808038" lvl="1" indent="-236538">
              <a:spcBef>
                <a:spcPct val="30000"/>
              </a:spcBef>
              <a:buClr>
                <a:srgbClr val="800080"/>
              </a:buClr>
              <a:buFont typeface="Wingdings" pitchFamily="2" charset="2"/>
              <a:buChar char="Ø"/>
            </a:pPr>
            <a:r>
              <a:rPr lang="en-US"/>
              <a:t>Books</a:t>
            </a:r>
          </a:p>
          <a:p>
            <a:pPr marL="808038" lvl="1" indent="-236538">
              <a:spcBef>
                <a:spcPct val="30000"/>
              </a:spcBef>
              <a:buClr>
                <a:srgbClr val="800080"/>
              </a:buClr>
              <a:buFont typeface="Wingdings" pitchFamily="2" charset="2"/>
              <a:buChar char="Ø"/>
            </a:pPr>
            <a:r>
              <a:rPr lang="en-US"/>
              <a:t>Reports</a:t>
            </a:r>
          </a:p>
        </p:txBody>
      </p:sp>
      <p:sp>
        <p:nvSpPr>
          <p:cNvPr id="31749" name="Text Box 74"/>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1750"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1751"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1752"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1753"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1754"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2771" name="Text Box 32"/>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Rules for Reference List citations:</a:t>
            </a:r>
          </a:p>
        </p:txBody>
      </p:sp>
      <p:sp>
        <p:nvSpPr>
          <p:cNvPr id="32772" name="Rectangle 33"/>
          <p:cNvSpPr>
            <a:spLocks noChangeArrowheads="1"/>
          </p:cNvSpPr>
          <p:nvPr/>
        </p:nvSpPr>
        <p:spPr bwMode="auto">
          <a:xfrm>
            <a:off x="1828800" y="2136775"/>
            <a:ext cx="6629400" cy="3608388"/>
          </a:xfrm>
          <a:prstGeom prst="rect">
            <a:avLst/>
          </a:prstGeom>
          <a:noFill/>
          <a:ln w="9525">
            <a:noFill/>
            <a:miter lim="800000"/>
            <a:headEnd/>
            <a:tailEnd/>
          </a:ln>
        </p:spPr>
        <p:txBody>
          <a:bodyPr anchor="ctr">
            <a:spAutoFit/>
          </a:bodyPr>
          <a:lstStyle/>
          <a:p>
            <a:pPr marL="228600" indent="-228600">
              <a:spcBef>
                <a:spcPct val="30000"/>
              </a:spcBef>
              <a:buClr>
                <a:srgbClr val="800080"/>
              </a:buClr>
              <a:buFont typeface="Wingdings" pitchFamily="2" charset="2"/>
              <a:buChar char="Ø"/>
            </a:pPr>
            <a:r>
              <a:rPr lang="en-US"/>
              <a:t>Sources are listed in alphabetical order by the surname of the first author</a:t>
            </a:r>
          </a:p>
          <a:p>
            <a:pPr marL="228600" indent="-228600">
              <a:spcBef>
                <a:spcPct val="30000"/>
              </a:spcBef>
              <a:buClr>
                <a:srgbClr val="800080"/>
              </a:buClr>
              <a:buFont typeface="Wingdings" pitchFamily="2" charset="2"/>
              <a:buChar char="Ø"/>
            </a:pPr>
            <a:r>
              <a:rPr lang="en-US"/>
              <a:t>Sources by the same author are listed  by year of publication, with the earliest listed first.</a:t>
            </a:r>
          </a:p>
          <a:p>
            <a:pPr marL="228600" indent="-228600">
              <a:spcBef>
                <a:spcPct val="30000"/>
              </a:spcBef>
              <a:buClr>
                <a:srgbClr val="800080"/>
              </a:buClr>
              <a:buFont typeface="Wingdings" pitchFamily="2" charset="2"/>
              <a:buChar char="Ø"/>
            </a:pPr>
            <a:r>
              <a:rPr lang="en-US"/>
              <a:t>Sources by the same author with the same publication year are listed alphabetically by the title</a:t>
            </a:r>
          </a:p>
          <a:p>
            <a:pPr marL="228600" indent="-228600">
              <a:spcBef>
                <a:spcPct val="30000"/>
              </a:spcBef>
              <a:buClr>
                <a:srgbClr val="800080"/>
              </a:buClr>
              <a:buFont typeface="Wingdings" pitchFamily="2" charset="2"/>
              <a:buChar char="Ø"/>
            </a:pPr>
            <a:r>
              <a:rPr lang="en-US"/>
              <a:t>Sources by authors with the same surname are listed alphabetically by the first initial</a:t>
            </a:r>
          </a:p>
          <a:p>
            <a:pPr marL="228600" indent="-228600">
              <a:spcBef>
                <a:spcPct val="30000"/>
              </a:spcBef>
              <a:buClr>
                <a:srgbClr val="800080"/>
              </a:buClr>
              <a:buFont typeface="Wingdings" pitchFamily="2" charset="2"/>
              <a:buChar char="Ø"/>
            </a:pPr>
            <a:r>
              <a:rPr lang="en-US"/>
              <a:t>No first names are used in the citations – initials only</a:t>
            </a:r>
          </a:p>
          <a:p>
            <a:pPr marL="228600" indent="-228600">
              <a:spcBef>
                <a:spcPct val="30000"/>
              </a:spcBef>
              <a:buClr>
                <a:srgbClr val="800080"/>
              </a:buClr>
              <a:buFont typeface="Wingdings" pitchFamily="2" charset="2"/>
              <a:buChar char="Ø"/>
            </a:pPr>
            <a:r>
              <a:rPr lang="en-US"/>
              <a:t>Sources are formatted using hanging indents (.5 inches)</a:t>
            </a:r>
          </a:p>
          <a:p>
            <a:pPr marL="228600" indent="-228600">
              <a:spcBef>
                <a:spcPct val="30000"/>
              </a:spcBef>
              <a:buClr>
                <a:srgbClr val="800080"/>
              </a:buClr>
              <a:buFont typeface="Wingdings" pitchFamily="2" charset="2"/>
              <a:buNone/>
            </a:pPr>
            <a:endParaRPr lang="en-US"/>
          </a:p>
        </p:txBody>
      </p:sp>
      <p:sp>
        <p:nvSpPr>
          <p:cNvPr id="32773" name="Text Box 74"/>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2774"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2775"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2776"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2777"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2778"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3795" name="Rectangle 32"/>
          <p:cNvSpPr>
            <a:spLocks noChangeArrowheads="1"/>
          </p:cNvSpPr>
          <p:nvPr/>
        </p:nvSpPr>
        <p:spPr bwMode="auto">
          <a:xfrm>
            <a:off x="1524000" y="1603375"/>
            <a:ext cx="7086600" cy="3844925"/>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sz="2000" b="1" i="1">
                <a:solidFill>
                  <a:srgbClr val="800080"/>
                </a:solidFill>
              </a:rPr>
              <a:t>Reference List citations:</a:t>
            </a:r>
          </a:p>
          <a:p>
            <a:pPr>
              <a:spcBef>
                <a:spcPct val="30000"/>
              </a:spcBef>
              <a:buClr>
                <a:srgbClr val="800080"/>
              </a:buClr>
              <a:buFont typeface="Wingdings" pitchFamily="2" charset="2"/>
              <a:buNone/>
            </a:pPr>
            <a:r>
              <a:rPr lang="en-US"/>
              <a:t>A Reference List citation for periodicals generally includes the following elements:</a:t>
            </a:r>
          </a:p>
          <a:p>
            <a:pPr marL="808038" lvl="1" indent="-236538">
              <a:spcBef>
                <a:spcPct val="30000"/>
              </a:spcBef>
              <a:buClr>
                <a:srgbClr val="800080"/>
              </a:buClr>
              <a:buFont typeface="Wingdings" pitchFamily="2" charset="2"/>
              <a:buChar char="Ø"/>
            </a:pPr>
            <a:r>
              <a:rPr lang="en-US" sz="1600"/>
              <a:t>Author (followed by a period)</a:t>
            </a:r>
          </a:p>
          <a:p>
            <a:pPr marL="808038" lvl="1" indent="-236538">
              <a:spcBef>
                <a:spcPct val="30000"/>
              </a:spcBef>
              <a:buClr>
                <a:srgbClr val="800080"/>
              </a:buClr>
              <a:buFont typeface="Wingdings" pitchFamily="2" charset="2"/>
              <a:buChar char="Ø"/>
            </a:pPr>
            <a:r>
              <a:rPr lang="en-US" sz="1600"/>
              <a:t>Date of publication (in parentheses, followed by a period)</a:t>
            </a:r>
          </a:p>
          <a:p>
            <a:pPr marL="808038" lvl="1" indent="-236538">
              <a:spcBef>
                <a:spcPct val="30000"/>
              </a:spcBef>
              <a:buClr>
                <a:srgbClr val="800080"/>
              </a:buClr>
              <a:buFont typeface="Wingdings" pitchFamily="2" charset="2"/>
              <a:buChar char="Ø"/>
            </a:pPr>
            <a:r>
              <a:rPr lang="en-US" sz="1600"/>
              <a:t>Title of article (capitalize first word of title, first word after punctuation, and proper names or nouns, followed by a period)</a:t>
            </a:r>
          </a:p>
          <a:p>
            <a:pPr marL="808038" lvl="1" indent="-236538">
              <a:spcBef>
                <a:spcPct val="30000"/>
              </a:spcBef>
              <a:buClr>
                <a:srgbClr val="800080"/>
              </a:buClr>
              <a:buFont typeface="Wingdings" pitchFamily="2" charset="2"/>
              <a:buChar char="Ø"/>
            </a:pPr>
            <a:r>
              <a:rPr lang="en-US" sz="1600"/>
              <a:t>Periodical name (in italics, followed by a comma)</a:t>
            </a:r>
          </a:p>
          <a:p>
            <a:pPr marL="808038" lvl="1" indent="-236538">
              <a:spcBef>
                <a:spcPct val="30000"/>
              </a:spcBef>
              <a:buClr>
                <a:srgbClr val="800080"/>
              </a:buClr>
              <a:buFont typeface="Wingdings" pitchFamily="2" charset="2"/>
              <a:buChar char="Ø"/>
            </a:pPr>
            <a:r>
              <a:rPr lang="en-US" sz="1600"/>
              <a:t>Volume number (in italics)</a:t>
            </a:r>
          </a:p>
          <a:p>
            <a:pPr marL="808038" lvl="1" indent="-236538">
              <a:spcBef>
                <a:spcPct val="30000"/>
              </a:spcBef>
              <a:buClr>
                <a:srgbClr val="800080"/>
              </a:buClr>
              <a:buFont typeface="Wingdings" pitchFamily="2" charset="2"/>
              <a:buChar char="Ø"/>
            </a:pPr>
            <a:r>
              <a:rPr lang="en-US" sz="1600"/>
              <a:t>Issue number (in parentheses, not italic, followed by a comma)</a:t>
            </a:r>
          </a:p>
          <a:p>
            <a:pPr marL="808038" lvl="1" indent="-236538">
              <a:spcBef>
                <a:spcPct val="30000"/>
              </a:spcBef>
              <a:buClr>
                <a:srgbClr val="800080"/>
              </a:buClr>
              <a:buFont typeface="Wingdings" pitchFamily="2" charset="2"/>
              <a:buChar char="Ø"/>
            </a:pPr>
            <a:r>
              <a:rPr lang="en-US" sz="1600"/>
              <a:t>Page numbers (hyphenated, followed by a period)</a:t>
            </a:r>
          </a:p>
          <a:p>
            <a:pPr marL="808038" lvl="1" indent="-236538">
              <a:spcBef>
                <a:spcPct val="30000"/>
              </a:spcBef>
              <a:buClr>
                <a:srgbClr val="800080"/>
              </a:buClr>
              <a:buFont typeface="Wingdings" pitchFamily="2" charset="2"/>
              <a:buChar char="Ø"/>
            </a:pPr>
            <a:r>
              <a:rPr lang="en-US" sz="1600"/>
              <a:t>DOI #</a:t>
            </a:r>
          </a:p>
        </p:txBody>
      </p:sp>
      <p:sp>
        <p:nvSpPr>
          <p:cNvPr id="33796" name="Text Box 35"/>
          <p:cNvSpPr txBox="1">
            <a:spLocks noChangeArrowheads="1"/>
          </p:cNvSpPr>
          <p:nvPr/>
        </p:nvSpPr>
        <p:spPr bwMode="auto">
          <a:xfrm>
            <a:off x="1524000" y="5514975"/>
            <a:ext cx="7315200" cy="584200"/>
          </a:xfrm>
          <a:prstGeom prst="rect">
            <a:avLst/>
          </a:prstGeom>
          <a:noFill/>
          <a:ln w="9525">
            <a:solidFill>
              <a:schemeClr val="tx1"/>
            </a:solidFill>
            <a:miter lim="800000"/>
            <a:headEnd/>
            <a:tailEnd/>
          </a:ln>
        </p:spPr>
        <p:txBody>
          <a:bodyPr>
            <a:spAutoFit/>
          </a:bodyPr>
          <a:lstStyle/>
          <a:p>
            <a:pPr marL="457200" indent="-457200">
              <a:spcBef>
                <a:spcPct val="30000"/>
              </a:spcBef>
              <a:buClr>
                <a:srgbClr val="800080"/>
              </a:buClr>
              <a:buFont typeface="Wingdings" pitchFamily="2" charset="2"/>
              <a:buNone/>
            </a:pPr>
            <a:r>
              <a:rPr lang="en-US" sz="1600" b="1">
                <a:solidFill>
                  <a:srgbClr val="FF0000"/>
                </a:solidFill>
              </a:rPr>
              <a:t>McLaughlin, L. (2003). Online fraud gets sophisticated. </a:t>
            </a:r>
            <a:r>
              <a:rPr lang="en-US" sz="1600" b="1" i="1">
                <a:solidFill>
                  <a:srgbClr val="FF0000"/>
                </a:solidFill>
              </a:rPr>
              <a:t>IEEE Internet Computing, 7</a:t>
            </a:r>
            <a:r>
              <a:rPr lang="en-US" sz="1600" b="1">
                <a:solidFill>
                  <a:srgbClr val="FF0000"/>
                </a:solidFill>
              </a:rPr>
              <a:t> (5), 6-8.</a:t>
            </a:r>
            <a:r>
              <a:rPr lang="en-US" sz="1600"/>
              <a:t> </a:t>
            </a:r>
            <a:r>
              <a:rPr lang="en-US" sz="1600">
                <a:solidFill>
                  <a:srgbClr val="FF0000"/>
                </a:solidFill>
              </a:rPr>
              <a:t>doi:10.1109/MIC.2003.1232512</a:t>
            </a:r>
            <a:endParaRPr lang="en-US" sz="1600" b="1">
              <a:solidFill>
                <a:srgbClr val="FF0000"/>
              </a:solidFill>
            </a:endParaRPr>
          </a:p>
        </p:txBody>
      </p:sp>
      <p:sp>
        <p:nvSpPr>
          <p:cNvPr id="33797" name="Text Box 76"/>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3798"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3799"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3800"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3801"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3802"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16387"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16388"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16389"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16390"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sp>
        <p:nvSpPr>
          <p:cNvPr id="16391" name="Rectangle 6"/>
          <p:cNvSpPr>
            <a:spLocks noChangeArrowheads="1"/>
          </p:cNvSpPr>
          <p:nvPr/>
        </p:nvSpPr>
        <p:spPr bwMode="auto">
          <a:xfrm>
            <a:off x="0" y="5410200"/>
            <a:ext cx="1219200" cy="762000"/>
          </a:xfrm>
          <a:prstGeom prst="rect">
            <a:avLst/>
          </a:prstGeom>
          <a:noFill/>
          <a:ln w="9525">
            <a:solidFill>
              <a:schemeClr val="tx1"/>
            </a:solidFill>
            <a:miter lim="800000"/>
            <a:headEnd/>
            <a:tailEnd/>
          </a:ln>
        </p:spPr>
        <p:txBody>
          <a:bodyPr wrap="none" anchor="ctr"/>
          <a:lstStyle/>
          <a:p>
            <a:pPr algn="ctr"/>
            <a:endParaRPr lang="en-US" sz="1400"/>
          </a:p>
        </p:txBody>
      </p:sp>
      <p:sp>
        <p:nvSpPr>
          <p:cNvPr id="16392" name="Rectangle 21"/>
          <p:cNvSpPr>
            <a:spLocks noChangeArrowheads="1"/>
          </p:cNvSpPr>
          <p:nvPr/>
        </p:nvSpPr>
        <p:spPr bwMode="auto">
          <a:xfrm>
            <a:off x="1905000" y="2782888"/>
            <a:ext cx="6019800" cy="2017712"/>
          </a:xfrm>
          <a:prstGeom prst="rect">
            <a:avLst/>
          </a:prstGeom>
          <a:noFill/>
          <a:ln w="9525">
            <a:noFill/>
            <a:miter lim="800000"/>
            <a:headEnd/>
            <a:tailEnd/>
          </a:ln>
        </p:spPr>
        <p:txBody>
          <a:bodyPr anchor="ctr">
            <a:spAutoFit/>
          </a:bodyPr>
          <a:lstStyle/>
          <a:p>
            <a:pPr marL="350838" indent="-350838">
              <a:spcBef>
                <a:spcPct val="50000"/>
              </a:spcBef>
              <a:buClr>
                <a:srgbClr val="800080"/>
              </a:buClr>
              <a:buFont typeface="Wingdings" pitchFamily="2" charset="2"/>
              <a:buChar char="Ø"/>
            </a:pPr>
            <a:r>
              <a:rPr lang="en-US"/>
              <a:t>What, where and why of APA citation</a:t>
            </a:r>
          </a:p>
          <a:p>
            <a:pPr marL="350838" indent="-350838">
              <a:spcBef>
                <a:spcPct val="50000"/>
              </a:spcBef>
              <a:buClr>
                <a:srgbClr val="800080"/>
              </a:buClr>
              <a:buFont typeface="Wingdings" pitchFamily="2" charset="2"/>
              <a:buChar char="Ø"/>
            </a:pPr>
            <a:r>
              <a:rPr lang="en-US"/>
              <a:t>Rules and formats of in-text citations</a:t>
            </a:r>
          </a:p>
          <a:p>
            <a:pPr marL="350838" indent="-350838">
              <a:spcBef>
                <a:spcPct val="50000"/>
              </a:spcBef>
              <a:buClr>
                <a:srgbClr val="800080"/>
              </a:buClr>
              <a:buFont typeface="Wingdings" pitchFamily="2" charset="2"/>
              <a:buChar char="Ø"/>
            </a:pPr>
            <a:r>
              <a:rPr lang="en-US"/>
              <a:t>Rules and formats of reference list citations</a:t>
            </a:r>
          </a:p>
          <a:p>
            <a:pPr marL="350838" indent="-350838">
              <a:spcBef>
                <a:spcPct val="50000"/>
              </a:spcBef>
              <a:buClr>
                <a:srgbClr val="800080"/>
              </a:buClr>
              <a:buFont typeface="Wingdings" pitchFamily="2" charset="2"/>
              <a:buChar char="Ø"/>
            </a:pPr>
            <a:endParaRPr lang="en-US"/>
          </a:p>
          <a:p>
            <a:pPr marL="350838" indent="-350838">
              <a:spcBef>
                <a:spcPct val="50000"/>
              </a:spcBef>
              <a:buClr>
                <a:srgbClr val="800080"/>
              </a:buClr>
              <a:buFont typeface="Wingdings" pitchFamily="2" charset="2"/>
              <a:buChar char="Ø"/>
            </a:pPr>
            <a:endParaRPr lang="en-US"/>
          </a:p>
        </p:txBody>
      </p:sp>
      <p:sp>
        <p:nvSpPr>
          <p:cNvPr id="16393" name="Text Box 33"/>
          <p:cNvSpPr txBox="1">
            <a:spLocks noChangeArrowheads="1"/>
          </p:cNvSpPr>
          <p:nvPr/>
        </p:nvSpPr>
        <p:spPr bwMode="auto">
          <a:xfrm>
            <a:off x="1905000" y="1676400"/>
            <a:ext cx="38100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APA Rules of Citation:</a:t>
            </a:r>
          </a:p>
        </p:txBody>
      </p:sp>
      <p:sp>
        <p:nvSpPr>
          <p:cNvPr id="16394" name="Rectangle 34"/>
          <p:cNvSpPr>
            <a:spLocks noChangeArrowheads="1"/>
          </p:cNvSpPr>
          <p:nvPr/>
        </p:nvSpPr>
        <p:spPr bwMode="auto">
          <a:xfrm>
            <a:off x="1905000" y="2286000"/>
            <a:ext cx="6400800" cy="366713"/>
          </a:xfrm>
          <a:prstGeom prst="rect">
            <a:avLst/>
          </a:prstGeom>
          <a:noFill/>
          <a:ln w="9525">
            <a:noFill/>
            <a:miter lim="800000"/>
            <a:headEnd/>
            <a:tailEnd/>
          </a:ln>
        </p:spPr>
        <p:txBody>
          <a:bodyPr>
            <a:spAutoFit/>
          </a:bodyPr>
          <a:lstStyle/>
          <a:p>
            <a:r>
              <a:rPr lang="en-US"/>
              <a:t>This lesson includes the following topic areas: </a:t>
            </a:r>
          </a:p>
        </p:txBody>
      </p:sp>
      <p:sp>
        <p:nvSpPr>
          <p:cNvPr id="16395" name="Text Box 61"/>
          <p:cNvSpPr txBox="1">
            <a:spLocks noChangeArrowheads="1"/>
          </p:cNvSpPr>
          <p:nvPr/>
        </p:nvSpPr>
        <p:spPr bwMode="auto">
          <a:xfrm>
            <a:off x="1447800" y="304800"/>
            <a:ext cx="5105400" cy="822325"/>
          </a:xfrm>
          <a:prstGeom prst="rect">
            <a:avLst/>
          </a:prstGeom>
          <a:noFill/>
          <a:ln w="9525">
            <a:noFill/>
            <a:miter lim="800000"/>
            <a:headEnd/>
            <a:tailEnd/>
          </a:ln>
        </p:spPr>
        <p:txBody>
          <a:bodyPr>
            <a:spAutoFit/>
          </a:bodyPr>
          <a:lstStyle/>
          <a:p>
            <a:pPr>
              <a:spcBef>
                <a:spcPct val="50000"/>
              </a:spcBef>
            </a:pPr>
            <a:r>
              <a:rPr lang="en-US" sz="2400" b="1" i="1"/>
              <a:t>Understanding and Avoiding Plagiarism</a:t>
            </a:r>
          </a:p>
        </p:txBody>
      </p:sp>
      <p:cxnSp>
        <p:nvCxnSpPr>
          <p:cNvPr id="3" name="Straight Connector 2"/>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4819" name="Rectangle 32"/>
          <p:cNvSpPr>
            <a:spLocks noChangeArrowheads="1"/>
          </p:cNvSpPr>
          <p:nvPr/>
        </p:nvSpPr>
        <p:spPr bwMode="auto">
          <a:xfrm>
            <a:off x="1524000" y="1790700"/>
            <a:ext cx="7086600" cy="3178175"/>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sz="2000" b="1" i="1">
                <a:solidFill>
                  <a:srgbClr val="800080"/>
                </a:solidFill>
              </a:rPr>
              <a:t>Reference List citations:</a:t>
            </a:r>
          </a:p>
          <a:p>
            <a:pPr>
              <a:spcBef>
                <a:spcPct val="30000"/>
              </a:spcBef>
              <a:buClr>
                <a:srgbClr val="800080"/>
              </a:buClr>
              <a:buFont typeface="Wingdings" pitchFamily="2" charset="2"/>
              <a:buNone/>
            </a:pPr>
            <a:r>
              <a:rPr lang="en-US"/>
              <a:t>A Reference List citation for books generally includes the following elements:</a:t>
            </a:r>
          </a:p>
          <a:p>
            <a:pPr marL="808038" lvl="1" indent="-236538">
              <a:spcBef>
                <a:spcPct val="30000"/>
              </a:spcBef>
              <a:buClr>
                <a:srgbClr val="800080"/>
              </a:buClr>
              <a:buFont typeface="Wingdings" pitchFamily="2" charset="2"/>
              <a:buChar char="Ø"/>
            </a:pPr>
            <a:r>
              <a:rPr lang="en-US" sz="1600"/>
              <a:t>Author (followed by a period)</a:t>
            </a:r>
          </a:p>
          <a:p>
            <a:pPr marL="808038" lvl="1" indent="-236538">
              <a:spcBef>
                <a:spcPct val="30000"/>
              </a:spcBef>
              <a:buClr>
                <a:srgbClr val="800080"/>
              </a:buClr>
              <a:buFont typeface="Wingdings" pitchFamily="2" charset="2"/>
              <a:buChar char="Ø"/>
            </a:pPr>
            <a:r>
              <a:rPr lang="en-US" sz="1600"/>
              <a:t>Date of publication (in parentheses, followed by a period)</a:t>
            </a:r>
          </a:p>
          <a:p>
            <a:pPr marL="808038" lvl="1" indent="-236538">
              <a:spcBef>
                <a:spcPct val="30000"/>
              </a:spcBef>
              <a:buClr>
                <a:srgbClr val="800080"/>
              </a:buClr>
              <a:buFont typeface="Wingdings" pitchFamily="2" charset="2"/>
              <a:buChar char="Ø"/>
            </a:pPr>
            <a:r>
              <a:rPr lang="en-US" sz="1600"/>
              <a:t>Title (in italics</a:t>
            </a:r>
            <a:r>
              <a:rPr lang="en-US" sz="1400"/>
              <a:t>, </a:t>
            </a:r>
            <a:r>
              <a:rPr lang="en-US" sz="1600"/>
              <a:t>capitalize first word of title, first word after punctuation, and proper names or nouns</a:t>
            </a:r>
            <a:r>
              <a:rPr lang="en-US" sz="1400"/>
              <a:t>,</a:t>
            </a:r>
            <a:r>
              <a:rPr lang="en-US" sz="1600"/>
              <a:t> followed by a period)</a:t>
            </a:r>
          </a:p>
          <a:p>
            <a:pPr marL="808038" lvl="1" indent="-236538">
              <a:spcBef>
                <a:spcPct val="30000"/>
              </a:spcBef>
              <a:buClr>
                <a:srgbClr val="800080"/>
              </a:buClr>
              <a:buFont typeface="Wingdings" pitchFamily="2" charset="2"/>
              <a:buChar char="Ø"/>
            </a:pPr>
            <a:r>
              <a:rPr lang="en-US" sz="1600"/>
              <a:t>Edition (in parentheses, not italic, before period for title)</a:t>
            </a:r>
          </a:p>
          <a:p>
            <a:pPr marL="808038" lvl="1" indent="-236538">
              <a:spcBef>
                <a:spcPct val="30000"/>
              </a:spcBef>
              <a:buClr>
                <a:srgbClr val="800080"/>
              </a:buClr>
              <a:buFont typeface="Wingdings" pitchFamily="2" charset="2"/>
              <a:buChar char="Ø"/>
            </a:pPr>
            <a:r>
              <a:rPr lang="en-US" sz="1600"/>
              <a:t>Publication location (followed by a colon)</a:t>
            </a:r>
          </a:p>
          <a:p>
            <a:pPr marL="808038" lvl="1" indent="-236538">
              <a:spcBef>
                <a:spcPct val="30000"/>
              </a:spcBef>
              <a:buClr>
                <a:srgbClr val="800080"/>
              </a:buClr>
              <a:buFont typeface="Wingdings" pitchFamily="2" charset="2"/>
              <a:buChar char="Ø"/>
            </a:pPr>
            <a:r>
              <a:rPr lang="en-US" sz="1600"/>
              <a:t>Publisher name (followed by a period)</a:t>
            </a:r>
          </a:p>
        </p:txBody>
      </p:sp>
      <p:sp>
        <p:nvSpPr>
          <p:cNvPr id="34820" name="Text Box 33"/>
          <p:cNvSpPr txBox="1">
            <a:spLocks noChangeArrowheads="1"/>
          </p:cNvSpPr>
          <p:nvPr/>
        </p:nvSpPr>
        <p:spPr bwMode="auto">
          <a:xfrm>
            <a:off x="1524000" y="5514975"/>
            <a:ext cx="7162800" cy="590550"/>
          </a:xfrm>
          <a:prstGeom prst="rect">
            <a:avLst/>
          </a:prstGeom>
          <a:noFill/>
          <a:ln w="9525">
            <a:solidFill>
              <a:schemeClr val="tx1"/>
            </a:solidFill>
            <a:miter lim="800000"/>
            <a:headEnd/>
            <a:tailEnd/>
          </a:ln>
        </p:spPr>
        <p:txBody>
          <a:bodyPr>
            <a:spAutoFit/>
          </a:bodyPr>
          <a:lstStyle/>
          <a:p>
            <a:pPr marL="457200" indent="-457200">
              <a:spcBef>
                <a:spcPct val="30000"/>
              </a:spcBef>
              <a:buClr>
                <a:srgbClr val="800080"/>
              </a:buClr>
              <a:buFont typeface="Wingdings" pitchFamily="2" charset="2"/>
              <a:buNone/>
            </a:pPr>
            <a:r>
              <a:rPr lang="en-US" sz="1600" b="1">
                <a:solidFill>
                  <a:srgbClr val="FF0000"/>
                </a:solidFill>
              </a:rPr>
              <a:t>Winkler, A.C., &amp; McCuen, J.R. (2003). </a:t>
            </a:r>
            <a:r>
              <a:rPr lang="en-US" sz="1600" b="1" i="1">
                <a:solidFill>
                  <a:srgbClr val="FF0000"/>
                </a:solidFill>
              </a:rPr>
              <a:t>Writing the research paper: A handbook </a:t>
            </a:r>
            <a:r>
              <a:rPr lang="en-US" sz="1600" b="1">
                <a:solidFill>
                  <a:srgbClr val="FF0000"/>
                </a:solidFill>
              </a:rPr>
              <a:t>(6th ed.). Boston, MA: Thomson/Heinle.</a:t>
            </a:r>
          </a:p>
        </p:txBody>
      </p:sp>
      <p:sp>
        <p:nvSpPr>
          <p:cNvPr id="34821" name="Text Box 74"/>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4822"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4823"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4824"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4825"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4826"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5843" name="Rectangle 32"/>
          <p:cNvSpPr>
            <a:spLocks noChangeArrowheads="1"/>
          </p:cNvSpPr>
          <p:nvPr/>
        </p:nvSpPr>
        <p:spPr bwMode="auto">
          <a:xfrm>
            <a:off x="1371600" y="1662113"/>
            <a:ext cx="7086600" cy="396875"/>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sz="2000" b="1" i="1">
                <a:solidFill>
                  <a:srgbClr val="800080"/>
                </a:solidFill>
              </a:rPr>
              <a:t>Journal Articles:</a:t>
            </a:r>
          </a:p>
        </p:txBody>
      </p:sp>
      <p:sp>
        <p:nvSpPr>
          <p:cNvPr id="35844" name="Rectangle 33"/>
          <p:cNvSpPr>
            <a:spLocks noChangeArrowheads="1"/>
          </p:cNvSpPr>
          <p:nvPr/>
        </p:nvSpPr>
        <p:spPr bwMode="auto">
          <a:xfrm>
            <a:off x="1371600" y="2133600"/>
            <a:ext cx="7086600" cy="366713"/>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b="1" i="1"/>
              <a:t>Articles by one author:</a:t>
            </a:r>
          </a:p>
        </p:txBody>
      </p:sp>
      <p:sp>
        <p:nvSpPr>
          <p:cNvPr id="35845" name="Rectangle 34"/>
          <p:cNvSpPr>
            <a:spLocks noChangeArrowheads="1"/>
          </p:cNvSpPr>
          <p:nvPr/>
        </p:nvSpPr>
        <p:spPr bwMode="auto">
          <a:xfrm>
            <a:off x="1371600" y="3443288"/>
            <a:ext cx="7086600" cy="366712"/>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b="1" i="1"/>
              <a:t>Articles by one author, multiple publications in same year:</a:t>
            </a:r>
          </a:p>
        </p:txBody>
      </p:sp>
      <p:sp>
        <p:nvSpPr>
          <p:cNvPr id="35846" name="Text Box 36"/>
          <p:cNvSpPr txBox="1">
            <a:spLocks noChangeArrowheads="1"/>
          </p:cNvSpPr>
          <p:nvPr/>
        </p:nvSpPr>
        <p:spPr bwMode="auto">
          <a:xfrm>
            <a:off x="1524000" y="2609850"/>
            <a:ext cx="7315200" cy="584200"/>
          </a:xfrm>
          <a:prstGeom prst="rect">
            <a:avLst/>
          </a:prstGeom>
          <a:noFill/>
          <a:ln w="9525">
            <a:solidFill>
              <a:schemeClr val="tx1"/>
            </a:solidFill>
            <a:miter lim="800000"/>
            <a:headEnd/>
            <a:tailEnd/>
          </a:ln>
        </p:spPr>
        <p:txBody>
          <a:bodyPr>
            <a:spAutoFit/>
          </a:bodyPr>
          <a:lstStyle/>
          <a:p>
            <a:pPr marL="457200" indent="-457200">
              <a:spcBef>
                <a:spcPct val="30000"/>
              </a:spcBef>
              <a:buClr>
                <a:srgbClr val="800080"/>
              </a:buClr>
              <a:buFont typeface="Wingdings" pitchFamily="2" charset="2"/>
              <a:buNone/>
            </a:pPr>
            <a:r>
              <a:rPr lang="en-US" sz="1600" b="1">
                <a:solidFill>
                  <a:srgbClr val="FF0000"/>
                </a:solidFill>
              </a:rPr>
              <a:t>McLaughlin, L. (2003). Online fraud gets sophisticated. </a:t>
            </a:r>
            <a:r>
              <a:rPr lang="en-US" sz="1600" b="1" i="1">
                <a:solidFill>
                  <a:srgbClr val="FF0000"/>
                </a:solidFill>
              </a:rPr>
              <a:t>IEEE Internet Computing, 7</a:t>
            </a:r>
            <a:r>
              <a:rPr lang="en-US" sz="1600" b="1">
                <a:solidFill>
                  <a:srgbClr val="FF0000"/>
                </a:solidFill>
              </a:rPr>
              <a:t>(5), 6-8. </a:t>
            </a:r>
            <a:r>
              <a:rPr lang="en-US" sz="1600">
                <a:solidFill>
                  <a:srgbClr val="FF0000"/>
                </a:solidFill>
              </a:rPr>
              <a:t>doi:10.1109/MIC.2003.1232512</a:t>
            </a:r>
            <a:endParaRPr lang="en-US" sz="1600" b="1">
              <a:solidFill>
                <a:srgbClr val="FF0000"/>
              </a:solidFill>
            </a:endParaRPr>
          </a:p>
        </p:txBody>
      </p:sp>
      <p:sp>
        <p:nvSpPr>
          <p:cNvPr id="35847" name="Text Box 37"/>
          <p:cNvSpPr txBox="1">
            <a:spLocks noChangeArrowheads="1"/>
          </p:cNvSpPr>
          <p:nvPr/>
        </p:nvSpPr>
        <p:spPr bwMode="auto">
          <a:xfrm>
            <a:off x="1524000" y="4105275"/>
            <a:ext cx="7315200" cy="1152525"/>
          </a:xfrm>
          <a:prstGeom prst="rect">
            <a:avLst/>
          </a:prstGeom>
          <a:noFill/>
          <a:ln w="9525">
            <a:solidFill>
              <a:schemeClr val="tx1"/>
            </a:solidFill>
            <a:miter lim="800000"/>
            <a:headEnd/>
            <a:tailEnd/>
          </a:ln>
        </p:spPr>
        <p:txBody>
          <a:bodyPr>
            <a:spAutoFit/>
          </a:bodyPr>
          <a:lstStyle/>
          <a:p>
            <a:pPr marL="457200" indent="-457200">
              <a:spcBef>
                <a:spcPct val="30000"/>
              </a:spcBef>
              <a:buClr>
                <a:srgbClr val="800080"/>
              </a:buClr>
              <a:buFont typeface="Wingdings" pitchFamily="2" charset="2"/>
              <a:buNone/>
            </a:pPr>
            <a:r>
              <a:rPr lang="en-US" sz="1600" b="1">
                <a:solidFill>
                  <a:srgbClr val="FF0000"/>
                </a:solidFill>
              </a:rPr>
              <a:t>McLaughlin, L. (2005a). From AWK to Google: Peter Weinberger talks search. </a:t>
            </a:r>
            <a:r>
              <a:rPr lang="en-US" sz="1600" b="1" i="1">
                <a:solidFill>
                  <a:srgbClr val="FF0000"/>
                </a:solidFill>
              </a:rPr>
              <a:t>IEEE Security and Privacy, 3</a:t>
            </a:r>
            <a:r>
              <a:rPr lang="en-US" sz="1600" b="1">
                <a:solidFill>
                  <a:srgbClr val="FF0000"/>
                </a:solidFill>
              </a:rPr>
              <a:t>(5), 11-13.</a:t>
            </a:r>
          </a:p>
          <a:p>
            <a:pPr marL="457200" indent="-457200">
              <a:spcBef>
                <a:spcPct val="30000"/>
              </a:spcBef>
              <a:buClr>
                <a:srgbClr val="800080"/>
              </a:buClr>
              <a:buFont typeface="Wingdings" pitchFamily="2" charset="2"/>
              <a:buNone/>
            </a:pPr>
            <a:r>
              <a:rPr lang="en-US" sz="1600" b="1">
                <a:solidFill>
                  <a:srgbClr val="FF0000"/>
                </a:solidFill>
              </a:rPr>
              <a:t>McLaughlin, L. (2005b). Winning the game of risk: Neumann’s take on sound design. </a:t>
            </a:r>
            <a:r>
              <a:rPr lang="en-US" sz="1600" b="1" i="1">
                <a:solidFill>
                  <a:srgbClr val="FF0000"/>
                </a:solidFill>
              </a:rPr>
              <a:t>IEEE Security and Privacy, 3</a:t>
            </a:r>
            <a:r>
              <a:rPr lang="en-US" sz="1600" b="1">
                <a:solidFill>
                  <a:srgbClr val="FF0000"/>
                </a:solidFill>
              </a:rPr>
              <a:t>(6), 9-12.</a:t>
            </a:r>
          </a:p>
        </p:txBody>
      </p:sp>
      <p:sp>
        <p:nvSpPr>
          <p:cNvPr id="35848" name="Text Box 78"/>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5849"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5850"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5851"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5852"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5853"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31" name="Straight Connector 30"/>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6867" name="Rectangle 32"/>
          <p:cNvSpPr>
            <a:spLocks noChangeArrowheads="1"/>
          </p:cNvSpPr>
          <p:nvPr/>
        </p:nvSpPr>
        <p:spPr bwMode="auto">
          <a:xfrm>
            <a:off x="1371600" y="1662113"/>
            <a:ext cx="7086600" cy="396875"/>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sz="2000" b="1" i="1">
                <a:solidFill>
                  <a:srgbClr val="800080"/>
                </a:solidFill>
              </a:rPr>
              <a:t>Journal Articles:</a:t>
            </a:r>
          </a:p>
        </p:txBody>
      </p:sp>
      <p:sp>
        <p:nvSpPr>
          <p:cNvPr id="36868" name="Rectangle 33"/>
          <p:cNvSpPr>
            <a:spLocks noChangeArrowheads="1"/>
          </p:cNvSpPr>
          <p:nvPr/>
        </p:nvSpPr>
        <p:spPr bwMode="auto">
          <a:xfrm>
            <a:off x="1371600" y="2133600"/>
            <a:ext cx="7086600" cy="366713"/>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b="1" i="1"/>
              <a:t>Articles by different authors with same surname:</a:t>
            </a:r>
          </a:p>
        </p:txBody>
      </p:sp>
      <p:sp>
        <p:nvSpPr>
          <p:cNvPr id="36869" name="Rectangle 34"/>
          <p:cNvSpPr>
            <a:spLocks noChangeArrowheads="1"/>
          </p:cNvSpPr>
          <p:nvPr/>
        </p:nvSpPr>
        <p:spPr bwMode="auto">
          <a:xfrm>
            <a:off x="1371600" y="4052888"/>
            <a:ext cx="7086600" cy="366712"/>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b="1" i="1"/>
              <a:t>Articles by two authors:</a:t>
            </a:r>
          </a:p>
        </p:txBody>
      </p:sp>
      <p:sp>
        <p:nvSpPr>
          <p:cNvPr id="36870" name="Text Box 36"/>
          <p:cNvSpPr txBox="1">
            <a:spLocks noChangeArrowheads="1"/>
          </p:cNvSpPr>
          <p:nvPr/>
        </p:nvSpPr>
        <p:spPr bwMode="auto">
          <a:xfrm>
            <a:off x="1600200" y="2590800"/>
            <a:ext cx="7315200" cy="1152525"/>
          </a:xfrm>
          <a:prstGeom prst="rect">
            <a:avLst/>
          </a:prstGeom>
          <a:noFill/>
          <a:ln w="9525">
            <a:solidFill>
              <a:schemeClr val="tx1"/>
            </a:solidFill>
            <a:miter lim="800000"/>
            <a:headEnd/>
            <a:tailEnd/>
          </a:ln>
        </p:spPr>
        <p:txBody>
          <a:bodyPr>
            <a:spAutoFit/>
          </a:bodyPr>
          <a:lstStyle/>
          <a:p>
            <a:pPr marL="457200" indent="-457200">
              <a:spcBef>
                <a:spcPct val="30000"/>
              </a:spcBef>
              <a:buClr>
                <a:srgbClr val="800080"/>
              </a:buClr>
              <a:buFont typeface="Wingdings" pitchFamily="2" charset="2"/>
              <a:buNone/>
            </a:pPr>
            <a:r>
              <a:rPr lang="en-US" sz="1600" b="1">
                <a:solidFill>
                  <a:srgbClr val="FF0000"/>
                </a:solidFill>
              </a:rPr>
              <a:t>Ryan, D.J. (2003). Two views on security software liability: Let the legal system decide. </a:t>
            </a:r>
            <a:r>
              <a:rPr lang="en-US" sz="1600" b="1" i="1">
                <a:solidFill>
                  <a:srgbClr val="FF0000"/>
                </a:solidFill>
              </a:rPr>
              <a:t>IEEE Security and Privacy, 1</a:t>
            </a:r>
            <a:r>
              <a:rPr lang="en-US" sz="1600" b="1">
                <a:solidFill>
                  <a:srgbClr val="FF0000"/>
                </a:solidFill>
              </a:rPr>
              <a:t>(1), 70-72.</a:t>
            </a:r>
          </a:p>
          <a:p>
            <a:pPr marL="457200" indent="-457200">
              <a:spcBef>
                <a:spcPct val="30000"/>
              </a:spcBef>
              <a:buClr>
                <a:srgbClr val="800080"/>
              </a:buClr>
              <a:buFont typeface="Wingdings" pitchFamily="2" charset="2"/>
              <a:buNone/>
            </a:pPr>
            <a:r>
              <a:rPr lang="en-US" sz="1600" b="1">
                <a:solidFill>
                  <a:srgbClr val="FF0000"/>
                </a:solidFill>
              </a:rPr>
              <a:t>Ryan, J.J.C.H. (2004). Information security tools and practices: What works?. </a:t>
            </a:r>
            <a:r>
              <a:rPr lang="en-US" sz="1600" b="1" i="1">
                <a:solidFill>
                  <a:srgbClr val="FF0000"/>
                </a:solidFill>
              </a:rPr>
              <a:t>IEEE Transactions on Computers, 53</a:t>
            </a:r>
            <a:r>
              <a:rPr lang="en-US" sz="1600" b="1">
                <a:solidFill>
                  <a:srgbClr val="FF0000"/>
                </a:solidFill>
              </a:rPr>
              <a:t>(8), 1060-1063.</a:t>
            </a:r>
          </a:p>
        </p:txBody>
      </p:sp>
      <p:sp>
        <p:nvSpPr>
          <p:cNvPr id="36871" name="Text Box 37"/>
          <p:cNvSpPr txBox="1">
            <a:spLocks noChangeArrowheads="1"/>
          </p:cNvSpPr>
          <p:nvPr/>
        </p:nvSpPr>
        <p:spPr bwMode="auto">
          <a:xfrm>
            <a:off x="1600200" y="4562475"/>
            <a:ext cx="7315200" cy="590550"/>
          </a:xfrm>
          <a:prstGeom prst="rect">
            <a:avLst/>
          </a:prstGeom>
          <a:noFill/>
          <a:ln w="9525">
            <a:solidFill>
              <a:schemeClr val="tx1"/>
            </a:solidFill>
            <a:miter lim="800000"/>
            <a:headEnd/>
            <a:tailEnd/>
          </a:ln>
        </p:spPr>
        <p:txBody>
          <a:bodyPr>
            <a:spAutoFit/>
          </a:bodyPr>
          <a:lstStyle/>
          <a:p>
            <a:pPr marL="457200" indent="-457200">
              <a:spcBef>
                <a:spcPct val="30000"/>
              </a:spcBef>
              <a:buClr>
                <a:srgbClr val="800080"/>
              </a:buClr>
              <a:buFont typeface="Wingdings" pitchFamily="2" charset="2"/>
              <a:buNone/>
            </a:pPr>
            <a:r>
              <a:rPr lang="en-US" sz="1600" b="1">
                <a:solidFill>
                  <a:srgbClr val="FF0000"/>
                </a:solidFill>
              </a:rPr>
              <a:t>Millett, L.I., &amp; Holden, S.H. (2003). Authentication and its privacy effects. </a:t>
            </a:r>
            <a:r>
              <a:rPr lang="en-US" sz="1600" b="1" i="1">
                <a:solidFill>
                  <a:srgbClr val="FF0000"/>
                </a:solidFill>
              </a:rPr>
              <a:t>IEEE Internet Computing, 7</a:t>
            </a:r>
            <a:r>
              <a:rPr lang="en-US" sz="1600" b="1">
                <a:solidFill>
                  <a:srgbClr val="FF0000"/>
                </a:solidFill>
              </a:rPr>
              <a:t>(6), 54-58.</a:t>
            </a:r>
          </a:p>
        </p:txBody>
      </p:sp>
      <p:sp>
        <p:nvSpPr>
          <p:cNvPr id="36872" name="Text Box 78"/>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6873"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6874"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6875"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6876"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6877"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31" name="Straight Connector 30"/>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15"/>
          <p:cNvSpPr>
            <a:spLocks noChangeShapeType="1"/>
          </p:cNvSpPr>
          <p:nvPr/>
        </p:nvSpPr>
        <p:spPr bwMode="auto">
          <a:xfrm>
            <a:off x="0" y="6172200"/>
            <a:ext cx="9144000" cy="0"/>
          </a:xfrm>
          <a:prstGeom prst="line">
            <a:avLst/>
          </a:prstGeom>
          <a:noFill/>
          <a:ln w="38100">
            <a:solidFill>
              <a:srgbClr val="800080"/>
            </a:solidFill>
            <a:round/>
            <a:headEnd/>
            <a:tailEnd/>
          </a:ln>
        </p:spPr>
        <p:txBody>
          <a:bodyPr/>
          <a:lstStyle/>
          <a:p>
            <a:endParaRPr lang="en-US"/>
          </a:p>
        </p:txBody>
      </p:sp>
      <p:sp>
        <p:nvSpPr>
          <p:cNvPr id="37891"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37892" name="Rectangle 32"/>
          <p:cNvSpPr>
            <a:spLocks noChangeArrowheads="1"/>
          </p:cNvSpPr>
          <p:nvPr/>
        </p:nvSpPr>
        <p:spPr bwMode="auto">
          <a:xfrm>
            <a:off x="1371600" y="1662113"/>
            <a:ext cx="7086600" cy="396875"/>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sz="2000" b="1" i="1">
                <a:solidFill>
                  <a:srgbClr val="800080"/>
                </a:solidFill>
              </a:rPr>
              <a:t>Journal Articles:</a:t>
            </a:r>
          </a:p>
        </p:txBody>
      </p:sp>
      <p:sp>
        <p:nvSpPr>
          <p:cNvPr id="37893" name="Rectangle 33"/>
          <p:cNvSpPr>
            <a:spLocks noChangeArrowheads="1"/>
          </p:cNvSpPr>
          <p:nvPr/>
        </p:nvSpPr>
        <p:spPr bwMode="auto">
          <a:xfrm>
            <a:off x="1371600" y="2133600"/>
            <a:ext cx="7086600" cy="366713"/>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b="1" i="1"/>
              <a:t>Articles by three to six authors:</a:t>
            </a:r>
          </a:p>
        </p:txBody>
      </p:sp>
      <p:sp>
        <p:nvSpPr>
          <p:cNvPr id="37894" name="Rectangle 34"/>
          <p:cNvSpPr>
            <a:spLocks noChangeArrowheads="1"/>
          </p:cNvSpPr>
          <p:nvPr/>
        </p:nvSpPr>
        <p:spPr bwMode="auto">
          <a:xfrm>
            <a:off x="1371600" y="4052888"/>
            <a:ext cx="7086600" cy="366712"/>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b="1" i="1"/>
              <a:t>Articles by more than six authors:</a:t>
            </a:r>
          </a:p>
        </p:txBody>
      </p:sp>
      <p:sp>
        <p:nvSpPr>
          <p:cNvPr id="37895" name="Text Box 35"/>
          <p:cNvSpPr txBox="1">
            <a:spLocks noChangeArrowheads="1"/>
          </p:cNvSpPr>
          <p:nvPr/>
        </p:nvSpPr>
        <p:spPr bwMode="auto">
          <a:xfrm>
            <a:off x="1600200" y="2590800"/>
            <a:ext cx="7315200" cy="835025"/>
          </a:xfrm>
          <a:prstGeom prst="rect">
            <a:avLst/>
          </a:prstGeom>
          <a:noFill/>
          <a:ln w="9525">
            <a:solidFill>
              <a:schemeClr val="tx1"/>
            </a:solidFill>
            <a:miter lim="800000"/>
            <a:headEnd/>
            <a:tailEnd/>
          </a:ln>
        </p:spPr>
        <p:txBody>
          <a:bodyPr>
            <a:spAutoFit/>
          </a:bodyPr>
          <a:lstStyle/>
          <a:p>
            <a:pPr marL="457200" indent="-457200">
              <a:spcBef>
                <a:spcPct val="30000"/>
              </a:spcBef>
              <a:buClr>
                <a:srgbClr val="800080"/>
              </a:buClr>
              <a:buFont typeface="Wingdings" pitchFamily="2" charset="2"/>
              <a:buNone/>
            </a:pPr>
            <a:r>
              <a:rPr lang="en-US" sz="1600" b="1">
                <a:solidFill>
                  <a:srgbClr val="FF0000"/>
                </a:solidFill>
              </a:rPr>
              <a:t>Guida, R., Stahl, R., Bunt, T., Secrest, G., &amp; Moorcones, J. (2004). Deploying and using public key technology: Lessons learned in real life. </a:t>
            </a:r>
            <a:r>
              <a:rPr lang="en-US" sz="1600" b="1" i="1">
                <a:solidFill>
                  <a:srgbClr val="FF0000"/>
                </a:solidFill>
              </a:rPr>
              <a:t>IEEE Security and Privacy, 2</a:t>
            </a:r>
            <a:r>
              <a:rPr lang="en-US" sz="1600" b="1">
                <a:solidFill>
                  <a:srgbClr val="FF0000"/>
                </a:solidFill>
              </a:rPr>
              <a:t>(4), 67-71.</a:t>
            </a:r>
          </a:p>
        </p:txBody>
      </p:sp>
      <p:sp>
        <p:nvSpPr>
          <p:cNvPr id="37896" name="Text Box 36"/>
          <p:cNvSpPr txBox="1">
            <a:spLocks noChangeArrowheads="1"/>
          </p:cNvSpPr>
          <p:nvPr/>
        </p:nvSpPr>
        <p:spPr bwMode="auto">
          <a:xfrm>
            <a:off x="1600200" y="4562475"/>
            <a:ext cx="7315200" cy="835025"/>
          </a:xfrm>
          <a:prstGeom prst="rect">
            <a:avLst/>
          </a:prstGeom>
          <a:noFill/>
          <a:ln w="9525">
            <a:solidFill>
              <a:schemeClr val="tx1"/>
            </a:solidFill>
            <a:miter lim="800000"/>
            <a:headEnd/>
            <a:tailEnd/>
          </a:ln>
        </p:spPr>
        <p:txBody>
          <a:bodyPr>
            <a:spAutoFit/>
          </a:bodyPr>
          <a:lstStyle/>
          <a:p>
            <a:pPr marL="457200" indent="-457200">
              <a:spcBef>
                <a:spcPct val="50000"/>
              </a:spcBef>
            </a:pPr>
            <a:r>
              <a:rPr lang="en-US" sz="1600" b="1">
                <a:solidFill>
                  <a:srgbClr val="FF0000"/>
                </a:solidFill>
              </a:rPr>
              <a:t>Winslett, M., Yu, T., Seamons, K.E., Hess, A., Jacobson, J., Jarvis, J., et al. (2002). Negotiating trust on the Web. </a:t>
            </a:r>
            <a:r>
              <a:rPr lang="en-US" sz="1600" b="1" i="1">
                <a:solidFill>
                  <a:srgbClr val="FF0000"/>
                </a:solidFill>
              </a:rPr>
              <a:t>IEEE Internet Computing,</a:t>
            </a:r>
            <a:r>
              <a:rPr lang="en-US" sz="1600" b="1">
                <a:solidFill>
                  <a:srgbClr val="FF0000"/>
                </a:solidFill>
              </a:rPr>
              <a:t> </a:t>
            </a:r>
            <a:r>
              <a:rPr lang="en-US" sz="1600" b="1" i="1">
                <a:solidFill>
                  <a:srgbClr val="FF0000"/>
                </a:solidFill>
              </a:rPr>
              <a:t>6</a:t>
            </a:r>
            <a:r>
              <a:rPr lang="en-US" sz="1600" b="1">
                <a:solidFill>
                  <a:srgbClr val="FF0000"/>
                </a:solidFill>
              </a:rPr>
              <a:t>(6), 30-37.</a:t>
            </a:r>
            <a:endParaRPr lang="en-US" sz="1400" b="1">
              <a:solidFill>
                <a:srgbClr val="FF0000"/>
              </a:solidFill>
            </a:endParaRPr>
          </a:p>
        </p:txBody>
      </p:sp>
      <p:sp>
        <p:nvSpPr>
          <p:cNvPr id="37897" name="Text Box 77"/>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37898"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37899"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37900"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37901"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37902"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31" name="Straight Connector 30"/>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0"/>
          <p:cNvSpPr txBox="1">
            <a:spLocks noChangeArrowheads="1"/>
          </p:cNvSpPr>
          <p:nvPr/>
        </p:nvSpPr>
        <p:spPr bwMode="auto">
          <a:xfrm>
            <a:off x="1447800" y="304800"/>
            <a:ext cx="6172200" cy="396875"/>
          </a:xfrm>
          <a:prstGeom prst="rect">
            <a:avLst/>
          </a:prstGeom>
          <a:noFill/>
          <a:ln w="9525">
            <a:noFill/>
            <a:miter lim="800000"/>
            <a:headEnd/>
            <a:tailEnd/>
          </a:ln>
        </p:spPr>
        <p:txBody>
          <a:bodyPr>
            <a:spAutoFit/>
          </a:bodyPr>
          <a:lstStyle/>
          <a:p>
            <a:pPr>
              <a:spcBef>
                <a:spcPct val="50000"/>
              </a:spcBef>
            </a:pPr>
            <a:r>
              <a:rPr lang="en-US" sz="2000" b="1" i="1"/>
              <a:t>Understanding and Avoiding Plagiarism</a:t>
            </a:r>
          </a:p>
        </p:txBody>
      </p:sp>
      <p:sp>
        <p:nvSpPr>
          <p:cNvPr id="38915" name="Text Box 13"/>
          <p:cNvSpPr txBox="1">
            <a:spLocks noChangeArrowheads="1"/>
          </p:cNvSpPr>
          <p:nvPr/>
        </p:nvSpPr>
        <p:spPr bwMode="auto">
          <a:xfrm>
            <a:off x="1447800" y="914400"/>
            <a:ext cx="35814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Source Materials</a:t>
            </a:r>
          </a:p>
        </p:txBody>
      </p:sp>
      <p:sp>
        <p:nvSpPr>
          <p:cNvPr id="38916" name="Rectangle 33"/>
          <p:cNvSpPr>
            <a:spLocks noChangeArrowheads="1"/>
          </p:cNvSpPr>
          <p:nvPr/>
        </p:nvSpPr>
        <p:spPr bwMode="auto">
          <a:xfrm>
            <a:off x="1524000" y="1785938"/>
            <a:ext cx="6629400" cy="2481262"/>
          </a:xfrm>
          <a:prstGeom prst="rect">
            <a:avLst/>
          </a:prstGeom>
          <a:noFill/>
          <a:ln w="9525">
            <a:noFill/>
            <a:miter lim="800000"/>
            <a:headEnd/>
            <a:tailEnd/>
          </a:ln>
        </p:spPr>
        <p:txBody>
          <a:bodyPr anchor="ctr">
            <a:spAutoFit/>
          </a:bodyPr>
          <a:lstStyle/>
          <a:p>
            <a:pPr marL="457200" indent="-457200">
              <a:spcBef>
                <a:spcPct val="50000"/>
              </a:spcBef>
              <a:buClr>
                <a:srgbClr val="800080"/>
              </a:buClr>
              <a:buFont typeface="Wingdings" pitchFamily="2" charset="2"/>
              <a:buNone/>
            </a:pPr>
            <a:r>
              <a:rPr lang="en-US" b="1" i="1">
                <a:solidFill>
                  <a:srgbClr val="800080"/>
                </a:solidFill>
              </a:rPr>
              <a:t>Sources on Plagiarism and APA Citation Rules:</a:t>
            </a:r>
          </a:p>
          <a:p>
            <a:pPr marL="457200" indent="-457200">
              <a:spcBef>
                <a:spcPct val="30000"/>
              </a:spcBef>
              <a:buClr>
                <a:srgbClr val="800080"/>
              </a:buClr>
              <a:buFont typeface="Wingdings" pitchFamily="2" charset="2"/>
              <a:buNone/>
            </a:pPr>
            <a:r>
              <a:rPr lang="en-US" sz="1400"/>
              <a:t>Aaron, J.E. (2004). </a:t>
            </a:r>
            <a:r>
              <a:rPr lang="en-US" sz="1400" i="1"/>
              <a:t>The little, brown compact handbook</a:t>
            </a:r>
            <a:r>
              <a:rPr lang="en-US" sz="1400"/>
              <a:t> (5th ed.). New York: Pearson-Longman.</a:t>
            </a:r>
          </a:p>
          <a:p>
            <a:pPr marL="457200" indent="-457200">
              <a:spcBef>
                <a:spcPct val="30000"/>
              </a:spcBef>
              <a:buClr>
                <a:srgbClr val="800080"/>
              </a:buClr>
              <a:buFont typeface="Wingdings" pitchFamily="2" charset="2"/>
              <a:buNone/>
            </a:pPr>
            <a:r>
              <a:rPr lang="en-US" sz="1400"/>
              <a:t>American Psychological Association. (2001). </a:t>
            </a:r>
            <a:r>
              <a:rPr lang="en-US" sz="1400" i="1"/>
              <a:t>Publication manual of the American Psychological Association</a:t>
            </a:r>
            <a:r>
              <a:rPr lang="en-US" sz="1400"/>
              <a:t> (5</a:t>
            </a:r>
            <a:r>
              <a:rPr lang="en-US" sz="1400" baseline="30000"/>
              <a:t>th</a:t>
            </a:r>
            <a:r>
              <a:rPr lang="en-US" sz="1400"/>
              <a:t> ed.). Washington, DC: Author.</a:t>
            </a:r>
          </a:p>
          <a:p>
            <a:pPr marL="457200" indent="-457200">
              <a:spcBef>
                <a:spcPct val="30000"/>
              </a:spcBef>
              <a:buClr>
                <a:srgbClr val="800080"/>
              </a:buClr>
              <a:buFont typeface="Wingdings" pitchFamily="2" charset="2"/>
              <a:buNone/>
            </a:pPr>
            <a:r>
              <a:rPr lang="en-US" sz="1400"/>
              <a:t>Clines, R.H., &amp; Cobb, E.R. (2006). </a:t>
            </a:r>
            <a:r>
              <a:rPr lang="en-US" sz="1400" i="1"/>
              <a:t>Research writing simplified: A documentation guide</a:t>
            </a:r>
            <a:r>
              <a:rPr lang="en-US" sz="1400"/>
              <a:t> (5th ed.). New York: Pearson-Longman.</a:t>
            </a:r>
          </a:p>
          <a:p>
            <a:pPr marL="457200" indent="-457200">
              <a:spcBef>
                <a:spcPct val="30000"/>
              </a:spcBef>
              <a:buClr>
                <a:srgbClr val="800080"/>
              </a:buClr>
              <a:buFont typeface="Wingdings" pitchFamily="2" charset="2"/>
              <a:buNone/>
            </a:pPr>
            <a:r>
              <a:rPr lang="en-US" sz="1400"/>
              <a:t>Winkler, A.C., &amp; McCuen, J.R. (2003). </a:t>
            </a:r>
            <a:r>
              <a:rPr lang="en-US" sz="1400" i="1"/>
              <a:t>Writing the research paper: A handbook </a:t>
            </a:r>
            <a:r>
              <a:rPr lang="en-US" sz="1400"/>
              <a:t>(6th ed.). Boston, MA: Thomson/Heinle.</a:t>
            </a:r>
          </a:p>
          <a:p>
            <a:pPr marL="457200" indent="-457200">
              <a:spcBef>
                <a:spcPct val="30000"/>
              </a:spcBef>
              <a:buClr>
                <a:srgbClr val="800080"/>
              </a:buClr>
              <a:buFont typeface="Wingdings" pitchFamily="2" charset="2"/>
              <a:buNone/>
            </a:pPr>
            <a:endParaRPr lang="en-US" sz="800"/>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6"/>
          <p:cNvSpPr txBox="1">
            <a:spLocks noChangeArrowheads="1"/>
          </p:cNvSpPr>
          <p:nvPr/>
        </p:nvSpPr>
        <p:spPr bwMode="auto">
          <a:xfrm>
            <a:off x="1447800" y="304800"/>
            <a:ext cx="6172200" cy="396875"/>
          </a:xfrm>
          <a:prstGeom prst="rect">
            <a:avLst/>
          </a:prstGeom>
          <a:noFill/>
          <a:ln w="9525">
            <a:noFill/>
            <a:miter lim="800000"/>
            <a:headEnd/>
            <a:tailEnd/>
          </a:ln>
        </p:spPr>
        <p:txBody>
          <a:bodyPr>
            <a:spAutoFit/>
          </a:bodyPr>
          <a:lstStyle/>
          <a:p>
            <a:pPr>
              <a:spcBef>
                <a:spcPct val="50000"/>
              </a:spcBef>
            </a:pPr>
            <a:r>
              <a:rPr lang="en-US" sz="2000" b="1" i="1"/>
              <a:t>Understanding and Avoiding Plagiarism</a:t>
            </a:r>
          </a:p>
        </p:txBody>
      </p:sp>
      <p:sp>
        <p:nvSpPr>
          <p:cNvPr id="39939" name="Text Box 9"/>
          <p:cNvSpPr txBox="1">
            <a:spLocks noChangeArrowheads="1"/>
          </p:cNvSpPr>
          <p:nvPr/>
        </p:nvSpPr>
        <p:spPr bwMode="auto">
          <a:xfrm>
            <a:off x="1447800" y="914400"/>
            <a:ext cx="35814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Source Materials</a:t>
            </a:r>
          </a:p>
        </p:txBody>
      </p:sp>
      <p:sp>
        <p:nvSpPr>
          <p:cNvPr id="39940" name="Rectangle 17"/>
          <p:cNvSpPr>
            <a:spLocks noChangeArrowheads="1"/>
          </p:cNvSpPr>
          <p:nvPr/>
        </p:nvSpPr>
        <p:spPr bwMode="auto">
          <a:xfrm>
            <a:off x="1600200" y="1600200"/>
            <a:ext cx="7086600" cy="4040188"/>
          </a:xfrm>
          <a:prstGeom prst="rect">
            <a:avLst/>
          </a:prstGeom>
          <a:noFill/>
          <a:ln w="9525">
            <a:noFill/>
            <a:miter lim="800000"/>
            <a:headEnd/>
            <a:tailEnd/>
          </a:ln>
        </p:spPr>
        <p:txBody>
          <a:bodyPr anchor="ctr">
            <a:spAutoFit/>
          </a:bodyPr>
          <a:lstStyle/>
          <a:p>
            <a:pPr marL="457200" indent="-457200">
              <a:spcBef>
                <a:spcPct val="50000"/>
              </a:spcBef>
              <a:buClr>
                <a:srgbClr val="800080"/>
              </a:buClr>
              <a:buFont typeface="Wingdings" pitchFamily="2" charset="2"/>
              <a:buNone/>
            </a:pPr>
            <a:r>
              <a:rPr lang="en-US" b="1" i="1">
                <a:solidFill>
                  <a:srgbClr val="800080"/>
                </a:solidFill>
              </a:rPr>
              <a:t>Sources for Examples:</a:t>
            </a:r>
          </a:p>
          <a:p>
            <a:pPr marL="457200" indent="-457200">
              <a:buClr>
                <a:srgbClr val="800080"/>
              </a:buClr>
              <a:buFont typeface="Wingdings" pitchFamily="2" charset="2"/>
              <a:buNone/>
            </a:pPr>
            <a:endParaRPr lang="en-US" sz="1400"/>
          </a:p>
          <a:p>
            <a:pPr marL="457200" indent="-457200">
              <a:spcAft>
                <a:spcPct val="25000"/>
              </a:spcAft>
              <a:buClr>
                <a:srgbClr val="800080"/>
              </a:buClr>
              <a:buFont typeface="Wingdings" pitchFamily="2" charset="2"/>
              <a:buNone/>
            </a:pPr>
            <a:r>
              <a:rPr lang="en-US" sz="1400"/>
              <a:t>Atkins, D.L., Ball, T., Bruns, G., &amp; Cox, K. (1999). Mawl: A domain-specific language for form-based services. </a:t>
            </a:r>
            <a:r>
              <a:rPr lang="en-US" sz="1400" i="1"/>
              <a:t>IEEE Transactions on Software Engineering,</a:t>
            </a:r>
            <a:r>
              <a:rPr lang="en-US" sz="1400"/>
              <a:t> </a:t>
            </a:r>
            <a:r>
              <a:rPr lang="en-US" sz="1400" i="1"/>
              <a:t>25</a:t>
            </a:r>
            <a:r>
              <a:rPr lang="en-US" sz="1400"/>
              <a:t>(3), 334-346.</a:t>
            </a:r>
          </a:p>
          <a:p>
            <a:pPr marL="457200" indent="-457200">
              <a:spcAft>
                <a:spcPct val="25000"/>
              </a:spcAft>
              <a:buClr>
                <a:srgbClr val="800080"/>
              </a:buClr>
              <a:buFont typeface="Wingdings" pitchFamily="2" charset="2"/>
              <a:buNone/>
            </a:pPr>
            <a:r>
              <a:rPr lang="en-US" sz="1400"/>
              <a:t>Atkins, D.L., Ball, T., Graves, T.L., &amp; Mockus,A. (2002). Using version control data to evaluate the impact of software tools: A case study of the version editor. </a:t>
            </a:r>
            <a:r>
              <a:rPr lang="en-US" sz="1400" i="1"/>
              <a:t>IEEE Transactions on Software Engineering,</a:t>
            </a:r>
            <a:r>
              <a:rPr lang="en-US" sz="1400"/>
              <a:t> </a:t>
            </a:r>
            <a:r>
              <a:rPr lang="en-US" sz="1400" i="1"/>
              <a:t>28</a:t>
            </a:r>
            <a:r>
              <a:rPr lang="en-US" sz="1400"/>
              <a:t>(7), 625-637.</a:t>
            </a:r>
          </a:p>
          <a:p>
            <a:pPr marL="457200" indent="-457200">
              <a:spcAft>
                <a:spcPct val="25000"/>
              </a:spcAft>
              <a:buClr>
                <a:srgbClr val="800080"/>
              </a:buClr>
              <a:buFont typeface="Wingdings" pitchFamily="2" charset="2"/>
              <a:buNone/>
            </a:pPr>
            <a:r>
              <a:rPr lang="en-US" sz="1400"/>
              <a:t>Farkas, C., &amp; Huhns, M.N. (2002). Making agents secure on the semantic Web. </a:t>
            </a:r>
            <a:r>
              <a:rPr lang="en-US" sz="1400" i="1"/>
              <a:t>IEEE Internet Computing,</a:t>
            </a:r>
            <a:r>
              <a:rPr lang="en-US" sz="1400"/>
              <a:t> </a:t>
            </a:r>
            <a:r>
              <a:rPr lang="en-US" sz="1400" i="1"/>
              <a:t>6</a:t>
            </a:r>
            <a:r>
              <a:rPr lang="en-US" sz="1400"/>
              <a:t>(6), 76-79.</a:t>
            </a:r>
          </a:p>
          <a:p>
            <a:pPr marL="457200" indent="-457200">
              <a:spcAft>
                <a:spcPct val="25000"/>
              </a:spcAft>
              <a:buClr>
                <a:srgbClr val="800080"/>
              </a:buClr>
              <a:buFont typeface="Wingdings" pitchFamily="2" charset="2"/>
              <a:buNone/>
            </a:pPr>
            <a:r>
              <a:rPr lang="en-US" sz="1400"/>
              <a:t>Guida,R., Stahl, R., Bun, T., Secrest, G., &amp; Moorcones, J. (2004). Deploying and using Public key technology: Lessons learned in real life. </a:t>
            </a:r>
            <a:r>
              <a:rPr lang="en-US" sz="1400" i="1"/>
              <a:t>IEEE Security and Privacy,</a:t>
            </a:r>
            <a:r>
              <a:rPr lang="en-US" sz="1400"/>
              <a:t> </a:t>
            </a:r>
            <a:r>
              <a:rPr lang="en-US" sz="1400" i="1"/>
              <a:t>2</a:t>
            </a:r>
            <a:r>
              <a:rPr lang="en-US" sz="1400"/>
              <a:t>(4), 67-71.</a:t>
            </a:r>
          </a:p>
          <a:p>
            <a:pPr marL="457200" indent="-457200">
              <a:spcAft>
                <a:spcPct val="25000"/>
              </a:spcAft>
              <a:buClr>
                <a:srgbClr val="800080"/>
              </a:buClr>
              <a:buFont typeface="Wingdings" pitchFamily="2" charset="2"/>
              <a:buNone/>
            </a:pPr>
            <a:r>
              <a:rPr lang="en-US" sz="1400"/>
              <a:t>Kuhn,M.G. (1998). Cipher instruction search attack on the bus-encryption security microcontroller DS5002FP. </a:t>
            </a:r>
            <a:r>
              <a:rPr lang="en-US" sz="1400" i="1"/>
              <a:t>IEEE Transactions on Computers,</a:t>
            </a:r>
            <a:r>
              <a:rPr lang="en-US" sz="1400"/>
              <a:t> </a:t>
            </a:r>
            <a:r>
              <a:rPr lang="en-US" sz="1400" i="1"/>
              <a:t>47</a:t>
            </a:r>
            <a:r>
              <a:rPr lang="en-US" sz="1400"/>
              <a:t>(10), 1153-1157.</a:t>
            </a:r>
          </a:p>
          <a:p>
            <a:pPr marL="457200" indent="-457200">
              <a:spcAft>
                <a:spcPct val="25000"/>
              </a:spcAft>
              <a:buClr>
                <a:srgbClr val="800080"/>
              </a:buClr>
              <a:buFont typeface="Wingdings" pitchFamily="2" charset="2"/>
              <a:buNone/>
            </a:pPr>
            <a:r>
              <a:rPr lang="en-US" sz="1400"/>
              <a:t>McLaughlin, L. (2003). Online fraud gets sophisticated. </a:t>
            </a:r>
            <a:r>
              <a:rPr lang="en-US" sz="1400" i="1"/>
              <a:t>IEEE Internet Computing, 7</a:t>
            </a:r>
            <a:r>
              <a:rPr lang="en-US" sz="1400"/>
              <a:t> (5), 6-8.</a:t>
            </a:r>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6"/>
          <p:cNvSpPr txBox="1">
            <a:spLocks noChangeArrowheads="1"/>
          </p:cNvSpPr>
          <p:nvPr/>
        </p:nvSpPr>
        <p:spPr bwMode="auto">
          <a:xfrm>
            <a:off x="1447800" y="304800"/>
            <a:ext cx="6172200" cy="396875"/>
          </a:xfrm>
          <a:prstGeom prst="rect">
            <a:avLst/>
          </a:prstGeom>
          <a:noFill/>
          <a:ln w="9525">
            <a:noFill/>
            <a:miter lim="800000"/>
            <a:headEnd/>
            <a:tailEnd/>
          </a:ln>
        </p:spPr>
        <p:txBody>
          <a:bodyPr>
            <a:spAutoFit/>
          </a:bodyPr>
          <a:lstStyle/>
          <a:p>
            <a:pPr>
              <a:spcBef>
                <a:spcPct val="50000"/>
              </a:spcBef>
            </a:pPr>
            <a:r>
              <a:rPr lang="en-US" sz="2000" b="1" i="1" dirty="0"/>
              <a:t>Understanding and Avoiding Plagiarism</a:t>
            </a:r>
          </a:p>
        </p:txBody>
      </p:sp>
      <p:sp>
        <p:nvSpPr>
          <p:cNvPr id="40963" name="Text Box 9"/>
          <p:cNvSpPr txBox="1">
            <a:spLocks noChangeArrowheads="1"/>
          </p:cNvSpPr>
          <p:nvPr/>
        </p:nvSpPr>
        <p:spPr bwMode="auto">
          <a:xfrm>
            <a:off x="1447800" y="914400"/>
            <a:ext cx="3581400" cy="457200"/>
          </a:xfrm>
          <a:prstGeom prst="rect">
            <a:avLst/>
          </a:prstGeom>
          <a:noFill/>
          <a:ln w="9525">
            <a:noFill/>
            <a:miter lim="800000"/>
            <a:headEnd/>
            <a:tailEnd/>
          </a:ln>
        </p:spPr>
        <p:txBody>
          <a:bodyPr>
            <a:spAutoFit/>
          </a:bodyPr>
          <a:lstStyle/>
          <a:p>
            <a:pPr>
              <a:spcBef>
                <a:spcPct val="50000"/>
              </a:spcBef>
            </a:pPr>
            <a:r>
              <a:rPr lang="en-US" sz="2400" b="1" i="1" dirty="0">
                <a:solidFill>
                  <a:srgbClr val="800080"/>
                </a:solidFill>
              </a:rPr>
              <a:t>Source Materials</a:t>
            </a:r>
          </a:p>
        </p:txBody>
      </p:sp>
      <p:sp>
        <p:nvSpPr>
          <p:cNvPr id="40964" name="Rectangle 17"/>
          <p:cNvSpPr>
            <a:spLocks noChangeArrowheads="1"/>
          </p:cNvSpPr>
          <p:nvPr/>
        </p:nvSpPr>
        <p:spPr bwMode="auto">
          <a:xfrm>
            <a:off x="1600200" y="1546225"/>
            <a:ext cx="7086600" cy="4437063"/>
          </a:xfrm>
          <a:prstGeom prst="rect">
            <a:avLst/>
          </a:prstGeom>
          <a:noFill/>
          <a:ln w="9525">
            <a:noFill/>
            <a:miter lim="800000"/>
            <a:headEnd/>
            <a:tailEnd/>
          </a:ln>
        </p:spPr>
        <p:txBody>
          <a:bodyPr anchor="ctr">
            <a:spAutoFit/>
          </a:bodyPr>
          <a:lstStyle/>
          <a:p>
            <a:pPr marL="457200" indent="-457200">
              <a:spcBef>
                <a:spcPct val="50000"/>
              </a:spcBef>
              <a:buClr>
                <a:srgbClr val="800080"/>
              </a:buClr>
              <a:buFont typeface="Wingdings" pitchFamily="2" charset="2"/>
              <a:buNone/>
            </a:pPr>
            <a:r>
              <a:rPr lang="en-US" b="1" i="1">
                <a:solidFill>
                  <a:srgbClr val="800080"/>
                </a:solidFill>
              </a:rPr>
              <a:t>Sources for Examples:</a:t>
            </a:r>
          </a:p>
          <a:p>
            <a:pPr marL="457200" indent="-457200">
              <a:buClr>
                <a:srgbClr val="800080"/>
              </a:buClr>
              <a:buFont typeface="Wingdings" pitchFamily="2" charset="2"/>
              <a:buNone/>
            </a:pPr>
            <a:endParaRPr lang="en-US" sz="1400"/>
          </a:p>
          <a:p>
            <a:pPr marL="457200" indent="-457200">
              <a:spcAft>
                <a:spcPct val="25000"/>
              </a:spcAft>
              <a:buClr>
                <a:srgbClr val="800080"/>
              </a:buClr>
              <a:buFont typeface="Wingdings" pitchFamily="2" charset="2"/>
              <a:buNone/>
            </a:pPr>
            <a:r>
              <a:rPr lang="en-US" sz="1400"/>
              <a:t>McLaughlin, L. (2005a). From AWK to Google: Peter Weinberger talks search. </a:t>
            </a:r>
            <a:r>
              <a:rPr lang="en-US" sz="1400" i="1"/>
              <a:t>IEEE Security and Privacy,</a:t>
            </a:r>
            <a:r>
              <a:rPr lang="en-US" sz="1400"/>
              <a:t> </a:t>
            </a:r>
            <a:r>
              <a:rPr lang="en-US" sz="1400" i="1"/>
              <a:t>3</a:t>
            </a:r>
            <a:r>
              <a:rPr lang="en-US" sz="1400"/>
              <a:t>(5), 11-13.</a:t>
            </a:r>
          </a:p>
          <a:p>
            <a:pPr marL="457200" indent="-457200">
              <a:spcAft>
                <a:spcPct val="25000"/>
              </a:spcAft>
              <a:buClr>
                <a:srgbClr val="800080"/>
              </a:buClr>
              <a:buFont typeface="Wingdings" pitchFamily="2" charset="2"/>
              <a:buNone/>
            </a:pPr>
            <a:r>
              <a:rPr lang="en-US" sz="1400"/>
              <a:t>McLaughlin, L. (2005b). Winning the game of risk: Neumann’s take on sound design. </a:t>
            </a:r>
            <a:r>
              <a:rPr lang="en-US" sz="1400" i="1"/>
              <a:t>IEEE Security and Privacy,</a:t>
            </a:r>
            <a:r>
              <a:rPr lang="en-US" sz="1400"/>
              <a:t> </a:t>
            </a:r>
            <a:r>
              <a:rPr lang="en-US" sz="1400" i="1"/>
              <a:t>3</a:t>
            </a:r>
            <a:r>
              <a:rPr lang="en-US" sz="1400"/>
              <a:t>(6), 9-12.</a:t>
            </a:r>
          </a:p>
          <a:p>
            <a:pPr marL="457200" indent="-457200">
              <a:spcAft>
                <a:spcPct val="25000"/>
              </a:spcAft>
              <a:buClr>
                <a:srgbClr val="800080"/>
              </a:buClr>
              <a:buFont typeface="Wingdings" pitchFamily="2" charset="2"/>
              <a:buNone/>
            </a:pPr>
            <a:r>
              <a:rPr lang="en-US" sz="1400"/>
              <a:t>Miller, A. (2005). Trends in process control systems security. </a:t>
            </a:r>
            <a:r>
              <a:rPr lang="en-US" sz="1400" i="1"/>
              <a:t>IEEE Security and Privacy,</a:t>
            </a:r>
            <a:r>
              <a:rPr lang="en-US" sz="1400"/>
              <a:t> </a:t>
            </a:r>
            <a:r>
              <a:rPr lang="en-US" sz="1400" i="1"/>
              <a:t>3</a:t>
            </a:r>
            <a:r>
              <a:rPr lang="en-US" sz="1400"/>
              <a:t>(5), 57-60.</a:t>
            </a:r>
          </a:p>
          <a:p>
            <a:pPr marL="457200" indent="-457200">
              <a:spcAft>
                <a:spcPct val="25000"/>
              </a:spcAft>
              <a:buClr>
                <a:srgbClr val="800080"/>
              </a:buClr>
              <a:buFont typeface="Wingdings" pitchFamily="2" charset="2"/>
              <a:buNone/>
            </a:pPr>
            <a:r>
              <a:rPr lang="en-US" sz="1400"/>
              <a:t>Millett, L.I., &amp; Holden, S.H. (2003). Authentication and its privacy effects. </a:t>
            </a:r>
            <a:r>
              <a:rPr lang="en-US" sz="1400" i="1"/>
              <a:t>IEEE Internet Computing,</a:t>
            </a:r>
            <a:r>
              <a:rPr lang="en-US" sz="1400"/>
              <a:t> </a:t>
            </a:r>
            <a:r>
              <a:rPr lang="en-US" sz="1400" i="1"/>
              <a:t>7</a:t>
            </a:r>
            <a:r>
              <a:rPr lang="en-US" sz="1400"/>
              <a:t>(6), 54-58.</a:t>
            </a:r>
          </a:p>
          <a:p>
            <a:pPr marL="457200" indent="-457200">
              <a:spcAft>
                <a:spcPct val="25000"/>
              </a:spcAft>
              <a:buClr>
                <a:srgbClr val="800080"/>
              </a:buClr>
              <a:buFont typeface="Wingdings" pitchFamily="2" charset="2"/>
              <a:buNone/>
            </a:pPr>
            <a:r>
              <a:rPr lang="en-US" sz="1400"/>
              <a:t>Phan, R.C.W., &amp; Siddiqi, M.U. (2006). A framework for describing block cipher cryptanalysis. </a:t>
            </a:r>
            <a:r>
              <a:rPr lang="en-US" sz="1400" i="1"/>
              <a:t>IEEE Transactions on Computers,</a:t>
            </a:r>
            <a:r>
              <a:rPr lang="en-US" sz="1400"/>
              <a:t> </a:t>
            </a:r>
            <a:r>
              <a:rPr lang="en-US" sz="1400" i="1"/>
              <a:t>55</a:t>
            </a:r>
            <a:r>
              <a:rPr lang="en-US" sz="1400"/>
              <a:t>(11), 1402-1409</a:t>
            </a:r>
            <a:r>
              <a:rPr lang="en-US"/>
              <a:t>.</a:t>
            </a:r>
          </a:p>
          <a:p>
            <a:pPr marL="457200" indent="-457200">
              <a:spcAft>
                <a:spcPct val="25000"/>
              </a:spcAft>
              <a:buClr>
                <a:srgbClr val="800080"/>
              </a:buClr>
              <a:buFont typeface="Wingdings" pitchFamily="2" charset="2"/>
              <a:buNone/>
            </a:pPr>
            <a:r>
              <a:rPr lang="en-US" sz="1400"/>
              <a:t>Ryan, D.J. (2003). Two views on security software liability: Let the legal system decide. </a:t>
            </a:r>
            <a:r>
              <a:rPr lang="en-US" sz="1400" i="1"/>
              <a:t>IEEE Security and Privacy, 1</a:t>
            </a:r>
            <a:r>
              <a:rPr lang="en-US" sz="1400"/>
              <a:t>(1), 70-72. </a:t>
            </a:r>
          </a:p>
          <a:p>
            <a:pPr marL="457200" indent="-457200">
              <a:spcAft>
                <a:spcPct val="25000"/>
              </a:spcAft>
              <a:buClr>
                <a:srgbClr val="800080"/>
              </a:buClr>
              <a:buFont typeface="Wingdings" pitchFamily="2" charset="2"/>
              <a:buNone/>
            </a:pPr>
            <a:r>
              <a:rPr lang="en-US" sz="1400"/>
              <a:t>Ryan, J.J.C.H. (2004). Information security tools and practices: What works?. </a:t>
            </a:r>
            <a:r>
              <a:rPr lang="en-US" sz="1400" i="1"/>
              <a:t>IEEE Transactions on Computers, 53</a:t>
            </a:r>
            <a:r>
              <a:rPr lang="en-US" sz="1400"/>
              <a:t>(8), 1060-1063. </a:t>
            </a:r>
          </a:p>
          <a:p>
            <a:pPr marL="457200" indent="-457200">
              <a:spcAft>
                <a:spcPct val="25000"/>
              </a:spcAft>
              <a:buClr>
                <a:srgbClr val="800080"/>
              </a:buClr>
              <a:buFont typeface="Wingdings" pitchFamily="2" charset="2"/>
              <a:buNone/>
            </a:pPr>
            <a:r>
              <a:rPr lang="en-US" sz="1400"/>
              <a:t>Winslett, M., Yu, T., Seamons, K.E., Hess, A., Jacobson, J., Jarvis, R. et al. (2002). Negotiating trust on the Web. </a:t>
            </a:r>
            <a:r>
              <a:rPr lang="en-US" sz="1400" i="1"/>
              <a:t>IEEE Internet Computing,</a:t>
            </a:r>
            <a:r>
              <a:rPr lang="en-US" sz="1400"/>
              <a:t> </a:t>
            </a:r>
            <a:r>
              <a:rPr lang="en-US" sz="1400" i="1"/>
              <a:t>6</a:t>
            </a:r>
            <a:r>
              <a:rPr lang="en-US" sz="1400"/>
              <a:t>(6), 30-37.</a:t>
            </a:r>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447800" y="304800"/>
            <a:ext cx="6172200" cy="396875"/>
          </a:xfrm>
          <a:prstGeom prst="rect">
            <a:avLst/>
          </a:prstGeom>
          <a:noFill/>
          <a:ln w="9525">
            <a:noFill/>
            <a:miter lim="800000"/>
            <a:headEnd/>
            <a:tailEnd/>
          </a:ln>
        </p:spPr>
        <p:txBody>
          <a:bodyPr>
            <a:spAutoFit/>
          </a:bodyPr>
          <a:lstStyle/>
          <a:p>
            <a:pPr>
              <a:spcBef>
                <a:spcPct val="50000"/>
              </a:spcBef>
            </a:pPr>
            <a:r>
              <a:rPr lang="en-US" sz="2000" b="1" i="1" dirty="0"/>
              <a:t>Understanding and Avoiding Plagiarism</a:t>
            </a:r>
          </a:p>
        </p:txBody>
      </p:sp>
      <p:sp>
        <p:nvSpPr>
          <p:cNvPr id="3" name="Text Box 9"/>
          <p:cNvSpPr txBox="1">
            <a:spLocks noChangeArrowheads="1"/>
          </p:cNvSpPr>
          <p:nvPr/>
        </p:nvSpPr>
        <p:spPr bwMode="auto">
          <a:xfrm>
            <a:off x="1447800" y="914400"/>
            <a:ext cx="5257800" cy="461665"/>
          </a:xfrm>
          <a:prstGeom prst="rect">
            <a:avLst/>
          </a:prstGeom>
          <a:noFill/>
          <a:ln w="9525">
            <a:noFill/>
            <a:miter lim="800000"/>
            <a:headEnd/>
            <a:tailEnd/>
          </a:ln>
        </p:spPr>
        <p:txBody>
          <a:bodyPr wrap="square">
            <a:spAutoFit/>
          </a:bodyPr>
          <a:lstStyle/>
          <a:p>
            <a:pPr>
              <a:spcBef>
                <a:spcPct val="50000"/>
              </a:spcBef>
            </a:pPr>
            <a:r>
              <a:rPr lang="en-US" sz="2400" b="1" i="1" dirty="0" smtClean="0">
                <a:solidFill>
                  <a:srgbClr val="800080"/>
                </a:solidFill>
              </a:rPr>
              <a:t>Mid-term and Final—Example </a:t>
            </a:r>
            <a:endParaRPr lang="en-US" sz="2400" b="1" i="1" dirty="0">
              <a:solidFill>
                <a:srgbClr val="800080"/>
              </a:solidFill>
            </a:endParaRPr>
          </a:p>
        </p:txBody>
      </p:sp>
      <p:sp>
        <p:nvSpPr>
          <p:cNvPr id="4" name="TextBox 3"/>
          <p:cNvSpPr txBox="1"/>
          <p:nvPr/>
        </p:nvSpPr>
        <p:spPr>
          <a:xfrm>
            <a:off x="914401" y="1551325"/>
            <a:ext cx="7772399" cy="4493538"/>
          </a:xfrm>
          <a:prstGeom prst="rect">
            <a:avLst/>
          </a:prstGeom>
          <a:noFill/>
        </p:spPr>
        <p:txBody>
          <a:bodyPr wrap="square" rtlCol="0">
            <a:spAutoFit/>
          </a:bodyPr>
          <a:lstStyle/>
          <a:p>
            <a:endParaRPr lang="en-US" sz="2200" dirty="0" smtClean="0"/>
          </a:p>
          <a:p>
            <a:pPr marL="342900" indent="-342900">
              <a:buAutoNum type="arabicPeriod"/>
            </a:pPr>
            <a:r>
              <a:rPr lang="en-US" sz="2200" dirty="0" smtClean="0"/>
              <a:t>Define </a:t>
            </a:r>
            <a:r>
              <a:rPr lang="en-US" sz="2200" dirty="0" smtClean="0"/>
              <a:t>Equity Theory.  </a:t>
            </a:r>
            <a:endParaRPr lang="en-US" sz="2200" dirty="0" smtClean="0"/>
          </a:p>
          <a:p>
            <a:pPr marL="342900" indent="-342900">
              <a:buAutoNum type="arabicPeriod"/>
            </a:pPr>
            <a:endParaRPr lang="en-US" sz="2200" i="1" dirty="0" smtClean="0"/>
          </a:p>
          <a:p>
            <a:r>
              <a:rPr lang="en-US" sz="2200" dirty="0" smtClean="0"/>
              <a:t>Answer:  Equity </a:t>
            </a:r>
            <a:r>
              <a:rPr lang="en-US" sz="2200" dirty="0" smtClean="0"/>
              <a:t>theory is a theory that attempts to explain relational satisfaction in terms of perceptions of fair/unfair distributions of resources within interpersonal </a:t>
            </a:r>
            <a:r>
              <a:rPr lang="en-US" sz="2200" dirty="0" smtClean="0"/>
              <a:t>relationships.</a:t>
            </a:r>
            <a:endParaRPr lang="en-US" sz="2200" dirty="0" smtClean="0"/>
          </a:p>
          <a:p>
            <a:endParaRPr lang="en-US" sz="2200" i="1" dirty="0" smtClean="0"/>
          </a:p>
          <a:p>
            <a:r>
              <a:rPr lang="en-US" sz="2200" dirty="0" smtClean="0"/>
              <a:t>Source:  </a:t>
            </a:r>
            <a:r>
              <a:rPr lang="en-US" sz="2200" dirty="0" smtClean="0"/>
              <a:t>Wikipedia </a:t>
            </a:r>
            <a:r>
              <a:rPr lang="en-US" sz="2200" dirty="0" smtClean="0"/>
              <a:t>(2015, February 28) Equity Theory. Retrieved from </a:t>
            </a:r>
            <a:r>
              <a:rPr lang="en-US" sz="2200" dirty="0" smtClean="0">
                <a:solidFill>
                  <a:srgbClr val="002060"/>
                </a:solidFill>
                <a:hlinkClick r:id="rId3"/>
              </a:rPr>
              <a:t>http://en.wikipedia.org/wiki/Equity_theory</a:t>
            </a:r>
            <a:r>
              <a:rPr lang="en-US" sz="2200" dirty="0" smtClean="0"/>
              <a:t>, 2015, March 31</a:t>
            </a:r>
            <a:r>
              <a:rPr lang="en-US" sz="2200" dirty="0" smtClean="0"/>
              <a:t>.</a:t>
            </a:r>
          </a:p>
          <a:p>
            <a:r>
              <a:rPr lang="en-US" sz="2200" dirty="0" smtClean="0"/>
              <a:t>	</a:t>
            </a:r>
            <a:r>
              <a:rPr lang="en-US" sz="2200" dirty="0" smtClean="0"/>
              <a:t>		--or—</a:t>
            </a:r>
          </a:p>
          <a:p>
            <a:endParaRPr lang="en-US" sz="2200" dirty="0" smtClean="0"/>
          </a:p>
          <a:p>
            <a:r>
              <a:rPr lang="en-US" sz="2200" dirty="0" smtClean="0"/>
              <a:t>Source:  Class notes (21 August 2015)</a:t>
            </a:r>
            <a:endParaRPr 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447800" y="304800"/>
            <a:ext cx="6172200" cy="396875"/>
          </a:xfrm>
          <a:prstGeom prst="rect">
            <a:avLst/>
          </a:prstGeom>
          <a:noFill/>
          <a:ln w="9525">
            <a:noFill/>
            <a:miter lim="800000"/>
            <a:headEnd/>
            <a:tailEnd/>
          </a:ln>
        </p:spPr>
        <p:txBody>
          <a:bodyPr>
            <a:spAutoFit/>
          </a:bodyPr>
          <a:lstStyle/>
          <a:p>
            <a:pPr>
              <a:spcBef>
                <a:spcPct val="50000"/>
              </a:spcBef>
            </a:pPr>
            <a:r>
              <a:rPr lang="en-US" sz="2000" b="1" i="1" dirty="0"/>
              <a:t>Understanding and Avoiding Plagiarism</a:t>
            </a:r>
          </a:p>
        </p:txBody>
      </p:sp>
      <p:sp>
        <p:nvSpPr>
          <p:cNvPr id="3" name="Text Box 9"/>
          <p:cNvSpPr txBox="1">
            <a:spLocks noChangeArrowheads="1"/>
          </p:cNvSpPr>
          <p:nvPr/>
        </p:nvSpPr>
        <p:spPr bwMode="auto">
          <a:xfrm>
            <a:off x="1447800" y="914400"/>
            <a:ext cx="3581400" cy="457200"/>
          </a:xfrm>
          <a:prstGeom prst="rect">
            <a:avLst/>
          </a:prstGeom>
          <a:noFill/>
          <a:ln w="9525">
            <a:noFill/>
            <a:miter lim="800000"/>
            <a:headEnd/>
            <a:tailEnd/>
          </a:ln>
        </p:spPr>
        <p:txBody>
          <a:bodyPr>
            <a:spAutoFit/>
          </a:bodyPr>
          <a:lstStyle/>
          <a:p>
            <a:pPr>
              <a:spcBef>
                <a:spcPct val="50000"/>
              </a:spcBef>
            </a:pPr>
            <a:r>
              <a:rPr lang="en-US" sz="2400" b="1" i="1" dirty="0" smtClean="0">
                <a:solidFill>
                  <a:srgbClr val="800080"/>
                </a:solidFill>
              </a:rPr>
              <a:t>Quizzes—Example</a:t>
            </a:r>
            <a:endParaRPr lang="en-US" sz="2400" b="1" i="1" dirty="0">
              <a:solidFill>
                <a:srgbClr val="800080"/>
              </a:solidFill>
            </a:endParaRPr>
          </a:p>
        </p:txBody>
      </p:sp>
      <p:sp>
        <p:nvSpPr>
          <p:cNvPr id="4" name="TextBox 3"/>
          <p:cNvSpPr txBox="1"/>
          <p:nvPr/>
        </p:nvSpPr>
        <p:spPr>
          <a:xfrm>
            <a:off x="914401" y="1665506"/>
            <a:ext cx="7772399" cy="4524315"/>
          </a:xfrm>
          <a:prstGeom prst="rect">
            <a:avLst/>
          </a:prstGeom>
          <a:noFill/>
        </p:spPr>
        <p:txBody>
          <a:bodyPr wrap="square" rtlCol="0">
            <a:spAutoFit/>
          </a:bodyPr>
          <a:lstStyle/>
          <a:p>
            <a:pPr>
              <a:buFont typeface="Wingdings" pitchFamily="2" charset="2"/>
              <a:buChar char="Ø"/>
            </a:pPr>
            <a:r>
              <a:rPr lang="en-US" sz="2400" dirty="0" smtClean="0"/>
              <a:t>  In class lectures and discussion</a:t>
            </a:r>
          </a:p>
          <a:p>
            <a:pPr lvl="1">
              <a:buFont typeface="Wingdings" pitchFamily="2" charset="2"/>
              <a:buChar char="§"/>
            </a:pPr>
            <a:r>
              <a:rPr lang="en-US" sz="2000" dirty="0" smtClean="0"/>
              <a:t>  You may use your class notes as a reference</a:t>
            </a:r>
          </a:p>
          <a:p>
            <a:pPr lvl="1">
              <a:buFont typeface="Wingdings" pitchFamily="2" charset="2"/>
              <a:buChar char="§"/>
            </a:pPr>
            <a:r>
              <a:rPr lang="en-US" sz="2000" dirty="0" smtClean="0"/>
              <a:t>  You may use class lectures as references</a:t>
            </a:r>
          </a:p>
          <a:p>
            <a:endParaRPr lang="en-US" sz="2400" dirty="0" smtClean="0"/>
          </a:p>
          <a:p>
            <a:pPr marL="457200" indent="-457200">
              <a:buAutoNum type="arabicPeriod"/>
            </a:pPr>
            <a:r>
              <a:rPr lang="en-US" sz="2000" dirty="0" smtClean="0"/>
              <a:t>Define </a:t>
            </a:r>
            <a:r>
              <a:rPr lang="en-US" sz="2000" dirty="0" smtClean="0"/>
              <a:t>Equity Theory.  </a:t>
            </a:r>
            <a:endParaRPr lang="en-US" sz="2000" dirty="0" smtClean="0"/>
          </a:p>
          <a:p>
            <a:pPr marL="457200" indent="-457200">
              <a:buAutoNum type="arabicPeriod"/>
            </a:pPr>
            <a:endParaRPr lang="en-US" sz="2000" i="1" dirty="0" smtClean="0"/>
          </a:p>
          <a:p>
            <a:r>
              <a:rPr lang="en-US" sz="2000" dirty="0" smtClean="0"/>
              <a:t>Answer:  Equity </a:t>
            </a:r>
            <a:r>
              <a:rPr lang="en-US" sz="2000" dirty="0" smtClean="0"/>
              <a:t>theory attempts to explain relational satisfaction in terms of </a:t>
            </a:r>
            <a:r>
              <a:rPr lang="en-US" sz="2000" dirty="0" smtClean="0"/>
              <a:t>fairness.</a:t>
            </a:r>
            <a:endParaRPr lang="en-US" sz="2000" dirty="0" smtClean="0"/>
          </a:p>
          <a:p>
            <a:endParaRPr lang="en-US" sz="2000" i="1" dirty="0" smtClean="0"/>
          </a:p>
          <a:p>
            <a:r>
              <a:rPr lang="en-US" sz="2000" dirty="0" smtClean="0"/>
              <a:t>Source:  Class </a:t>
            </a:r>
            <a:r>
              <a:rPr lang="en-US" sz="2000" dirty="0" smtClean="0"/>
              <a:t>lecture (2015, April 11), Plagiarism</a:t>
            </a:r>
            <a:r>
              <a:rPr lang="en-US" sz="2000" dirty="0" smtClean="0"/>
              <a:t>.	--or--</a:t>
            </a:r>
            <a:endParaRPr lang="en-US" sz="2000" dirty="0" smtClean="0"/>
          </a:p>
          <a:p>
            <a:endParaRPr lang="en-US" sz="2000" dirty="0" smtClean="0"/>
          </a:p>
          <a:p>
            <a:r>
              <a:rPr lang="en-US" sz="2000" dirty="0" smtClean="0"/>
              <a:t>Source:  Class reading, CSR Right or Wrong?		--or--</a:t>
            </a:r>
          </a:p>
          <a:p>
            <a:endParaRPr lang="en-US" sz="2000" dirty="0" smtClean="0"/>
          </a:p>
          <a:p>
            <a:r>
              <a:rPr lang="en-US" sz="2000" dirty="0" smtClean="0"/>
              <a:t>Source:  None</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971800"/>
            <a:ext cx="7597593" cy="461665"/>
          </a:xfrm>
          <a:prstGeom prst="rect">
            <a:avLst/>
          </a:prstGeom>
          <a:noFill/>
        </p:spPr>
        <p:txBody>
          <a:bodyPr wrap="none" rtlCol="0">
            <a:spAutoFit/>
          </a:bodyPr>
          <a:lstStyle/>
          <a:p>
            <a:r>
              <a:rPr lang="en-US" sz="2400" dirty="0" smtClean="0"/>
              <a:t>http://www.umuc.edu/library/libhow/apa_examples.cfm</a:t>
            </a:r>
            <a:endParaRPr lang="en-US" sz="2400" dirty="0"/>
          </a:p>
        </p:txBody>
      </p:sp>
      <p:sp>
        <p:nvSpPr>
          <p:cNvPr id="3" name="Text Box 6"/>
          <p:cNvSpPr txBox="1">
            <a:spLocks noChangeArrowheads="1"/>
          </p:cNvSpPr>
          <p:nvPr/>
        </p:nvSpPr>
        <p:spPr bwMode="auto">
          <a:xfrm>
            <a:off x="1447800" y="304800"/>
            <a:ext cx="6172200" cy="396875"/>
          </a:xfrm>
          <a:prstGeom prst="rect">
            <a:avLst/>
          </a:prstGeom>
          <a:noFill/>
          <a:ln w="9525">
            <a:noFill/>
            <a:miter lim="800000"/>
            <a:headEnd/>
            <a:tailEnd/>
          </a:ln>
        </p:spPr>
        <p:txBody>
          <a:bodyPr>
            <a:spAutoFit/>
          </a:bodyPr>
          <a:lstStyle/>
          <a:p>
            <a:pPr>
              <a:spcBef>
                <a:spcPct val="50000"/>
              </a:spcBef>
            </a:pPr>
            <a:r>
              <a:rPr lang="en-US" sz="2000" b="1" i="1" dirty="0"/>
              <a:t>Understanding and Avoiding Plagiarism</a:t>
            </a:r>
          </a:p>
        </p:txBody>
      </p:sp>
      <p:sp>
        <p:nvSpPr>
          <p:cNvPr id="4" name="Text Box 9"/>
          <p:cNvSpPr txBox="1">
            <a:spLocks noChangeArrowheads="1"/>
          </p:cNvSpPr>
          <p:nvPr/>
        </p:nvSpPr>
        <p:spPr bwMode="auto">
          <a:xfrm>
            <a:off x="1447800" y="914400"/>
            <a:ext cx="3581400" cy="457200"/>
          </a:xfrm>
          <a:prstGeom prst="rect">
            <a:avLst/>
          </a:prstGeom>
          <a:noFill/>
          <a:ln w="9525">
            <a:noFill/>
            <a:miter lim="800000"/>
            <a:headEnd/>
            <a:tailEnd/>
          </a:ln>
        </p:spPr>
        <p:txBody>
          <a:bodyPr>
            <a:spAutoFit/>
          </a:bodyPr>
          <a:lstStyle/>
          <a:p>
            <a:pPr>
              <a:spcBef>
                <a:spcPct val="50000"/>
              </a:spcBef>
            </a:pPr>
            <a:r>
              <a:rPr lang="en-US" sz="2400" b="1" i="1" dirty="0" smtClean="0">
                <a:solidFill>
                  <a:srgbClr val="800080"/>
                </a:solidFill>
              </a:rPr>
              <a:t>Online reference</a:t>
            </a:r>
            <a:endParaRPr lang="en-US" sz="2400" b="1" i="1" dirty="0">
              <a:solidFill>
                <a:srgbClr val="80008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0"/>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17411" name="Text Box 36"/>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What is APA format?</a:t>
            </a:r>
          </a:p>
        </p:txBody>
      </p:sp>
      <p:sp>
        <p:nvSpPr>
          <p:cNvPr id="17412" name="Rectangle 37"/>
          <p:cNvSpPr>
            <a:spLocks noChangeArrowheads="1"/>
          </p:cNvSpPr>
          <p:nvPr/>
        </p:nvSpPr>
        <p:spPr bwMode="auto">
          <a:xfrm>
            <a:off x="1828800" y="2209800"/>
            <a:ext cx="6019800" cy="1190625"/>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The APA (American Psychological Association) format is an accepted form of source documentation that provides the reader immediate recognition of the original author and the timeliness of the source.</a:t>
            </a:r>
          </a:p>
        </p:txBody>
      </p:sp>
      <p:sp>
        <p:nvSpPr>
          <p:cNvPr id="17413" name="Text Box 81"/>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17414"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17415"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17416"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17417"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17418"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sp>
        <p:nvSpPr>
          <p:cNvPr id="17419" name="Rectangle 6"/>
          <p:cNvSpPr>
            <a:spLocks noChangeArrowheads="1"/>
          </p:cNvSpPr>
          <p:nvPr/>
        </p:nvSpPr>
        <p:spPr bwMode="auto">
          <a:xfrm>
            <a:off x="0" y="5410200"/>
            <a:ext cx="1219200" cy="762000"/>
          </a:xfrm>
          <a:prstGeom prst="rect">
            <a:avLst/>
          </a:prstGeom>
          <a:noFill/>
          <a:ln w="9525">
            <a:solidFill>
              <a:schemeClr val="tx1"/>
            </a:solidFill>
            <a:miter lim="800000"/>
            <a:headEnd/>
            <a:tailEnd/>
          </a:ln>
        </p:spPr>
        <p:txBody>
          <a:bodyPr wrap="none" anchor="ctr"/>
          <a:lstStyle/>
          <a:p>
            <a:pPr algn="ctr"/>
            <a:endParaRPr lang="en-US" sz="1400"/>
          </a:p>
        </p:txBody>
      </p:sp>
      <p:cxnSp>
        <p:nvCxnSpPr>
          <p:cNvPr id="29" name="Straight Connector 28"/>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18435" name="Text Box 34"/>
          <p:cNvSpPr txBox="1">
            <a:spLocks noChangeArrowheads="1"/>
          </p:cNvSpPr>
          <p:nvPr/>
        </p:nvSpPr>
        <p:spPr bwMode="auto">
          <a:xfrm>
            <a:off x="1828800" y="17526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Why use the APA format?</a:t>
            </a:r>
          </a:p>
        </p:txBody>
      </p:sp>
      <p:sp>
        <p:nvSpPr>
          <p:cNvPr id="18436" name="Rectangle 35"/>
          <p:cNvSpPr>
            <a:spLocks noChangeArrowheads="1"/>
          </p:cNvSpPr>
          <p:nvPr/>
        </p:nvSpPr>
        <p:spPr bwMode="auto">
          <a:xfrm>
            <a:off x="1828800" y="2286000"/>
            <a:ext cx="6705600" cy="2070100"/>
          </a:xfrm>
          <a:prstGeom prst="rect">
            <a:avLst/>
          </a:prstGeom>
          <a:noFill/>
          <a:ln w="9525">
            <a:noFill/>
            <a:miter lim="800000"/>
            <a:headEnd/>
            <a:tailEnd/>
          </a:ln>
        </p:spPr>
        <p:txBody>
          <a:bodyPr anchor="ctr">
            <a:spAutoFit/>
          </a:bodyPr>
          <a:lstStyle/>
          <a:p>
            <a:pPr marL="228600" indent="-228600">
              <a:spcBef>
                <a:spcPct val="30000"/>
              </a:spcBef>
              <a:buClr>
                <a:srgbClr val="800080"/>
              </a:buClr>
              <a:buFont typeface="Wingdings" pitchFamily="2" charset="2"/>
              <a:buNone/>
            </a:pPr>
            <a:r>
              <a:rPr lang="en-US"/>
              <a:t>There are many reasons the APA format is used:</a:t>
            </a:r>
          </a:p>
          <a:p>
            <a:pPr marL="685800" lvl="1" indent="-236538">
              <a:spcBef>
                <a:spcPct val="30000"/>
              </a:spcBef>
              <a:buClr>
                <a:srgbClr val="800080"/>
              </a:buClr>
              <a:buFont typeface="Wingdings" pitchFamily="2" charset="2"/>
              <a:buChar char="Ø"/>
            </a:pPr>
            <a:r>
              <a:rPr lang="en-US"/>
              <a:t>To acknowledge sources of information accurately</a:t>
            </a:r>
          </a:p>
          <a:p>
            <a:pPr marL="685800" lvl="1" indent="-236538">
              <a:spcBef>
                <a:spcPct val="30000"/>
              </a:spcBef>
              <a:buClr>
                <a:srgbClr val="800080"/>
              </a:buClr>
              <a:buFont typeface="Wingdings" pitchFamily="2" charset="2"/>
              <a:buChar char="Ø"/>
            </a:pPr>
            <a:r>
              <a:rPr lang="en-US"/>
              <a:t>To easily identify the sources of information</a:t>
            </a:r>
          </a:p>
          <a:p>
            <a:pPr marL="685800" lvl="1" indent="-236538">
              <a:spcBef>
                <a:spcPct val="30000"/>
              </a:spcBef>
              <a:buClr>
                <a:srgbClr val="800080"/>
              </a:buClr>
              <a:buFont typeface="Wingdings" pitchFamily="2" charset="2"/>
              <a:buChar char="Ø"/>
            </a:pPr>
            <a:r>
              <a:rPr lang="en-US"/>
              <a:t>To document the credibility of the sources used</a:t>
            </a:r>
          </a:p>
          <a:p>
            <a:pPr marL="685800" lvl="1" indent="-236538">
              <a:spcBef>
                <a:spcPct val="30000"/>
              </a:spcBef>
              <a:buClr>
                <a:srgbClr val="800080"/>
              </a:buClr>
              <a:buFont typeface="Wingdings" pitchFamily="2" charset="2"/>
              <a:buChar char="Ø"/>
            </a:pPr>
            <a:r>
              <a:rPr lang="en-US"/>
              <a:t>To substantiate the ideas presented by the writer</a:t>
            </a:r>
          </a:p>
          <a:p>
            <a:pPr marL="228600" indent="-228600"/>
            <a:endParaRPr lang="en-US"/>
          </a:p>
        </p:txBody>
      </p:sp>
      <p:sp>
        <p:nvSpPr>
          <p:cNvPr id="18437" name="Text Box 85"/>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18438"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18439"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18440"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18441"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18442"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19459" name="Text Box 32"/>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Where is the APA format used?</a:t>
            </a:r>
          </a:p>
        </p:txBody>
      </p:sp>
      <p:sp>
        <p:nvSpPr>
          <p:cNvPr id="19460" name="Rectangle 35"/>
          <p:cNvSpPr>
            <a:spLocks noChangeArrowheads="1"/>
          </p:cNvSpPr>
          <p:nvPr/>
        </p:nvSpPr>
        <p:spPr bwMode="auto">
          <a:xfrm>
            <a:off x="1828800" y="2135188"/>
            <a:ext cx="6019800" cy="2894012"/>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The APA format is used by many scholarly journals as the preferred format of source documentation, particularly in behavioral sciences disciplines.</a:t>
            </a:r>
          </a:p>
          <a:p>
            <a:pPr>
              <a:spcBef>
                <a:spcPct val="30000"/>
              </a:spcBef>
              <a:buClr>
                <a:srgbClr val="800080"/>
              </a:buClr>
              <a:buFont typeface="Wingdings" pitchFamily="2" charset="2"/>
              <a:buNone/>
            </a:pPr>
            <a:endParaRPr lang="en-US"/>
          </a:p>
          <a:p>
            <a:pPr>
              <a:spcBef>
                <a:spcPct val="30000"/>
              </a:spcBef>
              <a:buClr>
                <a:srgbClr val="800080"/>
              </a:buClr>
              <a:buFont typeface="Wingdings" pitchFamily="2" charset="2"/>
              <a:buNone/>
            </a:pPr>
            <a:r>
              <a:rPr lang="en-US"/>
              <a:t>Within your paper, documentation of sources occurs in two primary places:</a:t>
            </a:r>
          </a:p>
          <a:p>
            <a:pPr lvl="1" indent="-236538">
              <a:spcBef>
                <a:spcPct val="30000"/>
              </a:spcBef>
              <a:buClr>
                <a:srgbClr val="800080"/>
              </a:buClr>
              <a:buFont typeface="Wingdings" pitchFamily="2" charset="2"/>
              <a:buChar char="Ø"/>
            </a:pPr>
            <a:r>
              <a:rPr lang="en-US"/>
              <a:t>In shortened form in the narrative of the paper (in-text citations)</a:t>
            </a:r>
          </a:p>
          <a:p>
            <a:pPr lvl="1" indent="-236538">
              <a:spcBef>
                <a:spcPct val="30000"/>
              </a:spcBef>
              <a:buClr>
                <a:srgbClr val="800080"/>
              </a:buClr>
              <a:buFont typeface="Wingdings" pitchFamily="2" charset="2"/>
              <a:buChar char="Ø"/>
            </a:pPr>
            <a:r>
              <a:rPr lang="en-US"/>
              <a:t>In full form at the end of the paper (Reference List)</a:t>
            </a:r>
          </a:p>
        </p:txBody>
      </p:sp>
      <p:sp>
        <p:nvSpPr>
          <p:cNvPr id="19461" name="Text Box 76"/>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19462"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19463"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19464"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19465"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19466"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0483" name="Text Box 32"/>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a:t>
            </a:r>
          </a:p>
        </p:txBody>
      </p:sp>
      <p:sp>
        <p:nvSpPr>
          <p:cNvPr id="20484" name="Rectangle 35"/>
          <p:cNvSpPr>
            <a:spLocks noChangeArrowheads="1"/>
          </p:cNvSpPr>
          <p:nvPr/>
        </p:nvSpPr>
        <p:spPr bwMode="auto">
          <a:xfrm>
            <a:off x="1752600" y="2281238"/>
            <a:ext cx="6553200" cy="2152650"/>
          </a:xfrm>
          <a:prstGeom prst="rect">
            <a:avLst/>
          </a:prstGeom>
          <a:noFill/>
          <a:ln w="9525">
            <a:noFill/>
            <a:miter lim="800000"/>
            <a:headEnd/>
            <a:tailEnd/>
          </a:ln>
        </p:spPr>
        <p:txBody>
          <a:bodyPr anchor="ctr">
            <a:spAutoFit/>
          </a:bodyPr>
          <a:lstStyle/>
          <a:p>
            <a:pPr marL="228600" indent="-228600">
              <a:spcBef>
                <a:spcPct val="30000"/>
              </a:spcBef>
              <a:buClr>
                <a:srgbClr val="800080"/>
              </a:buClr>
              <a:buFont typeface="Wingdings" pitchFamily="2" charset="2"/>
              <a:buChar char="Ø"/>
            </a:pPr>
            <a:r>
              <a:rPr lang="en-US"/>
              <a:t>Identifies sources used within the narrative</a:t>
            </a:r>
          </a:p>
          <a:p>
            <a:pPr marL="228600" indent="-228600">
              <a:spcBef>
                <a:spcPct val="30000"/>
              </a:spcBef>
              <a:buClr>
                <a:srgbClr val="800080"/>
              </a:buClr>
              <a:buFont typeface="Wingdings" pitchFamily="2" charset="2"/>
              <a:buChar char="Ø"/>
            </a:pPr>
            <a:r>
              <a:rPr lang="en-US"/>
              <a:t>Provides two key pieces of information about the source:</a:t>
            </a:r>
          </a:p>
          <a:p>
            <a:pPr marL="808038" lvl="1" indent="-236538">
              <a:spcBef>
                <a:spcPct val="30000"/>
              </a:spcBef>
              <a:buClr>
                <a:srgbClr val="800080"/>
              </a:buClr>
              <a:buFont typeface="Wingdings" pitchFamily="2" charset="2"/>
              <a:buChar char="Ø"/>
            </a:pPr>
            <a:r>
              <a:rPr lang="en-US"/>
              <a:t>Author(s)</a:t>
            </a:r>
          </a:p>
          <a:p>
            <a:pPr marL="808038" lvl="1" indent="-236538">
              <a:spcBef>
                <a:spcPct val="30000"/>
              </a:spcBef>
              <a:buClr>
                <a:srgbClr val="800080"/>
              </a:buClr>
              <a:buFont typeface="Wingdings" pitchFamily="2" charset="2"/>
              <a:buChar char="Ø"/>
            </a:pPr>
            <a:r>
              <a:rPr lang="en-US"/>
              <a:t>Year of publication</a:t>
            </a:r>
          </a:p>
          <a:p>
            <a:pPr marL="228600" indent="-228600">
              <a:spcBef>
                <a:spcPct val="30000"/>
              </a:spcBef>
              <a:buClr>
                <a:srgbClr val="800080"/>
              </a:buClr>
              <a:buFont typeface="Wingdings" pitchFamily="2" charset="2"/>
              <a:buChar char="Ø"/>
            </a:pPr>
            <a:r>
              <a:rPr lang="en-US"/>
              <a:t>Uses parenthetical notation</a:t>
            </a:r>
          </a:p>
          <a:p>
            <a:pPr marL="808038" lvl="1" indent="-236538">
              <a:spcBef>
                <a:spcPct val="30000"/>
              </a:spcBef>
              <a:buClr>
                <a:srgbClr val="800080"/>
              </a:buClr>
              <a:buFont typeface="Wingdings" pitchFamily="2" charset="2"/>
              <a:buChar char="Ø"/>
            </a:pPr>
            <a:r>
              <a:rPr lang="en-US"/>
              <a:t>(Author, Date)</a:t>
            </a:r>
          </a:p>
        </p:txBody>
      </p:sp>
      <p:sp>
        <p:nvSpPr>
          <p:cNvPr id="20485" name="Text Box 76"/>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0486"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0487"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0488"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0489"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0490"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1507" name="Text Box 32"/>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Rules for in-text citations:</a:t>
            </a:r>
          </a:p>
        </p:txBody>
      </p:sp>
      <p:sp>
        <p:nvSpPr>
          <p:cNvPr id="21508" name="Rectangle 33"/>
          <p:cNvSpPr>
            <a:spLocks noChangeArrowheads="1"/>
          </p:cNvSpPr>
          <p:nvPr/>
        </p:nvSpPr>
        <p:spPr bwMode="auto">
          <a:xfrm>
            <a:off x="1828800" y="2133600"/>
            <a:ext cx="6629400" cy="3608388"/>
          </a:xfrm>
          <a:prstGeom prst="rect">
            <a:avLst/>
          </a:prstGeom>
          <a:noFill/>
          <a:ln w="9525">
            <a:noFill/>
            <a:miter lim="800000"/>
            <a:headEnd/>
            <a:tailEnd/>
          </a:ln>
        </p:spPr>
        <p:txBody>
          <a:bodyPr anchor="ctr">
            <a:spAutoFit/>
          </a:bodyPr>
          <a:lstStyle/>
          <a:p>
            <a:pPr marL="228600" indent="-228600">
              <a:spcBef>
                <a:spcPct val="30000"/>
              </a:spcBef>
              <a:buClr>
                <a:srgbClr val="800080"/>
              </a:buClr>
              <a:buFont typeface="Wingdings" pitchFamily="2" charset="2"/>
              <a:buChar char="Ø"/>
            </a:pPr>
            <a:r>
              <a:rPr lang="en-US"/>
              <a:t>Authors are listed in the order their name appears on the published paper</a:t>
            </a:r>
          </a:p>
          <a:p>
            <a:pPr marL="228600" indent="-228600">
              <a:spcBef>
                <a:spcPct val="30000"/>
              </a:spcBef>
              <a:buClr>
                <a:srgbClr val="800080"/>
              </a:buClr>
              <a:buFont typeface="Wingdings" pitchFamily="2" charset="2"/>
              <a:buChar char="Ø"/>
            </a:pPr>
            <a:r>
              <a:rPr lang="en-US"/>
              <a:t>Name and date must be used in citation</a:t>
            </a:r>
          </a:p>
          <a:p>
            <a:pPr marL="228600" indent="-228600">
              <a:spcBef>
                <a:spcPct val="30000"/>
              </a:spcBef>
              <a:buClr>
                <a:srgbClr val="800080"/>
              </a:buClr>
              <a:buFont typeface="Wingdings" pitchFamily="2" charset="2"/>
              <a:buChar char="Ø"/>
            </a:pPr>
            <a:r>
              <a:rPr lang="en-US"/>
              <a:t>Date can be omitted in subsequent citations within the same paragraph</a:t>
            </a:r>
          </a:p>
          <a:p>
            <a:pPr marL="228600" indent="-228600">
              <a:spcBef>
                <a:spcPct val="30000"/>
              </a:spcBef>
              <a:buClr>
                <a:srgbClr val="800080"/>
              </a:buClr>
              <a:buFont typeface="Wingdings" pitchFamily="2" charset="2"/>
              <a:buChar char="Ø"/>
            </a:pPr>
            <a:r>
              <a:rPr lang="en-US"/>
              <a:t>Each citation must uniquely identify the source document</a:t>
            </a:r>
          </a:p>
          <a:p>
            <a:pPr marL="228600" indent="-228600">
              <a:spcBef>
                <a:spcPct val="30000"/>
              </a:spcBef>
              <a:buClr>
                <a:srgbClr val="800080"/>
              </a:buClr>
              <a:buFont typeface="Wingdings" pitchFamily="2" charset="2"/>
              <a:buChar char="Ø"/>
            </a:pPr>
            <a:r>
              <a:rPr lang="en-US"/>
              <a:t>No first names are used in the narrative or citations</a:t>
            </a:r>
          </a:p>
          <a:p>
            <a:pPr marL="228600" indent="-228600">
              <a:spcBef>
                <a:spcPct val="30000"/>
              </a:spcBef>
              <a:buClr>
                <a:srgbClr val="800080"/>
              </a:buClr>
              <a:buFont typeface="Wingdings" pitchFamily="2" charset="2"/>
              <a:buChar char="Ø"/>
            </a:pPr>
            <a:r>
              <a:rPr lang="en-US"/>
              <a:t>No initials are used in the narrative or parenthetical citations, unless needed to identify different authors with the same last name</a:t>
            </a:r>
          </a:p>
          <a:p>
            <a:pPr marL="228600" indent="-228600">
              <a:spcBef>
                <a:spcPct val="30000"/>
              </a:spcBef>
              <a:buClr>
                <a:srgbClr val="800080"/>
              </a:buClr>
              <a:buFont typeface="Wingdings" pitchFamily="2" charset="2"/>
              <a:buNone/>
            </a:pPr>
            <a:endParaRPr lang="en-US"/>
          </a:p>
        </p:txBody>
      </p:sp>
      <p:sp>
        <p:nvSpPr>
          <p:cNvPr id="21509" name="Text Box 74"/>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1510"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1511"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1512"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1513"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1514"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2531" name="Rectangle 33"/>
          <p:cNvSpPr>
            <a:spLocks noChangeArrowheads="1"/>
          </p:cNvSpPr>
          <p:nvPr/>
        </p:nvSpPr>
        <p:spPr bwMode="auto">
          <a:xfrm>
            <a:off x="1828800" y="2238375"/>
            <a:ext cx="6781800" cy="3121025"/>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In-text citation uses specific formats when located at the end of a summary of paraphrase:</a:t>
            </a:r>
          </a:p>
          <a:p>
            <a:pPr marL="808038" lvl="1" indent="-236538">
              <a:spcBef>
                <a:spcPct val="30000"/>
              </a:spcBef>
              <a:buClr>
                <a:srgbClr val="800080"/>
              </a:buClr>
              <a:buFont typeface="Wingdings" pitchFamily="2" charset="2"/>
              <a:buChar char="Ø"/>
            </a:pPr>
            <a:r>
              <a:rPr lang="en-US"/>
              <a:t>In parentheses: (Author, Date)</a:t>
            </a:r>
          </a:p>
          <a:p>
            <a:pPr marL="808038" lvl="1" indent="-236538">
              <a:spcBef>
                <a:spcPct val="30000"/>
              </a:spcBef>
              <a:buClr>
                <a:srgbClr val="800080"/>
              </a:buClr>
              <a:buFont typeface="Wingdings" pitchFamily="2" charset="2"/>
              <a:buChar char="Ø"/>
            </a:pPr>
            <a:r>
              <a:rPr lang="en-US"/>
              <a:t>Inside the period</a:t>
            </a:r>
          </a:p>
          <a:p>
            <a:pPr>
              <a:spcBef>
                <a:spcPct val="30000"/>
              </a:spcBef>
              <a:buClr>
                <a:srgbClr val="800080"/>
              </a:buClr>
              <a:buFont typeface="Wingdings" pitchFamily="2" charset="2"/>
              <a:buNone/>
            </a:pPr>
            <a:endParaRPr lang="en-US"/>
          </a:p>
          <a:p>
            <a:pPr>
              <a:spcBef>
                <a:spcPct val="30000"/>
              </a:spcBef>
              <a:buClr>
                <a:srgbClr val="800080"/>
              </a:buClr>
              <a:buFont typeface="Wingdings" pitchFamily="2" charset="2"/>
              <a:buNone/>
            </a:pPr>
            <a:r>
              <a:rPr lang="en-US" b="1" i="1">
                <a:solidFill>
                  <a:srgbClr val="800080"/>
                </a:solidFill>
              </a:rPr>
              <a:t>For example:</a:t>
            </a:r>
          </a:p>
          <a:p>
            <a:pPr>
              <a:spcBef>
                <a:spcPct val="30000"/>
              </a:spcBef>
              <a:buClr>
                <a:srgbClr val="800080"/>
              </a:buClr>
              <a:buFont typeface="Wingdings" pitchFamily="2" charset="2"/>
              <a:buNone/>
            </a:pPr>
            <a:r>
              <a:rPr lang="en-US" sz="1600"/>
              <a:t>The 48 percent growth in online retail sales in 2002, and the prediction of continued growth in 2003, are evidence that consumers are not deterred by the increase in online fraud, as found in a Shop.org annual study conducted by Forrester Research </a:t>
            </a:r>
            <a:r>
              <a:rPr lang="en-US" sz="1600" b="1">
                <a:solidFill>
                  <a:srgbClr val="FF0000"/>
                </a:solidFill>
              </a:rPr>
              <a:t>(McLaughlin, 2003).</a:t>
            </a:r>
          </a:p>
        </p:txBody>
      </p:sp>
      <p:sp>
        <p:nvSpPr>
          <p:cNvPr id="22532" name="Text Box 46"/>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2533" name="Text Box 80"/>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2534"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2535"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2536"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2537"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2538"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9"/>
          <p:cNvSpPr txBox="1">
            <a:spLocks noChangeArrowheads="1"/>
          </p:cNvSpPr>
          <p:nvPr/>
        </p:nvSpPr>
        <p:spPr bwMode="auto">
          <a:xfrm>
            <a:off x="1371600" y="220663"/>
            <a:ext cx="5638800" cy="396875"/>
          </a:xfrm>
          <a:prstGeom prst="rect">
            <a:avLst/>
          </a:prstGeom>
          <a:noFill/>
          <a:ln w="9525">
            <a:noFill/>
            <a:miter lim="800000"/>
            <a:headEnd/>
            <a:tailEnd/>
          </a:ln>
        </p:spPr>
        <p:txBody>
          <a:bodyPr>
            <a:spAutoFit/>
          </a:bodyPr>
          <a:lstStyle/>
          <a:p>
            <a:r>
              <a:rPr lang="en-US" sz="2000" b="1" i="1"/>
              <a:t>Understanding and Avoiding Plagiarism</a:t>
            </a:r>
          </a:p>
        </p:txBody>
      </p:sp>
      <p:sp>
        <p:nvSpPr>
          <p:cNvPr id="23555" name="Rectangle 33"/>
          <p:cNvSpPr>
            <a:spLocks noChangeArrowheads="1"/>
          </p:cNvSpPr>
          <p:nvPr/>
        </p:nvSpPr>
        <p:spPr bwMode="auto">
          <a:xfrm>
            <a:off x="1828800" y="2035175"/>
            <a:ext cx="7010400" cy="3535363"/>
          </a:xfrm>
          <a:prstGeom prst="rect">
            <a:avLst/>
          </a:prstGeom>
          <a:noFill/>
          <a:ln w="9525">
            <a:noFill/>
            <a:miter lim="800000"/>
            <a:headEnd/>
            <a:tailEnd/>
          </a:ln>
        </p:spPr>
        <p:txBody>
          <a:bodyPr anchor="ctr">
            <a:spAutoFit/>
          </a:bodyPr>
          <a:lstStyle/>
          <a:p>
            <a:pPr>
              <a:spcBef>
                <a:spcPct val="30000"/>
              </a:spcBef>
              <a:buClr>
                <a:srgbClr val="800080"/>
              </a:buClr>
              <a:buFont typeface="Wingdings" pitchFamily="2" charset="2"/>
              <a:buNone/>
            </a:pPr>
            <a:r>
              <a:rPr lang="en-US"/>
              <a:t>In-text citation uses specific formats when located within the narrative (as part of the sentence):</a:t>
            </a:r>
          </a:p>
          <a:p>
            <a:pPr marL="808038" lvl="1" indent="-236538">
              <a:spcBef>
                <a:spcPct val="20000"/>
              </a:spcBef>
              <a:buClr>
                <a:srgbClr val="800080"/>
              </a:buClr>
              <a:buFont typeface="Wingdings" pitchFamily="2" charset="2"/>
              <a:buChar char="Ø"/>
            </a:pPr>
            <a:r>
              <a:rPr lang="en-US"/>
              <a:t>Name of author in sentence; date in parentheses</a:t>
            </a:r>
          </a:p>
          <a:p>
            <a:pPr marL="808038" lvl="1" indent="-236538">
              <a:spcBef>
                <a:spcPct val="20000"/>
              </a:spcBef>
            </a:pPr>
            <a:r>
              <a:rPr lang="en-US" sz="1000" b="1"/>
              <a:t>OR</a:t>
            </a:r>
          </a:p>
          <a:p>
            <a:pPr marL="808038" lvl="1" indent="-236538">
              <a:spcBef>
                <a:spcPct val="20000"/>
              </a:spcBef>
              <a:buClr>
                <a:srgbClr val="800080"/>
              </a:buClr>
              <a:buFont typeface="Wingdings" pitchFamily="2" charset="2"/>
              <a:buChar char="Ø"/>
            </a:pPr>
            <a:r>
              <a:rPr lang="en-US"/>
              <a:t>Author and date in sentence</a:t>
            </a:r>
          </a:p>
          <a:p>
            <a:pPr>
              <a:spcBef>
                <a:spcPct val="30000"/>
              </a:spcBef>
              <a:buClr>
                <a:srgbClr val="800080"/>
              </a:buClr>
              <a:buFont typeface="Wingdings" pitchFamily="2" charset="2"/>
              <a:buNone/>
            </a:pPr>
            <a:endParaRPr lang="en-US"/>
          </a:p>
          <a:p>
            <a:r>
              <a:rPr lang="en-US" b="1" i="1">
                <a:solidFill>
                  <a:srgbClr val="800080"/>
                </a:solidFill>
              </a:rPr>
              <a:t>For example:</a:t>
            </a:r>
          </a:p>
          <a:p>
            <a:r>
              <a:rPr lang="en-US" sz="1600" b="1">
                <a:solidFill>
                  <a:srgbClr val="FF0000"/>
                </a:solidFill>
              </a:rPr>
              <a:t>McLaughlin (2003)</a:t>
            </a:r>
            <a:r>
              <a:rPr lang="en-US" sz="1600"/>
              <a:t> reports that even though fraud rates continue to climb, consumers are not deterred by the increase in online fraud.</a:t>
            </a:r>
          </a:p>
          <a:p>
            <a:endParaRPr lang="en-US" sz="900" b="1"/>
          </a:p>
          <a:p>
            <a:r>
              <a:rPr lang="en-US" sz="1000" b="1"/>
              <a:t>OR</a:t>
            </a:r>
          </a:p>
          <a:p>
            <a:endParaRPr lang="en-US" sz="1000" b="1"/>
          </a:p>
          <a:p>
            <a:r>
              <a:rPr lang="en-US" sz="1600"/>
              <a:t>In </a:t>
            </a:r>
            <a:r>
              <a:rPr lang="en-US" sz="1600" b="1">
                <a:solidFill>
                  <a:srgbClr val="FF0000"/>
                </a:solidFill>
              </a:rPr>
              <a:t>2003, McLaughlin</a:t>
            </a:r>
            <a:r>
              <a:rPr lang="en-US" sz="1600"/>
              <a:t> reported that even though fraud rates continue to climb, consumers are not deterred by the increase in online fraud.</a:t>
            </a:r>
          </a:p>
        </p:txBody>
      </p:sp>
      <p:sp>
        <p:nvSpPr>
          <p:cNvPr id="23556" name="Text Box 45"/>
          <p:cNvSpPr txBox="1">
            <a:spLocks noChangeArrowheads="1"/>
          </p:cNvSpPr>
          <p:nvPr/>
        </p:nvSpPr>
        <p:spPr bwMode="auto">
          <a:xfrm>
            <a:off x="1828800" y="1676400"/>
            <a:ext cx="5638800" cy="396875"/>
          </a:xfrm>
          <a:prstGeom prst="rect">
            <a:avLst/>
          </a:prstGeom>
          <a:noFill/>
          <a:ln w="9525">
            <a:noFill/>
            <a:miter lim="800000"/>
            <a:headEnd/>
            <a:tailEnd/>
          </a:ln>
        </p:spPr>
        <p:txBody>
          <a:bodyPr>
            <a:spAutoFit/>
          </a:bodyPr>
          <a:lstStyle/>
          <a:p>
            <a:pPr>
              <a:spcBef>
                <a:spcPct val="50000"/>
              </a:spcBef>
            </a:pPr>
            <a:r>
              <a:rPr lang="en-US" sz="2000" b="1" i="1">
                <a:solidFill>
                  <a:srgbClr val="800080"/>
                </a:solidFill>
              </a:rPr>
              <a:t>In-text citation formats:</a:t>
            </a:r>
          </a:p>
        </p:txBody>
      </p:sp>
      <p:sp>
        <p:nvSpPr>
          <p:cNvPr id="23557" name="Text Box 79"/>
          <p:cNvSpPr txBox="1">
            <a:spLocks noChangeArrowheads="1"/>
          </p:cNvSpPr>
          <p:nvPr/>
        </p:nvSpPr>
        <p:spPr bwMode="auto">
          <a:xfrm>
            <a:off x="1371600" y="914400"/>
            <a:ext cx="3810000" cy="457200"/>
          </a:xfrm>
          <a:prstGeom prst="rect">
            <a:avLst/>
          </a:prstGeom>
          <a:noFill/>
          <a:ln w="9525">
            <a:noFill/>
            <a:miter lim="800000"/>
            <a:headEnd/>
            <a:tailEnd/>
          </a:ln>
        </p:spPr>
        <p:txBody>
          <a:bodyPr>
            <a:spAutoFit/>
          </a:bodyPr>
          <a:lstStyle/>
          <a:p>
            <a:pPr>
              <a:spcBef>
                <a:spcPct val="50000"/>
              </a:spcBef>
            </a:pPr>
            <a:r>
              <a:rPr lang="en-US" sz="2400" b="1" i="1">
                <a:solidFill>
                  <a:srgbClr val="800080"/>
                </a:solidFill>
              </a:rPr>
              <a:t>APA Rules of Citation:</a:t>
            </a:r>
          </a:p>
        </p:txBody>
      </p:sp>
      <p:sp>
        <p:nvSpPr>
          <p:cNvPr id="23558" name="Rectangle 7"/>
          <p:cNvSpPr>
            <a:spLocks noChangeArrowheads="1"/>
          </p:cNvSpPr>
          <p:nvPr/>
        </p:nvSpPr>
        <p:spPr bwMode="auto">
          <a:xfrm>
            <a:off x="0" y="1447800"/>
            <a:ext cx="1219200" cy="838200"/>
          </a:xfrm>
          <a:prstGeom prst="rect">
            <a:avLst/>
          </a:prstGeom>
          <a:noFill/>
          <a:ln w="9525">
            <a:solidFill>
              <a:schemeClr val="tx1"/>
            </a:solidFill>
            <a:miter lim="800000"/>
            <a:headEnd/>
            <a:tailEnd/>
          </a:ln>
        </p:spPr>
        <p:txBody>
          <a:bodyPr wrap="none" anchor="ctr"/>
          <a:lstStyle/>
          <a:p>
            <a:pPr algn="ctr"/>
            <a:r>
              <a:rPr lang="en-US" sz="1400"/>
              <a:t>What, Why,</a:t>
            </a:r>
          </a:p>
          <a:p>
            <a:pPr algn="ctr"/>
            <a:r>
              <a:rPr lang="en-US" sz="1400"/>
              <a:t>&amp; Where</a:t>
            </a:r>
          </a:p>
          <a:p>
            <a:pPr algn="ctr"/>
            <a:r>
              <a:rPr lang="en-US" sz="1400"/>
              <a:t>Of APA</a:t>
            </a:r>
          </a:p>
        </p:txBody>
      </p:sp>
      <p:sp>
        <p:nvSpPr>
          <p:cNvPr id="23559" name="Rectangle 2"/>
          <p:cNvSpPr>
            <a:spLocks noChangeArrowheads="1"/>
          </p:cNvSpPr>
          <p:nvPr/>
        </p:nvSpPr>
        <p:spPr bwMode="auto">
          <a:xfrm>
            <a:off x="0" y="4648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Formats</a:t>
            </a:r>
          </a:p>
        </p:txBody>
      </p:sp>
      <p:sp>
        <p:nvSpPr>
          <p:cNvPr id="23560" name="Rectangle 3"/>
          <p:cNvSpPr>
            <a:spLocks noChangeArrowheads="1"/>
          </p:cNvSpPr>
          <p:nvPr/>
        </p:nvSpPr>
        <p:spPr bwMode="auto">
          <a:xfrm>
            <a:off x="0" y="3886200"/>
            <a:ext cx="1219200" cy="762000"/>
          </a:xfrm>
          <a:prstGeom prst="rect">
            <a:avLst/>
          </a:prstGeom>
          <a:noFill/>
          <a:ln w="9525">
            <a:solidFill>
              <a:schemeClr val="tx1"/>
            </a:solidFill>
            <a:miter lim="800000"/>
            <a:headEnd/>
            <a:tailEnd/>
          </a:ln>
        </p:spPr>
        <p:txBody>
          <a:bodyPr wrap="none" anchor="ctr"/>
          <a:lstStyle/>
          <a:p>
            <a:pPr algn="ctr"/>
            <a:r>
              <a:rPr lang="en-US" sz="1400"/>
              <a:t>Reference</a:t>
            </a:r>
          </a:p>
          <a:p>
            <a:pPr algn="ctr"/>
            <a:r>
              <a:rPr lang="en-US" sz="1400"/>
              <a:t>List</a:t>
            </a:r>
          </a:p>
          <a:p>
            <a:pPr algn="ctr"/>
            <a:r>
              <a:rPr lang="en-US" sz="1400"/>
              <a:t>Rules</a:t>
            </a:r>
          </a:p>
        </p:txBody>
      </p:sp>
      <p:sp>
        <p:nvSpPr>
          <p:cNvPr id="23561" name="Rectangle 4"/>
          <p:cNvSpPr>
            <a:spLocks noChangeArrowheads="1"/>
          </p:cNvSpPr>
          <p:nvPr/>
        </p:nvSpPr>
        <p:spPr bwMode="auto">
          <a:xfrm>
            <a:off x="0" y="2286000"/>
            <a:ext cx="1219200" cy="7620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Rules</a:t>
            </a:r>
          </a:p>
        </p:txBody>
      </p:sp>
      <p:sp>
        <p:nvSpPr>
          <p:cNvPr id="23562" name="Rectangle 5"/>
          <p:cNvSpPr>
            <a:spLocks noChangeArrowheads="1"/>
          </p:cNvSpPr>
          <p:nvPr/>
        </p:nvSpPr>
        <p:spPr bwMode="auto">
          <a:xfrm>
            <a:off x="0" y="3048000"/>
            <a:ext cx="1219200" cy="838200"/>
          </a:xfrm>
          <a:prstGeom prst="rect">
            <a:avLst/>
          </a:prstGeom>
          <a:noFill/>
          <a:ln w="9525">
            <a:solidFill>
              <a:schemeClr val="tx1"/>
            </a:solidFill>
            <a:miter lim="800000"/>
            <a:headEnd/>
            <a:tailEnd/>
          </a:ln>
        </p:spPr>
        <p:txBody>
          <a:bodyPr wrap="none" anchor="ctr"/>
          <a:lstStyle/>
          <a:p>
            <a:pPr algn="ctr"/>
            <a:r>
              <a:rPr lang="en-US" sz="1400"/>
              <a:t>In-Text</a:t>
            </a:r>
          </a:p>
          <a:p>
            <a:pPr algn="ctr"/>
            <a:r>
              <a:rPr lang="en-US" sz="1400"/>
              <a:t>Citation</a:t>
            </a:r>
          </a:p>
          <a:p>
            <a:pPr algn="ctr"/>
            <a:r>
              <a:rPr lang="en-US" sz="1400"/>
              <a:t>Formats</a:t>
            </a:r>
          </a:p>
        </p:txBody>
      </p:sp>
      <p:cxnSp>
        <p:nvCxnSpPr>
          <p:cNvPr id="28" name="Straight Connector 27"/>
          <p:cNvCxnSpPr/>
          <p:nvPr/>
        </p:nvCxnSpPr>
        <p:spPr>
          <a:xfrm>
            <a:off x="1219200" y="1447800"/>
            <a:ext cx="0" cy="47244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9214</TotalTime>
  <Words>3450</Words>
  <Application>Microsoft Office PowerPoint</Application>
  <PresentationFormat>On-screen Show (4:3)</PresentationFormat>
  <Paragraphs>661</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Default Design</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jorcutt</dc:creator>
  <cp:lastModifiedBy>defrick</cp:lastModifiedBy>
  <cp:revision>617</cp:revision>
  <dcterms:created xsi:type="dcterms:W3CDTF">2007-01-02T14:24:03Z</dcterms:created>
  <dcterms:modified xsi:type="dcterms:W3CDTF">2015-09-29T14:56:41Z</dcterms:modified>
</cp:coreProperties>
</file>