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65"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217" autoAdjust="0"/>
  </p:normalViewPr>
  <p:slideViewPr>
    <p:cSldViewPr snapToGrid="0" snapToObjects="1">
      <p:cViewPr varScale="1">
        <p:scale>
          <a:sx n="60" d="100"/>
          <a:sy n="60" d="100"/>
        </p:scale>
        <p:origin x="-24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A371E2-61D0-6048-8D6F-C44E906A9A3A}" type="datetimeFigureOut">
              <a:rPr lang="en-US" smtClean="0"/>
              <a:t>6/25/17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CAC951-45DD-904D-B137-359B0DF5502D}" type="slidenum">
              <a:rPr lang="en-US" smtClean="0"/>
              <a:t>‹#›</a:t>
            </a:fld>
            <a:endParaRPr lang="en-US"/>
          </a:p>
        </p:txBody>
      </p:sp>
    </p:spTree>
    <p:extLst>
      <p:ext uri="{BB962C8B-B14F-4D97-AF65-F5344CB8AC3E}">
        <p14:creationId xmlns:p14="http://schemas.microsoft.com/office/powerpoint/2010/main" val="13298238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F3E528-6175-C646-8F91-6B172F3F78BD}" type="datetimeFigureOut">
              <a:rPr lang="en-US" smtClean="0"/>
              <a:t>6/25/17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CBC66-AA27-AF40-B184-04CC556C47E1}" type="slidenum">
              <a:rPr lang="en-US" smtClean="0"/>
              <a:t>‹#›</a:t>
            </a:fld>
            <a:endParaRPr lang="en-US"/>
          </a:p>
        </p:txBody>
      </p:sp>
    </p:spTree>
    <p:extLst>
      <p:ext uri="{BB962C8B-B14F-4D97-AF65-F5344CB8AC3E}">
        <p14:creationId xmlns:p14="http://schemas.microsoft.com/office/powerpoint/2010/main" val="7300850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This slide deck</a:t>
            </a:r>
            <a:r>
              <a:rPr lang="en-US" sz="1200" baseline="0" dirty="0" smtClean="0"/>
              <a:t> will </a:t>
            </a:r>
            <a:r>
              <a:rPr lang="en-US" sz="1200" dirty="0" smtClean="0"/>
              <a:t>provide you with an understanding of my ex</a:t>
            </a:r>
            <a:r>
              <a:rPr lang="en-US" dirty="0" smtClean="0"/>
              <a:t>pectations in Management 515, Management That</a:t>
            </a:r>
            <a:r>
              <a:rPr lang="en-US" baseline="0" dirty="0" smtClean="0"/>
              <a:t> Transforms, </a:t>
            </a:r>
            <a:r>
              <a:rPr lang="en-US" dirty="0" smtClean="0"/>
              <a:t>regarding Academic Standards and Academic Integrity. </a:t>
            </a:r>
            <a:endParaRPr lang="en-US" sz="1200" dirty="0"/>
          </a:p>
        </p:txBody>
      </p:sp>
      <p:sp>
        <p:nvSpPr>
          <p:cNvPr id="4" name="Slide Number Placeholder 3"/>
          <p:cNvSpPr>
            <a:spLocks noGrp="1"/>
          </p:cNvSpPr>
          <p:nvPr>
            <p:ph type="sldNum" sz="quarter" idx="10"/>
          </p:nvPr>
        </p:nvSpPr>
        <p:spPr/>
        <p:txBody>
          <a:bodyPr/>
          <a:lstStyle/>
          <a:p>
            <a:fld id="{781CBC66-AA27-AF40-B184-04CC556C47E1}" type="slidenum">
              <a:rPr lang="en-US" smtClean="0"/>
              <a:t>1</a:t>
            </a:fld>
            <a:endParaRPr lang="en-US"/>
          </a:p>
        </p:txBody>
      </p:sp>
    </p:spTree>
    <p:extLst>
      <p:ext uri="{BB962C8B-B14F-4D97-AF65-F5344CB8AC3E}">
        <p14:creationId xmlns:p14="http://schemas.microsoft.com/office/powerpoint/2010/main" val="3078537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few references when it comes to citing sources I wanted to share. First, in Microsoft Word</a:t>
            </a:r>
            <a:r>
              <a:rPr lang="en-US" baseline="0" dirty="0" smtClean="0"/>
              <a:t> there is a tool where you can ty</a:t>
            </a:r>
            <a:r>
              <a:rPr lang="en-US" baseline="0" dirty="0" smtClean="0"/>
              <a:t>pe in the information and the program will create a citation for you in APA format. The link is to a YouTube video explaining how to create citations.</a:t>
            </a:r>
          </a:p>
          <a:p>
            <a:endParaRPr lang="en-US" baseline="0" dirty="0" smtClean="0"/>
          </a:p>
          <a:p>
            <a:r>
              <a:rPr lang="en-US" baseline="0" dirty="0" smtClean="0"/>
              <a:t>There are also web-based tools to do the same thing.  Citation Machine is just one of them and I have provided a link here.</a:t>
            </a:r>
          </a:p>
          <a:p>
            <a:endParaRPr lang="en-US" baseline="0" dirty="0" smtClean="0"/>
          </a:p>
          <a:p>
            <a:r>
              <a:rPr lang="en-US" baseline="0" dirty="0" smtClean="0"/>
              <a:t>Finally, as I mentioned last slide, there is a slide presentation on APA format in Week 1 of MGMT515 in Moodle.</a:t>
            </a:r>
            <a:endParaRPr lang="en-US" dirty="0"/>
          </a:p>
        </p:txBody>
      </p:sp>
      <p:sp>
        <p:nvSpPr>
          <p:cNvPr id="4" name="Slide Number Placeholder 3"/>
          <p:cNvSpPr>
            <a:spLocks noGrp="1"/>
          </p:cNvSpPr>
          <p:nvPr>
            <p:ph type="sldNum" sz="quarter" idx="10"/>
          </p:nvPr>
        </p:nvSpPr>
        <p:spPr/>
        <p:txBody>
          <a:bodyPr/>
          <a:lstStyle/>
          <a:p>
            <a:fld id="{781CBC66-AA27-AF40-B184-04CC556C47E1}" type="slidenum">
              <a:rPr lang="en-US" smtClean="0"/>
              <a:t>10</a:t>
            </a:fld>
            <a:endParaRPr lang="en-US"/>
          </a:p>
        </p:txBody>
      </p:sp>
    </p:spTree>
    <p:extLst>
      <p:ext uri="{BB962C8B-B14F-4D97-AF65-F5344CB8AC3E}">
        <p14:creationId xmlns:p14="http://schemas.microsoft.com/office/powerpoint/2010/main" val="306065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areas we will cover in this </a:t>
            </a:r>
            <a:r>
              <a:rPr lang="en-US" dirty="0" smtClean="0"/>
              <a:t>presentation.</a:t>
            </a:r>
            <a:r>
              <a:rPr lang="en-US" baseline="0" dirty="0" smtClean="0"/>
              <a:t> We will talk about Academic Standards, what they are, and why we adhere to them. We will also ex</a:t>
            </a:r>
            <a:r>
              <a:rPr lang="en-US" dirty="0" smtClean="0"/>
              <a:t>pand on these expectations using Bloom’s Taxonomy. We</a:t>
            </a:r>
            <a:r>
              <a:rPr lang="en-US" baseline="0" dirty="0" smtClean="0"/>
              <a:t> will continue with a discussion about Academic Integrity, what it is, and different acts which violate Academic Integrity. Next, we will examine both the University’s and my </a:t>
            </a:r>
            <a:r>
              <a:rPr lang="en-US" dirty="0" smtClean="0"/>
              <a:t>policies regarding any violations</a:t>
            </a:r>
            <a:r>
              <a:rPr lang="en-US" baseline="0" dirty="0" smtClean="0"/>
              <a:t> of Academic Integrity. I will also </a:t>
            </a:r>
            <a:r>
              <a:rPr lang="en-US" dirty="0" smtClean="0"/>
              <a:t>provide you some examples</a:t>
            </a:r>
            <a:r>
              <a:rPr lang="en-US" baseline="0" dirty="0" smtClean="0"/>
              <a:t> from even famous </a:t>
            </a:r>
            <a:r>
              <a:rPr lang="en-US" dirty="0" smtClean="0"/>
              <a:t>people who have committed</a:t>
            </a:r>
            <a:r>
              <a:rPr lang="en-US" baseline="0" dirty="0" smtClean="0"/>
              <a:t> </a:t>
            </a:r>
            <a:r>
              <a:rPr lang="en-US" dirty="0" smtClean="0"/>
              <a:t>plagiarism.</a:t>
            </a:r>
            <a:r>
              <a:rPr lang="en-US" baseline="0" dirty="0" smtClean="0"/>
              <a:t> After all of that, we will talk through key ways to avoid violating these </a:t>
            </a:r>
            <a:r>
              <a:rPr lang="en-US" dirty="0" smtClean="0"/>
              <a:t>policies and I will provide you some resources to use when it comes to citations</a:t>
            </a:r>
            <a:r>
              <a:rPr lang="en-US" baseline="0" dirty="0" smtClean="0"/>
              <a:t> for your written work.</a:t>
            </a:r>
            <a:endParaRPr lang="en-US" dirty="0"/>
          </a:p>
        </p:txBody>
      </p:sp>
      <p:sp>
        <p:nvSpPr>
          <p:cNvPr id="4" name="Slide Number Placeholder 3"/>
          <p:cNvSpPr>
            <a:spLocks noGrp="1"/>
          </p:cNvSpPr>
          <p:nvPr>
            <p:ph type="sldNum" sz="quarter" idx="10"/>
          </p:nvPr>
        </p:nvSpPr>
        <p:spPr/>
        <p:txBody>
          <a:bodyPr/>
          <a:lstStyle/>
          <a:p>
            <a:fld id="{781CBC66-AA27-AF40-B184-04CC556C47E1}" type="slidenum">
              <a:rPr lang="en-US" smtClean="0"/>
              <a:t>2</a:t>
            </a:fld>
            <a:endParaRPr lang="en-US"/>
          </a:p>
        </p:txBody>
      </p:sp>
    </p:spTree>
    <p:extLst>
      <p:ext uri="{BB962C8B-B14F-4D97-AF65-F5344CB8AC3E}">
        <p14:creationId xmlns:p14="http://schemas.microsoft.com/office/powerpoint/2010/main" val="3441267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with that out of the way, let’s get to the substance of this to</a:t>
            </a:r>
            <a:r>
              <a:rPr lang="en-US" dirty="0" smtClean="0"/>
              <a:t>pic. As an institution of higher learning, the</a:t>
            </a:r>
            <a:r>
              <a:rPr lang="en-US" baseline="0" dirty="0" smtClean="0"/>
              <a:t> University of North America </a:t>
            </a:r>
            <a:r>
              <a:rPr lang="en-US" dirty="0" smtClean="0"/>
              <a:t>prides itself and is accredited,</a:t>
            </a:r>
            <a:r>
              <a:rPr lang="en-US" baseline="0" dirty="0" smtClean="0"/>
              <a:t> in </a:t>
            </a:r>
            <a:r>
              <a:rPr lang="en-US" dirty="0" smtClean="0"/>
              <a:t>part, based on its academic</a:t>
            </a:r>
            <a:r>
              <a:rPr lang="en-US" baseline="0" dirty="0" smtClean="0"/>
              <a:t> standards. It means the a level of work where s</a:t>
            </a:r>
            <a:r>
              <a:rPr lang="en-US" dirty="0" smtClean="0"/>
              <a:t>tudents are challenged</a:t>
            </a:r>
            <a:r>
              <a:rPr lang="en-US" baseline="0" dirty="0" smtClean="0"/>
              <a:t> to think, perform, a grow to a level they were not at </a:t>
            </a:r>
            <a:r>
              <a:rPr lang="en-US" baseline="0" dirty="0" smtClean="0"/>
              <a:t>previously. Essentially, the essence of education!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These expectations align</a:t>
            </a:r>
            <a:r>
              <a:rPr lang="en-US" baseline="0" dirty="0" smtClean="0"/>
              <a:t> with the University’s Institutional Objectives. This work will develop them by joining theory and practical examples in their assessments.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By a</a:t>
            </a:r>
            <a:r>
              <a:rPr lang="en-US" dirty="0" smtClean="0"/>
              <a:t>pplying yourself</a:t>
            </a:r>
            <a:r>
              <a:rPr lang="en-US" baseline="0" dirty="0" smtClean="0"/>
              <a:t> in this environment, we will help you meet your career goals by </a:t>
            </a:r>
            <a:r>
              <a:rPr lang="en-US" dirty="0" smtClean="0"/>
              <a:t>growing to a level where you can be transformative leaders in your profession. </a:t>
            </a:r>
            <a:endParaRPr lang="en-US" dirty="0"/>
          </a:p>
        </p:txBody>
      </p:sp>
      <p:sp>
        <p:nvSpPr>
          <p:cNvPr id="4" name="Slide Number Placeholder 3"/>
          <p:cNvSpPr>
            <a:spLocks noGrp="1"/>
          </p:cNvSpPr>
          <p:nvPr>
            <p:ph type="sldNum" sz="quarter" idx="10"/>
          </p:nvPr>
        </p:nvSpPr>
        <p:spPr/>
        <p:txBody>
          <a:bodyPr/>
          <a:lstStyle/>
          <a:p>
            <a:fld id="{781CBC66-AA27-AF40-B184-04CC556C47E1}" type="slidenum">
              <a:rPr lang="en-US" smtClean="0"/>
              <a:t>3</a:t>
            </a:fld>
            <a:endParaRPr lang="en-US"/>
          </a:p>
        </p:txBody>
      </p:sp>
    </p:spTree>
    <p:extLst>
      <p:ext uri="{BB962C8B-B14F-4D97-AF65-F5344CB8AC3E}">
        <p14:creationId xmlns:p14="http://schemas.microsoft.com/office/powerpoint/2010/main" val="21962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as</a:t>
            </a:r>
            <a:r>
              <a:rPr lang="en-US" baseline="0" dirty="0" smtClean="0"/>
              <a:t> the University’s administration and faculty are ex</a:t>
            </a:r>
            <a:r>
              <a:rPr lang="en-US" baseline="0" dirty="0" smtClean="0"/>
              <a:t>pected to provide instruction which will meet these academic standards, the students have responsibilities as well. First and foremost is attendance. In 1977, the famous screenwriter and director Woody Allen said “80 percent of success is showing up.” Much can be said of graduate school as well. You must attend ALL classes; there are no excused absences. In the on-line world, this is done by you completing assignments on time. Just logging into Moodle is not enough to say you attended class. If you miss more than two classes (which means you fail to turn in two assignments or they are extremely late), you will receive an F in the course.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Once you have shown up, then what? By providing an appropriate level of effort, you will learn and grow in this course to prepare you for future roles in your organizations. First and foremost is to read. I appreciate you are trying to balance work, family, and school at the same time. But if you do not read the assignments (or watch the assigned videos), how can you hope to actually learn?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Once you have the building blocks of knowledge by doing your reading, it is time to think. This is graduate school; a place to go above and beyond just repeating what you have read or watched. Look at the questions on your assessments and in the discussion boards and ask yourself what am I trying to demonstrate I have learned? Really look at the theories and determine how you would apply them in your work environment.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next on is very important. Do NOT Google for answers. I have had many students who are so desperate to just complete the assignments that they just Google the question, cut and paste the answer from a web site, and move on. How does this demonstrate you have actually learned anything? Now, yes, in the future we will always have Google to get an answer of facts and theories, but it cannot replace thinking on how to apply those theories to a given situation. Only you can do that as a graduate of a Masters program with the knowledge you have acquired.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a related note, if you are using sources you found on the web, Wiki</a:t>
            </a:r>
            <a:r>
              <a:rPr lang="en-US" sz="1200" kern="1200" dirty="0" smtClean="0">
                <a:solidFill>
                  <a:schemeClr val="tx1"/>
                </a:solidFill>
                <a:effectLst/>
                <a:latin typeface="+mn-lt"/>
                <a:ea typeface="+mn-ea"/>
                <a:cs typeface="+mn-cs"/>
              </a:rPr>
              <a:t>p</a:t>
            </a:r>
            <a:r>
              <a:rPr lang="en-US" dirty="0" smtClean="0">
                <a:effectLst/>
              </a:rPr>
              <a:t>edia, </a:t>
            </a:r>
            <a:r>
              <a:rPr lang="en-US" dirty="0" err="1" smtClean="0">
                <a:effectLst/>
              </a:rPr>
              <a:t>studyguide.com</a:t>
            </a:r>
            <a:r>
              <a:rPr lang="en-US" dirty="0" smtClean="0">
                <a:effectLst/>
              </a:rPr>
              <a:t>, </a:t>
            </a:r>
            <a:r>
              <a:rPr lang="en-US" dirty="0" err="1" smtClean="0">
                <a:effectLst/>
              </a:rPr>
              <a:t>chron.com</a:t>
            </a:r>
            <a:r>
              <a:rPr lang="en-US" dirty="0" smtClean="0">
                <a:effectLst/>
              </a:rPr>
              <a:t>, and the</a:t>
            </a:r>
            <a:r>
              <a:rPr lang="en-US" baseline="0" dirty="0" smtClean="0">
                <a:effectLst/>
              </a:rPr>
              <a:t> websites like these are not acce</a:t>
            </a:r>
            <a:r>
              <a:rPr lang="en-US" sz="1200" kern="1200" dirty="0" smtClean="0">
                <a:solidFill>
                  <a:schemeClr val="tx1"/>
                </a:solidFill>
                <a:effectLst/>
                <a:latin typeface="+mn-lt"/>
                <a:ea typeface="+mn-ea"/>
                <a:cs typeface="+mn-cs"/>
              </a:rPr>
              <a:t>p</a:t>
            </a:r>
            <a:r>
              <a:rPr lang="en-US" dirty="0" smtClean="0">
                <a:effectLst/>
              </a:rPr>
              <a:t>table academic sources. </a:t>
            </a:r>
            <a:r>
              <a:rPr lang="en-US" sz="1200" kern="1200" dirty="0" smtClean="0">
                <a:solidFill>
                  <a:schemeClr val="tx1"/>
                </a:solidFill>
                <a:effectLst/>
                <a:latin typeface="+mn-lt"/>
                <a:ea typeface="+mn-ea"/>
                <a:cs typeface="+mn-cs"/>
              </a:rPr>
              <a:t>Peer</a:t>
            </a:r>
            <a:r>
              <a:rPr lang="en-US" sz="1200" kern="1200" baseline="0" dirty="0" smtClean="0">
                <a:solidFill>
                  <a:schemeClr val="tx1"/>
                </a:solidFill>
                <a:effectLst/>
                <a:latin typeface="+mn-lt"/>
                <a:ea typeface="+mn-ea"/>
                <a:cs typeface="+mn-cs"/>
              </a:rPr>
              <a:t> reviewed journal articles and other </a:t>
            </a:r>
            <a:r>
              <a:rPr lang="en-US" sz="1200" kern="1200" dirty="0" smtClean="0">
                <a:solidFill>
                  <a:schemeClr val="tx1"/>
                </a:solidFill>
                <a:effectLst/>
                <a:latin typeface="+mn-lt"/>
                <a:ea typeface="+mn-ea"/>
                <a:cs typeface="+mn-cs"/>
              </a:rPr>
              <a:t>p</a:t>
            </a:r>
            <a:r>
              <a:rPr lang="en-US" dirty="0" smtClean="0">
                <a:effectLst/>
              </a:rPr>
              <a:t>ublished texts are what you should use if you are going outside the course material.  </a:t>
            </a:r>
            <a:endParaRPr lang="en-US" dirty="0"/>
          </a:p>
        </p:txBody>
      </p:sp>
      <p:sp>
        <p:nvSpPr>
          <p:cNvPr id="4" name="Slide Number Placeholder 3"/>
          <p:cNvSpPr>
            <a:spLocks noGrp="1"/>
          </p:cNvSpPr>
          <p:nvPr>
            <p:ph type="sldNum" sz="quarter" idx="10"/>
          </p:nvPr>
        </p:nvSpPr>
        <p:spPr/>
        <p:txBody>
          <a:bodyPr/>
          <a:lstStyle/>
          <a:p>
            <a:fld id="{781CBC66-AA27-AF40-B184-04CC556C47E1}" type="slidenum">
              <a:rPr lang="en-US" smtClean="0"/>
              <a:t>4</a:t>
            </a:fld>
            <a:endParaRPr lang="en-US"/>
          </a:p>
        </p:txBody>
      </p:sp>
    </p:spTree>
    <p:extLst>
      <p:ext uri="{BB962C8B-B14F-4D97-AF65-F5344CB8AC3E}">
        <p14:creationId xmlns:p14="http://schemas.microsoft.com/office/powerpoint/2010/main" val="219620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further</a:t>
            </a:r>
            <a:r>
              <a:rPr lang="en-US" baseline="0" dirty="0" smtClean="0"/>
              <a:t> ex</a:t>
            </a:r>
            <a:r>
              <a:rPr lang="en-US" baseline="0" dirty="0" smtClean="0"/>
              <a:t>plain the type of work you will be doing in this course, I will use Bloom’s Taxonomy. This is a construct which explains the increasing levels of cognitive, or thought, effort and complexity. At the base is Remember, or just being able to recall information and recite it. Next up is to Understand. This is where you can recognize of discuss in your own words a concept or idea. As we move up the taxonomy, we get to Apply. This is where you can take the information you understand and use it in new or novel situations. Next is to Analyze. Here, you can connect different ideas you have been exposed to others and do things like compare or contrast viewpoints. Next is to Evaluate. Here you can justify a position or judge another’s decision using facts or data; not by just stating opinion. And finally, we get to the highest cognitive level, which is Create. Here, you are producing new work and developing ideas not seen before. </a:t>
            </a:r>
          </a:p>
          <a:p>
            <a:endParaRPr lang="en-US" baseline="0" dirty="0" smtClean="0"/>
          </a:p>
          <a:p>
            <a:r>
              <a:rPr lang="en-US" baseline="0" dirty="0" smtClean="0"/>
              <a:t>In Management that Transforms, I am looking for you to work at the understand through evaluate levels. This reinforces why it is necessary to do the readings and process the new information as we stated earlier.</a:t>
            </a:r>
          </a:p>
        </p:txBody>
      </p:sp>
      <p:sp>
        <p:nvSpPr>
          <p:cNvPr id="4" name="Slide Number Placeholder 3"/>
          <p:cNvSpPr>
            <a:spLocks noGrp="1"/>
          </p:cNvSpPr>
          <p:nvPr>
            <p:ph type="sldNum" sz="quarter" idx="10"/>
          </p:nvPr>
        </p:nvSpPr>
        <p:spPr/>
        <p:txBody>
          <a:bodyPr/>
          <a:lstStyle/>
          <a:p>
            <a:fld id="{781CBC66-AA27-AF40-B184-04CC556C47E1}" type="slidenum">
              <a:rPr lang="en-US" smtClean="0"/>
              <a:t>5</a:t>
            </a:fld>
            <a:endParaRPr lang="en-US"/>
          </a:p>
        </p:txBody>
      </p:sp>
    </p:spTree>
    <p:extLst>
      <p:ext uri="{BB962C8B-B14F-4D97-AF65-F5344CB8AC3E}">
        <p14:creationId xmlns:p14="http://schemas.microsoft.com/office/powerpoint/2010/main" val="310307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foundation of Academic</a:t>
            </a:r>
            <a:r>
              <a:rPr lang="en-US" baseline="0" dirty="0" smtClean="0"/>
              <a:t> Standards lies in Academic Integrity. This is where we o</a:t>
            </a:r>
            <a:r>
              <a:rPr lang="en-US" baseline="0" dirty="0" smtClean="0"/>
              <a:t>perate in a way which ensures honesty, fairness, and a genuine search for knowledge. This means there is no plagiarism, which is using someone else’s work without giving proper credit. This, unfortunately, occurs frequently in my classes here. I am hoping this semester will be the first where I do not have this problem. We will talk much more about this issue in the following slides.</a:t>
            </a:r>
          </a:p>
          <a:p>
            <a:endParaRPr lang="en-US" baseline="0" dirty="0" smtClean="0"/>
          </a:p>
          <a:p>
            <a:r>
              <a:rPr lang="en-US" baseline="0" dirty="0" smtClean="0"/>
              <a:t>Another way students violate academic integrity is through cheating.  This can be copying off someone’s test, or even creating false data or information to support a point. </a:t>
            </a:r>
          </a:p>
          <a:p>
            <a:endParaRPr lang="en-US" baseline="0" dirty="0" smtClean="0"/>
          </a:p>
          <a:p>
            <a:r>
              <a:rPr lang="en-US" baseline="0" dirty="0" smtClean="0"/>
              <a:t>Another violation is copying or sharing work. This is where two or more students are willingly involved. Where I have seen this is when two or more quizzes end up with the same answers, including spelling mistakes and grammar. None of these practices are allowed and will result in the penalties laid out in the Academic Integrity Policy that follows.</a:t>
            </a:r>
          </a:p>
        </p:txBody>
      </p:sp>
      <p:sp>
        <p:nvSpPr>
          <p:cNvPr id="4" name="Slide Number Placeholder 3"/>
          <p:cNvSpPr>
            <a:spLocks noGrp="1"/>
          </p:cNvSpPr>
          <p:nvPr>
            <p:ph type="sldNum" sz="quarter" idx="10"/>
          </p:nvPr>
        </p:nvSpPr>
        <p:spPr/>
        <p:txBody>
          <a:bodyPr/>
          <a:lstStyle/>
          <a:p>
            <a:fld id="{781CBC66-AA27-AF40-B184-04CC556C47E1}" type="slidenum">
              <a:rPr lang="en-US" smtClean="0"/>
              <a:t>6</a:t>
            </a:fld>
            <a:endParaRPr lang="en-US"/>
          </a:p>
        </p:txBody>
      </p:sp>
    </p:spTree>
    <p:extLst>
      <p:ext uri="{BB962C8B-B14F-4D97-AF65-F5344CB8AC3E}">
        <p14:creationId xmlns:p14="http://schemas.microsoft.com/office/powerpoint/2010/main" val="4268833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see the University’s </a:t>
            </a:r>
            <a:r>
              <a:rPr lang="en-US" baseline="0" dirty="0" smtClean="0"/>
              <a:t>policies regarding Academic Integrity violations on pages 29 and 30 of the UONA catalog. What you see here is a synopsis. If I encounter a violation, the first instance is to be handled at my level. I am expected to report the act to the University and they will place a letter in your file for reference. If you repeatedly commit violations or if you end up failing due to these violations, I will refer your case to the University’s Academic Review Panel. You may appeal your case then.</a:t>
            </a:r>
          </a:p>
          <a:p>
            <a:endParaRPr lang="en-US" baseline="0" dirty="0" smtClean="0"/>
          </a:p>
          <a:p>
            <a:r>
              <a:rPr lang="en-US" baseline="0" dirty="0" smtClean="0"/>
              <a:t>Now, as for my policies (and they are written at the top of each quiz)</a:t>
            </a:r>
            <a:r>
              <a:rPr lang="mr-IN" baseline="0" dirty="0" smtClean="0"/>
              <a:t>…</a:t>
            </a:r>
            <a:r>
              <a:rPr lang="en-US" baseline="0" dirty="0" smtClean="0"/>
              <a:t>The first instance will result in you receiving a Zero for the entire assignment. If the event is not too egregious, I may give you an opportunity to redo the assignment and earn your grade. </a:t>
            </a:r>
          </a:p>
          <a:p>
            <a:endParaRPr lang="en-US" baseline="0" dirty="0" smtClean="0"/>
          </a:p>
          <a:p>
            <a:r>
              <a:rPr lang="en-US" baseline="0" dirty="0" smtClean="0"/>
              <a:t>If you have multiple violations, I will refer your case to the University before assigning a failing grade for the course. </a:t>
            </a:r>
            <a:endParaRPr lang="en-US" dirty="0"/>
          </a:p>
        </p:txBody>
      </p:sp>
      <p:sp>
        <p:nvSpPr>
          <p:cNvPr id="4" name="Slide Number Placeholder 3"/>
          <p:cNvSpPr>
            <a:spLocks noGrp="1"/>
          </p:cNvSpPr>
          <p:nvPr>
            <p:ph type="sldNum" sz="quarter" idx="10"/>
          </p:nvPr>
        </p:nvSpPr>
        <p:spPr/>
        <p:txBody>
          <a:bodyPr/>
          <a:lstStyle/>
          <a:p>
            <a:fld id="{781CBC66-AA27-AF40-B184-04CC556C47E1}" type="slidenum">
              <a:rPr lang="en-US" smtClean="0"/>
              <a:t>7</a:t>
            </a:fld>
            <a:endParaRPr lang="en-US"/>
          </a:p>
        </p:txBody>
      </p:sp>
    </p:spTree>
    <p:extLst>
      <p:ext uri="{BB962C8B-B14F-4D97-AF65-F5344CB8AC3E}">
        <p14:creationId xmlns:p14="http://schemas.microsoft.com/office/powerpoint/2010/main" val="1773585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may think </a:t>
            </a:r>
            <a:r>
              <a:rPr lang="en-US" baseline="0" dirty="0" smtClean="0"/>
              <a:t>plagiarism is a rare occurrence or only happens to dishonest people. Here are three cases with famous people who committed plagiarism in their speeches or written work.</a:t>
            </a:r>
            <a:endParaRPr lang="en-US" dirty="0"/>
          </a:p>
        </p:txBody>
      </p:sp>
      <p:sp>
        <p:nvSpPr>
          <p:cNvPr id="4" name="Slide Number Placeholder 3"/>
          <p:cNvSpPr>
            <a:spLocks noGrp="1"/>
          </p:cNvSpPr>
          <p:nvPr>
            <p:ph type="sldNum" sz="quarter" idx="10"/>
          </p:nvPr>
        </p:nvSpPr>
        <p:spPr/>
        <p:txBody>
          <a:bodyPr/>
          <a:lstStyle/>
          <a:p>
            <a:fld id="{781CBC66-AA27-AF40-B184-04CC556C47E1}" type="slidenum">
              <a:rPr lang="en-US" smtClean="0"/>
              <a:t>8</a:t>
            </a:fld>
            <a:endParaRPr lang="en-US"/>
          </a:p>
        </p:txBody>
      </p:sp>
    </p:spTree>
    <p:extLst>
      <p:ext uri="{BB962C8B-B14F-4D97-AF65-F5344CB8AC3E}">
        <p14:creationId xmlns:p14="http://schemas.microsoft.com/office/powerpoint/2010/main" val="427190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a:t>
            </a:r>
            <a:r>
              <a:rPr lang="en-US" baseline="0" dirty="0" smtClean="0"/>
              <a:t> is to just avoid violating the rules all together. Believe it or not, it is really easy to do. The trick is just to </a:t>
            </a:r>
            <a:r>
              <a:rPr lang="en-US" baseline="0" dirty="0" smtClean="0"/>
              <a:t>properly cite your sources. Use quotes or paraphrase and give credit by citing your sources in the American Psychological Association’s format. There is another slide presentation in Moodle which reviews this. Now, even if you use course content like this presentation, you need to cite it.</a:t>
            </a:r>
          </a:p>
          <a:p>
            <a:endParaRPr lang="en-US" baseline="0" dirty="0" smtClean="0"/>
          </a:p>
          <a:p>
            <a:r>
              <a:rPr lang="en-US" baseline="0" dirty="0" smtClean="0"/>
              <a:t>Also, do not cut and paste from other websites or e-books. I have had several students who move text from someone else’s work into a translation program like Google Translate. They then translate it back to English. While it makes it more difficult to discover plagiarism, it is still plagiarism. </a:t>
            </a:r>
          </a:p>
          <a:p>
            <a:endParaRPr lang="en-US" baseline="0" dirty="0" smtClean="0"/>
          </a:p>
          <a:p>
            <a:r>
              <a:rPr lang="en-US" baseline="0" dirty="0" smtClean="0"/>
              <a:t>Really, just think back to the Academic Standards slides earlier. You are here to learn; don’t just use someone else’s words to fill in a blank. I want you to stretch and grow to be able to have success in the future.</a:t>
            </a:r>
            <a:endParaRPr lang="en-US" dirty="0"/>
          </a:p>
        </p:txBody>
      </p:sp>
      <p:sp>
        <p:nvSpPr>
          <p:cNvPr id="4" name="Slide Number Placeholder 3"/>
          <p:cNvSpPr>
            <a:spLocks noGrp="1"/>
          </p:cNvSpPr>
          <p:nvPr>
            <p:ph type="sldNum" sz="quarter" idx="10"/>
          </p:nvPr>
        </p:nvSpPr>
        <p:spPr/>
        <p:txBody>
          <a:bodyPr/>
          <a:lstStyle/>
          <a:p>
            <a:fld id="{781CBC66-AA27-AF40-B184-04CC556C47E1}" type="slidenum">
              <a:rPr lang="en-US" smtClean="0"/>
              <a:t>9</a:t>
            </a:fld>
            <a:endParaRPr lang="en-US"/>
          </a:p>
        </p:txBody>
      </p:sp>
    </p:spTree>
    <p:extLst>
      <p:ext uri="{BB962C8B-B14F-4D97-AF65-F5344CB8AC3E}">
        <p14:creationId xmlns:p14="http://schemas.microsoft.com/office/powerpoint/2010/main" val="2110361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1C398F-939A-B740-8821-DF8B9E8D2CBE}" type="datetime1">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89D1D-127C-784B-A312-D8834F8CB029}" type="slidenum">
              <a:rPr lang="en-US" smtClean="0"/>
              <a:t>‹#›</a:t>
            </a:fld>
            <a:endParaRPr lang="en-US"/>
          </a:p>
        </p:txBody>
      </p:sp>
      <p:pic>
        <p:nvPicPr>
          <p:cNvPr id="7"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extLst>
      <p:ext uri="{BB962C8B-B14F-4D97-AF65-F5344CB8AC3E}">
        <p14:creationId xmlns:p14="http://schemas.microsoft.com/office/powerpoint/2010/main" val="2244109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CEF3E9-1F29-B54B-AC15-6DDB4AD3D539}" type="datetime1">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89D1D-127C-784B-A312-D8834F8CB029}" type="slidenum">
              <a:rPr lang="en-US" smtClean="0"/>
              <a:t>‹#›</a:t>
            </a:fld>
            <a:endParaRPr lang="en-US"/>
          </a:p>
        </p:txBody>
      </p:sp>
    </p:spTree>
    <p:extLst>
      <p:ext uri="{BB962C8B-B14F-4D97-AF65-F5344CB8AC3E}">
        <p14:creationId xmlns:p14="http://schemas.microsoft.com/office/powerpoint/2010/main" val="340275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ACE5A2-6C4C-F94A-ABBE-1FA69377686E}" type="datetime1">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89D1D-127C-784B-A312-D8834F8CB029}" type="slidenum">
              <a:rPr lang="en-US" smtClean="0"/>
              <a:t>‹#›</a:t>
            </a:fld>
            <a:endParaRPr lang="en-US"/>
          </a:p>
        </p:txBody>
      </p:sp>
    </p:spTree>
    <p:extLst>
      <p:ext uri="{BB962C8B-B14F-4D97-AF65-F5344CB8AC3E}">
        <p14:creationId xmlns:p14="http://schemas.microsoft.com/office/powerpoint/2010/main" val="398957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0BCA2-5809-E54A-B735-D719AC834A85}" type="datetime1">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89D1D-127C-784B-A312-D8834F8CB029}" type="slidenum">
              <a:rPr lang="en-US" smtClean="0"/>
              <a:t>‹#›</a:t>
            </a:fld>
            <a:endParaRPr lang="en-US"/>
          </a:p>
        </p:txBody>
      </p:sp>
      <p:pic>
        <p:nvPicPr>
          <p:cNvPr id="7"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8" name="Straight Connector 7"/>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86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DEA7D4-5435-6644-A670-0748DC5D384D}" type="datetime1">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89D1D-127C-784B-A312-D8834F8CB029}" type="slidenum">
              <a:rPr lang="en-US" smtClean="0"/>
              <a:t>‹#›</a:t>
            </a:fld>
            <a:endParaRPr lang="en-US"/>
          </a:p>
        </p:txBody>
      </p:sp>
    </p:spTree>
    <p:extLst>
      <p:ext uri="{BB962C8B-B14F-4D97-AF65-F5344CB8AC3E}">
        <p14:creationId xmlns:p14="http://schemas.microsoft.com/office/powerpoint/2010/main" val="130859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45D9C3-7CA6-0E40-AE27-46BC734198DB}" type="datetime1">
              <a:rPr lang="en-US" smtClean="0"/>
              <a:t>6/25/17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89D1D-127C-784B-A312-D8834F8CB029}" type="slidenum">
              <a:rPr lang="en-US" smtClean="0"/>
              <a:t>‹#›</a:t>
            </a:fld>
            <a:endParaRPr lang="en-US"/>
          </a:p>
        </p:txBody>
      </p:sp>
    </p:spTree>
    <p:extLst>
      <p:ext uri="{BB962C8B-B14F-4D97-AF65-F5344CB8AC3E}">
        <p14:creationId xmlns:p14="http://schemas.microsoft.com/office/powerpoint/2010/main" val="240347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E37CD9-DA9A-BA4E-B71A-98A8F959DC13}" type="datetime1">
              <a:rPr lang="en-US" smtClean="0"/>
              <a:t>6/25/17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89D1D-127C-784B-A312-D8834F8CB029}" type="slidenum">
              <a:rPr lang="en-US" smtClean="0"/>
              <a:t>‹#›</a:t>
            </a:fld>
            <a:endParaRPr lang="en-US"/>
          </a:p>
        </p:txBody>
      </p:sp>
    </p:spTree>
    <p:extLst>
      <p:ext uri="{BB962C8B-B14F-4D97-AF65-F5344CB8AC3E}">
        <p14:creationId xmlns:p14="http://schemas.microsoft.com/office/powerpoint/2010/main" val="263462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F14044-2ACE-E34E-8DC6-EF875300FD88}" type="datetime1">
              <a:rPr lang="en-US" smtClean="0"/>
              <a:t>6/25/17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89D1D-127C-784B-A312-D8834F8CB029}" type="slidenum">
              <a:rPr lang="en-US" smtClean="0"/>
              <a:t>‹#›</a:t>
            </a:fld>
            <a:endParaRPr lang="en-US"/>
          </a:p>
        </p:txBody>
      </p:sp>
    </p:spTree>
    <p:extLst>
      <p:ext uri="{BB962C8B-B14F-4D97-AF65-F5344CB8AC3E}">
        <p14:creationId xmlns:p14="http://schemas.microsoft.com/office/powerpoint/2010/main" val="151278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C6913-F4E3-F648-A64F-91EAF5046A3A}" type="datetime1">
              <a:rPr lang="en-US" smtClean="0"/>
              <a:t>6/25/17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89D1D-127C-784B-A312-D8834F8CB029}" type="slidenum">
              <a:rPr lang="en-US" smtClean="0"/>
              <a:t>‹#›</a:t>
            </a:fld>
            <a:endParaRPr lang="en-US"/>
          </a:p>
        </p:txBody>
      </p:sp>
    </p:spTree>
    <p:extLst>
      <p:ext uri="{BB962C8B-B14F-4D97-AF65-F5344CB8AC3E}">
        <p14:creationId xmlns:p14="http://schemas.microsoft.com/office/powerpoint/2010/main" val="84618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D4D1A-B63F-6040-805A-4D80D27C3946}" type="datetime1">
              <a:rPr lang="en-US" smtClean="0"/>
              <a:t>6/25/17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89D1D-127C-784B-A312-D8834F8CB029}" type="slidenum">
              <a:rPr lang="en-US" smtClean="0"/>
              <a:t>‹#›</a:t>
            </a:fld>
            <a:endParaRPr lang="en-US"/>
          </a:p>
        </p:txBody>
      </p:sp>
    </p:spTree>
    <p:extLst>
      <p:ext uri="{BB962C8B-B14F-4D97-AF65-F5344CB8AC3E}">
        <p14:creationId xmlns:p14="http://schemas.microsoft.com/office/powerpoint/2010/main" val="186760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106D9-766B-2643-82B9-56F413ECF005}" type="datetime1">
              <a:rPr lang="en-US" smtClean="0"/>
              <a:t>6/25/17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89D1D-127C-784B-A312-D8834F8CB029}" type="slidenum">
              <a:rPr lang="en-US" smtClean="0"/>
              <a:t>‹#›</a:t>
            </a:fld>
            <a:endParaRPr lang="en-US"/>
          </a:p>
        </p:txBody>
      </p:sp>
    </p:spTree>
    <p:extLst>
      <p:ext uri="{BB962C8B-B14F-4D97-AF65-F5344CB8AC3E}">
        <p14:creationId xmlns:p14="http://schemas.microsoft.com/office/powerpoint/2010/main" val="4210238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C15BB-166E-4044-8A99-C73C4671720D}" type="datetime1">
              <a:rPr lang="en-US" smtClean="0"/>
              <a:t>6/25/17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89D1D-127C-784B-A312-D8834F8CB029}" type="slidenum">
              <a:rPr lang="en-US" smtClean="0"/>
              <a:t>‹#›</a:t>
            </a:fld>
            <a:endParaRPr lang="en-US"/>
          </a:p>
        </p:txBody>
      </p:sp>
    </p:spTree>
    <p:extLst>
      <p:ext uri="{BB962C8B-B14F-4D97-AF65-F5344CB8AC3E}">
        <p14:creationId xmlns:p14="http://schemas.microsoft.com/office/powerpoint/2010/main" val="2702797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CnVq_BpwP2E" TargetMode="External"/><Relationship Id="rId4" Type="http://schemas.openxmlformats.org/officeDocument/2006/relationships/hyperlink" Target="http://www.citationmachine.net/apa/cite-a-book"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Academic Standards &amp; Integrity</a:t>
            </a:r>
            <a:endParaRPr lang="en-US" dirty="0"/>
          </a:p>
        </p:txBody>
      </p:sp>
      <p:sp>
        <p:nvSpPr>
          <p:cNvPr id="3" name="Subtitle 2"/>
          <p:cNvSpPr>
            <a:spLocks noGrp="1"/>
          </p:cNvSpPr>
          <p:nvPr>
            <p:ph type="subTitle" idx="1"/>
          </p:nvPr>
        </p:nvSpPr>
        <p:spPr/>
        <p:txBody>
          <a:bodyPr/>
          <a:lstStyle/>
          <a:p>
            <a:r>
              <a:rPr lang="en-US" dirty="0" smtClean="0"/>
              <a:t>MGMT 515 </a:t>
            </a:r>
          </a:p>
          <a:p>
            <a:r>
              <a:rPr lang="en-US" dirty="0" smtClean="0"/>
              <a:t>Management That Transforms</a:t>
            </a:r>
            <a:endParaRPr lang="en-US" dirty="0"/>
          </a:p>
        </p:txBody>
      </p:sp>
      <p:sp>
        <p:nvSpPr>
          <p:cNvPr id="4" name="TextBox 3"/>
          <p:cNvSpPr txBox="1"/>
          <p:nvPr/>
        </p:nvSpPr>
        <p:spPr>
          <a:xfrm>
            <a:off x="16290" y="6219006"/>
            <a:ext cx="2116084" cy="646331"/>
          </a:xfrm>
          <a:prstGeom prst="rect">
            <a:avLst/>
          </a:prstGeom>
          <a:noFill/>
        </p:spPr>
        <p:txBody>
          <a:bodyPr wrap="none" rtlCol="0">
            <a:spAutoFit/>
          </a:bodyPr>
          <a:lstStyle/>
          <a:p>
            <a:r>
              <a:rPr lang="de-DE" dirty="0" smtClean="0"/>
              <a:t>© 2017 Steven Allen</a:t>
            </a:r>
          </a:p>
          <a:p>
            <a:r>
              <a:rPr lang="en-US" dirty="0" smtClean="0"/>
              <a:t>All Rights Reserved</a:t>
            </a:r>
            <a:endParaRPr lang="en-US" dirty="0"/>
          </a:p>
        </p:txBody>
      </p:sp>
      <p:sp>
        <p:nvSpPr>
          <p:cNvPr id="6" name="Slide Number Placeholder 5"/>
          <p:cNvSpPr>
            <a:spLocks noGrp="1"/>
          </p:cNvSpPr>
          <p:nvPr>
            <p:ph type="sldNum" sz="quarter" idx="12"/>
          </p:nvPr>
        </p:nvSpPr>
        <p:spPr/>
        <p:txBody>
          <a:bodyPr/>
          <a:lstStyle/>
          <a:p>
            <a:fld id="{57B89D1D-127C-784B-A312-D8834F8CB029}" type="slidenum">
              <a:rPr lang="en-US" smtClean="0"/>
              <a:t>1</a:t>
            </a:fld>
            <a:endParaRPr lang="en-US"/>
          </a:p>
        </p:txBody>
      </p:sp>
    </p:spTree>
    <p:extLst>
      <p:ext uri="{BB962C8B-B14F-4D97-AF65-F5344CB8AC3E}">
        <p14:creationId xmlns:p14="http://schemas.microsoft.com/office/powerpoint/2010/main" val="3473127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Microsoft Word has a citation generator</a:t>
            </a:r>
          </a:p>
          <a:p>
            <a:pPr marL="457200" lvl="1" indent="0">
              <a:buNone/>
            </a:pPr>
            <a:r>
              <a:rPr lang="en-US" dirty="0" smtClean="0">
                <a:hlinkClick r:id="rId3"/>
              </a:rPr>
              <a:t>https</a:t>
            </a:r>
            <a:r>
              <a:rPr lang="en-US" dirty="0">
                <a:hlinkClick r:id="rId3"/>
              </a:rPr>
              <a:t>://www.youtube.com/watch?v=</a:t>
            </a:r>
            <a:r>
              <a:rPr lang="en-US" dirty="0" smtClean="0">
                <a:hlinkClick r:id="rId3"/>
              </a:rPr>
              <a:t>CnVq_BpwP2E</a:t>
            </a:r>
            <a:endParaRPr lang="en-US" dirty="0"/>
          </a:p>
          <a:p>
            <a:r>
              <a:rPr lang="en-US" dirty="0" smtClean="0"/>
              <a:t>Websites like Citation Machine</a:t>
            </a:r>
          </a:p>
          <a:p>
            <a:pPr marL="400050" lvl="1" indent="0">
              <a:buNone/>
            </a:pPr>
            <a:r>
              <a:rPr lang="en-US" dirty="0">
                <a:hlinkClick r:id="rId4"/>
              </a:rPr>
              <a:t>http</a:t>
            </a:r>
            <a:r>
              <a:rPr lang="en-US" dirty="0">
                <a:hlinkClick r:id="rId4"/>
              </a:rPr>
              <a:t>://www.citationmachine.net/apa/cite-a-</a:t>
            </a:r>
            <a:r>
              <a:rPr lang="en-US" dirty="0">
                <a:hlinkClick r:id="rId4"/>
              </a:rPr>
              <a:t>book</a:t>
            </a:r>
            <a:endParaRPr lang="en-US" dirty="0"/>
          </a:p>
          <a:p>
            <a:r>
              <a:rPr lang="en-US" dirty="0" smtClean="0"/>
              <a:t>Review the </a:t>
            </a:r>
            <a:r>
              <a:rPr lang="en-US" dirty="0"/>
              <a:t>APA format </a:t>
            </a:r>
            <a:r>
              <a:rPr lang="en-US" dirty="0" smtClean="0"/>
              <a:t>slides in Week 1 on Moodle</a:t>
            </a:r>
          </a:p>
          <a:p>
            <a:endParaRPr lang="en-US" dirty="0"/>
          </a:p>
        </p:txBody>
      </p:sp>
      <p:sp>
        <p:nvSpPr>
          <p:cNvPr id="4" name="TextBox 3"/>
          <p:cNvSpPr txBox="1"/>
          <p:nvPr/>
        </p:nvSpPr>
        <p:spPr>
          <a:xfrm>
            <a:off x="1365250" y="215430"/>
            <a:ext cx="6619875" cy="769441"/>
          </a:xfrm>
          <a:prstGeom prst="rect">
            <a:avLst/>
          </a:prstGeom>
          <a:noFill/>
        </p:spPr>
        <p:txBody>
          <a:bodyPr wrap="square" rtlCol="0">
            <a:spAutoFit/>
          </a:bodyPr>
          <a:lstStyle/>
          <a:p>
            <a:pPr algn="ctr"/>
            <a:r>
              <a:rPr lang="en-US" sz="4400" dirty="0" smtClean="0"/>
              <a:t>Citation Resources</a:t>
            </a:r>
            <a:endParaRPr lang="en-US" sz="4400" dirty="0"/>
          </a:p>
        </p:txBody>
      </p:sp>
      <p:sp>
        <p:nvSpPr>
          <p:cNvPr id="5" name="Slide Number Placeholder 4"/>
          <p:cNvSpPr>
            <a:spLocks noGrp="1"/>
          </p:cNvSpPr>
          <p:nvPr>
            <p:ph type="sldNum" sz="quarter" idx="12"/>
          </p:nvPr>
        </p:nvSpPr>
        <p:spPr/>
        <p:txBody>
          <a:bodyPr/>
          <a:lstStyle/>
          <a:p>
            <a:fld id="{57B89D1D-127C-784B-A312-D8834F8CB029}" type="slidenum">
              <a:rPr lang="en-US" smtClean="0"/>
              <a:t>10</a:t>
            </a:fld>
            <a:endParaRPr lang="en-US"/>
          </a:p>
        </p:txBody>
      </p:sp>
    </p:spTree>
    <p:extLst>
      <p:ext uri="{BB962C8B-B14F-4D97-AF65-F5344CB8AC3E}">
        <p14:creationId xmlns:p14="http://schemas.microsoft.com/office/powerpoint/2010/main" val="111777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496300" cy="4525963"/>
          </a:xfrm>
        </p:spPr>
        <p:txBody>
          <a:bodyPr>
            <a:normAutofit/>
          </a:bodyPr>
          <a:lstStyle/>
          <a:p>
            <a:r>
              <a:rPr lang="en-US" dirty="0" smtClean="0"/>
              <a:t>Academic Standards </a:t>
            </a:r>
          </a:p>
          <a:p>
            <a:r>
              <a:rPr lang="en-US" dirty="0" smtClean="0"/>
              <a:t>Bloom’s Taxonomy</a:t>
            </a:r>
          </a:p>
          <a:p>
            <a:r>
              <a:rPr lang="en-US" dirty="0" smtClean="0"/>
              <a:t>Academic Integrity</a:t>
            </a:r>
          </a:p>
          <a:p>
            <a:r>
              <a:rPr lang="en-US" dirty="0" smtClean="0"/>
              <a:t>Academic Integrity Policies</a:t>
            </a:r>
          </a:p>
          <a:p>
            <a:r>
              <a:rPr lang="en-US" dirty="0" smtClean="0"/>
              <a:t>Violation Examples</a:t>
            </a:r>
          </a:p>
          <a:p>
            <a:r>
              <a:rPr lang="en-US" dirty="0" smtClean="0"/>
              <a:t>Avoiding Violations</a:t>
            </a:r>
          </a:p>
          <a:p>
            <a:r>
              <a:rPr lang="en-US" dirty="0" smtClean="0"/>
              <a:t>Resources</a:t>
            </a:r>
          </a:p>
          <a:p>
            <a:endParaRPr lang="en-US" dirty="0"/>
          </a:p>
        </p:txBody>
      </p:sp>
      <p:sp>
        <p:nvSpPr>
          <p:cNvPr id="3" name="TextBox 2"/>
          <p:cNvSpPr txBox="1"/>
          <p:nvPr/>
        </p:nvSpPr>
        <p:spPr>
          <a:xfrm>
            <a:off x="1365250" y="215430"/>
            <a:ext cx="6619875" cy="769441"/>
          </a:xfrm>
          <a:prstGeom prst="rect">
            <a:avLst/>
          </a:prstGeom>
          <a:noFill/>
        </p:spPr>
        <p:txBody>
          <a:bodyPr wrap="square" rtlCol="0">
            <a:spAutoFit/>
          </a:bodyPr>
          <a:lstStyle/>
          <a:p>
            <a:pPr algn="ctr"/>
            <a:r>
              <a:rPr lang="en-US" sz="4400" dirty="0" smtClean="0"/>
              <a:t>Outline</a:t>
            </a:r>
            <a:endParaRPr lang="en-US" sz="4400" dirty="0"/>
          </a:p>
        </p:txBody>
      </p:sp>
      <p:sp>
        <p:nvSpPr>
          <p:cNvPr id="5" name="Slide Number Placeholder 4"/>
          <p:cNvSpPr>
            <a:spLocks noGrp="1"/>
          </p:cNvSpPr>
          <p:nvPr>
            <p:ph type="sldNum" sz="quarter" idx="12"/>
          </p:nvPr>
        </p:nvSpPr>
        <p:spPr/>
        <p:txBody>
          <a:bodyPr/>
          <a:lstStyle/>
          <a:p>
            <a:fld id="{57B89D1D-127C-784B-A312-D8834F8CB029}" type="slidenum">
              <a:rPr lang="en-US" smtClean="0"/>
              <a:t>2</a:t>
            </a:fld>
            <a:endParaRPr lang="en-US"/>
          </a:p>
        </p:txBody>
      </p:sp>
    </p:spTree>
    <p:extLst>
      <p:ext uri="{BB962C8B-B14F-4D97-AF65-F5344CB8AC3E}">
        <p14:creationId xmlns:p14="http://schemas.microsoft.com/office/powerpoint/2010/main" val="23163751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appropriate level of Rigor for graduate studies</a:t>
            </a:r>
          </a:p>
          <a:p>
            <a:r>
              <a:rPr lang="en-US" dirty="0" smtClean="0"/>
              <a:t>Tied to UONA’s Institutional Objectives</a:t>
            </a:r>
          </a:p>
          <a:p>
            <a:pPr lvl="1"/>
            <a:r>
              <a:rPr lang="en-US" dirty="0" smtClean="0"/>
              <a:t>Instill applied learning by joining theory and practice</a:t>
            </a:r>
          </a:p>
          <a:p>
            <a:pPr lvl="1"/>
            <a:r>
              <a:rPr lang="en-US" dirty="0" smtClean="0"/>
              <a:t>Enable student’s to meet career goals</a:t>
            </a:r>
          </a:p>
          <a:p>
            <a:pPr lvl="1"/>
            <a:endParaRPr lang="en-US" dirty="0"/>
          </a:p>
          <a:p>
            <a:pPr lvl="1"/>
            <a:endParaRPr lang="en-US" dirty="0"/>
          </a:p>
        </p:txBody>
      </p:sp>
      <p:sp>
        <p:nvSpPr>
          <p:cNvPr id="4" name="TextBox 3"/>
          <p:cNvSpPr txBox="1"/>
          <p:nvPr/>
        </p:nvSpPr>
        <p:spPr>
          <a:xfrm>
            <a:off x="1365250" y="215430"/>
            <a:ext cx="6619875" cy="769441"/>
          </a:xfrm>
          <a:prstGeom prst="rect">
            <a:avLst/>
          </a:prstGeom>
          <a:noFill/>
        </p:spPr>
        <p:txBody>
          <a:bodyPr wrap="square" rtlCol="0">
            <a:spAutoFit/>
          </a:bodyPr>
          <a:lstStyle/>
          <a:p>
            <a:pPr algn="ctr"/>
            <a:r>
              <a:rPr lang="en-US" sz="4400" dirty="0" smtClean="0"/>
              <a:t>Academic Standards</a:t>
            </a:r>
            <a:endParaRPr lang="en-US" sz="4400" dirty="0"/>
          </a:p>
        </p:txBody>
      </p:sp>
      <p:sp>
        <p:nvSpPr>
          <p:cNvPr id="5" name="Slide Number Placeholder 4"/>
          <p:cNvSpPr>
            <a:spLocks noGrp="1"/>
          </p:cNvSpPr>
          <p:nvPr>
            <p:ph type="sldNum" sz="quarter" idx="12"/>
          </p:nvPr>
        </p:nvSpPr>
        <p:spPr/>
        <p:txBody>
          <a:bodyPr/>
          <a:lstStyle/>
          <a:p>
            <a:fld id="{57B89D1D-127C-784B-A312-D8834F8CB029}" type="slidenum">
              <a:rPr lang="en-US" smtClean="0"/>
              <a:t>3</a:t>
            </a:fld>
            <a:endParaRPr lang="en-US"/>
          </a:p>
        </p:txBody>
      </p:sp>
    </p:spTree>
    <p:extLst>
      <p:ext uri="{BB962C8B-B14F-4D97-AF65-F5344CB8AC3E}">
        <p14:creationId xmlns:p14="http://schemas.microsoft.com/office/powerpoint/2010/main" val="39068911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Attendance and participation</a:t>
            </a:r>
          </a:p>
          <a:p>
            <a:pPr lvl="1"/>
            <a:r>
              <a:rPr lang="en-US" dirty="0" smtClean="0"/>
              <a:t>No excused absences</a:t>
            </a:r>
          </a:p>
          <a:p>
            <a:pPr lvl="1"/>
            <a:r>
              <a:rPr lang="en-US" dirty="0" smtClean="0"/>
              <a:t>Completing assignments is attendance	</a:t>
            </a:r>
          </a:p>
          <a:p>
            <a:r>
              <a:rPr lang="en-US" dirty="0" smtClean="0"/>
              <a:t>Level of Effort in Assignments</a:t>
            </a:r>
          </a:p>
          <a:p>
            <a:pPr lvl="1"/>
            <a:r>
              <a:rPr lang="en-US" dirty="0" smtClean="0"/>
              <a:t>READ!!!</a:t>
            </a:r>
          </a:p>
          <a:p>
            <a:pPr lvl="1"/>
            <a:r>
              <a:rPr lang="en-US" dirty="0" smtClean="0"/>
              <a:t>Think!!!</a:t>
            </a:r>
          </a:p>
          <a:p>
            <a:pPr lvl="2"/>
            <a:r>
              <a:rPr lang="en-US" dirty="0" smtClean="0"/>
              <a:t>What is the point of learning here?</a:t>
            </a:r>
          </a:p>
          <a:p>
            <a:pPr lvl="2"/>
            <a:r>
              <a:rPr lang="en-US" dirty="0" smtClean="0"/>
              <a:t>How would I apply this in a real work environment?</a:t>
            </a:r>
          </a:p>
          <a:p>
            <a:pPr lvl="1"/>
            <a:r>
              <a:rPr lang="en-US" dirty="0" smtClean="0"/>
              <a:t>Do </a:t>
            </a:r>
            <a:r>
              <a:rPr lang="en-US" b="1" u="sng" dirty="0" smtClean="0"/>
              <a:t>NOT</a:t>
            </a:r>
            <a:r>
              <a:rPr lang="en-US" dirty="0" smtClean="0"/>
              <a:t> Google for answers!!!</a:t>
            </a:r>
          </a:p>
          <a:p>
            <a:pPr lvl="1"/>
            <a:r>
              <a:rPr lang="en-US" dirty="0" smtClean="0"/>
              <a:t>Wikipedia, </a:t>
            </a:r>
            <a:r>
              <a:rPr lang="en-US" dirty="0" err="1" smtClean="0"/>
              <a:t>Studyguide.com</a:t>
            </a:r>
            <a:r>
              <a:rPr lang="en-US" dirty="0" smtClean="0"/>
              <a:t>, </a:t>
            </a:r>
            <a:r>
              <a:rPr lang="en-US" dirty="0" err="1" smtClean="0"/>
              <a:t>Chron.com</a:t>
            </a:r>
            <a:r>
              <a:rPr lang="en-US" dirty="0" smtClean="0"/>
              <a:t>, and websites like these are not acceptable sources</a:t>
            </a:r>
          </a:p>
          <a:p>
            <a:pPr lvl="1"/>
            <a:endParaRPr lang="en-US" dirty="0" smtClean="0"/>
          </a:p>
          <a:p>
            <a:pPr lvl="1"/>
            <a:endParaRPr lang="en-US" dirty="0"/>
          </a:p>
          <a:p>
            <a:pPr lvl="1"/>
            <a:endParaRPr lang="en-US" dirty="0"/>
          </a:p>
        </p:txBody>
      </p:sp>
      <p:sp>
        <p:nvSpPr>
          <p:cNvPr id="4" name="TextBox 3"/>
          <p:cNvSpPr txBox="1"/>
          <p:nvPr/>
        </p:nvSpPr>
        <p:spPr>
          <a:xfrm>
            <a:off x="1365250" y="215430"/>
            <a:ext cx="6619875" cy="769441"/>
          </a:xfrm>
          <a:prstGeom prst="rect">
            <a:avLst/>
          </a:prstGeom>
          <a:noFill/>
        </p:spPr>
        <p:txBody>
          <a:bodyPr wrap="square" rtlCol="0">
            <a:spAutoFit/>
          </a:bodyPr>
          <a:lstStyle/>
          <a:p>
            <a:pPr algn="ctr"/>
            <a:r>
              <a:rPr lang="en-US" sz="4400" dirty="0" smtClean="0"/>
              <a:t>Academic Standards (</a:t>
            </a:r>
            <a:r>
              <a:rPr lang="en-US" sz="4400" dirty="0" err="1" smtClean="0"/>
              <a:t>cont</a:t>
            </a:r>
            <a:r>
              <a:rPr lang="en-US" sz="4400" dirty="0" smtClean="0"/>
              <a:t>)</a:t>
            </a:r>
            <a:endParaRPr lang="en-US" sz="4400" dirty="0"/>
          </a:p>
        </p:txBody>
      </p:sp>
      <p:sp>
        <p:nvSpPr>
          <p:cNvPr id="3" name="Slide Number Placeholder 2"/>
          <p:cNvSpPr>
            <a:spLocks noGrp="1"/>
          </p:cNvSpPr>
          <p:nvPr>
            <p:ph type="sldNum" sz="quarter" idx="12"/>
          </p:nvPr>
        </p:nvSpPr>
        <p:spPr/>
        <p:txBody>
          <a:bodyPr/>
          <a:lstStyle/>
          <a:p>
            <a:fld id="{57B89D1D-127C-784B-A312-D8834F8CB029}" type="slidenum">
              <a:rPr lang="en-US" smtClean="0"/>
              <a:t>4</a:t>
            </a:fld>
            <a:endParaRPr lang="en-US"/>
          </a:p>
        </p:txBody>
      </p:sp>
    </p:spTree>
    <p:extLst>
      <p:ext uri="{BB962C8B-B14F-4D97-AF65-F5344CB8AC3E}">
        <p14:creationId xmlns:p14="http://schemas.microsoft.com/office/powerpoint/2010/main" val="32746599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0" y="1510720"/>
            <a:ext cx="9144000" cy="5143500"/>
            <a:chOff x="0" y="1510720"/>
            <a:chExt cx="9144000" cy="5143500"/>
          </a:xfrm>
        </p:grpSpPr>
        <p:pic>
          <p:nvPicPr>
            <p:cNvPr id="26" name="Picture 25" descr="Bloom's Taxonom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0720"/>
              <a:ext cx="9144000" cy="5143500"/>
            </a:xfrm>
            <a:prstGeom prst="rect">
              <a:avLst/>
            </a:prstGeom>
          </p:spPr>
        </p:pic>
        <p:sp>
          <p:nvSpPr>
            <p:cNvPr id="27" name="Rectangle 26"/>
            <p:cNvSpPr/>
            <p:nvPr/>
          </p:nvSpPr>
          <p:spPr>
            <a:xfrm>
              <a:off x="4272017" y="1560205"/>
              <a:ext cx="4816321" cy="58697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TextBox 28"/>
          <p:cNvSpPr txBox="1"/>
          <p:nvPr/>
        </p:nvSpPr>
        <p:spPr>
          <a:xfrm>
            <a:off x="1365250" y="215430"/>
            <a:ext cx="6619875" cy="769441"/>
          </a:xfrm>
          <a:prstGeom prst="rect">
            <a:avLst/>
          </a:prstGeom>
          <a:noFill/>
        </p:spPr>
        <p:txBody>
          <a:bodyPr wrap="square" rtlCol="0">
            <a:spAutoFit/>
          </a:bodyPr>
          <a:lstStyle/>
          <a:p>
            <a:pPr algn="ctr"/>
            <a:r>
              <a:rPr lang="en-US" sz="4400" dirty="0" smtClean="0"/>
              <a:t>Bloom’s Taxonomy</a:t>
            </a:r>
            <a:endParaRPr lang="en-US" sz="4400" dirty="0"/>
          </a:p>
        </p:txBody>
      </p:sp>
      <p:sp>
        <p:nvSpPr>
          <p:cNvPr id="30" name="Slide Number Placeholder 29"/>
          <p:cNvSpPr>
            <a:spLocks noGrp="1"/>
          </p:cNvSpPr>
          <p:nvPr>
            <p:ph type="sldNum" sz="quarter" idx="12"/>
          </p:nvPr>
        </p:nvSpPr>
        <p:spPr/>
        <p:txBody>
          <a:bodyPr/>
          <a:lstStyle/>
          <a:p>
            <a:fld id="{57B89D1D-127C-784B-A312-D8834F8CB029}" type="slidenum">
              <a:rPr lang="en-US" smtClean="0"/>
              <a:t>5</a:t>
            </a:fld>
            <a:endParaRPr lang="en-US"/>
          </a:p>
        </p:txBody>
      </p:sp>
    </p:spTree>
    <p:extLst>
      <p:ext uri="{BB962C8B-B14F-4D97-AF65-F5344CB8AC3E}">
        <p14:creationId xmlns:p14="http://schemas.microsoft.com/office/powerpoint/2010/main" val="200317734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Practices that </a:t>
            </a:r>
            <a:r>
              <a:rPr lang="en-US" dirty="0"/>
              <a:t>support </a:t>
            </a:r>
            <a:r>
              <a:rPr lang="en-US" dirty="0" smtClean="0"/>
              <a:t>scholarly inquiry and ensure student’s can work in an honest environment. This means it is free of:</a:t>
            </a:r>
          </a:p>
          <a:p>
            <a:r>
              <a:rPr lang="en-US" dirty="0" smtClean="0"/>
              <a:t>Plagiarism</a:t>
            </a:r>
          </a:p>
          <a:p>
            <a:r>
              <a:rPr lang="en-US" dirty="0" smtClean="0"/>
              <a:t>Cheating</a:t>
            </a:r>
          </a:p>
          <a:p>
            <a:r>
              <a:rPr lang="en-US" dirty="0" smtClean="0"/>
              <a:t>Copying/Sharing work</a:t>
            </a:r>
          </a:p>
          <a:p>
            <a:pPr marL="0" indent="0">
              <a:buNone/>
            </a:pPr>
            <a:endParaRPr lang="en-US" dirty="0" smtClean="0"/>
          </a:p>
          <a:p>
            <a:endParaRPr lang="en-US" dirty="0"/>
          </a:p>
        </p:txBody>
      </p:sp>
      <p:sp>
        <p:nvSpPr>
          <p:cNvPr id="4" name="TextBox 3"/>
          <p:cNvSpPr txBox="1"/>
          <p:nvPr/>
        </p:nvSpPr>
        <p:spPr>
          <a:xfrm>
            <a:off x="1365250" y="215430"/>
            <a:ext cx="6619875" cy="769441"/>
          </a:xfrm>
          <a:prstGeom prst="rect">
            <a:avLst/>
          </a:prstGeom>
          <a:noFill/>
        </p:spPr>
        <p:txBody>
          <a:bodyPr wrap="square" rtlCol="0">
            <a:spAutoFit/>
          </a:bodyPr>
          <a:lstStyle/>
          <a:p>
            <a:pPr algn="ctr"/>
            <a:r>
              <a:rPr lang="en-US" sz="4400" dirty="0" smtClean="0"/>
              <a:t>Academic Integrity</a:t>
            </a:r>
            <a:endParaRPr lang="en-US" sz="4400" dirty="0"/>
          </a:p>
        </p:txBody>
      </p:sp>
      <p:sp>
        <p:nvSpPr>
          <p:cNvPr id="5" name="Slide Number Placeholder 4"/>
          <p:cNvSpPr>
            <a:spLocks noGrp="1"/>
          </p:cNvSpPr>
          <p:nvPr>
            <p:ph type="sldNum" sz="quarter" idx="12"/>
          </p:nvPr>
        </p:nvSpPr>
        <p:spPr/>
        <p:txBody>
          <a:bodyPr/>
          <a:lstStyle/>
          <a:p>
            <a:fld id="{57B89D1D-127C-784B-A312-D8834F8CB029}" type="slidenum">
              <a:rPr lang="en-US" smtClean="0"/>
              <a:t>6</a:t>
            </a:fld>
            <a:endParaRPr lang="en-US"/>
          </a:p>
        </p:txBody>
      </p:sp>
    </p:spTree>
    <p:extLst>
      <p:ext uri="{BB962C8B-B14F-4D97-AF65-F5344CB8AC3E}">
        <p14:creationId xmlns:p14="http://schemas.microsoft.com/office/powerpoint/2010/main" val="200317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University Policies </a:t>
            </a:r>
            <a:r>
              <a:rPr lang="en-US" sz="2400" dirty="0" smtClean="0"/>
              <a:t>(pp. 29-30 in the UONA Catalog)</a:t>
            </a:r>
            <a:endParaRPr lang="en-US" sz="2800" dirty="0"/>
          </a:p>
          <a:p>
            <a:pPr lvl="1"/>
            <a:r>
              <a:rPr lang="en-US" dirty="0" smtClean="0"/>
              <a:t>1</a:t>
            </a:r>
            <a:r>
              <a:rPr lang="en-US" baseline="30000" dirty="0" smtClean="0"/>
              <a:t>st</a:t>
            </a:r>
            <a:r>
              <a:rPr lang="en-US" dirty="0" smtClean="0"/>
              <a:t> Instance handled at Professor Level</a:t>
            </a:r>
          </a:p>
          <a:p>
            <a:pPr lvl="1"/>
            <a:r>
              <a:rPr lang="en-US" dirty="0" smtClean="0"/>
              <a:t>Any instance will be placed in student’s file</a:t>
            </a:r>
          </a:p>
          <a:p>
            <a:pPr lvl="1"/>
            <a:r>
              <a:rPr lang="en-US" dirty="0" smtClean="0"/>
              <a:t>If student fails course due to violations, issue is forwarded to the Academic Review Committee</a:t>
            </a:r>
          </a:p>
          <a:p>
            <a:r>
              <a:rPr lang="en-US" dirty="0" smtClean="0"/>
              <a:t>My Policies</a:t>
            </a:r>
          </a:p>
          <a:p>
            <a:pPr lvl="1"/>
            <a:r>
              <a:rPr lang="en-US" dirty="0" smtClean="0"/>
              <a:t>A Zero for the assignment where violation occurs</a:t>
            </a:r>
          </a:p>
          <a:p>
            <a:pPr lvl="1"/>
            <a:r>
              <a:rPr lang="en-US" dirty="0" smtClean="0"/>
              <a:t>On first Instance, </a:t>
            </a:r>
            <a:r>
              <a:rPr lang="en-US" b="1" u="sng" dirty="0" smtClean="0"/>
              <a:t>one</a:t>
            </a:r>
            <a:r>
              <a:rPr lang="en-US" dirty="0" smtClean="0"/>
              <a:t> chance to redo the assignment without violations</a:t>
            </a:r>
          </a:p>
          <a:p>
            <a:pPr lvl="1"/>
            <a:r>
              <a:rPr lang="en-US" dirty="0" smtClean="0"/>
              <a:t>An F in the course for repeated violations and referral to the University</a:t>
            </a:r>
            <a:endParaRPr lang="en-US" dirty="0"/>
          </a:p>
        </p:txBody>
      </p:sp>
      <p:sp>
        <p:nvSpPr>
          <p:cNvPr id="4" name="TextBox 3"/>
          <p:cNvSpPr txBox="1"/>
          <p:nvPr/>
        </p:nvSpPr>
        <p:spPr>
          <a:xfrm>
            <a:off x="1365250" y="215430"/>
            <a:ext cx="6619875" cy="769441"/>
          </a:xfrm>
          <a:prstGeom prst="rect">
            <a:avLst/>
          </a:prstGeom>
          <a:noFill/>
        </p:spPr>
        <p:txBody>
          <a:bodyPr wrap="square" rtlCol="0">
            <a:spAutoFit/>
          </a:bodyPr>
          <a:lstStyle/>
          <a:p>
            <a:pPr algn="ctr"/>
            <a:r>
              <a:rPr lang="en-US" sz="4400" dirty="0" smtClean="0"/>
              <a:t>Academic Integrity Policies</a:t>
            </a:r>
            <a:endParaRPr lang="en-US" sz="4400" dirty="0"/>
          </a:p>
        </p:txBody>
      </p:sp>
      <p:sp>
        <p:nvSpPr>
          <p:cNvPr id="6" name="Slide Number Placeholder 5"/>
          <p:cNvSpPr>
            <a:spLocks noGrp="1"/>
          </p:cNvSpPr>
          <p:nvPr>
            <p:ph type="sldNum" sz="quarter" idx="12"/>
          </p:nvPr>
        </p:nvSpPr>
        <p:spPr/>
        <p:txBody>
          <a:bodyPr/>
          <a:lstStyle/>
          <a:p>
            <a:fld id="{57B89D1D-127C-784B-A312-D8834F8CB029}" type="slidenum">
              <a:rPr lang="en-US" smtClean="0"/>
              <a:t>7</a:t>
            </a:fld>
            <a:endParaRPr lang="en-US"/>
          </a:p>
        </p:txBody>
      </p:sp>
    </p:spTree>
    <p:extLst>
      <p:ext uri="{BB962C8B-B14F-4D97-AF65-F5344CB8AC3E}">
        <p14:creationId xmlns:p14="http://schemas.microsoft.com/office/powerpoint/2010/main" val="19080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iden.jpg"/>
          <p:cNvPicPr>
            <a:picLocks noGrp="1" noChangeAspect="1"/>
          </p:cNvPicPr>
          <p:nvPr>
            <p:ph idx="1"/>
          </p:nvPr>
        </p:nvPicPr>
        <p:blipFill rotWithShape="1">
          <a:blip r:embed="rId3">
            <a:extLst>
              <a:ext uri="{28A0092B-C50C-407E-A947-70E740481C1C}">
                <a14:useLocalDpi xmlns:a14="http://schemas.microsoft.com/office/drawing/2010/main" val="0"/>
              </a:ext>
            </a:extLst>
          </a:blip>
          <a:srcRect l="310" r="2756"/>
          <a:stretch/>
        </p:blipFill>
        <p:spPr>
          <a:xfrm>
            <a:off x="940171" y="1600201"/>
            <a:ext cx="1550459" cy="1997373"/>
          </a:xfrm>
        </p:spPr>
      </p:pic>
      <p:sp>
        <p:nvSpPr>
          <p:cNvPr id="4" name="TextBox 3"/>
          <p:cNvSpPr txBox="1"/>
          <p:nvPr/>
        </p:nvSpPr>
        <p:spPr>
          <a:xfrm>
            <a:off x="1365250" y="215430"/>
            <a:ext cx="6619875" cy="769441"/>
          </a:xfrm>
          <a:prstGeom prst="rect">
            <a:avLst/>
          </a:prstGeom>
          <a:noFill/>
        </p:spPr>
        <p:txBody>
          <a:bodyPr wrap="square" rtlCol="0">
            <a:spAutoFit/>
          </a:bodyPr>
          <a:lstStyle/>
          <a:p>
            <a:pPr algn="ctr"/>
            <a:r>
              <a:rPr lang="en-US" sz="4400" dirty="0" smtClean="0"/>
              <a:t>Violation Examples</a:t>
            </a:r>
            <a:endParaRPr lang="en-US" sz="4400" dirty="0"/>
          </a:p>
        </p:txBody>
      </p:sp>
      <p:pic>
        <p:nvPicPr>
          <p:cNvPr id="6" name="Picture 5" descr="Fareed_zakaria_200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9483" y="2903345"/>
            <a:ext cx="1550459" cy="1973964"/>
          </a:xfrm>
          <a:prstGeom prst="rect">
            <a:avLst/>
          </a:prstGeom>
        </p:spPr>
      </p:pic>
      <p:pic>
        <p:nvPicPr>
          <p:cNvPr id="7" name="Picture 6" descr="Meliana.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230" y="4877309"/>
            <a:ext cx="2093712" cy="1776223"/>
          </a:xfrm>
          <a:prstGeom prst="rect">
            <a:avLst/>
          </a:prstGeom>
        </p:spPr>
      </p:pic>
      <p:sp>
        <p:nvSpPr>
          <p:cNvPr id="8" name="TextBox 7"/>
          <p:cNvSpPr txBox="1"/>
          <p:nvPr/>
        </p:nvSpPr>
        <p:spPr>
          <a:xfrm>
            <a:off x="2655574" y="1946467"/>
            <a:ext cx="3084425" cy="1200329"/>
          </a:xfrm>
          <a:prstGeom prst="rect">
            <a:avLst/>
          </a:prstGeom>
          <a:noFill/>
        </p:spPr>
        <p:txBody>
          <a:bodyPr wrap="square" rtlCol="0">
            <a:spAutoFit/>
          </a:bodyPr>
          <a:lstStyle/>
          <a:p>
            <a:r>
              <a:rPr lang="en-US" dirty="0" smtClean="0"/>
              <a:t>Dropped out of his 1988 presidential bid when found to have plagiarized from a British lawmaker’s speech</a:t>
            </a:r>
            <a:endParaRPr lang="en-US" dirty="0"/>
          </a:p>
        </p:txBody>
      </p:sp>
      <p:sp>
        <p:nvSpPr>
          <p:cNvPr id="9" name="TextBox 8"/>
          <p:cNvSpPr txBox="1"/>
          <p:nvPr/>
        </p:nvSpPr>
        <p:spPr>
          <a:xfrm>
            <a:off x="3201792" y="5167028"/>
            <a:ext cx="3084425" cy="1200329"/>
          </a:xfrm>
          <a:prstGeom prst="rect">
            <a:avLst/>
          </a:prstGeom>
          <a:noFill/>
        </p:spPr>
        <p:txBody>
          <a:bodyPr wrap="square" rtlCol="0">
            <a:spAutoFit/>
          </a:bodyPr>
          <a:lstStyle/>
          <a:p>
            <a:r>
              <a:rPr lang="en-US" dirty="0" smtClean="0"/>
              <a:t>Copied much of her speech at the Republican National Convention from First Lady Michelle Obama’s speech.</a:t>
            </a:r>
            <a:endParaRPr lang="en-US" dirty="0"/>
          </a:p>
        </p:txBody>
      </p:sp>
      <p:sp>
        <p:nvSpPr>
          <p:cNvPr id="11" name="TextBox 10"/>
          <p:cNvSpPr txBox="1"/>
          <p:nvPr/>
        </p:nvSpPr>
        <p:spPr>
          <a:xfrm>
            <a:off x="3847544" y="3299196"/>
            <a:ext cx="3084425" cy="923330"/>
          </a:xfrm>
          <a:prstGeom prst="rect">
            <a:avLst/>
          </a:prstGeom>
          <a:noFill/>
        </p:spPr>
        <p:txBody>
          <a:bodyPr wrap="square" rtlCol="0">
            <a:spAutoFit/>
          </a:bodyPr>
          <a:lstStyle/>
          <a:p>
            <a:r>
              <a:rPr lang="en-US" dirty="0" smtClean="0"/>
              <a:t>Suspended from CNN and Time magazine for plagiarism issues.</a:t>
            </a:r>
            <a:endParaRPr lang="en-US" dirty="0"/>
          </a:p>
        </p:txBody>
      </p:sp>
      <p:sp>
        <p:nvSpPr>
          <p:cNvPr id="13" name="Rectangle 12"/>
          <p:cNvSpPr/>
          <p:nvPr/>
        </p:nvSpPr>
        <p:spPr>
          <a:xfrm>
            <a:off x="5457887" y="6627168"/>
            <a:ext cx="3686113" cy="230832"/>
          </a:xfrm>
          <a:prstGeom prst="rect">
            <a:avLst/>
          </a:prstGeom>
        </p:spPr>
        <p:txBody>
          <a:bodyPr wrap="square">
            <a:spAutoFit/>
          </a:bodyPr>
          <a:lstStyle/>
          <a:p>
            <a:r>
              <a:rPr lang="en-US" sz="900" dirty="0"/>
              <a:t>http://</a:t>
            </a:r>
            <a:r>
              <a:rPr lang="en-US" sz="900" dirty="0" err="1"/>
              <a:t>time.com</a:t>
            </a:r>
            <a:r>
              <a:rPr lang="en-US" sz="900" dirty="0"/>
              <a:t>/money/4413480/</a:t>
            </a:r>
            <a:r>
              <a:rPr lang="en-US" sz="900" dirty="0" err="1"/>
              <a:t>melania</a:t>
            </a:r>
            <a:r>
              <a:rPr lang="en-US" sz="900" dirty="0"/>
              <a:t>-trump-plagiarism-high-profile/</a:t>
            </a:r>
          </a:p>
        </p:txBody>
      </p:sp>
      <p:sp>
        <p:nvSpPr>
          <p:cNvPr id="14" name="Slide Number Placeholder 13"/>
          <p:cNvSpPr>
            <a:spLocks noGrp="1"/>
          </p:cNvSpPr>
          <p:nvPr>
            <p:ph type="sldNum" sz="quarter" idx="12"/>
          </p:nvPr>
        </p:nvSpPr>
        <p:spPr/>
        <p:txBody>
          <a:bodyPr/>
          <a:lstStyle/>
          <a:p>
            <a:fld id="{57B89D1D-127C-784B-A312-D8834F8CB029}" type="slidenum">
              <a:rPr lang="en-US" smtClean="0"/>
              <a:t>8</a:t>
            </a:fld>
            <a:endParaRPr lang="en-US"/>
          </a:p>
        </p:txBody>
      </p:sp>
    </p:spTree>
    <p:extLst>
      <p:ext uri="{BB962C8B-B14F-4D97-AF65-F5344CB8AC3E}">
        <p14:creationId xmlns:p14="http://schemas.microsoft.com/office/powerpoint/2010/main" val="328612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Proper citations</a:t>
            </a:r>
          </a:p>
          <a:p>
            <a:pPr lvl="1"/>
            <a:r>
              <a:rPr lang="en-US" dirty="0" smtClean="0"/>
              <a:t>APA format (see other presentation)</a:t>
            </a:r>
          </a:p>
          <a:p>
            <a:pPr lvl="1"/>
            <a:r>
              <a:rPr lang="en-US" dirty="0" smtClean="0"/>
              <a:t>Even if it is course content, still cite!</a:t>
            </a:r>
          </a:p>
          <a:p>
            <a:r>
              <a:rPr lang="en-US" dirty="0" smtClean="0"/>
              <a:t>Do NOT cut and paste from websites or e-books</a:t>
            </a:r>
          </a:p>
          <a:p>
            <a:pPr lvl="1"/>
            <a:r>
              <a:rPr lang="en-US" dirty="0" smtClean="0"/>
              <a:t>If you copy </a:t>
            </a:r>
            <a:r>
              <a:rPr lang="en-US" dirty="0"/>
              <a:t>and </a:t>
            </a:r>
            <a:r>
              <a:rPr lang="en-US" dirty="0" smtClean="0"/>
              <a:t>paste into and out of translation software to change words, it is still plagiarism.</a:t>
            </a:r>
          </a:p>
          <a:p>
            <a:endParaRPr lang="en-US" dirty="0" smtClean="0"/>
          </a:p>
          <a:p>
            <a:pPr lvl="1"/>
            <a:endParaRPr lang="en-US" dirty="0"/>
          </a:p>
        </p:txBody>
      </p:sp>
      <p:sp>
        <p:nvSpPr>
          <p:cNvPr id="4" name="TextBox 3"/>
          <p:cNvSpPr txBox="1"/>
          <p:nvPr/>
        </p:nvSpPr>
        <p:spPr>
          <a:xfrm>
            <a:off x="1365250" y="215430"/>
            <a:ext cx="6619875" cy="769441"/>
          </a:xfrm>
          <a:prstGeom prst="rect">
            <a:avLst/>
          </a:prstGeom>
          <a:noFill/>
        </p:spPr>
        <p:txBody>
          <a:bodyPr wrap="square" rtlCol="0">
            <a:spAutoFit/>
          </a:bodyPr>
          <a:lstStyle/>
          <a:p>
            <a:pPr algn="ctr"/>
            <a:r>
              <a:rPr lang="en-US" sz="4400" dirty="0" smtClean="0"/>
              <a:t>Avoiding Violations</a:t>
            </a:r>
            <a:endParaRPr lang="en-US" sz="4400" dirty="0"/>
          </a:p>
        </p:txBody>
      </p:sp>
      <p:sp>
        <p:nvSpPr>
          <p:cNvPr id="5" name="Slide Number Placeholder 4"/>
          <p:cNvSpPr>
            <a:spLocks noGrp="1"/>
          </p:cNvSpPr>
          <p:nvPr>
            <p:ph type="sldNum" sz="quarter" idx="12"/>
          </p:nvPr>
        </p:nvSpPr>
        <p:spPr/>
        <p:txBody>
          <a:bodyPr/>
          <a:lstStyle/>
          <a:p>
            <a:fld id="{57B89D1D-127C-784B-A312-D8834F8CB029}" type="slidenum">
              <a:rPr lang="en-US" smtClean="0"/>
              <a:t>9</a:t>
            </a:fld>
            <a:endParaRPr lang="en-US"/>
          </a:p>
        </p:txBody>
      </p:sp>
    </p:spTree>
    <p:extLst>
      <p:ext uri="{BB962C8B-B14F-4D97-AF65-F5344CB8AC3E}">
        <p14:creationId xmlns:p14="http://schemas.microsoft.com/office/powerpoint/2010/main" val="2952256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751</TotalTime>
  <Words>2064</Words>
  <Application>Microsoft Macintosh PowerPoint</Application>
  <PresentationFormat>On-screen Show (4:3)</PresentationFormat>
  <Paragraphs>120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Academic Standards &amp; Integrity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Standards &amp; Integrity</dc:title>
  <dc:creator>Steve Allen</dc:creator>
  <cp:lastModifiedBy>Steve Allen</cp:lastModifiedBy>
  <cp:revision>25</cp:revision>
  <dcterms:created xsi:type="dcterms:W3CDTF">2017-06-25T12:30:28Z</dcterms:created>
  <dcterms:modified xsi:type="dcterms:W3CDTF">2017-06-26T01:03:43Z</dcterms:modified>
</cp:coreProperties>
</file>