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75" r:id="rId4"/>
    <p:sldId id="258" r:id="rId5"/>
    <p:sldId id="259" r:id="rId6"/>
    <p:sldId id="260" r:id="rId7"/>
    <p:sldId id="273" r:id="rId8"/>
    <p:sldId id="261" r:id="rId9"/>
    <p:sldId id="262" r:id="rId10"/>
    <p:sldId id="263" r:id="rId11"/>
    <p:sldId id="264" r:id="rId12"/>
    <p:sldId id="274" r:id="rId13"/>
    <p:sldId id="265" r:id="rId14"/>
    <p:sldId id="266" r:id="rId15"/>
    <p:sldId id="267" r:id="rId16"/>
    <p:sldId id="268" r:id="rId17"/>
    <p:sldId id="269" r:id="rId18"/>
    <p:sldId id="270" r:id="rId1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20"/>
    <p:restoredTop sz="89066" autoAdjust="0"/>
  </p:normalViewPr>
  <p:slideViewPr>
    <p:cSldViewPr>
      <p:cViewPr varScale="1">
        <p:scale>
          <a:sx n="123" d="100"/>
          <a:sy n="123" d="100"/>
        </p:scale>
        <p:origin x="1176" y="102"/>
      </p:cViewPr>
      <p:guideLst>
        <p:guide orient="horz" pos="2160"/>
        <p:guide pos="2880"/>
      </p:guideLst>
    </p:cSldViewPr>
  </p:slideViewPr>
  <p:notesTextViewPr>
    <p:cViewPr>
      <p:scale>
        <a:sx n="100" d="100"/>
        <a:sy n="100" d="100"/>
      </p:scale>
      <p:origin x="0" y="0"/>
    </p:cViewPr>
  </p:notesTextViewPr>
  <p:notesViewPr>
    <p:cSldViewPr>
      <p:cViewPr>
        <p:scale>
          <a:sx n="125" d="100"/>
          <a:sy n="125" d="100"/>
        </p:scale>
        <p:origin x="2952" y="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6"/>
    </mc:Choice>
    <mc:Fallback>
      <c:style val="16"/>
    </mc:Fallback>
  </mc:AlternateContent>
  <c:chart>
    <c:title>
      <c:layout/>
      <c:overlay val="0"/>
    </c:title>
    <c:autoTitleDeleted val="0"/>
    <c:view3D>
      <c:rotX val="30"/>
      <c:rotY val="0"/>
      <c:rAngAx val="0"/>
    </c:view3D>
    <c:floor>
      <c:thickness val="0"/>
    </c:floor>
    <c:sideWall>
      <c:thickness val="0"/>
    </c:sideWall>
    <c:backWall>
      <c:thickness val="0"/>
    </c:backWall>
    <c:plotArea>
      <c:layout/>
      <c:pie3DChart>
        <c:varyColors val="1"/>
        <c:ser>
          <c:idx val="0"/>
          <c:order val="0"/>
          <c:tx>
            <c:v>Free Discussion</c:v>
          </c:tx>
          <c:dLbls>
            <c:dLbl>
              <c:idx val="0"/>
              <c:layout>
                <c:manualLayout>
                  <c:x val="-0.2171132503095867"/>
                  <c:y val="7.3406692913385876E-2"/>
                </c:manualLayout>
              </c:layout>
              <c:showLegendKey val="0"/>
              <c:showVal val="0"/>
              <c:showCatName val="1"/>
              <c:showSerName val="0"/>
              <c:showPercent val="1"/>
              <c:showBubbleSize val="0"/>
              <c:extLst>
                <c:ext xmlns:c15="http://schemas.microsoft.com/office/drawing/2012/chart" uri="{CE6537A1-D6FC-4f65-9D91-7224C49458BB}">
                  <c15:layout/>
                </c:ext>
              </c:extLst>
            </c:dLbl>
            <c:spPr>
              <a:noFill/>
              <a:ln>
                <a:noFill/>
              </a:ln>
              <a:effectLst/>
            </c:spPr>
            <c:txPr>
              <a:bodyPr/>
              <a:lstStyle/>
              <a:p>
                <a:pPr>
                  <a:defRPr sz="1400" b="1"/>
                </a:pPr>
                <a:endParaRPr lang="en-US"/>
              </a:p>
            </c:txPr>
            <c:showLegendKey val="0"/>
            <c:showVal val="0"/>
            <c:showCatName val="1"/>
            <c:showSerName val="0"/>
            <c:showPercent val="1"/>
            <c:showBubbleSize val="0"/>
            <c:showLeaderLines val="1"/>
            <c:extLst>
              <c:ext xmlns:c15="http://schemas.microsoft.com/office/drawing/2012/chart" uri="{CE6537A1-D6FC-4f65-9D91-7224C49458BB}">
                <c15:layout/>
              </c:ext>
            </c:extLst>
          </c:dLbls>
          <c:cat>
            <c:strRef>
              <c:f>Sheet1!$D$1:$E$1</c:f>
              <c:strCache>
                <c:ptCount val="2"/>
                <c:pt idx="0">
                  <c:v>Superior</c:v>
                </c:pt>
                <c:pt idx="1">
                  <c:v>Inferior</c:v>
                </c:pt>
              </c:strCache>
            </c:strRef>
          </c:cat>
          <c:val>
            <c:numRef>
              <c:f>Sheet1!$A$1:$B$1</c:f>
              <c:numCache>
                <c:formatCode>General</c:formatCode>
                <c:ptCount val="2"/>
                <c:pt idx="0">
                  <c:v>37</c:v>
                </c:pt>
                <c:pt idx="1">
                  <c:v>63</c:v>
                </c:pt>
              </c:numCache>
            </c:numRef>
          </c:val>
        </c:ser>
        <c:dLbls>
          <c:showLegendKey val="0"/>
          <c:showVal val="0"/>
          <c:showCatName val="1"/>
          <c:showSerName val="0"/>
          <c:showPercent val="1"/>
          <c:showBubbleSize val="0"/>
          <c:showLeaderLines val="1"/>
        </c:dLbls>
      </c:pie3DChart>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6"/>
    </mc:Choice>
    <mc:Fallback>
      <c:style val="16"/>
    </mc:Fallback>
  </mc:AlternateContent>
  <c:chart>
    <c:title>
      <c:layout/>
      <c:overlay val="0"/>
    </c:title>
    <c:autoTitleDeleted val="0"/>
    <c:view3D>
      <c:rotX val="30"/>
      <c:rotY val="0"/>
      <c:rAngAx val="0"/>
    </c:view3D>
    <c:floor>
      <c:thickness val="0"/>
    </c:floor>
    <c:sideWall>
      <c:thickness val="0"/>
    </c:sideWall>
    <c:backWall>
      <c:thickness val="0"/>
    </c:backWall>
    <c:plotArea>
      <c:layout/>
      <c:pie3DChart>
        <c:varyColors val="1"/>
        <c:ser>
          <c:idx val="0"/>
          <c:order val="0"/>
          <c:tx>
            <c:v>Devil's Advocate</c:v>
          </c:tx>
          <c:dLbls>
            <c:spPr>
              <a:noFill/>
              <a:ln>
                <a:noFill/>
              </a:ln>
              <a:effectLst/>
            </c:spPr>
            <c:txPr>
              <a:bodyPr/>
              <a:lstStyle/>
              <a:p>
                <a:pPr>
                  <a:defRPr sz="1400" b="1"/>
                </a:pPr>
                <a:endParaRPr lang="en-US"/>
              </a:p>
            </c:txPr>
            <c:showLegendKey val="0"/>
            <c:showVal val="0"/>
            <c:showCatName val="1"/>
            <c:showSerName val="0"/>
            <c:showPercent val="1"/>
            <c:showBubbleSize val="0"/>
            <c:showLeaderLines val="1"/>
            <c:extLst>
              <c:ext xmlns:c15="http://schemas.microsoft.com/office/drawing/2012/chart" uri="{CE6537A1-D6FC-4f65-9D91-7224C49458BB}">
                <c15:layout/>
              </c:ext>
            </c:extLst>
          </c:dLbls>
          <c:cat>
            <c:strRef>
              <c:f>Sheet1!$D$1:$E$1</c:f>
              <c:strCache>
                <c:ptCount val="2"/>
                <c:pt idx="0">
                  <c:v>Superior</c:v>
                </c:pt>
                <c:pt idx="1">
                  <c:v>Inferior</c:v>
                </c:pt>
              </c:strCache>
            </c:strRef>
          </c:cat>
          <c:val>
            <c:numRef>
              <c:f>Sheet1!$A$2:$B$2</c:f>
              <c:numCache>
                <c:formatCode>General</c:formatCode>
                <c:ptCount val="2"/>
                <c:pt idx="0">
                  <c:v>67</c:v>
                </c:pt>
                <c:pt idx="1">
                  <c:v>33</c:v>
                </c:pt>
              </c:numCache>
            </c:numRef>
          </c:val>
        </c:ser>
        <c:dLbls>
          <c:showLegendKey val="0"/>
          <c:showVal val="0"/>
          <c:showCatName val="1"/>
          <c:showSerName val="0"/>
          <c:showPercent val="1"/>
          <c:showBubbleSize val="0"/>
          <c:showLeaderLines val="1"/>
        </c:dLbls>
      </c:pie3DChart>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CA5AE962-139C-4978-BBB1-EAC5A9997EC7}" type="datetimeFigureOut">
              <a:rPr lang="en-US" smtClean="0"/>
              <a:pPr/>
              <a:t>8/24/2016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1DB941AB-FC5A-45B6-ADDD-B5D8CD6566ED}" type="slidenum">
              <a:rPr lang="en-US" smtClean="0"/>
              <a:pPr/>
              <a:t>‹#›</a:t>
            </a:fld>
            <a:endParaRPr lang="en-US"/>
          </a:p>
        </p:txBody>
      </p:sp>
    </p:spTree>
    <p:extLst>
      <p:ext uri="{BB962C8B-B14F-4D97-AF65-F5344CB8AC3E}">
        <p14:creationId xmlns:p14="http://schemas.microsoft.com/office/powerpoint/2010/main" val="3371403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1</a:t>
            </a:fld>
            <a:endParaRPr lang="en-US"/>
          </a:p>
        </p:txBody>
      </p:sp>
    </p:spTree>
    <p:extLst>
      <p:ext uri="{BB962C8B-B14F-4D97-AF65-F5344CB8AC3E}">
        <p14:creationId xmlns:p14="http://schemas.microsoft.com/office/powerpoint/2010/main" val="34549059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10</a:t>
            </a:fld>
            <a:endParaRPr lang="en-US"/>
          </a:p>
        </p:txBody>
      </p:sp>
    </p:spTree>
    <p:extLst>
      <p:ext uri="{BB962C8B-B14F-4D97-AF65-F5344CB8AC3E}">
        <p14:creationId xmlns:p14="http://schemas.microsoft.com/office/powerpoint/2010/main" val="3832755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Dissent can have value.  Remember the chart of conflict (next slide).  Some level of conflict is necessary for a healthy organization.  Dissent helps to avoid groupthink.</a:t>
            </a:r>
          </a:p>
          <a:p>
            <a:endParaRPr lang="en-US" dirty="0"/>
          </a:p>
          <a:p>
            <a:r>
              <a:rPr lang="en-US" dirty="0" smtClean="0"/>
              <a:t>Groupthink.  n. </a:t>
            </a:r>
          </a:p>
          <a:p>
            <a:r>
              <a:rPr lang="en-US" dirty="0" smtClean="0"/>
              <a:t>1.  the </a:t>
            </a:r>
            <a:r>
              <a:rPr lang="en-US" dirty="0"/>
              <a:t>practice of approaching problems or issues as matters that are best dealt with by consensus of a group rather than by individuals acting independently; conformity. </a:t>
            </a:r>
          </a:p>
          <a:p>
            <a:r>
              <a:rPr lang="en-US" dirty="0" smtClean="0"/>
              <a:t>2.  the </a:t>
            </a:r>
            <a:r>
              <a:rPr lang="en-US" b="1" dirty="0"/>
              <a:t>lack of individual creativity</a:t>
            </a:r>
            <a:r>
              <a:rPr lang="en-US" dirty="0"/>
              <a:t>, or of a sense of personal responsibility, that is sometimes characteristic of group interaction. </a:t>
            </a:r>
            <a:r>
              <a:rPr lang="en-US" dirty="0" smtClean="0"/>
              <a:t>(Dictionary.com)</a:t>
            </a:r>
            <a:endParaRPr lang="en-US" dirty="0"/>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11</a:t>
            </a:fld>
            <a:endParaRPr lang="en-US"/>
          </a:p>
        </p:txBody>
      </p:sp>
    </p:spTree>
    <p:extLst>
      <p:ext uri="{BB962C8B-B14F-4D97-AF65-F5344CB8AC3E}">
        <p14:creationId xmlns:p14="http://schemas.microsoft.com/office/powerpoint/2010/main" val="651472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the ideal level of conflict?  I cannot tell you.  What I am confident of is that the extremes, no conflict or all conflict is unhealthy for the organization.</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12</a:t>
            </a:fld>
            <a:endParaRPr lang="en-US"/>
          </a:p>
        </p:txBody>
      </p:sp>
    </p:spTree>
    <p:extLst>
      <p:ext uri="{BB962C8B-B14F-4D97-AF65-F5344CB8AC3E}">
        <p14:creationId xmlns:p14="http://schemas.microsoft.com/office/powerpoint/2010/main" val="2254593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ea typeface="ＭＳ Ｐゴシック" pitchFamily="34" charset="-128"/>
              </a:rPr>
              <a:t>Evidence suggests that groups with a devil's advocate performed much more effectively than the control groups.   The presence of a devil’s advocate appears to double the quality of group performance.</a:t>
            </a:r>
          </a:p>
          <a:p>
            <a:endParaRPr lang="en-US" dirty="0" smtClean="0">
              <a:ea typeface="ＭＳ Ｐゴシック" pitchFamily="34" charset="-128"/>
            </a:endParaRPr>
          </a:p>
          <a:p>
            <a:r>
              <a:rPr lang="en-US" dirty="0" smtClean="0">
                <a:ea typeface="ＭＳ Ｐゴシック" pitchFamily="34" charset="-128"/>
              </a:rPr>
              <a:t>B. Waddell, M. Roberto, &amp; S. Yoon, "Uncovering Hidden Profiles: Advocacy in Team Decision Making." </a:t>
            </a:r>
            <a:r>
              <a:rPr lang="en-US" i="1" dirty="0" smtClean="0">
                <a:ea typeface="ＭＳ Ｐゴシック" pitchFamily="34" charset="-128"/>
              </a:rPr>
              <a:t>Management Decision.</a:t>
            </a:r>
          </a:p>
          <a:p>
            <a:endParaRPr lang="en-US" i="1" dirty="0">
              <a:ea typeface="ＭＳ Ｐゴシック" pitchFamily="34" charset="-128"/>
            </a:endParaRPr>
          </a:p>
          <a:p>
            <a:r>
              <a:rPr lang="en-US" dirty="0" smtClean="0">
                <a:ea typeface="ＭＳ Ｐゴシック" pitchFamily="34" charset="-128"/>
              </a:rPr>
              <a:t>Devil’s advocate:  </a:t>
            </a:r>
            <a:r>
              <a:rPr lang="en-US" i="1" dirty="0" smtClean="0">
                <a:ea typeface="ＭＳ Ｐゴシック" pitchFamily="34" charset="-128"/>
              </a:rPr>
              <a:t>n. </a:t>
            </a:r>
            <a:r>
              <a:rPr lang="en-US" dirty="0"/>
              <a:t>a person who advocates an opposing or unpopular cause for the sake of argument or to expose it to a thorough </a:t>
            </a:r>
            <a:r>
              <a:rPr lang="en-US" dirty="0" smtClean="0"/>
              <a:t>examination</a:t>
            </a:r>
            <a:r>
              <a:rPr lang="en-US" dirty="0"/>
              <a:t> </a:t>
            </a:r>
            <a:r>
              <a:rPr lang="en-US" dirty="0" smtClean="0"/>
              <a:t>(Dictionary.com)</a:t>
            </a:r>
            <a:endParaRPr lang="en-US" i="1" dirty="0" smtClean="0">
              <a:ea typeface="ＭＳ Ｐゴシック" pitchFamily="34" charset="-128"/>
            </a:endParaRPr>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13</a:t>
            </a:fld>
            <a:endParaRPr lang="en-US"/>
          </a:p>
        </p:txBody>
      </p:sp>
    </p:spTree>
    <p:extLst>
      <p:ext uri="{BB962C8B-B14F-4D97-AF65-F5344CB8AC3E}">
        <p14:creationId xmlns:p14="http://schemas.microsoft.com/office/powerpoint/2010/main" val="8259689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effectLst/>
              </a:rPr>
              <a:t>On </a:t>
            </a:r>
            <a:r>
              <a:rPr lang="en-US" b="1" dirty="0" smtClean="0">
                <a:effectLst/>
              </a:rPr>
              <a:t>January 28, 1986, the space shuttle Challenger exploded in midair, sending six astronauts and schoolteacher Christa McAuliffe to their deaths</a:t>
            </a:r>
            <a:r>
              <a:rPr lang="en-US" dirty="0" smtClean="0">
                <a:effectLst/>
              </a:rPr>
              <a:t>.</a:t>
            </a:r>
          </a:p>
          <a:p>
            <a:endParaRPr lang="en-US" dirty="0" smtClean="0">
              <a:effectLst/>
            </a:endParaRPr>
          </a:p>
          <a:p>
            <a:r>
              <a:rPr lang="en-US" dirty="0" smtClean="0"/>
              <a:t>In 1985, Roger</a:t>
            </a:r>
            <a:r>
              <a:rPr lang="en-US" baseline="0" dirty="0" smtClean="0"/>
              <a:t> M. </a:t>
            </a:r>
            <a:r>
              <a:rPr lang="en-US" baseline="0" dirty="0" err="1" smtClean="0"/>
              <a:t>Boisjoly</a:t>
            </a:r>
            <a:r>
              <a:rPr lang="en-US" dirty="0" smtClean="0"/>
              <a:t> warned managers that 0-rings used to seal joints in the booster rockets could fail at freezing temperatures. ‘</a:t>
            </a:r>
            <a:r>
              <a:rPr lang="en-US" i="1" dirty="0" smtClean="0"/>
              <a:t>The result would be a catastrophe</a:t>
            </a:r>
            <a:r>
              <a:rPr lang="en-US" i="1" baseline="0" dirty="0" smtClean="0"/>
              <a:t> of the highest order </a:t>
            </a:r>
            <a:r>
              <a:rPr lang="en-US" i="1" dirty="0" smtClean="0"/>
              <a:t>— loss of human life,’  </a:t>
            </a:r>
            <a:r>
              <a:rPr lang="en-US" dirty="0" smtClean="0"/>
              <a:t>he wrote in a memo.  But, the problem had not been resolved when the space shuttle </a:t>
            </a:r>
            <a:r>
              <a:rPr lang="en-US" i="1" dirty="0" smtClean="0"/>
              <a:t>Challenger</a:t>
            </a:r>
            <a:r>
              <a:rPr lang="en-US" dirty="0" smtClean="0"/>
              <a:t> was prepared for launch on January 28, 1986.</a:t>
            </a:r>
          </a:p>
          <a:p>
            <a:endParaRPr lang="en-US" dirty="0" smtClean="0"/>
          </a:p>
          <a:p>
            <a:r>
              <a:rPr lang="en-US" dirty="0" smtClean="0"/>
              <a:t>On the night of </a:t>
            </a:r>
            <a:r>
              <a:rPr lang="en-US" b="1" dirty="0" smtClean="0"/>
              <a:t>January 27, temperatures fell below freezing</a:t>
            </a:r>
            <a:r>
              <a:rPr lang="en-US" dirty="0" smtClean="0"/>
              <a:t>.  </a:t>
            </a:r>
            <a:r>
              <a:rPr lang="en-US" dirty="0" err="1" smtClean="0"/>
              <a:t>Boisjoly</a:t>
            </a:r>
            <a:r>
              <a:rPr lang="en-US" dirty="0" smtClean="0"/>
              <a:t> and four</a:t>
            </a:r>
            <a:r>
              <a:rPr lang="en-US" baseline="0" dirty="0" smtClean="0"/>
              <a:t> other engineers </a:t>
            </a:r>
            <a:r>
              <a:rPr lang="en-US" dirty="0" smtClean="0"/>
              <a:t>tried desperately to convince management that the launch should be scrubbed.  They warned that the cold would cause rubber o-rings used to seal joints in the rockets to become brittle and fail, allowing hot gases to leak at the joints. Morton Thiokol and NASA managers dismissed the arguments, and decided to go ahead with the launch.</a:t>
            </a:r>
          </a:p>
          <a:p>
            <a:endParaRPr lang="en-US" dirty="0" smtClean="0"/>
          </a:p>
          <a:p>
            <a:r>
              <a:rPr lang="en-US" dirty="0" smtClean="0"/>
              <a:t>The next day, Challenger lifted off from its pad at Kennedy Space Center.  At first, the launch appeared normal, but </a:t>
            </a:r>
            <a:r>
              <a:rPr lang="en-US" b="1" dirty="0" smtClean="0"/>
              <a:t>73 seconds into flight </a:t>
            </a:r>
            <a:r>
              <a:rPr lang="en-US" dirty="0" smtClean="0"/>
              <a:t>the shuttle exploded, sending fragments arcing across the bright Florida sky.</a:t>
            </a:r>
            <a:endParaRPr lang="en-US" dirty="0" smtClean="0">
              <a:effectLst/>
            </a:endParaRPr>
          </a:p>
          <a:p>
            <a:endParaRPr lang="en-US" dirty="0" smtClean="0">
              <a:effectLst/>
            </a:endParaRPr>
          </a:p>
          <a:p>
            <a:r>
              <a:rPr lang="en-US" dirty="0" smtClean="0">
                <a:effectLst/>
              </a:rPr>
              <a:t>President Ronald Reagan established the Rogers Commission to investigate.</a:t>
            </a:r>
            <a:r>
              <a:rPr lang="en-US" baseline="0" dirty="0" smtClean="0">
                <a:effectLst/>
              </a:rPr>
              <a:t> The Commission cited:</a:t>
            </a:r>
          </a:p>
          <a:p>
            <a:pPr marL="232943" indent="-232943">
              <a:buAutoNum type="arabicPeriod"/>
            </a:pPr>
            <a:r>
              <a:rPr lang="en-US" baseline="0" dirty="0" smtClean="0">
                <a:effectLst/>
              </a:rPr>
              <a:t>Serious flaw in the decision-making process leading up to the launch of flight 51-L the Challenger flight. </a:t>
            </a:r>
          </a:p>
          <a:p>
            <a:pPr marL="232943" indent="-232943">
              <a:buAutoNum type="arabicPeriod"/>
            </a:pPr>
            <a:r>
              <a:rPr lang="en-US" baseline="0" dirty="0" smtClean="0">
                <a:effectLst/>
              </a:rPr>
              <a:t>Propensity of management at the Marshall Center to contain potentially serious problems at to attempt to resolve them internally rather than communicate them forward.</a:t>
            </a:r>
          </a:p>
          <a:p>
            <a:pPr marL="232943" indent="-232943">
              <a:buAutoNum type="arabicPeriod"/>
            </a:pPr>
            <a:r>
              <a:rPr lang="en-US" baseline="0" dirty="0" smtClean="0">
                <a:effectLst/>
              </a:rPr>
              <a:t>The Morton Thiokol management reversed its position and recommended the launch of the Challenger at the urging of the Marshall Center and contrary to the views of its engineers in order to accommodate a major customer. (Wikipedia)</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14</a:t>
            </a:fld>
            <a:endParaRPr lang="en-US"/>
          </a:p>
        </p:txBody>
      </p:sp>
    </p:spTree>
    <p:extLst>
      <p:ext uri="{BB962C8B-B14F-4D97-AF65-F5344CB8AC3E}">
        <p14:creationId xmlns:p14="http://schemas.microsoft.com/office/powerpoint/2010/main" val="958586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Culture eats strategy for breakfast.  This means that no matter how good your plans, no matter how </a:t>
            </a:r>
            <a:r>
              <a:rPr lang="en-US" dirty="0" smtClean="0"/>
              <a:t>well </a:t>
            </a:r>
            <a:r>
              <a:rPr lang="en-US" dirty="0" smtClean="0"/>
              <a:t>meaning your intentions, the culture of the organization will win out with respect to how the group acts.</a:t>
            </a:r>
          </a:p>
          <a:p>
            <a:endParaRPr lang="en-US" dirty="0"/>
          </a:p>
          <a:p>
            <a:r>
              <a:rPr lang="en-US" dirty="0" smtClean="0"/>
              <a:t>Even though all of the companies involved in the Challenger disaster “said” that safety was their number one concern,  the culture of the organization was “don’t make waves” and “make the customer happy.”</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15</a:t>
            </a:fld>
            <a:endParaRPr lang="en-US"/>
          </a:p>
        </p:txBody>
      </p:sp>
    </p:spTree>
    <p:extLst>
      <p:ext uri="{BB962C8B-B14F-4D97-AF65-F5344CB8AC3E}">
        <p14:creationId xmlns:p14="http://schemas.microsoft.com/office/powerpoint/2010/main" val="1667302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My experience as a member of the military.</a:t>
            </a:r>
          </a:p>
          <a:p>
            <a:endParaRPr lang="en-US" dirty="0"/>
          </a:p>
          <a:p>
            <a:r>
              <a:rPr lang="en-US" dirty="0" smtClean="0"/>
              <a:t>I served with many good and many bad officers in my career.  The bad ones would make a decision without seeking the advice of others.  If things went bad (and they often did), the bad officer would normally try to blame others.</a:t>
            </a:r>
          </a:p>
          <a:p>
            <a:endParaRPr lang="en-US" dirty="0"/>
          </a:p>
          <a:p>
            <a:r>
              <a:rPr lang="en-US" dirty="0" smtClean="0"/>
              <a:t>The good officers would listen to the advice of other and then make a decision.  If things went bad, the officer would admit responsibility.</a:t>
            </a:r>
          </a:p>
          <a:p>
            <a:endParaRPr lang="en-US" dirty="0" smtClean="0"/>
          </a:p>
        </p:txBody>
      </p:sp>
      <p:sp>
        <p:nvSpPr>
          <p:cNvPr id="4" name="Slide Number Placeholder 3"/>
          <p:cNvSpPr>
            <a:spLocks noGrp="1"/>
          </p:cNvSpPr>
          <p:nvPr>
            <p:ph type="sldNum" sz="quarter" idx="10"/>
          </p:nvPr>
        </p:nvSpPr>
        <p:spPr/>
        <p:txBody>
          <a:bodyPr/>
          <a:lstStyle/>
          <a:p>
            <a:fld id="{1DB941AB-FC5A-45B6-ADDD-B5D8CD6566ED}" type="slidenum">
              <a:rPr lang="en-US" smtClean="0"/>
              <a:pPr/>
              <a:t>16</a:t>
            </a:fld>
            <a:endParaRPr lang="en-US"/>
          </a:p>
        </p:txBody>
      </p:sp>
    </p:spTree>
    <p:extLst>
      <p:ext uri="{BB962C8B-B14F-4D97-AF65-F5344CB8AC3E}">
        <p14:creationId xmlns:p14="http://schemas.microsoft.com/office/powerpoint/2010/main" val="3704448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17</a:t>
            </a:fld>
            <a:endParaRPr lang="en-US"/>
          </a:p>
        </p:txBody>
      </p:sp>
    </p:spTree>
    <p:extLst>
      <p:ext uri="{BB962C8B-B14F-4D97-AF65-F5344CB8AC3E}">
        <p14:creationId xmlns:p14="http://schemas.microsoft.com/office/powerpoint/2010/main" val="30658586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In 1996, </a:t>
            </a:r>
            <a:r>
              <a:rPr lang="en-US" b="1" dirty="0" smtClean="0"/>
              <a:t>Rob Hall </a:t>
            </a:r>
            <a:r>
              <a:rPr lang="en-US" dirty="0" smtClean="0"/>
              <a:t>and </a:t>
            </a:r>
            <a:r>
              <a:rPr lang="en-US" b="1" dirty="0" smtClean="0"/>
              <a:t>Scott Fischer </a:t>
            </a:r>
            <a:r>
              <a:rPr lang="en-US" dirty="0" smtClean="0"/>
              <a:t>each led a commercial expedition team attempting to climb Mount Everest. Each group consisted of the leader, several guides, and eight paying clients. Although many team members reached the summit on May 10, they encountered grave dangers during their descent. Five individuals, including the two highly talented leaders, perished as they tried to climb down the mountain during a stormy night. </a:t>
            </a:r>
          </a:p>
          <a:p>
            <a:endParaRPr lang="en-US" dirty="0" smtClean="0"/>
          </a:p>
          <a:p>
            <a:r>
              <a:rPr lang="en-US" dirty="0" smtClean="0"/>
              <a:t>Unfortunately, the leaders, guides, and most clients ignored the turnaround rule during the ascent. Nearly all the team members, including the two leaders, arrived at the summit after two o’clock. As a result, many climbers found themselves descending in darkness, well past midnight, as a ferocious blizzard enveloped the mountain. Not only did five people die, many others barely escaped with their lives. </a:t>
            </a:r>
          </a:p>
          <a:p>
            <a:endParaRPr lang="en-US" dirty="0" smtClean="0"/>
          </a:p>
          <a:p>
            <a:r>
              <a:rPr lang="en-US" dirty="0" smtClean="0"/>
              <a:t>Many team members recognized quite explicitly the perils associated with violating the turnaround rule, but they chose not to question the leaders’ judgment. The groups never engaged in an open and candid dialogue regarding the choice to push ahead. Neil </a:t>
            </a:r>
            <a:r>
              <a:rPr lang="en-US" dirty="0" err="1" smtClean="0"/>
              <a:t>Beidleman</a:t>
            </a:r>
            <a:r>
              <a:rPr lang="en-US" dirty="0" smtClean="0"/>
              <a:t>, a guide on Fischer’s team, had serious reservations about climbing well past midday. However, he did not feel comfortable telling Fischer that the group should turn around. Perceptions of his relative status within the group affected </a:t>
            </a:r>
            <a:r>
              <a:rPr lang="en-US" dirty="0" err="1" smtClean="0"/>
              <a:t>Beidleman’s</a:t>
            </a:r>
            <a:r>
              <a:rPr lang="en-US" dirty="0" smtClean="0"/>
              <a:t> behavior. He was "quite conscious of his place in the expedition pecking order," and consequently, he chose not to voice his concerns. He reflected back, "I was definitely considered the third guide...so I tried not to be too pushy. As a consequence, I didn’t always speak up when maybe I should have, and now I kick myself for it." Similarly, Jon </a:t>
            </a:r>
            <a:r>
              <a:rPr lang="en-US" dirty="0" err="1" smtClean="0"/>
              <a:t>Krakauer</a:t>
            </a:r>
            <a:r>
              <a:rPr lang="en-US" dirty="0" smtClean="0"/>
              <a:t>, a journalist climbing as a member of Hall’s team, began to sense the emergence of a "guide-client protocol" that shaped the climbers’ behavior. </a:t>
            </a:r>
            <a:r>
              <a:rPr lang="en-US" dirty="0" err="1" smtClean="0"/>
              <a:t>Krakauer</a:t>
            </a:r>
            <a:r>
              <a:rPr lang="en-US" dirty="0" smtClean="0"/>
              <a:t> remarked, "On this expedition, he (Andy Harris—one of Rob Hall’s guides) had been cast in the role of invincible guide, there to look after me and the other clients; we had been specifically indoctrinated not to question our guides’ judgment.“</a:t>
            </a:r>
          </a:p>
          <a:p>
            <a:endParaRPr lang="en-US" baseline="30000" dirty="0" smtClean="0"/>
          </a:p>
          <a:p>
            <a:r>
              <a:rPr lang="en-US" dirty="0" smtClean="0"/>
              <a:t>Hall also made it clear to his team during the early days of the expedition that he would not welcome disagreement and debate during the ascent. He believed that others should defer to him because of his vast mountain-climbing expertise and remarkable track record of guiding clients to the summit of Everest. After all, Hall had guided a total of 39 clients to the top during 4 prior expeditions. He offered a stern pronouncement during the early days of the climb: "I will tolerate no dissension up there. My word will be absolute law, beyond appeal." Hall made the statement because he wanted to preempt pushback from clients who might resist turning around if he instructed them to do so. Ironically, Hall fell behind schedule on summit day and should have turned back, but the clients did not challenge his decision to push ahead. Because of Hall’s early declaration of authority, </a:t>
            </a:r>
            <a:r>
              <a:rPr lang="en-US" dirty="0" err="1" smtClean="0"/>
              <a:t>Krakauer</a:t>
            </a:r>
            <a:r>
              <a:rPr lang="en-US" dirty="0" smtClean="0"/>
              <a:t> concluded that, "Passivity on the part of the clients had thus been encouraged throughout our expedition."</a:t>
            </a:r>
          </a:p>
          <a:p>
            <a:r>
              <a:rPr lang="en-US" dirty="0" smtClean="0"/>
              <a:t> </a:t>
            </a:r>
          </a:p>
          <a:p>
            <a:r>
              <a:rPr lang="en-US" dirty="0" smtClean="0"/>
              <a:t>Before long, deference to the "experts" became a routine behavior for the team members. When the experts began to violate their own procedures or make other crucial mistakes, that pattern of deference persisted. Less-experienced team members remained hesitant to raise questions or concerns. Fischer’s situation proved especially tragic. His physical condition deteriorated badly during the final summit push, and his difficulties became apparent to everyone including the relative novices. He struggled to put one foot in front of the other, yet "nobody discussed Fischer’s exhausted appearance" or suggested that he should retreat down the slopes.</a:t>
            </a:r>
          </a:p>
          <a:p>
            <a:endParaRPr lang="en-US" dirty="0" smtClean="0"/>
          </a:p>
          <a:p>
            <a:r>
              <a:rPr lang="en-US" dirty="0" smtClean="0"/>
              <a:t>Source: Michael Roberto, </a:t>
            </a:r>
            <a:r>
              <a:rPr lang="en-US" i="1" dirty="0" smtClean="0"/>
              <a:t>Why Great</a:t>
            </a:r>
            <a:r>
              <a:rPr lang="en-US" i="1" baseline="0" dirty="0" smtClean="0"/>
              <a:t> Leaders Don’t Take Yes for an Answer,  </a:t>
            </a:r>
            <a:r>
              <a:rPr lang="en-US" i="0" baseline="0" dirty="0" smtClean="0"/>
              <a:t>(Chapter 1).</a:t>
            </a:r>
            <a:endParaRPr lang="en-US" i="0" dirty="0" smtClean="0"/>
          </a:p>
        </p:txBody>
      </p:sp>
      <p:sp>
        <p:nvSpPr>
          <p:cNvPr id="4" name="Slide Number Placeholder 3"/>
          <p:cNvSpPr>
            <a:spLocks noGrp="1"/>
          </p:cNvSpPr>
          <p:nvPr>
            <p:ph type="sldNum" sz="quarter" idx="10"/>
          </p:nvPr>
        </p:nvSpPr>
        <p:spPr/>
        <p:txBody>
          <a:bodyPr/>
          <a:lstStyle/>
          <a:p>
            <a:fld id="{1DB941AB-FC5A-45B6-ADDD-B5D8CD6566ED}" type="slidenum">
              <a:rPr lang="en-US" smtClean="0"/>
              <a:pPr/>
              <a:t>18</a:t>
            </a:fld>
            <a:endParaRPr lang="en-US"/>
          </a:p>
        </p:txBody>
      </p:sp>
    </p:spTree>
    <p:extLst>
      <p:ext uri="{BB962C8B-B14F-4D97-AF65-F5344CB8AC3E}">
        <p14:creationId xmlns:p14="http://schemas.microsoft.com/office/powerpoint/2010/main" val="264782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Organizations and </a:t>
            </a:r>
            <a:r>
              <a:rPr lang="en-US" dirty="0"/>
              <a:t>management practices have </a:t>
            </a:r>
            <a:r>
              <a:rPr lang="en-US" dirty="0" smtClean="0"/>
              <a:t>changed over </a:t>
            </a:r>
            <a:r>
              <a:rPr lang="en-US" dirty="0"/>
              <a:t>time in</a:t>
            </a:r>
          </a:p>
          <a:p>
            <a:r>
              <a:rPr lang="en-US" dirty="0"/>
              <a:t>response to changes in society. New organizations </a:t>
            </a:r>
            <a:r>
              <a:rPr lang="en-US" dirty="0" smtClean="0"/>
              <a:t>are born when new needs </a:t>
            </a:r>
            <a:r>
              <a:rPr lang="en-US" dirty="0"/>
              <a:t>are</a:t>
            </a:r>
          </a:p>
          <a:p>
            <a:r>
              <a:rPr lang="en-US" dirty="0"/>
              <a:t>discovered </a:t>
            </a:r>
            <a:r>
              <a:rPr lang="en-US" dirty="0" smtClean="0"/>
              <a:t>as new </a:t>
            </a:r>
            <a:r>
              <a:rPr lang="en-US" dirty="0"/>
              <a:t>technologies </a:t>
            </a:r>
            <a:r>
              <a:rPr lang="en-US" dirty="0" smtClean="0"/>
              <a:t>become available</a:t>
            </a:r>
            <a:r>
              <a:rPr lang="en-US" dirty="0" smtClean="0"/>
              <a:t>. Organizations </a:t>
            </a:r>
            <a:r>
              <a:rPr lang="en-US" dirty="0"/>
              <a:t>die </a:t>
            </a:r>
            <a:r>
              <a:rPr lang="en-US" dirty="0" smtClean="0"/>
              <a:t>or change when </a:t>
            </a:r>
            <a:r>
              <a:rPr lang="en-US" dirty="0"/>
              <a:t>the needs </a:t>
            </a:r>
            <a:r>
              <a:rPr lang="en-US" dirty="0" smtClean="0"/>
              <a:t>they previously satisfied no </a:t>
            </a:r>
            <a:r>
              <a:rPr lang="en-US" dirty="0"/>
              <a:t>longer </a:t>
            </a:r>
            <a:r>
              <a:rPr lang="en-US" dirty="0" smtClean="0"/>
              <a:t>exist.  Writers have </a:t>
            </a:r>
            <a:r>
              <a:rPr lang="en-US" dirty="0"/>
              <a:t>provided </a:t>
            </a:r>
            <a:r>
              <a:rPr lang="en-US" dirty="0" smtClean="0"/>
              <a:t>many</a:t>
            </a:r>
            <a:endParaRPr lang="en-US" dirty="0"/>
          </a:p>
          <a:p>
            <a:r>
              <a:rPr lang="en-US" dirty="0"/>
              <a:t>models to characterize </a:t>
            </a:r>
            <a:r>
              <a:rPr lang="en-US" dirty="0" smtClean="0"/>
              <a:t>organizations. These models </a:t>
            </a:r>
            <a:r>
              <a:rPr lang="en-US" dirty="0"/>
              <a:t>become the basis for explanations of organizational events, and they can </a:t>
            </a:r>
            <a:r>
              <a:rPr lang="en-US" dirty="0" smtClean="0"/>
              <a:t>be broadly </a:t>
            </a:r>
            <a:r>
              <a:rPr lang="en-US" dirty="0"/>
              <a:t>classified as closed </a:t>
            </a:r>
            <a:r>
              <a:rPr lang="en-US" dirty="0" smtClean="0"/>
              <a:t>or </a:t>
            </a:r>
            <a:r>
              <a:rPr lang="en-US" dirty="0"/>
              <a:t>open </a:t>
            </a:r>
            <a:r>
              <a:rPr lang="en-US" dirty="0" smtClean="0"/>
              <a:t>systems.  A </a:t>
            </a:r>
            <a:r>
              <a:rPr lang="en-US" i="1" dirty="0"/>
              <a:t>closed-system </a:t>
            </a:r>
            <a:r>
              <a:rPr lang="en-US" dirty="0" smtClean="0"/>
              <a:t>tend </a:t>
            </a:r>
            <a:r>
              <a:rPr lang="en-US" dirty="0"/>
              <a:t>to focus on </a:t>
            </a:r>
            <a:r>
              <a:rPr lang="en-US" dirty="0" smtClean="0"/>
              <a:t>internal </a:t>
            </a:r>
            <a:r>
              <a:rPr lang="en-US" dirty="0"/>
              <a:t>events </a:t>
            </a:r>
            <a:r>
              <a:rPr lang="en-US" dirty="0" smtClean="0"/>
              <a:t>while </a:t>
            </a:r>
            <a:r>
              <a:rPr lang="en-US" i="1" dirty="0"/>
              <a:t>open-system models</a:t>
            </a:r>
          </a:p>
          <a:p>
            <a:r>
              <a:rPr lang="en-US" dirty="0"/>
              <a:t>focus on </a:t>
            </a:r>
            <a:r>
              <a:rPr lang="en-US" dirty="0" smtClean="0"/>
              <a:t>external events, which influence </a:t>
            </a:r>
            <a:r>
              <a:rPr lang="en-US" dirty="0"/>
              <a:t>changes </a:t>
            </a:r>
            <a:r>
              <a:rPr lang="en-US" dirty="0" smtClean="0"/>
              <a:t>within the </a:t>
            </a:r>
            <a:r>
              <a:rPr lang="en-US" dirty="0"/>
              <a:t>organization. A </a:t>
            </a:r>
            <a:r>
              <a:rPr lang="en-US" i="1" dirty="0"/>
              <a:t>systems view </a:t>
            </a:r>
            <a:r>
              <a:rPr lang="en-US" dirty="0" smtClean="0"/>
              <a:t>views an </a:t>
            </a:r>
            <a:r>
              <a:rPr lang="en-US" dirty="0"/>
              <a:t>organization as a </a:t>
            </a:r>
            <a:r>
              <a:rPr lang="en-US" dirty="0" smtClean="0"/>
              <a:t>black box that takes </a:t>
            </a:r>
            <a:r>
              <a:rPr lang="en-US" dirty="0"/>
              <a:t>inputs from the environment, process them, and then </a:t>
            </a:r>
            <a:r>
              <a:rPr lang="en-US" dirty="0" smtClean="0"/>
              <a:t>delivers the outputs </a:t>
            </a:r>
            <a:r>
              <a:rPr lang="en-US" dirty="0"/>
              <a:t>back to the </a:t>
            </a:r>
            <a:r>
              <a:rPr lang="en-US" dirty="0" smtClean="0"/>
              <a:t>environment. </a:t>
            </a:r>
          </a:p>
          <a:p>
            <a:endParaRPr lang="en-US" dirty="0"/>
          </a:p>
          <a:p>
            <a:r>
              <a:rPr lang="en-US" dirty="0" smtClean="0"/>
              <a:t>Whether you work in a closed or an open organization is not relevant for this discussion, but it can explain some of the cultural norms that you find in the organization.</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2</a:t>
            </a:fld>
            <a:endParaRPr lang="en-US"/>
          </a:p>
        </p:txBody>
      </p:sp>
    </p:spTree>
    <p:extLst>
      <p:ext uri="{BB962C8B-B14F-4D97-AF65-F5344CB8AC3E}">
        <p14:creationId xmlns:p14="http://schemas.microsoft.com/office/powerpoint/2010/main" val="3144655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curves do not have </a:t>
            </a:r>
            <a:r>
              <a:rPr lang="en-US" dirty="0" smtClean="0"/>
              <a:t>values </a:t>
            </a:r>
            <a:r>
              <a:rPr lang="en-US" dirty="0" smtClean="0"/>
              <a:t>on the X axis.  My point for this graph is to show that, in general, closed organizations have less internal communication and more policies than do open organizations.  Oddly, the curve of conflict is lowest at the extreme ends.</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3</a:t>
            </a:fld>
            <a:endParaRPr lang="en-US"/>
          </a:p>
        </p:txBody>
      </p:sp>
    </p:spTree>
    <p:extLst>
      <p:ext uri="{BB962C8B-B14F-4D97-AF65-F5344CB8AC3E}">
        <p14:creationId xmlns:p14="http://schemas.microsoft.com/office/powerpoint/2010/main" val="1112438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31774" eaLnBrk="0" fontAlgn="base" hangingPunct="0">
              <a:spcBef>
                <a:spcPct val="30000"/>
              </a:spcBef>
              <a:spcAft>
                <a:spcPct val="0"/>
              </a:spcAft>
              <a:defRPr/>
            </a:pPr>
            <a:r>
              <a:rPr lang="en-US" dirty="0" smtClean="0">
                <a:latin typeface="Arial" charset="0"/>
                <a:ea typeface="ＭＳ Ｐゴシック" pitchFamily="34" charset="-128"/>
              </a:rPr>
              <a:t>Closed organizations tend to follow the philosophy of “Hear No Evil” (Non-attribution); “Speak</a:t>
            </a:r>
            <a:r>
              <a:rPr lang="en-US" baseline="0" dirty="0" smtClean="0">
                <a:latin typeface="Arial" charset="0"/>
                <a:ea typeface="ＭＳ Ｐゴシック" pitchFamily="34" charset="-128"/>
              </a:rPr>
              <a:t> No Evil”  (Do not disparage </a:t>
            </a:r>
            <a:r>
              <a:rPr lang="en-US" dirty="0" smtClean="0">
                <a:latin typeface="Arial" charset="0"/>
                <a:ea typeface="ＭＳ Ｐゴシック" pitchFamily="34" charset="-128"/>
              </a:rPr>
              <a:t>management); and “See</a:t>
            </a:r>
            <a:r>
              <a:rPr lang="en-US" baseline="0" dirty="0" smtClean="0">
                <a:latin typeface="Arial" charset="0"/>
                <a:ea typeface="ＭＳ Ｐゴシック" pitchFamily="34" charset="-128"/>
              </a:rPr>
              <a:t> No Evil” (Suspend judgment; assume “noble intent” until proven otherwise).</a:t>
            </a:r>
          </a:p>
          <a:p>
            <a:pPr defTabSz="931774" eaLnBrk="0" fontAlgn="base" hangingPunct="0">
              <a:spcBef>
                <a:spcPct val="30000"/>
              </a:spcBef>
              <a:spcAft>
                <a:spcPct val="0"/>
              </a:spcAft>
              <a:defRPr/>
            </a:pPr>
            <a:endParaRPr lang="en-US" dirty="0">
              <a:latin typeface="Arial" charset="0"/>
              <a:ea typeface="ＭＳ Ｐゴシック" pitchFamily="34" charset="-128"/>
            </a:endParaRPr>
          </a:p>
          <a:p>
            <a:pPr defTabSz="931774" eaLnBrk="0" fontAlgn="base" hangingPunct="0">
              <a:spcBef>
                <a:spcPct val="30000"/>
              </a:spcBef>
              <a:spcAft>
                <a:spcPct val="0"/>
              </a:spcAft>
              <a:defRPr/>
            </a:pPr>
            <a:r>
              <a:rPr lang="en-US" dirty="0" smtClean="0">
                <a:latin typeface="Arial" charset="0"/>
                <a:ea typeface="ＭＳ Ｐゴシック" pitchFamily="34" charset="-128"/>
              </a:rPr>
              <a:t>This philosophy may be useful for defending the individuals in the organization, but is not likely to be healthy for the organization.</a:t>
            </a:r>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4</a:t>
            </a:fld>
            <a:endParaRPr lang="en-US"/>
          </a:p>
        </p:txBody>
      </p:sp>
    </p:spTree>
    <p:extLst>
      <p:ext uri="{BB962C8B-B14F-4D97-AF65-F5344CB8AC3E}">
        <p14:creationId xmlns:p14="http://schemas.microsoft.com/office/powerpoint/2010/main" val="3644872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Open organizations, on the other hand, leave themselves open to guerrilla actions.  Guerrilla action is a tactic not a judgment.  All Nations have employed guerrilla tactics during armed conflicts. </a:t>
            </a:r>
          </a:p>
          <a:p>
            <a:endParaRPr lang="en-US" dirty="0"/>
          </a:p>
          <a:p>
            <a:r>
              <a:rPr lang="en-US" dirty="0"/>
              <a:t>Guerrilla means small war in Spanish.  It involves the use of a small, mobile force against a large, less mobile one. The guerrilla force is largely or entirely organized in small units that are dependent on the support of the local population. Tactically, the guerrilla army makes massive, repetitive attacks far from the opponent's center of gravity with a view to keeping its own casualties to a minimum and imposing a constant debilitating strain on the enemy. This may provoke the enemy into a brutal, excessively destructive response which will both anger their own supporters and increase support for the guerrillas, ultimately compelling the enemy to withdraw.</a:t>
            </a:r>
          </a:p>
          <a:p>
            <a:endParaRPr lang="en-US" dirty="0"/>
          </a:p>
          <a:p>
            <a:r>
              <a:rPr lang="en-US" dirty="0"/>
              <a:t>For this briefing we are using the term guerrilla employee to mean those employees who “cause </a:t>
            </a:r>
            <a:r>
              <a:rPr lang="en-US" dirty="0" smtClean="0"/>
              <a:t>disruption.”  </a:t>
            </a:r>
            <a:r>
              <a:rPr lang="en-US" dirty="0"/>
              <a:t>This may mean </a:t>
            </a:r>
            <a:r>
              <a:rPr lang="en-US" dirty="0" smtClean="0"/>
              <a:t>open troublemakers</a:t>
            </a:r>
            <a:r>
              <a:rPr lang="en-US" dirty="0"/>
              <a:t>, but more often, </a:t>
            </a:r>
            <a:r>
              <a:rPr lang="en-US" dirty="0" smtClean="0"/>
              <a:t>guerrilla employees disrupt in secret…they are passive aggressive.</a:t>
            </a:r>
          </a:p>
          <a:p>
            <a:endParaRPr lang="en-US" dirty="0"/>
          </a:p>
          <a:p>
            <a:r>
              <a:rPr lang="en-US" dirty="0" smtClean="0"/>
              <a:t>Passive aggressive:  adj</a:t>
            </a:r>
            <a:r>
              <a:rPr lang="en-US" dirty="0"/>
              <a:t>. of or denoting a type of behavior or personality characterized by indirect resistance to the demands of others and an avoidance of direct confrontation, as in procrastinating, pouting, or misplacing important </a:t>
            </a:r>
            <a:r>
              <a:rPr lang="en-US" dirty="0" smtClean="0"/>
              <a:t>materials. (Oxford Dictionary)</a:t>
            </a:r>
            <a:endParaRPr lang="en-US" dirty="0"/>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5</a:t>
            </a:fld>
            <a:endParaRPr lang="en-US"/>
          </a:p>
        </p:txBody>
      </p:sp>
    </p:spTree>
    <p:extLst>
      <p:ext uri="{BB962C8B-B14F-4D97-AF65-F5344CB8AC3E}">
        <p14:creationId xmlns:p14="http://schemas.microsoft.com/office/powerpoint/2010/main" val="3918266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 Is Einstein right?  Are ethics unchanging?  </a:t>
            </a:r>
          </a:p>
          <a:p>
            <a:endParaRPr lang="en-US" dirty="0"/>
          </a:p>
          <a:p>
            <a:r>
              <a:rPr lang="en-US" dirty="0" smtClean="0"/>
              <a:t>We have already discussed ethics in the business setting.  Please reflect on that briefing for a moment.</a:t>
            </a:r>
          </a:p>
          <a:p>
            <a:endParaRPr lang="en-US" dirty="0"/>
          </a:p>
          <a:p>
            <a:r>
              <a:rPr lang="en-US" dirty="0" smtClean="0"/>
              <a:t>--What is the basis of ethics in an organization?</a:t>
            </a:r>
          </a:p>
          <a:p>
            <a:r>
              <a:rPr lang="en-US" dirty="0" smtClean="0"/>
              <a:t>--What is the relationship between ethical conduct and rules, regulations, and laws?</a:t>
            </a:r>
          </a:p>
          <a:p>
            <a:r>
              <a:rPr lang="en-US" dirty="0" smtClean="0"/>
              <a:t>--Are guerrilla employees a cause of ethical challenges or a symptom?</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6</a:t>
            </a:fld>
            <a:endParaRPr lang="en-US"/>
          </a:p>
        </p:txBody>
      </p:sp>
    </p:spTree>
    <p:extLst>
      <p:ext uri="{BB962C8B-B14F-4D97-AF65-F5344CB8AC3E}">
        <p14:creationId xmlns:p14="http://schemas.microsoft.com/office/powerpoint/2010/main" val="1865177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Identify one principle, rule, or law from each of these domains:</a:t>
            </a:r>
          </a:p>
          <a:p>
            <a:r>
              <a:rPr lang="en-US" dirty="0" smtClean="0"/>
              <a:t>Laws:</a:t>
            </a:r>
          </a:p>
          <a:p>
            <a:r>
              <a:rPr lang="en-US" dirty="0" smtClean="0"/>
              <a:t>Nation:</a:t>
            </a:r>
          </a:p>
          <a:p>
            <a:r>
              <a:rPr lang="en-US" dirty="0" smtClean="0"/>
              <a:t>Business Goals:</a:t>
            </a:r>
          </a:p>
          <a:p>
            <a:r>
              <a:rPr lang="en-US" dirty="0" smtClean="0"/>
              <a:t>Professional Norms:</a:t>
            </a:r>
          </a:p>
          <a:p>
            <a:r>
              <a:rPr lang="en-US" dirty="0" smtClean="0"/>
              <a:t>Family:</a:t>
            </a:r>
          </a:p>
          <a:p>
            <a:r>
              <a:rPr lang="en-US" dirty="0" smtClean="0"/>
              <a:t>Friends:</a:t>
            </a:r>
          </a:p>
          <a:p>
            <a:r>
              <a:rPr lang="en-US" dirty="0" smtClean="0"/>
              <a:t>Cultural Norms:</a:t>
            </a:r>
          </a:p>
          <a:p>
            <a:r>
              <a:rPr lang="en-US" dirty="0" smtClean="0"/>
              <a:t>Religion:</a:t>
            </a:r>
          </a:p>
          <a:p>
            <a:r>
              <a:rPr lang="en-US" dirty="0" smtClean="0"/>
              <a:t>Humanity:</a:t>
            </a:r>
          </a:p>
          <a:p>
            <a:r>
              <a:rPr lang="en-US" dirty="0" smtClean="0"/>
              <a:t>General Welfare:</a:t>
            </a:r>
          </a:p>
          <a:p>
            <a:r>
              <a:rPr lang="en-US" dirty="0" smtClean="0"/>
              <a:t>Formal Societal Norms:</a:t>
            </a:r>
          </a:p>
          <a:p>
            <a:r>
              <a:rPr lang="en-US" dirty="0" smtClean="0"/>
              <a:t>Self:</a:t>
            </a:r>
          </a:p>
        </p:txBody>
      </p:sp>
      <p:sp>
        <p:nvSpPr>
          <p:cNvPr id="4" name="Slide Number Placeholder 3"/>
          <p:cNvSpPr>
            <a:spLocks noGrp="1"/>
          </p:cNvSpPr>
          <p:nvPr>
            <p:ph type="sldNum" sz="quarter" idx="10"/>
          </p:nvPr>
        </p:nvSpPr>
        <p:spPr/>
        <p:txBody>
          <a:bodyPr/>
          <a:lstStyle/>
          <a:p>
            <a:fld id="{1DB941AB-FC5A-45B6-ADDD-B5D8CD6566ED}" type="slidenum">
              <a:rPr lang="en-US" smtClean="0"/>
              <a:pPr/>
              <a:t>7</a:t>
            </a:fld>
            <a:endParaRPr lang="en-US"/>
          </a:p>
        </p:txBody>
      </p:sp>
    </p:spTree>
    <p:extLst>
      <p:ext uri="{BB962C8B-B14F-4D97-AF65-F5344CB8AC3E}">
        <p14:creationId xmlns:p14="http://schemas.microsoft.com/office/powerpoint/2010/main" val="83394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8</a:t>
            </a:fld>
            <a:endParaRPr lang="en-US"/>
          </a:p>
        </p:txBody>
      </p:sp>
    </p:spTree>
    <p:extLst>
      <p:ext uri="{BB962C8B-B14F-4D97-AF65-F5344CB8AC3E}">
        <p14:creationId xmlns:p14="http://schemas.microsoft.com/office/powerpoint/2010/main" val="2588760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Eisenhower would argue that U.S. citizens are natural rebels.  They do not stand by and suffer in silence.  </a:t>
            </a:r>
          </a:p>
          <a:p>
            <a:endParaRPr lang="en-US" dirty="0"/>
          </a:p>
          <a:p>
            <a:r>
              <a:rPr lang="en-US" dirty="0" smtClean="0"/>
              <a:t>--Do you concur?</a:t>
            </a:r>
          </a:p>
          <a:p>
            <a:r>
              <a:rPr lang="en-US" dirty="0" smtClean="0"/>
              <a:t>--Are U.S. citizens more likely to be guerrilla employees?</a:t>
            </a:r>
          </a:p>
          <a:p>
            <a:r>
              <a:rPr lang="en-US" dirty="0" smtClean="0"/>
              <a:t>--Are some cultures more likely to encourage guerrilla action than others?</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9</a:t>
            </a:fld>
            <a:endParaRPr lang="en-US"/>
          </a:p>
        </p:txBody>
      </p:sp>
    </p:spTree>
    <p:extLst>
      <p:ext uri="{BB962C8B-B14F-4D97-AF65-F5344CB8AC3E}">
        <p14:creationId xmlns:p14="http://schemas.microsoft.com/office/powerpoint/2010/main" val="8819554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3200" y="1600200"/>
            <a:ext cx="3657600" cy="1470025"/>
          </a:xfrm>
        </p:spPr>
        <p:txBody>
          <a:bodyPr>
            <a:normAutofit/>
          </a:bodyPr>
          <a:lstStyle>
            <a:lvl1pPr>
              <a:defRPr sz="2400" baseline="0"/>
            </a:lvl1pPr>
          </a:lstStyle>
          <a:p>
            <a:r>
              <a:rPr lang="en-US" dirty="0" smtClean="0"/>
              <a:t>Management 515</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a:xfrm>
            <a:off x="76200" y="6356350"/>
            <a:ext cx="2895600" cy="365125"/>
          </a:xfrm>
        </p:spPr>
        <p:txBody>
          <a:bodyPr/>
          <a:lstStyle>
            <a:lvl1pPr algn="l">
              <a:defRPr/>
            </a:lvl1pPr>
          </a:lstStyle>
          <a:p>
            <a:endParaRPr lang="en-US" dirty="0"/>
          </a:p>
        </p:txBody>
      </p:sp>
      <p:pic>
        <p:nvPicPr>
          <p:cNvPr id="1026" name="Picture 2" descr="\\dodiis.mil\NE\DIAC\Home\d\defrick\Desktop\2190_5933_logo_banner_small.jpg"/>
          <p:cNvPicPr>
            <a:picLocks noChangeAspect="1" noChangeArrowheads="1"/>
          </p:cNvPicPr>
          <p:nvPr userDrawn="1"/>
        </p:nvPicPr>
        <p:blipFill>
          <a:blip r:embed="rId2" cstate="print"/>
          <a:srcRect/>
          <a:stretch>
            <a:fillRect/>
          </a:stretch>
        </p:blipFill>
        <p:spPr bwMode="auto">
          <a:xfrm>
            <a:off x="1219200" y="342586"/>
            <a:ext cx="6646371" cy="1257614"/>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610600" y="6356350"/>
            <a:ext cx="381000" cy="365125"/>
          </a:xfrm>
        </p:spPr>
        <p:txBody>
          <a:bodyPr/>
          <a:lstStyle/>
          <a:p>
            <a:fld id="{0C5D3D0F-3A05-4524-BC17-C6EE010E67B7}" type="slidenum">
              <a:rPr lang="en-US" smtClean="0"/>
              <a:pPr/>
              <a:t>‹#›</a:t>
            </a:fld>
            <a:endParaRPr lang="en-US"/>
          </a:p>
        </p:txBody>
      </p:sp>
      <p:pic>
        <p:nvPicPr>
          <p:cNvPr id="2050" name="Picture 2" descr="\\dodiis.mil\NE\DIAC\Home\d\defrick\Desktop\UoNA_3753_logo_small.jpg"/>
          <p:cNvPicPr>
            <a:picLocks noChangeAspect="1" noChangeArrowheads="1"/>
          </p:cNvPicPr>
          <p:nvPr userDrawn="1"/>
        </p:nvPicPr>
        <p:blipFill>
          <a:blip r:embed="rId2" cstate="print"/>
          <a:srcRect/>
          <a:stretch>
            <a:fillRect/>
          </a:stretch>
        </p:blipFill>
        <p:spPr bwMode="auto">
          <a:xfrm>
            <a:off x="118016" y="152400"/>
            <a:ext cx="1101184" cy="1066800"/>
          </a:xfrm>
          <a:prstGeom prst="rect">
            <a:avLst/>
          </a:prstGeom>
          <a:noFill/>
        </p:spPr>
      </p:pic>
      <p:cxnSp>
        <p:nvCxnSpPr>
          <p:cNvPr id="7" name="Straight Connector 6"/>
          <p:cNvCxnSpPr/>
          <p:nvPr userDrawn="1"/>
        </p:nvCxnSpPr>
        <p:spPr>
          <a:xfrm>
            <a:off x="914400" y="1371600"/>
            <a:ext cx="7315200" cy="0"/>
          </a:xfrm>
          <a:prstGeom prst="line">
            <a:avLst/>
          </a:prstGeom>
          <a:ln w="50800" cmpd="dbl">
            <a:solidFill>
              <a:srgbClr val="FFD7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5D3D0F-3A05-4524-BC17-C6EE010E67B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6381690"/>
            <a:ext cx="1659429" cy="400110"/>
          </a:xfrm>
          <a:prstGeom prst="rect">
            <a:avLst/>
          </a:prstGeom>
          <a:noFill/>
        </p:spPr>
        <p:txBody>
          <a:bodyPr wrap="none" rtlCol="0">
            <a:spAutoFit/>
          </a:bodyPr>
          <a:lstStyle/>
          <a:p>
            <a:r>
              <a:rPr lang="en-US" sz="1000" dirty="0" smtClean="0"/>
              <a:t>© 2015, 2016 David E. Frick.</a:t>
            </a:r>
          </a:p>
          <a:p>
            <a:r>
              <a:rPr lang="en-US" sz="1000" dirty="0" smtClean="0"/>
              <a:t>All rights reserved.</a:t>
            </a:r>
            <a:endParaRPr lang="en-US" sz="1000" dirty="0"/>
          </a:p>
        </p:txBody>
      </p:sp>
      <p:sp>
        <p:nvSpPr>
          <p:cNvPr id="5" name="TextBox 4"/>
          <p:cNvSpPr txBox="1"/>
          <p:nvPr/>
        </p:nvSpPr>
        <p:spPr>
          <a:xfrm>
            <a:off x="2971800" y="1981200"/>
            <a:ext cx="3141437" cy="584775"/>
          </a:xfrm>
          <a:prstGeom prst="rect">
            <a:avLst/>
          </a:prstGeom>
          <a:noFill/>
        </p:spPr>
        <p:txBody>
          <a:bodyPr wrap="none" rtlCol="0">
            <a:spAutoFit/>
          </a:bodyPr>
          <a:lstStyle/>
          <a:p>
            <a:pPr algn="ctr"/>
            <a:r>
              <a:rPr lang="en-US" sz="3200" dirty="0" smtClean="0"/>
              <a:t>Management 515</a:t>
            </a:r>
            <a:endParaRPr lang="en-US" sz="3200" dirty="0"/>
          </a:p>
        </p:txBody>
      </p:sp>
      <p:sp>
        <p:nvSpPr>
          <p:cNvPr id="6" name="TextBox 5"/>
          <p:cNvSpPr txBox="1"/>
          <p:nvPr/>
        </p:nvSpPr>
        <p:spPr>
          <a:xfrm>
            <a:off x="1952645" y="3436203"/>
            <a:ext cx="5194435" cy="830997"/>
          </a:xfrm>
          <a:prstGeom prst="rect">
            <a:avLst/>
          </a:prstGeom>
          <a:noFill/>
        </p:spPr>
        <p:txBody>
          <a:bodyPr wrap="none" rtlCol="0">
            <a:spAutoFit/>
          </a:bodyPr>
          <a:lstStyle/>
          <a:p>
            <a:pPr algn="ctr"/>
            <a:r>
              <a:rPr lang="en-US" sz="4800" dirty="0" smtClean="0"/>
              <a:t>Guerrilla Employees</a:t>
            </a:r>
            <a:endParaRPr lang="en-US" sz="4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10</a:t>
            </a:fld>
            <a:endParaRPr lang="en-US"/>
          </a:p>
        </p:txBody>
      </p:sp>
      <p:sp>
        <p:nvSpPr>
          <p:cNvPr id="3" name="TextBox 2"/>
          <p:cNvSpPr txBox="1"/>
          <p:nvPr/>
        </p:nvSpPr>
        <p:spPr>
          <a:xfrm>
            <a:off x="1371600" y="381000"/>
            <a:ext cx="3152594" cy="646331"/>
          </a:xfrm>
          <a:prstGeom prst="rect">
            <a:avLst/>
          </a:prstGeom>
          <a:noFill/>
        </p:spPr>
        <p:txBody>
          <a:bodyPr wrap="none" rtlCol="0">
            <a:spAutoFit/>
          </a:bodyPr>
          <a:lstStyle/>
          <a:p>
            <a:r>
              <a:rPr lang="en-US" sz="3600" dirty="0" smtClean="0"/>
              <a:t>Guerrilla Tactics</a:t>
            </a:r>
            <a:endParaRPr lang="en-US" sz="3600" dirty="0"/>
          </a:p>
        </p:txBody>
      </p:sp>
      <p:sp>
        <p:nvSpPr>
          <p:cNvPr id="4" name="Content Placeholder 2"/>
          <p:cNvSpPr txBox="1">
            <a:spLocks/>
          </p:cNvSpPr>
          <p:nvPr/>
        </p:nvSpPr>
        <p:spPr>
          <a:xfrm>
            <a:off x="914400" y="1600201"/>
            <a:ext cx="7772400" cy="4190999"/>
          </a:xfrm>
          <a:prstGeom prst="rect">
            <a:avLst/>
          </a:prstGeom>
        </p:spPr>
        <p:txBody>
          <a:bodyPr/>
          <a:lstStyle/>
          <a:p>
            <a:pPr marL="342900" marR="0" lvl="0" indent="-342900" algn="l" defTabSz="914400" rtl="0" eaLnBrk="1" fontAlgn="auto" latinLnBrk="0" hangingPunct="1">
              <a:lnSpc>
                <a:spcPct val="100000"/>
              </a:lnSpc>
              <a:spcBef>
                <a:spcPts val="600"/>
              </a:spcBef>
              <a:spcAft>
                <a:spcPts val="0"/>
              </a:spcAft>
              <a:buClrTx/>
              <a:buSzTx/>
              <a:buFont typeface="Wingdings" pitchFamily="2" charset="2"/>
              <a:buChar char="Ø"/>
              <a:tabLst/>
              <a:defRPr/>
            </a:pPr>
            <a:r>
              <a:rPr kumimoji="0" lang="en-US" sz="2800" b="0" i="0" u="none" strike="noStrike" kern="1200" cap="none" spc="0" normalizeH="0" baseline="0" noProof="0" dirty="0" smtClean="0">
                <a:ln>
                  <a:noFill/>
                </a:ln>
                <a:solidFill>
                  <a:schemeClr val="tx1"/>
                </a:solidFill>
                <a:effectLst/>
                <a:uLnTx/>
                <a:uFillTx/>
                <a:ea typeface="ＭＳ Ｐゴシック" pitchFamily="34" charset="-128"/>
                <a:cs typeface="Arial" panose="020B0604020202020204" pitchFamily="34" charset="0"/>
              </a:rPr>
              <a:t>Obey in public,</a:t>
            </a:r>
            <a:r>
              <a:rPr kumimoji="0" lang="en-US" sz="2800" b="0" i="0" u="none" strike="noStrike" kern="1200" cap="none" spc="0" normalizeH="0" noProof="0" dirty="0" smtClean="0">
                <a:ln>
                  <a:noFill/>
                </a:ln>
                <a:solidFill>
                  <a:schemeClr val="tx1"/>
                </a:solidFill>
                <a:effectLst/>
                <a:uLnTx/>
                <a:uFillTx/>
                <a:ea typeface="ＭＳ Ｐゴシック" pitchFamily="34" charset="-128"/>
                <a:cs typeface="Arial" panose="020B0604020202020204" pitchFamily="34" charset="0"/>
              </a:rPr>
              <a:t> yet </a:t>
            </a:r>
            <a:r>
              <a:rPr kumimoji="0" lang="en-US" sz="2800" b="0" i="0" u="none" strike="noStrike" kern="1200" cap="none" spc="0" normalizeH="0" baseline="0" noProof="0" dirty="0" smtClean="0">
                <a:ln>
                  <a:noFill/>
                </a:ln>
                <a:solidFill>
                  <a:schemeClr val="tx1"/>
                </a:solidFill>
                <a:effectLst/>
                <a:uLnTx/>
                <a:uFillTx/>
                <a:ea typeface="ＭＳ Ｐゴシック" pitchFamily="34" charset="-128"/>
                <a:cs typeface="Arial" panose="020B0604020202020204" pitchFamily="34" charset="0"/>
              </a:rPr>
              <a:t>disobey in private</a:t>
            </a:r>
          </a:p>
          <a:p>
            <a:pPr marL="342900" marR="0" lvl="0" indent="-342900" algn="l" defTabSz="914400" rtl="0" eaLnBrk="1" fontAlgn="auto" latinLnBrk="0" hangingPunct="1">
              <a:lnSpc>
                <a:spcPct val="100000"/>
              </a:lnSpc>
              <a:spcBef>
                <a:spcPts val="600"/>
              </a:spcBef>
              <a:spcAft>
                <a:spcPts val="0"/>
              </a:spcAft>
              <a:buClrTx/>
              <a:buSzTx/>
              <a:buFont typeface="Wingdings" pitchFamily="2" charset="2"/>
              <a:buChar char="Ø"/>
              <a:tabLst/>
              <a:defRPr/>
            </a:pPr>
            <a:r>
              <a:rPr kumimoji="0" lang="en-US" sz="2800" b="0" i="0" u="none" strike="noStrike" kern="1200" cap="none" spc="0" normalizeH="0" baseline="0" noProof="0" dirty="0" smtClean="0">
                <a:ln>
                  <a:noFill/>
                </a:ln>
                <a:solidFill>
                  <a:schemeClr val="tx1"/>
                </a:solidFill>
                <a:effectLst/>
                <a:uLnTx/>
                <a:uFillTx/>
                <a:ea typeface="ＭＳ Ｐゴシック" pitchFamily="34" charset="-128"/>
                <a:cs typeface="Arial" panose="020B0604020202020204" pitchFamily="34" charset="0"/>
              </a:rPr>
              <a:t>Neglect policies and directives.</a:t>
            </a:r>
            <a:r>
              <a:rPr kumimoji="0" lang="en-US" sz="2800" b="0" i="0" u="none" strike="noStrike" kern="1200" cap="none" spc="0" normalizeH="0" noProof="0" dirty="0" smtClean="0">
                <a:ln>
                  <a:noFill/>
                </a:ln>
                <a:solidFill>
                  <a:schemeClr val="tx1"/>
                </a:solidFill>
                <a:effectLst/>
                <a:uLnTx/>
                <a:uFillTx/>
                <a:ea typeface="ＭＳ Ｐゴシック" pitchFamily="34" charset="-128"/>
                <a:cs typeface="Arial" panose="020B0604020202020204" pitchFamily="34" charset="0"/>
              </a:rPr>
              <a:t> S</a:t>
            </a:r>
            <a:r>
              <a:rPr kumimoji="0" lang="en-US" sz="2800" b="0" i="0" u="none" strike="noStrike" kern="1200" cap="none" spc="0" normalizeH="0" baseline="0" noProof="0" dirty="0" smtClean="0">
                <a:ln>
                  <a:noFill/>
                </a:ln>
                <a:solidFill>
                  <a:schemeClr val="tx1"/>
                </a:solidFill>
                <a:effectLst/>
                <a:uLnTx/>
                <a:uFillTx/>
                <a:ea typeface="ＭＳ Ｐゴシック" pitchFamily="34" charset="-128"/>
                <a:cs typeface="Arial" panose="020B0604020202020204" pitchFamily="34" charset="0"/>
              </a:rPr>
              <a:t>tall or sabotage </a:t>
            </a:r>
          </a:p>
          <a:p>
            <a:pPr marL="342900" marR="0" lvl="0" indent="-342900" algn="l" defTabSz="914400" rtl="0" eaLnBrk="1" fontAlgn="auto" latinLnBrk="0" hangingPunct="1">
              <a:lnSpc>
                <a:spcPct val="100000"/>
              </a:lnSpc>
              <a:spcBef>
                <a:spcPts val="600"/>
              </a:spcBef>
              <a:spcAft>
                <a:spcPts val="0"/>
              </a:spcAft>
              <a:buClrTx/>
              <a:buSzTx/>
              <a:buFont typeface="Wingdings" pitchFamily="2" charset="2"/>
              <a:buChar char="Ø"/>
              <a:tabLst/>
              <a:defRPr/>
            </a:pPr>
            <a:r>
              <a:rPr kumimoji="0" lang="en-US" sz="2800" b="0" i="0" u="none" strike="noStrike" kern="1200" cap="none" spc="0" normalizeH="0" baseline="0" noProof="0" dirty="0" smtClean="0">
                <a:ln>
                  <a:noFill/>
                </a:ln>
                <a:solidFill>
                  <a:schemeClr val="tx1"/>
                </a:solidFill>
                <a:effectLst/>
                <a:uLnTx/>
                <a:uFillTx/>
                <a:ea typeface="ＭＳ Ｐゴシック" pitchFamily="34" charset="-128"/>
                <a:cs typeface="Arial" panose="020B0604020202020204" pitchFamily="34" charset="0"/>
              </a:rPr>
              <a:t>Fail to correct superior's mistakes</a:t>
            </a:r>
          </a:p>
          <a:p>
            <a:pPr marL="342900" marR="0" lvl="0" indent="-342900" algn="l" defTabSz="914400" rtl="0" eaLnBrk="1" fontAlgn="auto" latinLnBrk="0" hangingPunct="1">
              <a:lnSpc>
                <a:spcPct val="100000"/>
              </a:lnSpc>
              <a:spcBef>
                <a:spcPts val="600"/>
              </a:spcBef>
              <a:spcAft>
                <a:spcPts val="0"/>
              </a:spcAft>
              <a:buClrTx/>
              <a:buSzTx/>
              <a:buFont typeface="Wingdings" pitchFamily="2" charset="2"/>
              <a:buChar char="Ø"/>
              <a:tabLst/>
              <a:defRPr/>
            </a:pPr>
            <a:r>
              <a:rPr kumimoji="0" lang="en-US" sz="2800" b="0" i="0" u="none" strike="noStrike" kern="1200" cap="none" spc="0" normalizeH="0" baseline="0" noProof="0" dirty="0" smtClean="0">
                <a:ln>
                  <a:noFill/>
                </a:ln>
                <a:solidFill>
                  <a:schemeClr val="tx1"/>
                </a:solidFill>
                <a:effectLst/>
                <a:uLnTx/>
                <a:uFillTx/>
                <a:ea typeface="ＭＳ Ｐゴシック" pitchFamily="34" charset="-128"/>
                <a:cs typeface="Arial" panose="020B0604020202020204" pitchFamily="34" charset="0"/>
              </a:rPr>
              <a:t>Withhold information from superiors</a:t>
            </a:r>
          </a:p>
          <a:p>
            <a:pPr marL="342900" marR="0" lvl="0" indent="-342900" algn="l" defTabSz="914400" rtl="0" eaLnBrk="1" fontAlgn="auto" latinLnBrk="0" hangingPunct="1">
              <a:lnSpc>
                <a:spcPct val="100000"/>
              </a:lnSpc>
              <a:spcBef>
                <a:spcPts val="600"/>
              </a:spcBef>
              <a:spcAft>
                <a:spcPts val="0"/>
              </a:spcAft>
              <a:buClrTx/>
              <a:buSzTx/>
              <a:buFont typeface="Wingdings" pitchFamily="2" charset="2"/>
              <a:buChar char="Ø"/>
              <a:tabLst/>
              <a:defRPr/>
            </a:pPr>
            <a:r>
              <a:rPr kumimoji="0" lang="en-US" sz="2800" b="0" i="0" u="none" strike="noStrike" kern="1200" cap="none" spc="0" normalizeH="0" baseline="0" noProof="0" dirty="0" smtClean="0">
                <a:ln>
                  <a:noFill/>
                </a:ln>
                <a:solidFill>
                  <a:schemeClr val="tx1"/>
                </a:solidFill>
                <a:effectLst/>
                <a:uLnTx/>
                <a:uFillTx/>
                <a:ea typeface="ＭＳ Ｐゴシック" pitchFamily="34" charset="-128"/>
                <a:cs typeface="Arial" panose="020B0604020202020204" pitchFamily="34" charset="0"/>
              </a:rPr>
              <a:t>Leak information to the media</a:t>
            </a:r>
          </a:p>
          <a:p>
            <a:pPr marL="342900" lvl="0" indent="-342900">
              <a:spcBef>
                <a:spcPts val="600"/>
              </a:spcBef>
              <a:buFont typeface="Wingdings" pitchFamily="2" charset="2"/>
              <a:buChar char="Ø"/>
              <a:defRPr/>
            </a:pPr>
            <a:r>
              <a:rPr lang="en-US" sz="2800" dirty="0" smtClean="0">
                <a:ea typeface="ＭＳ Ｐゴシック" pitchFamily="34" charset="-128"/>
                <a:cs typeface="Arial" panose="020B0604020202020204" pitchFamily="34" charset="0"/>
              </a:rPr>
              <a:t>Enlist coworkers to plot a unified opposition strategy</a:t>
            </a:r>
          </a:p>
          <a:p>
            <a:pPr marL="342900" lvl="0" indent="-342900">
              <a:spcBef>
                <a:spcPts val="600"/>
              </a:spcBef>
              <a:buFont typeface="Wingdings" pitchFamily="2" charset="2"/>
              <a:buChar char="Ø"/>
              <a:defRPr/>
            </a:pPr>
            <a:r>
              <a:rPr lang="en-US" sz="2800" dirty="0" smtClean="0">
                <a:ea typeface="ＭＳ Ｐゴシック" pitchFamily="34" charset="-128"/>
                <a:cs typeface="Arial" panose="020B0604020202020204" pitchFamily="34" charset="0"/>
              </a:rPr>
              <a:t>Openly disparage the organization, its policies, programs,  and management</a:t>
            </a:r>
          </a:p>
          <a:p>
            <a:pPr marL="342900" marR="0" lvl="0" indent="-342900" algn="l" defTabSz="914400" rtl="0" eaLnBrk="1" fontAlgn="auto" latinLnBrk="0" hangingPunct="1">
              <a:lnSpc>
                <a:spcPct val="100000"/>
              </a:lnSpc>
              <a:spcBef>
                <a:spcPts val="600"/>
              </a:spcBef>
              <a:spcAft>
                <a:spcPts val="0"/>
              </a:spcAft>
              <a:buClrTx/>
              <a:buSzTx/>
              <a:buFont typeface="Wingdings" pitchFamily="2" charset="2"/>
              <a:buChar char="Ø"/>
              <a:tabLst/>
              <a:defRPr/>
            </a:pPr>
            <a:endParaRPr kumimoji="0" lang="en-US" sz="2400" b="0" i="0" u="none" strike="noStrike" kern="1200" cap="none" spc="0" normalizeH="0" baseline="0" noProof="0" dirty="0">
              <a:ln>
                <a:noFill/>
              </a:ln>
              <a:solidFill>
                <a:schemeClr val="tx1"/>
              </a:solidFill>
              <a:effectLst/>
              <a:uLnTx/>
              <a:uFillTx/>
              <a:ea typeface="ＭＳ Ｐゴシック" pitchFamily="34" charset="-128"/>
              <a:cs typeface="Arial" panose="020B0604020202020204" pitchFamily="34" charset="0"/>
            </a:endParaRPr>
          </a:p>
        </p:txBody>
      </p:sp>
      <p:pic>
        <p:nvPicPr>
          <p:cNvPr id="5" name="Picture 5" descr="http://www.mediabistro.com/fishbowldc/files/2011/02/889bomb.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289363" y="76200"/>
            <a:ext cx="1778437" cy="1223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11</a:t>
            </a:fld>
            <a:endParaRPr lang="en-US"/>
          </a:p>
        </p:txBody>
      </p:sp>
      <p:sp>
        <p:nvSpPr>
          <p:cNvPr id="3" name="TextBox 2"/>
          <p:cNvSpPr txBox="1"/>
          <p:nvPr/>
        </p:nvSpPr>
        <p:spPr>
          <a:xfrm>
            <a:off x="1371600" y="381000"/>
            <a:ext cx="6321410" cy="646331"/>
          </a:xfrm>
          <a:prstGeom prst="rect">
            <a:avLst/>
          </a:prstGeom>
          <a:noFill/>
        </p:spPr>
        <p:txBody>
          <a:bodyPr wrap="none" rtlCol="0">
            <a:spAutoFit/>
          </a:bodyPr>
          <a:lstStyle/>
          <a:p>
            <a:r>
              <a:rPr lang="en-US" sz="3600" dirty="0" smtClean="0"/>
              <a:t>Dissent Has Its Potential Benefits</a:t>
            </a:r>
            <a:endParaRPr lang="en-US" sz="3600" dirty="0"/>
          </a:p>
        </p:txBody>
      </p:sp>
      <p:sp>
        <p:nvSpPr>
          <p:cNvPr id="4" name="Rectangle 3"/>
          <p:cNvSpPr/>
          <p:nvPr/>
        </p:nvSpPr>
        <p:spPr>
          <a:xfrm>
            <a:off x="914400" y="1600200"/>
            <a:ext cx="7620000" cy="3062377"/>
          </a:xfrm>
          <a:prstGeom prst="rect">
            <a:avLst/>
          </a:prstGeom>
        </p:spPr>
        <p:txBody>
          <a:bodyPr wrap="square">
            <a:spAutoFit/>
          </a:bodyPr>
          <a:lstStyle/>
          <a:p>
            <a:pPr marL="342900" lvl="0" indent="-342900">
              <a:spcBef>
                <a:spcPts val="600"/>
              </a:spcBef>
              <a:buFont typeface="Wingdings" pitchFamily="2" charset="2"/>
              <a:buChar char="Ø"/>
              <a:defRPr/>
            </a:pPr>
            <a:r>
              <a:rPr lang="en-US" sz="2800" dirty="0" smtClean="0">
                <a:ea typeface="ＭＳ Ｐゴシック" pitchFamily="34" charset="-128"/>
                <a:cs typeface="Arial" panose="020B0604020202020204" pitchFamily="34" charset="0"/>
              </a:rPr>
              <a:t>Presents multiple perspectives</a:t>
            </a:r>
          </a:p>
          <a:p>
            <a:pPr marL="342900" lvl="0" indent="-342900">
              <a:spcBef>
                <a:spcPts val="600"/>
              </a:spcBef>
              <a:buFont typeface="Wingdings" pitchFamily="2" charset="2"/>
              <a:buChar char="Ø"/>
              <a:defRPr/>
            </a:pPr>
            <a:r>
              <a:rPr lang="en-US" sz="2800" dirty="0" smtClean="0">
                <a:ea typeface="ＭＳ Ｐゴシック" pitchFamily="34" charset="-128"/>
                <a:cs typeface="Arial" panose="020B0604020202020204" pitchFamily="34" charset="0"/>
              </a:rPr>
              <a:t>Challenges assumptions</a:t>
            </a:r>
          </a:p>
          <a:p>
            <a:pPr marL="342900" lvl="0" indent="-342900">
              <a:spcBef>
                <a:spcPts val="600"/>
              </a:spcBef>
              <a:buFont typeface="Wingdings" pitchFamily="2" charset="2"/>
              <a:buChar char="Ø"/>
              <a:defRPr/>
            </a:pPr>
            <a:r>
              <a:rPr lang="en-US" sz="2800" dirty="0" smtClean="0">
                <a:ea typeface="ＭＳ Ｐゴシック" pitchFamily="34" charset="-128"/>
                <a:cs typeface="Arial" panose="020B0604020202020204" pitchFamily="34" charset="0"/>
              </a:rPr>
              <a:t>Prompts positive change</a:t>
            </a:r>
          </a:p>
          <a:p>
            <a:pPr marL="342900" lvl="0" indent="-342900">
              <a:spcBef>
                <a:spcPts val="600"/>
              </a:spcBef>
              <a:buFont typeface="Wingdings" pitchFamily="2" charset="2"/>
              <a:buChar char="Ø"/>
              <a:defRPr/>
            </a:pPr>
            <a:r>
              <a:rPr lang="en-US" sz="2800" dirty="0" smtClean="0">
                <a:ea typeface="ＭＳ Ｐゴシック" pitchFamily="34" charset="-128"/>
                <a:cs typeface="Arial" panose="020B0604020202020204" pitchFamily="34" charset="0"/>
              </a:rPr>
              <a:t>Promotes critical, creative thinking</a:t>
            </a:r>
          </a:p>
          <a:p>
            <a:pPr marL="342900" lvl="0" indent="-342900">
              <a:spcBef>
                <a:spcPts val="600"/>
              </a:spcBef>
              <a:buFont typeface="Wingdings" pitchFamily="2" charset="2"/>
              <a:buChar char="Ø"/>
              <a:defRPr/>
            </a:pPr>
            <a:r>
              <a:rPr lang="en-US" sz="2800" dirty="0" smtClean="0">
                <a:ea typeface="ＭＳ Ｐゴシック" pitchFamily="34" charset="-128"/>
                <a:cs typeface="Arial" panose="020B0604020202020204" pitchFamily="34" charset="0"/>
              </a:rPr>
              <a:t>Produces innovation</a:t>
            </a:r>
          </a:p>
          <a:p>
            <a:pPr marL="342900" lvl="0" indent="-342900">
              <a:spcBef>
                <a:spcPts val="600"/>
              </a:spcBef>
              <a:buFont typeface="Wingdings" pitchFamily="2" charset="2"/>
              <a:buChar char="Ø"/>
              <a:defRPr/>
            </a:pPr>
            <a:r>
              <a:rPr lang="en-US" sz="2800" dirty="0" smtClean="0">
                <a:ea typeface="ＭＳ Ｐゴシック" pitchFamily="34" charset="-128"/>
                <a:cs typeface="Arial" panose="020B0604020202020204" pitchFamily="34" charset="0"/>
              </a:rPr>
              <a:t>Kills groupthink</a:t>
            </a:r>
          </a:p>
        </p:txBody>
      </p:sp>
      <p:pic>
        <p:nvPicPr>
          <p:cNvPr id="5" name="Picture 4" descr="http://leahgordon.files.wordpress.com/2011/06/groupthink.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22338" y="3928265"/>
            <a:ext cx="3035862" cy="24076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12</a:t>
            </a:fld>
            <a:endParaRPr lang="en-US"/>
          </a:p>
        </p:txBody>
      </p:sp>
      <p:sp>
        <p:nvSpPr>
          <p:cNvPr id="3" name="TextBox 2"/>
          <p:cNvSpPr txBox="1"/>
          <p:nvPr/>
        </p:nvSpPr>
        <p:spPr>
          <a:xfrm>
            <a:off x="1371600" y="381000"/>
            <a:ext cx="5116401" cy="646331"/>
          </a:xfrm>
          <a:prstGeom prst="rect">
            <a:avLst/>
          </a:prstGeom>
          <a:noFill/>
        </p:spPr>
        <p:txBody>
          <a:bodyPr wrap="none" rtlCol="0">
            <a:spAutoFit/>
          </a:bodyPr>
          <a:lstStyle/>
          <a:p>
            <a:r>
              <a:rPr lang="en-US" sz="3600" dirty="0" smtClean="0"/>
              <a:t>Conflict in an Organization</a:t>
            </a:r>
            <a:endParaRPr lang="en-US" sz="3600" dirty="0"/>
          </a:p>
        </p:txBody>
      </p:sp>
      <p:grpSp>
        <p:nvGrpSpPr>
          <p:cNvPr id="4" name="Group 3"/>
          <p:cNvGrpSpPr/>
          <p:nvPr/>
        </p:nvGrpSpPr>
        <p:grpSpPr>
          <a:xfrm>
            <a:off x="1780333" y="1524000"/>
            <a:ext cx="5412369" cy="5113094"/>
            <a:chOff x="942385" y="685800"/>
            <a:chExt cx="5461482" cy="5799928"/>
          </a:xfrm>
        </p:grpSpPr>
        <p:cxnSp>
          <p:nvCxnSpPr>
            <p:cNvPr id="5" name="Straight Connector 4"/>
            <p:cNvCxnSpPr/>
            <p:nvPr/>
          </p:nvCxnSpPr>
          <p:spPr>
            <a:xfrm>
              <a:off x="1828799" y="685800"/>
              <a:ext cx="0" cy="4572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828799" y="5257800"/>
              <a:ext cx="4572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rot="10800000">
              <a:off x="942385" y="2286707"/>
              <a:ext cx="621139" cy="1366076"/>
            </a:xfrm>
            <a:prstGeom prst="rect">
              <a:avLst/>
            </a:prstGeom>
            <a:noFill/>
          </p:spPr>
          <p:txBody>
            <a:bodyPr vert="eaVert" wrap="none" rtlCol="0">
              <a:spAutoFit/>
            </a:bodyPr>
            <a:lstStyle/>
            <a:p>
              <a:r>
                <a:rPr lang="en-US" sz="2800" dirty="0" smtClean="0"/>
                <a:t>Conflict</a:t>
              </a:r>
              <a:endParaRPr lang="en-US" sz="2800" dirty="0"/>
            </a:p>
          </p:txBody>
        </p:sp>
        <p:sp>
          <p:nvSpPr>
            <p:cNvPr id="8" name="TextBox 7"/>
            <p:cNvSpPr txBox="1"/>
            <p:nvPr/>
          </p:nvSpPr>
          <p:spPr>
            <a:xfrm rot="10800000">
              <a:off x="1367134" y="4724400"/>
              <a:ext cx="461665" cy="476156"/>
            </a:xfrm>
            <a:prstGeom prst="rect">
              <a:avLst/>
            </a:prstGeom>
            <a:noFill/>
          </p:spPr>
          <p:txBody>
            <a:bodyPr vert="eaVert" wrap="none" rtlCol="0">
              <a:spAutoFit/>
            </a:bodyPr>
            <a:lstStyle/>
            <a:p>
              <a:r>
                <a:rPr lang="en-US" dirty="0" smtClean="0"/>
                <a:t>Low</a:t>
              </a:r>
              <a:endParaRPr lang="en-US" dirty="0"/>
            </a:p>
          </p:txBody>
        </p:sp>
        <p:sp>
          <p:nvSpPr>
            <p:cNvPr id="9" name="TextBox 8"/>
            <p:cNvSpPr txBox="1"/>
            <p:nvPr/>
          </p:nvSpPr>
          <p:spPr>
            <a:xfrm rot="10800000">
              <a:off x="1367134" y="685801"/>
              <a:ext cx="461665" cy="520335"/>
            </a:xfrm>
            <a:prstGeom prst="rect">
              <a:avLst/>
            </a:prstGeom>
            <a:noFill/>
          </p:spPr>
          <p:txBody>
            <a:bodyPr vert="eaVert" wrap="none" rtlCol="0">
              <a:spAutoFit/>
            </a:bodyPr>
            <a:lstStyle/>
            <a:p>
              <a:r>
                <a:rPr lang="en-US" dirty="0" smtClean="0"/>
                <a:t>High</a:t>
              </a:r>
              <a:endParaRPr lang="en-US" dirty="0"/>
            </a:p>
          </p:txBody>
        </p:sp>
        <p:sp>
          <p:nvSpPr>
            <p:cNvPr id="10" name="TextBox 9"/>
            <p:cNvSpPr txBox="1"/>
            <p:nvPr/>
          </p:nvSpPr>
          <p:spPr>
            <a:xfrm>
              <a:off x="1959570" y="5892225"/>
              <a:ext cx="4290064" cy="593503"/>
            </a:xfrm>
            <a:prstGeom prst="rect">
              <a:avLst/>
            </a:prstGeom>
            <a:noFill/>
          </p:spPr>
          <p:txBody>
            <a:bodyPr wrap="none" rtlCol="0">
              <a:spAutoFit/>
            </a:bodyPr>
            <a:lstStyle/>
            <a:p>
              <a:pPr algn="ctr"/>
              <a:r>
                <a:rPr lang="en-US" sz="2800" dirty="0" smtClean="0"/>
                <a:t>Organizational Effectiveness</a:t>
              </a:r>
              <a:endParaRPr lang="en-US" sz="2800" dirty="0"/>
            </a:p>
          </p:txBody>
        </p:sp>
        <p:sp>
          <p:nvSpPr>
            <p:cNvPr id="11" name="TextBox 10"/>
            <p:cNvSpPr txBox="1"/>
            <p:nvPr/>
          </p:nvSpPr>
          <p:spPr>
            <a:xfrm>
              <a:off x="1828799" y="5257800"/>
              <a:ext cx="568489" cy="369332"/>
            </a:xfrm>
            <a:prstGeom prst="rect">
              <a:avLst/>
            </a:prstGeom>
            <a:noFill/>
          </p:spPr>
          <p:txBody>
            <a:bodyPr wrap="none" rtlCol="0">
              <a:spAutoFit/>
            </a:bodyPr>
            <a:lstStyle/>
            <a:p>
              <a:r>
                <a:rPr lang="en-US" dirty="0" smtClean="0"/>
                <a:t>Low</a:t>
              </a:r>
              <a:endParaRPr lang="en-US" dirty="0"/>
            </a:p>
          </p:txBody>
        </p:sp>
        <p:sp>
          <p:nvSpPr>
            <p:cNvPr id="12" name="TextBox 11"/>
            <p:cNvSpPr txBox="1"/>
            <p:nvPr/>
          </p:nvSpPr>
          <p:spPr>
            <a:xfrm>
              <a:off x="5791199" y="5257800"/>
              <a:ext cx="612668" cy="369332"/>
            </a:xfrm>
            <a:prstGeom prst="rect">
              <a:avLst/>
            </a:prstGeom>
            <a:noFill/>
          </p:spPr>
          <p:txBody>
            <a:bodyPr wrap="none" rtlCol="0">
              <a:spAutoFit/>
            </a:bodyPr>
            <a:lstStyle/>
            <a:p>
              <a:r>
                <a:rPr lang="en-US" dirty="0" smtClean="0"/>
                <a:t>High</a:t>
              </a:r>
              <a:endParaRPr lang="en-US" dirty="0"/>
            </a:p>
          </p:txBody>
        </p:sp>
        <p:cxnSp>
          <p:nvCxnSpPr>
            <p:cNvPr id="13" name="Straight Connector 12"/>
            <p:cNvCxnSpPr/>
            <p:nvPr/>
          </p:nvCxnSpPr>
          <p:spPr>
            <a:xfrm>
              <a:off x="1828800" y="3003699"/>
              <a:ext cx="4572000"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4" name="Freeform 13"/>
            <p:cNvSpPr/>
            <p:nvPr/>
          </p:nvSpPr>
          <p:spPr>
            <a:xfrm>
              <a:off x="1839433" y="762000"/>
              <a:ext cx="4550734" cy="2133600"/>
            </a:xfrm>
            <a:custGeom>
              <a:avLst/>
              <a:gdLst>
                <a:gd name="connsiteX0" fmla="*/ 0 w 4550734"/>
                <a:gd name="connsiteY0" fmla="*/ 0 h 2115879"/>
                <a:gd name="connsiteX1" fmla="*/ 520995 w 4550734"/>
                <a:gd name="connsiteY1" fmla="*/ 1010093 h 2115879"/>
                <a:gd name="connsiteX2" fmla="*/ 1201479 w 4550734"/>
                <a:gd name="connsiteY2" fmla="*/ 1499191 h 2115879"/>
                <a:gd name="connsiteX3" fmla="*/ 2286000 w 4550734"/>
                <a:gd name="connsiteY3" fmla="*/ 1839433 h 2115879"/>
                <a:gd name="connsiteX4" fmla="*/ 3232297 w 4550734"/>
                <a:gd name="connsiteY4" fmla="*/ 2009553 h 2115879"/>
                <a:gd name="connsiteX5" fmla="*/ 3955311 w 4550734"/>
                <a:gd name="connsiteY5" fmla="*/ 2083981 h 2115879"/>
                <a:gd name="connsiteX6" fmla="*/ 4550734 w 4550734"/>
                <a:gd name="connsiteY6" fmla="*/ 2115879 h 2115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0734" h="2115879">
                  <a:moveTo>
                    <a:pt x="0" y="0"/>
                  </a:moveTo>
                  <a:cubicBezTo>
                    <a:pt x="160374" y="380114"/>
                    <a:pt x="320749" y="760228"/>
                    <a:pt x="520995" y="1010093"/>
                  </a:cubicBezTo>
                  <a:cubicBezTo>
                    <a:pt x="721241" y="1259958"/>
                    <a:pt x="907312" y="1360968"/>
                    <a:pt x="1201479" y="1499191"/>
                  </a:cubicBezTo>
                  <a:cubicBezTo>
                    <a:pt x="1495647" y="1637414"/>
                    <a:pt x="1947530" y="1754373"/>
                    <a:pt x="2286000" y="1839433"/>
                  </a:cubicBezTo>
                  <a:cubicBezTo>
                    <a:pt x="2624470" y="1924493"/>
                    <a:pt x="2954079" y="1968795"/>
                    <a:pt x="3232297" y="2009553"/>
                  </a:cubicBezTo>
                  <a:cubicBezTo>
                    <a:pt x="3510516" y="2050311"/>
                    <a:pt x="3735572" y="2066260"/>
                    <a:pt x="3955311" y="2083981"/>
                  </a:cubicBezTo>
                  <a:cubicBezTo>
                    <a:pt x="4175050" y="2101702"/>
                    <a:pt x="4362892" y="2108790"/>
                    <a:pt x="4550734" y="2115879"/>
                  </a:cubicBez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Freeform 14"/>
            <p:cNvSpPr/>
            <p:nvPr/>
          </p:nvSpPr>
          <p:spPr>
            <a:xfrm>
              <a:off x="1828800" y="3124200"/>
              <a:ext cx="4550734" cy="2133600"/>
            </a:xfrm>
            <a:custGeom>
              <a:avLst/>
              <a:gdLst>
                <a:gd name="connsiteX0" fmla="*/ 0 w 4550734"/>
                <a:gd name="connsiteY0" fmla="*/ 0 h 2115879"/>
                <a:gd name="connsiteX1" fmla="*/ 520995 w 4550734"/>
                <a:gd name="connsiteY1" fmla="*/ 1010093 h 2115879"/>
                <a:gd name="connsiteX2" fmla="*/ 1201479 w 4550734"/>
                <a:gd name="connsiteY2" fmla="*/ 1499191 h 2115879"/>
                <a:gd name="connsiteX3" fmla="*/ 2286000 w 4550734"/>
                <a:gd name="connsiteY3" fmla="*/ 1839433 h 2115879"/>
                <a:gd name="connsiteX4" fmla="*/ 3232297 w 4550734"/>
                <a:gd name="connsiteY4" fmla="*/ 2009553 h 2115879"/>
                <a:gd name="connsiteX5" fmla="*/ 3955311 w 4550734"/>
                <a:gd name="connsiteY5" fmla="*/ 2083981 h 2115879"/>
                <a:gd name="connsiteX6" fmla="*/ 4550734 w 4550734"/>
                <a:gd name="connsiteY6" fmla="*/ 2115879 h 2115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0734" h="2115879">
                  <a:moveTo>
                    <a:pt x="0" y="0"/>
                  </a:moveTo>
                  <a:cubicBezTo>
                    <a:pt x="160374" y="380114"/>
                    <a:pt x="320749" y="760228"/>
                    <a:pt x="520995" y="1010093"/>
                  </a:cubicBezTo>
                  <a:cubicBezTo>
                    <a:pt x="721241" y="1259958"/>
                    <a:pt x="907312" y="1360968"/>
                    <a:pt x="1201479" y="1499191"/>
                  </a:cubicBezTo>
                  <a:cubicBezTo>
                    <a:pt x="1495647" y="1637414"/>
                    <a:pt x="1947530" y="1754373"/>
                    <a:pt x="2286000" y="1839433"/>
                  </a:cubicBezTo>
                  <a:cubicBezTo>
                    <a:pt x="2624470" y="1924493"/>
                    <a:pt x="2954079" y="1968795"/>
                    <a:pt x="3232297" y="2009553"/>
                  </a:cubicBezTo>
                  <a:cubicBezTo>
                    <a:pt x="3510516" y="2050311"/>
                    <a:pt x="3735572" y="2066260"/>
                    <a:pt x="3955311" y="2083981"/>
                  </a:cubicBezTo>
                  <a:cubicBezTo>
                    <a:pt x="4175050" y="2101702"/>
                    <a:pt x="4362892" y="2108790"/>
                    <a:pt x="4550734" y="2115879"/>
                  </a:cubicBezTo>
                </a:path>
              </a:pathLst>
            </a:custGeom>
            <a:ln w="38100">
              <a:solidFill>
                <a:schemeClr val="tx1"/>
              </a:solidFill>
            </a:ln>
            <a:scene3d>
              <a:camera prst="orthographicFront">
                <a:rot lat="1080000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2298447" y="2819400"/>
              <a:ext cx="2485617" cy="369332"/>
            </a:xfrm>
            <a:prstGeom prst="rect">
              <a:avLst/>
            </a:prstGeom>
            <a:solidFill>
              <a:schemeClr val="bg1"/>
            </a:solidFill>
          </p:spPr>
          <p:txBody>
            <a:bodyPr wrap="none" rtlCol="0">
              <a:spAutoFit/>
            </a:bodyPr>
            <a:lstStyle/>
            <a:p>
              <a:r>
                <a:rPr lang="en-US" dirty="0" smtClean="0"/>
                <a:t>Optimal Level of Conflict</a:t>
              </a:r>
              <a:endParaRPr lang="en-US" dirty="0"/>
            </a:p>
          </p:txBody>
        </p:sp>
        <p:sp>
          <p:nvSpPr>
            <p:cNvPr id="17" name="TextBox 16"/>
            <p:cNvSpPr txBox="1"/>
            <p:nvPr/>
          </p:nvSpPr>
          <p:spPr>
            <a:xfrm>
              <a:off x="2577324" y="762000"/>
              <a:ext cx="2582096" cy="1065920"/>
            </a:xfrm>
            <a:prstGeom prst="rect">
              <a:avLst/>
            </a:prstGeom>
            <a:noFill/>
          </p:spPr>
          <p:txBody>
            <a:bodyPr wrap="none" rtlCol="0">
              <a:spAutoFit/>
            </a:bodyPr>
            <a:lstStyle/>
            <a:p>
              <a:r>
                <a:rPr lang="en-US" sz="1600" dirty="0" smtClean="0"/>
                <a:t>Excessive conflict:</a:t>
              </a:r>
            </a:p>
            <a:p>
              <a:r>
                <a:rPr lang="en-US" sz="1600" dirty="0" smtClean="0"/>
                <a:t>--inhibits communication</a:t>
              </a:r>
            </a:p>
            <a:p>
              <a:r>
                <a:rPr lang="en-US" sz="1600" dirty="0" smtClean="0"/>
                <a:t>--reduces individual performance</a:t>
              </a:r>
            </a:p>
            <a:p>
              <a:r>
                <a:rPr lang="en-US" sz="1600" dirty="0" smtClean="0"/>
                <a:t>--reduces organizational trust</a:t>
              </a:r>
              <a:endParaRPr lang="en-US" sz="1600" dirty="0"/>
            </a:p>
          </p:txBody>
        </p:sp>
        <p:sp>
          <p:nvSpPr>
            <p:cNvPr id="18" name="TextBox 17"/>
            <p:cNvSpPr txBox="1"/>
            <p:nvPr/>
          </p:nvSpPr>
          <p:spPr>
            <a:xfrm>
              <a:off x="2580640" y="4057471"/>
              <a:ext cx="2689606" cy="1065920"/>
            </a:xfrm>
            <a:prstGeom prst="rect">
              <a:avLst/>
            </a:prstGeom>
            <a:noFill/>
          </p:spPr>
          <p:txBody>
            <a:bodyPr wrap="none" rtlCol="0">
              <a:spAutoFit/>
            </a:bodyPr>
            <a:lstStyle/>
            <a:p>
              <a:r>
                <a:rPr lang="en-US" sz="1600" dirty="0" smtClean="0"/>
                <a:t>Insufficient conflict:</a:t>
              </a:r>
            </a:p>
            <a:p>
              <a:r>
                <a:rPr lang="en-US" sz="1600" dirty="0" smtClean="0"/>
                <a:t>--reduces innovation</a:t>
              </a:r>
            </a:p>
            <a:p>
              <a:r>
                <a:rPr lang="en-US" sz="1600" dirty="0" smtClean="0"/>
                <a:t>--perpetuates inefficient processes</a:t>
              </a:r>
            </a:p>
            <a:p>
              <a:r>
                <a:rPr lang="en-US" sz="1600" dirty="0" smtClean="0"/>
                <a:t>--leads to groupthink</a:t>
              </a:r>
              <a:endParaRPr lang="en-US" sz="1600" dirty="0"/>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610600" y="6358231"/>
            <a:ext cx="381000" cy="365125"/>
          </a:xfrm>
        </p:spPr>
        <p:txBody>
          <a:bodyPr/>
          <a:lstStyle/>
          <a:p>
            <a:fld id="{0C5D3D0F-3A05-4524-BC17-C6EE010E67B7}" type="slidenum">
              <a:rPr lang="en-US" smtClean="0"/>
              <a:pPr/>
              <a:t>13</a:t>
            </a:fld>
            <a:endParaRPr lang="en-US"/>
          </a:p>
        </p:txBody>
      </p:sp>
      <p:sp>
        <p:nvSpPr>
          <p:cNvPr id="3" name="TextBox 2"/>
          <p:cNvSpPr txBox="1"/>
          <p:nvPr/>
        </p:nvSpPr>
        <p:spPr>
          <a:xfrm>
            <a:off x="1371600" y="381000"/>
            <a:ext cx="3652795" cy="646331"/>
          </a:xfrm>
          <a:prstGeom prst="rect">
            <a:avLst/>
          </a:prstGeom>
          <a:noFill/>
        </p:spPr>
        <p:txBody>
          <a:bodyPr wrap="none" rtlCol="0">
            <a:spAutoFit/>
          </a:bodyPr>
          <a:lstStyle/>
          <a:p>
            <a:r>
              <a:rPr lang="en-US" sz="3600" dirty="0" smtClean="0"/>
              <a:t>Positive Outcomes</a:t>
            </a:r>
            <a:endParaRPr lang="en-US" sz="3600" dirty="0"/>
          </a:p>
        </p:txBody>
      </p:sp>
      <p:sp>
        <p:nvSpPr>
          <p:cNvPr id="4" name="Rectangle 3"/>
          <p:cNvSpPr/>
          <p:nvPr/>
        </p:nvSpPr>
        <p:spPr>
          <a:xfrm>
            <a:off x="914400" y="1600200"/>
            <a:ext cx="7772400" cy="2554545"/>
          </a:xfrm>
          <a:prstGeom prst="rect">
            <a:avLst/>
          </a:prstGeom>
        </p:spPr>
        <p:txBody>
          <a:bodyPr wrap="square">
            <a:spAutoFit/>
          </a:bodyPr>
          <a:lstStyle/>
          <a:p>
            <a:pPr marL="342900" lvl="0" indent="-342900">
              <a:spcBef>
                <a:spcPts val="600"/>
              </a:spcBef>
              <a:buFont typeface="Wingdings" pitchFamily="2" charset="2"/>
              <a:buChar char="Ø"/>
              <a:defRPr/>
            </a:pPr>
            <a:r>
              <a:rPr lang="en-US" sz="2800" dirty="0" smtClean="0">
                <a:latin typeface="Arial" panose="020B0604020202020204" pitchFamily="34" charset="0"/>
                <a:ea typeface="ＭＳ Ｐゴシック" pitchFamily="34" charset="-128"/>
                <a:cs typeface="Arial" panose="020B0604020202020204" pitchFamily="34" charset="0"/>
              </a:rPr>
              <a:t>More ethical decisions</a:t>
            </a:r>
          </a:p>
          <a:p>
            <a:pPr marL="342900" lvl="0" indent="-342900">
              <a:spcBef>
                <a:spcPts val="600"/>
              </a:spcBef>
              <a:buFont typeface="Wingdings" pitchFamily="2" charset="2"/>
              <a:buChar char="Ø"/>
              <a:defRPr/>
            </a:pPr>
            <a:r>
              <a:rPr lang="en-US" sz="2800" dirty="0" smtClean="0">
                <a:latin typeface="Arial" panose="020B0604020202020204" pitchFamily="34" charset="0"/>
                <a:ea typeface="ＭＳ Ｐゴシック" pitchFamily="34" charset="-128"/>
                <a:cs typeface="Arial" panose="020B0604020202020204" pitchFamily="34" charset="0"/>
              </a:rPr>
              <a:t>More positive workplace</a:t>
            </a:r>
          </a:p>
          <a:p>
            <a:pPr marL="342900" lvl="0" indent="-342900">
              <a:spcBef>
                <a:spcPts val="600"/>
              </a:spcBef>
              <a:buFont typeface="Wingdings" pitchFamily="2" charset="2"/>
              <a:buChar char="Ø"/>
              <a:defRPr/>
            </a:pPr>
            <a:r>
              <a:rPr lang="en-US" sz="2800" dirty="0" smtClean="0">
                <a:latin typeface="Arial" panose="020B0604020202020204" pitchFamily="34" charset="0"/>
                <a:ea typeface="ＭＳ Ｐゴシック" pitchFamily="34" charset="-128"/>
                <a:cs typeface="Arial" panose="020B0604020202020204" pitchFamily="34" charset="0"/>
              </a:rPr>
              <a:t>More satisfied employees</a:t>
            </a:r>
          </a:p>
          <a:p>
            <a:pPr marL="342900" lvl="0" indent="-342900">
              <a:spcBef>
                <a:spcPts val="600"/>
              </a:spcBef>
              <a:buFont typeface="Wingdings" pitchFamily="2" charset="2"/>
              <a:buChar char="Ø"/>
              <a:defRPr/>
            </a:pPr>
            <a:r>
              <a:rPr lang="en-US" sz="2800" dirty="0" smtClean="0">
                <a:latin typeface="Arial" panose="020B0604020202020204" pitchFamily="34" charset="0"/>
                <a:ea typeface="ＭＳ Ｐゴシック" pitchFamily="34" charset="-128"/>
                <a:cs typeface="Arial" panose="020B0604020202020204" pitchFamily="34" charset="0"/>
              </a:rPr>
              <a:t>Improved performance</a:t>
            </a:r>
          </a:p>
          <a:p>
            <a:pPr marL="342900" lvl="0" indent="-342900">
              <a:spcBef>
                <a:spcPts val="600"/>
              </a:spcBef>
              <a:buFont typeface="Wingdings" pitchFamily="2" charset="2"/>
              <a:buChar char="Ø"/>
              <a:defRPr/>
            </a:pPr>
            <a:r>
              <a:rPr lang="en-US" sz="2800" dirty="0" smtClean="0">
                <a:latin typeface="Arial" panose="020B0604020202020204" pitchFamily="34" charset="0"/>
                <a:ea typeface="ＭＳ Ｐゴシック" pitchFamily="34" charset="-128"/>
                <a:cs typeface="Arial" panose="020B0604020202020204" pitchFamily="34" charset="0"/>
              </a:rPr>
              <a:t>Fewer catastrophic outcomes</a:t>
            </a:r>
            <a:endParaRPr lang="en-US" sz="2800" dirty="0"/>
          </a:p>
        </p:txBody>
      </p:sp>
      <p:graphicFrame>
        <p:nvGraphicFramePr>
          <p:cNvPr id="7" name="Chart 6"/>
          <p:cNvGraphicFramePr/>
          <p:nvPr/>
        </p:nvGraphicFramePr>
        <p:xfrm>
          <a:off x="400050" y="4165600"/>
          <a:ext cx="4279900" cy="254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p:nvPr/>
        </p:nvGraphicFramePr>
        <p:xfrm>
          <a:off x="4125368" y="4168388"/>
          <a:ext cx="4332832" cy="2524512"/>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14</a:t>
            </a:fld>
            <a:endParaRPr lang="en-US"/>
          </a:p>
        </p:txBody>
      </p:sp>
      <p:sp>
        <p:nvSpPr>
          <p:cNvPr id="3" name="TextBox 2"/>
          <p:cNvSpPr txBox="1"/>
          <p:nvPr/>
        </p:nvSpPr>
        <p:spPr>
          <a:xfrm>
            <a:off x="1371600" y="381000"/>
            <a:ext cx="2173352" cy="646331"/>
          </a:xfrm>
          <a:prstGeom prst="rect">
            <a:avLst/>
          </a:prstGeom>
          <a:noFill/>
        </p:spPr>
        <p:txBody>
          <a:bodyPr wrap="none" rtlCol="0">
            <a:spAutoFit/>
          </a:bodyPr>
          <a:lstStyle/>
          <a:p>
            <a:r>
              <a:rPr lang="en-US" sz="3600" dirty="0" smtClean="0"/>
              <a:t>Challenger</a:t>
            </a:r>
            <a:endParaRPr lang="en-US" sz="3600" dirty="0"/>
          </a:p>
        </p:txBody>
      </p:sp>
      <p:pic>
        <p:nvPicPr>
          <p:cNvPr id="4" name="Picture 2" descr="http://images.nationalgeographic.com/wpf/media-live/photos/000/317/cache/challenger-disaster-myths-eject-seats_31732_600x45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8398" y="1447800"/>
            <a:ext cx="6756402" cy="5334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assets.nydailynews.com/polopoly_fs/1.1594140.1390936666!/img/httpImage/image.jpg_gen/derivatives/gallery_1200/challenger-disaster-marks-28th-anniversary.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133600" y="2590800"/>
            <a:ext cx="4860634" cy="311080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15</a:t>
            </a:fld>
            <a:endParaRPr lang="en-US"/>
          </a:p>
        </p:txBody>
      </p:sp>
      <p:sp>
        <p:nvSpPr>
          <p:cNvPr id="3" name="TextBox 2"/>
          <p:cNvSpPr txBox="1"/>
          <p:nvPr/>
        </p:nvSpPr>
        <p:spPr>
          <a:xfrm>
            <a:off x="1371600" y="381000"/>
            <a:ext cx="4155305" cy="646331"/>
          </a:xfrm>
          <a:prstGeom prst="rect">
            <a:avLst/>
          </a:prstGeom>
          <a:noFill/>
        </p:spPr>
        <p:txBody>
          <a:bodyPr wrap="none" rtlCol="0">
            <a:spAutoFit/>
          </a:bodyPr>
          <a:lstStyle/>
          <a:p>
            <a:r>
              <a:rPr lang="en-US" sz="3600" dirty="0" smtClean="0"/>
              <a:t>Leadership Remedies</a:t>
            </a:r>
            <a:endParaRPr lang="en-US" sz="3600" dirty="0"/>
          </a:p>
        </p:txBody>
      </p:sp>
      <p:sp>
        <p:nvSpPr>
          <p:cNvPr id="4" name="Content Placeholder 2"/>
          <p:cNvSpPr txBox="1">
            <a:spLocks/>
          </p:cNvSpPr>
          <p:nvPr/>
        </p:nvSpPr>
        <p:spPr>
          <a:xfrm>
            <a:off x="914400" y="1600200"/>
            <a:ext cx="7721209" cy="5105400"/>
          </a:xfrm>
          <a:prstGeom prst="rect">
            <a:avLst/>
          </a:prstGeom>
        </p:spPr>
        <p:txBody>
          <a:bodyPr/>
          <a:lstStyle/>
          <a:p>
            <a:pPr marL="342900" marR="0" lvl="0" indent="-34290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en-US" sz="2800" i="0" u="none" strike="noStrike" kern="1200" cap="none" spc="0" normalizeH="0" baseline="0" noProof="0" dirty="0" smtClean="0">
                <a:ln>
                  <a:noFill/>
                </a:ln>
                <a:solidFill>
                  <a:schemeClr val="tx1"/>
                </a:solidFill>
                <a:effectLst/>
                <a:uLnTx/>
                <a:uFillTx/>
                <a:ea typeface="ＭＳ Ｐゴシック" pitchFamily="34" charset="-128"/>
                <a:cs typeface="Arial" charset="0"/>
              </a:rPr>
              <a:t>Create a </a:t>
            </a:r>
            <a:r>
              <a:rPr kumimoji="0" lang="en-US" sz="2800" i="0" u="sng" strike="noStrike" kern="1200" cap="none" spc="0" normalizeH="0" baseline="0" noProof="0" dirty="0" smtClean="0">
                <a:ln>
                  <a:noFill/>
                </a:ln>
                <a:solidFill>
                  <a:schemeClr val="tx1"/>
                </a:solidFill>
                <a:effectLst/>
                <a:uLnTx/>
                <a:uFillTx/>
                <a:ea typeface="ＭＳ Ｐゴシック" pitchFamily="34" charset="-128"/>
                <a:cs typeface="Arial" charset="0"/>
              </a:rPr>
              <a:t>culture</a:t>
            </a:r>
            <a:r>
              <a:rPr kumimoji="0" lang="en-US" sz="2800" i="0" u="none" strike="noStrike" kern="1200" cap="none" spc="0" normalizeH="0" baseline="0" noProof="0" dirty="0" smtClean="0">
                <a:ln>
                  <a:noFill/>
                </a:ln>
                <a:solidFill>
                  <a:schemeClr val="tx1"/>
                </a:solidFill>
                <a:effectLst/>
                <a:uLnTx/>
                <a:uFillTx/>
                <a:ea typeface="ＭＳ Ｐゴシック" pitchFamily="34" charset="-128"/>
                <a:cs typeface="Arial" charset="0"/>
              </a:rPr>
              <a:t> that encourages and accepts candid dialog</a:t>
            </a:r>
          </a:p>
          <a:p>
            <a:pPr marL="742950" marR="0" lvl="1" indent="-285750" algn="l" defTabSz="914400" rtl="0" eaLnBrk="1" fontAlgn="auto" latinLnBrk="0" hangingPunct="1">
              <a:lnSpc>
                <a:spcPct val="100000"/>
              </a:lnSpc>
              <a:spcBef>
                <a:spcPts val="0"/>
              </a:spcBef>
              <a:spcAft>
                <a:spcPts val="0"/>
              </a:spcAft>
              <a:buClrTx/>
              <a:buSzTx/>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ea typeface="ＭＳ Ｐゴシック" pitchFamily="34" charset="-128"/>
                <a:cs typeface="Arial" charset="0"/>
              </a:rPr>
              <a:t>Cultivate questioning</a:t>
            </a:r>
          </a:p>
          <a:p>
            <a:pPr marL="742950" marR="0" lvl="1" indent="-285750" algn="l" defTabSz="914400" rtl="0" eaLnBrk="1" fontAlgn="auto" latinLnBrk="0" hangingPunct="1">
              <a:lnSpc>
                <a:spcPct val="100000"/>
              </a:lnSpc>
              <a:spcBef>
                <a:spcPts val="0"/>
              </a:spcBef>
              <a:spcAft>
                <a:spcPts val="0"/>
              </a:spcAft>
              <a:buClrTx/>
              <a:buSzTx/>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ea typeface="ＭＳ Ｐゴシック" pitchFamily="34" charset="-128"/>
                <a:cs typeface="Arial" charset="0"/>
              </a:rPr>
              <a:t>Promote diversity of thought and intellectual curiosity</a:t>
            </a:r>
          </a:p>
          <a:p>
            <a:pPr marL="742950" marR="0" lvl="1" indent="-285750" algn="l" defTabSz="914400" rtl="0" eaLnBrk="1" fontAlgn="auto" latinLnBrk="0" hangingPunct="1">
              <a:lnSpc>
                <a:spcPct val="100000"/>
              </a:lnSpc>
              <a:spcBef>
                <a:spcPts val="0"/>
              </a:spcBef>
              <a:spcAft>
                <a:spcPts val="0"/>
              </a:spcAft>
              <a:buClrTx/>
              <a:buSzTx/>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ea typeface="ＭＳ Ｐゴシック" pitchFamily="34" charset="-128"/>
                <a:cs typeface="Arial" charset="0"/>
              </a:rPr>
              <a:t>Acknowledge dissent and its validity</a:t>
            </a:r>
            <a:br>
              <a:rPr kumimoji="0" lang="en-US" sz="2400" b="0" i="0" u="none" strike="noStrike" kern="1200" cap="none" spc="0" normalizeH="0" baseline="0" noProof="0" dirty="0" smtClean="0">
                <a:ln>
                  <a:noFill/>
                </a:ln>
                <a:solidFill>
                  <a:schemeClr val="tx1"/>
                </a:solidFill>
                <a:effectLst/>
                <a:uLnTx/>
                <a:uFillTx/>
                <a:ea typeface="ＭＳ Ｐゴシック" pitchFamily="34" charset="-128"/>
                <a:cs typeface="Arial" charset="0"/>
              </a:rPr>
            </a:br>
            <a:endParaRPr kumimoji="0" lang="en-US" sz="2400" b="0" i="0" u="none" strike="noStrike" kern="1200" cap="none" spc="0" normalizeH="0" baseline="0" noProof="0" dirty="0" smtClean="0">
              <a:ln>
                <a:noFill/>
              </a:ln>
              <a:solidFill>
                <a:schemeClr val="tx1"/>
              </a:solidFill>
              <a:effectLst/>
              <a:uLnTx/>
              <a:uFillTx/>
              <a:ea typeface="ＭＳ Ｐゴシック" pitchFamily="34" charset="-128"/>
              <a:cs typeface="Arial" charset="0"/>
            </a:endParaRPr>
          </a:p>
          <a:p>
            <a:pPr marL="342900" marR="0" lvl="0" indent="-34290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en-US" sz="2800" i="0" u="none" strike="noStrike" kern="1200" cap="none" spc="0" normalizeH="0" baseline="0" noProof="0" dirty="0" smtClean="0">
                <a:ln>
                  <a:noFill/>
                </a:ln>
                <a:solidFill>
                  <a:schemeClr val="tx1"/>
                </a:solidFill>
                <a:effectLst/>
                <a:uLnTx/>
                <a:uFillTx/>
                <a:ea typeface="ＭＳ Ｐゴシック" pitchFamily="34" charset="-128"/>
                <a:cs typeface="Arial" charset="0"/>
              </a:rPr>
              <a:t>Understand formal and informal networks</a:t>
            </a:r>
          </a:p>
          <a:p>
            <a:pPr marL="742950" marR="0" lvl="1" indent="-285750" algn="l" defTabSz="914400" rtl="0" eaLnBrk="1" fontAlgn="auto" latinLnBrk="0" hangingPunct="1">
              <a:lnSpc>
                <a:spcPct val="100000"/>
              </a:lnSpc>
              <a:spcBef>
                <a:spcPts val="0"/>
              </a:spcBef>
              <a:spcAft>
                <a:spcPts val="0"/>
              </a:spcAft>
              <a:buClrTx/>
              <a:buSzTx/>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ea typeface="ＭＳ Ｐゴシック" pitchFamily="34" charset="-128"/>
                <a:cs typeface="Arial" charset="0"/>
              </a:rPr>
              <a:t>Use formal to get the message out </a:t>
            </a:r>
          </a:p>
          <a:p>
            <a:pPr marL="742950" marR="0" lvl="1" indent="-2857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2400" dirty="0" smtClean="0">
                <a:ea typeface="ＭＳ Ｐゴシック" pitchFamily="34" charset="-128"/>
                <a:cs typeface="Arial" charset="0"/>
              </a:rPr>
              <a:t>Use informal to hear the truth</a:t>
            </a:r>
            <a:r>
              <a:rPr kumimoji="0" lang="en-US" sz="2400" b="0" i="0" u="none" strike="noStrike" kern="1200" cap="none" spc="0" normalizeH="0" baseline="0" noProof="0" dirty="0" smtClean="0">
                <a:ln>
                  <a:noFill/>
                </a:ln>
                <a:solidFill>
                  <a:schemeClr val="tx1"/>
                </a:solidFill>
                <a:effectLst/>
                <a:uLnTx/>
                <a:uFillTx/>
                <a:ea typeface="ＭＳ Ｐゴシック" pitchFamily="34" charset="-128"/>
                <a:cs typeface="Arial" charset="0"/>
              </a:rPr>
              <a:t/>
            </a:r>
            <a:br>
              <a:rPr kumimoji="0" lang="en-US" sz="2400" b="0" i="0" u="none" strike="noStrike" kern="1200" cap="none" spc="0" normalizeH="0" baseline="0" noProof="0" dirty="0" smtClean="0">
                <a:ln>
                  <a:noFill/>
                </a:ln>
                <a:solidFill>
                  <a:schemeClr val="tx1"/>
                </a:solidFill>
                <a:effectLst/>
                <a:uLnTx/>
                <a:uFillTx/>
                <a:ea typeface="ＭＳ Ｐゴシック" pitchFamily="34" charset="-128"/>
                <a:cs typeface="Arial" charset="0"/>
              </a:rPr>
            </a:br>
            <a:endParaRPr kumimoji="0" lang="en-US" sz="2400" b="0" i="0" u="none" strike="noStrike" kern="1200" cap="none" spc="0" normalizeH="0" baseline="0" noProof="0" dirty="0" smtClean="0">
              <a:ln>
                <a:noFill/>
              </a:ln>
              <a:solidFill>
                <a:schemeClr val="tx1"/>
              </a:solidFill>
              <a:effectLst/>
              <a:uLnTx/>
              <a:uFillTx/>
              <a:ea typeface="ＭＳ Ｐゴシック" pitchFamily="34" charset="-128"/>
              <a:cs typeface="Arial" charset="0"/>
            </a:endParaRPr>
          </a:p>
          <a:p>
            <a:pPr marL="342900" marR="0" lvl="0" indent="-34290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en-US" sz="2800" i="0" u="none" strike="noStrike" kern="1200" cap="none" spc="0" normalizeH="0" baseline="0" noProof="0" dirty="0" smtClean="0">
                <a:ln>
                  <a:noFill/>
                </a:ln>
                <a:solidFill>
                  <a:schemeClr val="tx1"/>
                </a:solidFill>
                <a:effectLst/>
                <a:uLnTx/>
                <a:uFillTx/>
                <a:ea typeface="ＭＳ Ｐゴシック" pitchFamily="34" charset="-128"/>
                <a:cs typeface="Arial" charset="0"/>
              </a:rPr>
              <a:t>Practice symbolic management</a:t>
            </a:r>
          </a:p>
          <a:p>
            <a:pPr marL="742950" marR="0" lvl="1" indent="-285750" algn="l" defTabSz="914400" rtl="0" eaLnBrk="1" fontAlgn="auto" latinLnBrk="0" hangingPunct="1">
              <a:lnSpc>
                <a:spcPct val="100000"/>
              </a:lnSpc>
              <a:spcBef>
                <a:spcPts val="0"/>
              </a:spcBef>
              <a:spcAft>
                <a:spcPts val="0"/>
              </a:spcAft>
              <a:buClrTx/>
              <a:buSzTx/>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ea typeface="ＭＳ Ｐゴシック" pitchFamily="34" charset="-128"/>
                <a:cs typeface="Arial" charset="0"/>
              </a:rPr>
              <a:t>Encourage dissenting “conversations”</a:t>
            </a:r>
          </a:p>
          <a:p>
            <a:pPr marL="742950" marR="0" lvl="1" indent="-2857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2400" dirty="0" smtClean="0">
                <a:ea typeface="ＭＳ Ｐゴシック" pitchFamily="34" charset="-128"/>
                <a:cs typeface="Arial" charset="0"/>
              </a:rPr>
              <a:t>Reward courageous acts</a:t>
            </a:r>
            <a:r>
              <a:rPr kumimoji="0" lang="en-US" b="0" i="0" u="none" strike="noStrike" kern="1200" cap="none" spc="0" normalizeH="0" baseline="0" noProof="0" dirty="0" smtClean="0">
                <a:ln>
                  <a:noFill/>
                </a:ln>
                <a:solidFill>
                  <a:schemeClr val="tx1"/>
                </a:solidFill>
                <a:effectLst/>
                <a:uLnTx/>
                <a:uFillTx/>
                <a:ea typeface="ＭＳ Ｐゴシック" pitchFamily="34" charset="-128"/>
                <a:cs typeface="Arial" charset="0"/>
              </a:rPr>
              <a:t/>
            </a:r>
            <a:br>
              <a:rPr kumimoji="0" lang="en-US" b="0" i="0" u="none" strike="noStrike" kern="1200" cap="none" spc="0" normalizeH="0" baseline="0" noProof="0" dirty="0" smtClean="0">
                <a:ln>
                  <a:noFill/>
                </a:ln>
                <a:solidFill>
                  <a:schemeClr val="tx1"/>
                </a:solidFill>
                <a:effectLst/>
                <a:uLnTx/>
                <a:uFillTx/>
                <a:ea typeface="ＭＳ Ｐゴシック" pitchFamily="34" charset="-128"/>
                <a:cs typeface="Arial" charset="0"/>
              </a:rPr>
            </a:br>
            <a:endParaRPr kumimoji="0" lang="en-US" b="0" i="0" u="none" strike="noStrike" kern="1200" cap="none" spc="0" normalizeH="0" baseline="0" noProof="0" dirty="0" smtClean="0">
              <a:ln>
                <a:noFill/>
              </a:ln>
              <a:solidFill>
                <a:schemeClr val="tx1"/>
              </a:solidFill>
              <a:effectLst/>
              <a:uLnTx/>
              <a:uFillTx/>
              <a:ea typeface="ＭＳ Ｐゴシック" pitchFamily="34" charset="-128"/>
              <a:cs typeface="Arial" charset="0"/>
            </a:endParaRPr>
          </a:p>
          <a:p>
            <a:pPr marL="742950" marR="0" lvl="1" indent="-285750" algn="l" defTabSz="914400" rtl="0" eaLnBrk="1" fontAlgn="auto" latinLnBrk="0" hangingPunct="1">
              <a:lnSpc>
                <a:spcPct val="100000"/>
              </a:lnSpc>
              <a:spcBef>
                <a:spcPts val="0"/>
              </a:spcBef>
              <a:spcAft>
                <a:spcPts val="0"/>
              </a:spcAft>
              <a:buClrTx/>
              <a:buSzTx/>
              <a:buFont typeface="Wingdings" pitchFamily="2" charset="2"/>
              <a:buChar char="Ø"/>
              <a:tabLst/>
              <a:defRPr/>
            </a:pPr>
            <a:endParaRPr kumimoji="0" lang="en-US" sz="2400" b="0" i="0" u="none" strike="noStrike" kern="1200" cap="none" spc="0" normalizeH="0" baseline="0" noProof="0" dirty="0">
              <a:ln>
                <a:noFill/>
              </a:ln>
              <a:solidFill>
                <a:schemeClr val="tx1"/>
              </a:solidFill>
              <a:effectLst/>
              <a:uLnTx/>
              <a:uFillTx/>
              <a:ea typeface="ＭＳ Ｐゴシック" pitchFamily="34" charset="-128"/>
              <a:cs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16</a:t>
            </a:fld>
            <a:endParaRPr lang="en-US"/>
          </a:p>
        </p:txBody>
      </p:sp>
      <p:sp>
        <p:nvSpPr>
          <p:cNvPr id="3" name="TextBox 2"/>
          <p:cNvSpPr txBox="1"/>
          <p:nvPr/>
        </p:nvSpPr>
        <p:spPr>
          <a:xfrm>
            <a:off x="1371600" y="381000"/>
            <a:ext cx="4155305" cy="646331"/>
          </a:xfrm>
          <a:prstGeom prst="rect">
            <a:avLst/>
          </a:prstGeom>
          <a:noFill/>
        </p:spPr>
        <p:txBody>
          <a:bodyPr wrap="none" rtlCol="0">
            <a:spAutoFit/>
          </a:bodyPr>
          <a:lstStyle/>
          <a:p>
            <a:r>
              <a:rPr lang="en-US" sz="3600" dirty="0" smtClean="0"/>
              <a:t>Leadership Remedies</a:t>
            </a:r>
            <a:endParaRPr lang="en-US" sz="3600" dirty="0"/>
          </a:p>
        </p:txBody>
      </p:sp>
      <p:sp>
        <p:nvSpPr>
          <p:cNvPr id="4" name="Content Placeholder 2"/>
          <p:cNvSpPr txBox="1">
            <a:spLocks/>
          </p:cNvSpPr>
          <p:nvPr/>
        </p:nvSpPr>
        <p:spPr>
          <a:xfrm>
            <a:off x="914400" y="1600200"/>
            <a:ext cx="7682805" cy="4453907"/>
          </a:xfrm>
          <a:prstGeom prst="rect">
            <a:avLst/>
          </a:prstGeom>
        </p:spPr>
        <p:txBody>
          <a:bodyP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2800" i="0" u="none" strike="noStrike" kern="1200" cap="none" spc="0" normalizeH="0" baseline="0" noProof="0" dirty="0" smtClean="0">
                <a:ln>
                  <a:noFill/>
                </a:ln>
                <a:solidFill>
                  <a:schemeClr val="tx1"/>
                </a:solidFill>
                <a:effectLst/>
                <a:uLnTx/>
                <a:uFillTx/>
                <a:ea typeface="ＭＳ Ｐゴシック" pitchFamily="34" charset="-128"/>
                <a:cs typeface="Arial" charset="0"/>
              </a:rPr>
              <a:t>Create channels of dissent</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i="0" u="none" strike="noStrike" kern="1200" cap="none" spc="0" normalizeH="0" baseline="0" noProof="0" dirty="0" smtClean="0">
                <a:ln>
                  <a:noFill/>
                </a:ln>
                <a:solidFill>
                  <a:schemeClr val="tx1"/>
                </a:solidFill>
                <a:effectLst/>
                <a:uLnTx/>
                <a:uFillTx/>
                <a:ea typeface="ＭＳ Ｐゴシック" pitchFamily="34" charset="-128"/>
                <a:cs typeface="Arial" charset="0"/>
              </a:rPr>
              <a:t>Multiple options for addressing all types of problems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i="0" u="none" strike="noStrike" kern="1200" cap="none" spc="0" normalizeH="0" baseline="0" noProof="0" dirty="0" smtClean="0">
                <a:ln>
                  <a:noFill/>
                </a:ln>
                <a:solidFill>
                  <a:schemeClr val="tx1"/>
                </a:solidFill>
                <a:effectLst/>
                <a:uLnTx/>
                <a:uFillTx/>
                <a:ea typeface="ＭＳ Ｐゴシック" pitchFamily="34" charset="-128"/>
                <a:cs typeface="Arial" charset="0"/>
              </a:rPr>
              <a:t>Multiple access points and persons who are easily identified as knowledgeable and trustworthy</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i="0" u="none" strike="noStrike" kern="1200" cap="none" spc="0" normalizeH="0" baseline="0" noProof="0" dirty="0" smtClean="0">
                <a:ln>
                  <a:noFill/>
                </a:ln>
                <a:solidFill>
                  <a:schemeClr val="tx1"/>
                </a:solidFill>
                <a:effectLst/>
                <a:uLnTx/>
                <a:uFillTx/>
                <a:ea typeface="ＭＳ Ｐゴシック" pitchFamily="34" charset="-128"/>
                <a:cs typeface="Arial" charset="0"/>
              </a:rPr>
              <a:t>Managers are visible, accessible, and available</a:t>
            </a:r>
            <a:br>
              <a:rPr kumimoji="0" lang="en-US" sz="2400" i="0" u="none" strike="noStrike" kern="1200" cap="none" spc="0" normalizeH="0" baseline="0" noProof="0" dirty="0" smtClean="0">
                <a:ln>
                  <a:noFill/>
                </a:ln>
                <a:solidFill>
                  <a:schemeClr val="tx1"/>
                </a:solidFill>
                <a:effectLst/>
                <a:uLnTx/>
                <a:uFillTx/>
                <a:ea typeface="ＭＳ Ｐゴシック" pitchFamily="34" charset="-128"/>
                <a:cs typeface="Arial" charset="0"/>
              </a:rPr>
            </a:br>
            <a:endParaRPr kumimoji="0" lang="en-US" sz="2400" i="0" u="none" strike="noStrike" kern="1200" cap="none" spc="0" normalizeH="0" baseline="0" noProof="0" dirty="0" smtClean="0">
              <a:ln>
                <a:noFill/>
              </a:ln>
              <a:solidFill>
                <a:schemeClr val="tx1"/>
              </a:solidFill>
              <a:effectLst/>
              <a:uLnTx/>
              <a:uFillTx/>
              <a:ea typeface="ＭＳ Ｐゴシック" pitchFamily="34" charset="-128"/>
              <a:cs typeface="Arial" charset="0"/>
            </a:endParaRPr>
          </a:p>
          <a:p>
            <a:pPr marL="342900" marR="0" lvl="0" indent="-342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2800" i="0" u="none" strike="noStrike" kern="1200" cap="none" spc="0" normalizeH="0" baseline="0" noProof="0" dirty="0" smtClean="0">
                <a:ln>
                  <a:noFill/>
                </a:ln>
                <a:solidFill>
                  <a:schemeClr val="tx1"/>
                </a:solidFill>
                <a:effectLst/>
                <a:uLnTx/>
                <a:uFillTx/>
                <a:ea typeface="ＭＳ Ｐゴシック" pitchFamily="34" charset="-128"/>
                <a:cs typeface="Arial" charset="0"/>
              </a:rPr>
              <a:t>Create dissent boundaries </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i="0" u="none" strike="noStrike" kern="1200" cap="none" spc="0" normalizeH="0" baseline="0" noProof="0" dirty="0" smtClean="0">
                <a:ln>
                  <a:noFill/>
                </a:ln>
                <a:solidFill>
                  <a:schemeClr val="tx1"/>
                </a:solidFill>
                <a:effectLst/>
                <a:uLnTx/>
                <a:uFillTx/>
                <a:ea typeface="ＭＳ Ｐゴシック" pitchFamily="34" charset="-128"/>
                <a:cs typeface="Arial" charset="0"/>
              </a:rPr>
              <a:t>Define group norms and procedures that inculcate the acceptance of dissenting opinions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2400" dirty="0" err="1" smtClean="0">
                <a:ea typeface="ＭＳ Ｐゴシック" pitchFamily="34" charset="-128"/>
                <a:cs typeface="Arial" charset="0"/>
              </a:rPr>
              <a:t>Tuckman’s</a:t>
            </a:r>
            <a:r>
              <a:rPr lang="en-US" sz="2400" dirty="0" smtClean="0">
                <a:ea typeface="ＭＳ Ｐゴシック" pitchFamily="34" charset="-128"/>
                <a:cs typeface="Arial" charset="0"/>
              </a:rPr>
              <a:t> Model</a:t>
            </a:r>
            <a:r>
              <a:rPr kumimoji="0" lang="en-US" sz="2400" i="0" u="none" strike="noStrike" kern="1200" cap="none" spc="0" normalizeH="0" baseline="0" noProof="0" dirty="0" smtClean="0">
                <a:ln>
                  <a:noFill/>
                </a:ln>
                <a:solidFill>
                  <a:schemeClr val="tx1"/>
                </a:solidFill>
                <a:effectLst/>
                <a:uLnTx/>
                <a:uFillTx/>
                <a:ea typeface="ＭＳ Ｐゴシック" pitchFamily="34" charset="-128"/>
                <a:cs typeface="Arial" charset="0"/>
              </a:rPr>
              <a:t/>
            </a:r>
            <a:br>
              <a:rPr kumimoji="0" lang="en-US" sz="2400" i="0" u="none" strike="noStrike" kern="1200" cap="none" spc="0" normalizeH="0" baseline="0" noProof="0" dirty="0" smtClean="0">
                <a:ln>
                  <a:noFill/>
                </a:ln>
                <a:solidFill>
                  <a:schemeClr val="tx1"/>
                </a:solidFill>
                <a:effectLst/>
                <a:uLnTx/>
                <a:uFillTx/>
                <a:ea typeface="ＭＳ Ｐゴシック" pitchFamily="34" charset="-128"/>
                <a:cs typeface="Arial" charset="0"/>
              </a:rPr>
            </a:br>
            <a:endParaRPr kumimoji="0" lang="en-US" sz="2400" i="0" u="none" strike="noStrike" kern="1200" cap="none" spc="0" normalizeH="0" baseline="0" noProof="0" dirty="0" smtClean="0">
              <a:ln>
                <a:noFill/>
              </a:ln>
              <a:solidFill>
                <a:schemeClr val="tx1"/>
              </a:solidFill>
              <a:effectLst/>
              <a:uLnTx/>
              <a:uFillTx/>
              <a:ea typeface="ＭＳ Ｐゴシック" pitchFamily="34" charset="-128"/>
              <a:cs typeface="Arial" charset="0"/>
            </a:endParaRPr>
          </a:p>
          <a:p>
            <a:pPr marL="0" lvl="1"/>
            <a:r>
              <a:rPr lang="en-US" sz="2400" i="1" dirty="0" smtClean="0"/>
              <a:t>“Diversity in counsel, unity in command”</a:t>
            </a:r>
          </a:p>
          <a:p>
            <a:pPr marL="0" lvl="1" algn="r"/>
            <a:r>
              <a:rPr lang="en-US" sz="2400" dirty="0" smtClean="0"/>
              <a:t>--Cyrus The Great</a:t>
            </a:r>
            <a:r>
              <a:rPr kumimoji="0" lang="en-US" sz="2400" i="0" u="none" strike="noStrike" kern="1200" cap="none" spc="0" normalizeH="0" baseline="0" noProof="0" dirty="0" smtClean="0">
                <a:ln>
                  <a:noFill/>
                </a:ln>
                <a:solidFill>
                  <a:schemeClr val="tx1"/>
                </a:solidFill>
                <a:effectLst/>
                <a:uLnTx/>
                <a:uFillTx/>
                <a:ea typeface="ＭＳ Ｐゴシック" pitchFamily="34" charset="-128"/>
                <a:cs typeface="Arial" charset="0"/>
              </a:rPr>
              <a:t/>
            </a:r>
            <a:br>
              <a:rPr kumimoji="0" lang="en-US" sz="2400" i="0" u="none" strike="noStrike" kern="1200" cap="none" spc="0" normalizeH="0" baseline="0" noProof="0" dirty="0" smtClean="0">
                <a:ln>
                  <a:noFill/>
                </a:ln>
                <a:solidFill>
                  <a:schemeClr val="tx1"/>
                </a:solidFill>
                <a:effectLst/>
                <a:uLnTx/>
                <a:uFillTx/>
                <a:ea typeface="ＭＳ Ｐゴシック" pitchFamily="34" charset="-128"/>
                <a:cs typeface="Arial" charset="0"/>
              </a:rPr>
            </a:br>
            <a:endParaRPr kumimoji="0" lang="en-US" sz="2400" i="0" u="none" strike="noStrike" kern="1200" cap="none" spc="0" normalizeH="0" baseline="0" noProof="0" dirty="0" smtClean="0">
              <a:ln>
                <a:noFill/>
              </a:ln>
              <a:solidFill>
                <a:schemeClr val="tx1"/>
              </a:solidFill>
              <a:effectLst/>
              <a:uLnTx/>
              <a:uFillTx/>
              <a:ea typeface="ＭＳ Ｐゴシック" pitchFamily="34" charset="-128"/>
              <a:cs typeface="Arial" charset="0"/>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i="0" u="none" strike="noStrike" kern="1200" cap="none" spc="0" normalizeH="0" baseline="0" noProof="0" dirty="0">
              <a:ln>
                <a:noFill/>
              </a:ln>
              <a:solidFill>
                <a:schemeClr val="tx1"/>
              </a:solidFill>
              <a:effectLst/>
              <a:uLnTx/>
              <a:uFillTx/>
              <a:ea typeface="ＭＳ Ｐゴシック" pitchFamily="34" charset="-128"/>
              <a:cs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17</a:t>
            </a:fld>
            <a:endParaRPr lang="en-US"/>
          </a:p>
        </p:txBody>
      </p:sp>
      <p:sp>
        <p:nvSpPr>
          <p:cNvPr id="3" name="TextBox 2"/>
          <p:cNvSpPr txBox="1"/>
          <p:nvPr/>
        </p:nvSpPr>
        <p:spPr>
          <a:xfrm>
            <a:off x="1371600" y="381000"/>
            <a:ext cx="4155305" cy="646331"/>
          </a:xfrm>
          <a:prstGeom prst="rect">
            <a:avLst/>
          </a:prstGeom>
          <a:noFill/>
        </p:spPr>
        <p:txBody>
          <a:bodyPr wrap="none" rtlCol="0">
            <a:spAutoFit/>
          </a:bodyPr>
          <a:lstStyle/>
          <a:p>
            <a:r>
              <a:rPr lang="en-US" sz="3600" dirty="0" smtClean="0"/>
              <a:t>Leadership Remedies</a:t>
            </a:r>
            <a:endParaRPr lang="en-US" sz="3600" dirty="0"/>
          </a:p>
        </p:txBody>
      </p:sp>
      <p:sp>
        <p:nvSpPr>
          <p:cNvPr id="4" name="Content Placeholder 2"/>
          <p:cNvSpPr txBox="1">
            <a:spLocks/>
          </p:cNvSpPr>
          <p:nvPr/>
        </p:nvSpPr>
        <p:spPr>
          <a:xfrm>
            <a:off x="914400" y="1600200"/>
            <a:ext cx="7682805" cy="4186145"/>
          </a:xfrm>
          <a:prstGeom prst="rect">
            <a:avLst/>
          </a:prstGeom>
        </p:spPr>
        <p:txBody>
          <a:bodyPr/>
          <a:lstStyle/>
          <a:p>
            <a:pPr marL="342900" marR="0" lvl="0" indent="-34290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en-US" sz="2800" i="0" u="none" strike="noStrike" kern="1200" cap="none" spc="0" normalizeH="0" baseline="0" noProof="0" dirty="0" smtClean="0">
                <a:ln>
                  <a:noFill/>
                </a:ln>
                <a:solidFill>
                  <a:schemeClr val="tx1"/>
                </a:solidFill>
                <a:effectLst/>
                <a:uLnTx/>
                <a:uFillTx/>
                <a:ea typeface="ＭＳ Ｐゴシック" pitchFamily="34" charset="-128"/>
                <a:cs typeface="Arial" charset="0"/>
              </a:rPr>
              <a:t>Exercise active listening</a:t>
            </a:r>
            <a:endParaRPr kumimoji="0" lang="en-US" sz="3200" i="0" u="none" strike="noStrike" kern="1200" cap="none" spc="0" normalizeH="0" baseline="0" noProof="0" dirty="0" smtClean="0">
              <a:ln>
                <a:noFill/>
              </a:ln>
              <a:solidFill>
                <a:schemeClr val="tx1"/>
              </a:solidFill>
              <a:effectLst/>
              <a:uLnTx/>
              <a:uFillTx/>
              <a:ea typeface="ＭＳ Ｐゴシック" pitchFamily="34" charset="-128"/>
              <a:cs typeface="Arial" charset="0"/>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i="0" u="none" strike="noStrike" kern="1200" cap="none" spc="0" normalizeH="0" baseline="0" noProof="0" dirty="0" smtClean="0">
                <a:ln>
                  <a:noFill/>
                </a:ln>
                <a:solidFill>
                  <a:schemeClr val="tx1"/>
                </a:solidFill>
                <a:effectLst/>
                <a:uLnTx/>
                <a:uFillTx/>
                <a:ea typeface="ＭＳ Ｐゴシック" pitchFamily="34" charset="-128"/>
                <a:cs typeface="Arial" charset="0"/>
              </a:rPr>
              <a:t>Give employees a voice</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i="0" u="none" strike="noStrike" kern="1200" cap="none" spc="0" normalizeH="0" baseline="0" noProof="0" dirty="0" smtClean="0">
                <a:ln>
                  <a:noFill/>
                </a:ln>
                <a:solidFill>
                  <a:schemeClr val="tx1"/>
                </a:solidFill>
                <a:effectLst/>
                <a:uLnTx/>
                <a:uFillTx/>
                <a:ea typeface="ＭＳ Ｐゴシック" pitchFamily="34" charset="-128"/>
                <a:cs typeface="Arial" charset="0"/>
              </a:rPr>
              <a:t>Look behind the words at the intent</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i="0" u="none" strike="noStrike" kern="1200" cap="none" spc="0" normalizeH="0" baseline="0" noProof="0" dirty="0" smtClean="0">
                <a:ln>
                  <a:noFill/>
                </a:ln>
                <a:solidFill>
                  <a:schemeClr val="tx1"/>
                </a:solidFill>
                <a:effectLst/>
                <a:uLnTx/>
                <a:uFillTx/>
                <a:ea typeface="ＭＳ Ｐゴシック" pitchFamily="34" charset="-128"/>
                <a:cs typeface="Arial" charset="0"/>
              </a:rPr>
              <a:t>Separate the people from the problem</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i="0" u="none" strike="noStrike" kern="1200" cap="none" spc="0" normalizeH="0" baseline="0" noProof="0" dirty="0" smtClean="0">
                <a:ln>
                  <a:noFill/>
                </a:ln>
                <a:solidFill>
                  <a:schemeClr val="tx1"/>
                </a:solidFill>
                <a:effectLst/>
                <a:uLnTx/>
                <a:uFillTx/>
                <a:ea typeface="ＭＳ Ｐゴシック" pitchFamily="34" charset="-128"/>
                <a:cs typeface="Arial" charset="0"/>
              </a:rPr>
              <a:t>Respond with respect and professional courtesy</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i="0" u="none" strike="noStrike" kern="1200" cap="none" spc="0" normalizeH="0" baseline="0" noProof="0" dirty="0" smtClean="0">
                <a:ln>
                  <a:noFill/>
                </a:ln>
                <a:solidFill>
                  <a:schemeClr val="tx1"/>
                </a:solidFill>
                <a:effectLst/>
                <a:uLnTx/>
                <a:uFillTx/>
                <a:ea typeface="ＭＳ Ｐゴシック" pitchFamily="34" charset="-128"/>
                <a:cs typeface="Arial" charset="0"/>
              </a:rPr>
              <a:t>Do</a:t>
            </a:r>
            <a:r>
              <a:rPr kumimoji="0" lang="en-US" sz="2400" i="0" u="none" strike="noStrike" kern="1200" cap="none" spc="0" normalizeH="0" noProof="0" dirty="0" smtClean="0">
                <a:ln>
                  <a:noFill/>
                </a:ln>
                <a:solidFill>
                  <a:schemeClr val="tx1"/>
                </a:solidFill>
                <a:effectLst/>
                <a:uLnTx/>
                <a:uFillTx/>
                <a:ea typeface="ＭＳ Ｐゴシック" pitchFamily="34" charset="-128"/>
                <a:cs typeface="Arial" charset="0"/>
              </a:rPr>
              <a:t> not</a:t>
            </a:r>
            <a:r>
              <a:rPr kumimoji="0" lang="en-US" sz="2400" i="0" u="none" strike="noStrike" kern="1200" cap="none" spc="0" normalizeH="0" baseline="0" noProof="0" dirty="0" smtClean="0">
                <a:ln>
                  <a:noFill/>
                </a:ln>
                <a:solidFill>
                  <a:schemeClr val="tx1"/>
                </a:solidFill>
                <a:effectLst/>
                <a:uLnTx/>
                <a:uFillTx/>
                <a:ea typeface="ＭＳ Ｐゴシック" pitchFamily="34" charset="-128"/>
                <a:cs typeface="Arial" charset="0"/>
              </a:rPr>
              <a:t> take dissent personally</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i="0" u="none" strike="noStrike" kern="1200" cap="none" spc="0" normalizeH="0" baseline="0" noProof="0" dirty="0" smtClean="0">
              <a:ln>
                <a:noFill/>
              </a:ln>
              <a:solidFill>
                <a:schemeClr val="tx1"/>
              </a:solidFill>
              <a:effectLst/>
              <a:uLnTx/>
              <a:uFillTx/>
              <a:ea typeface="ＭＳ Ｐゴシック" pitchFamily="34" charset="-128"/>
              <a:cs typeface="Arial" charset="0"/>
            </a:endParaRPr>
          </a:p>
          <a:p>
            <a:pPr marL="342900" marR="0" lvl="0" indent="-34290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en-US" sz="2800" i="0" u="none" strike="noStrike" kern="1200" cap="none" spc="0" normalizeH="0" baseline="0" noProof="0" dirty="0" smtClean="0">
                <a:ln>
                  <a:noFill/>
                </a:ln>
                <a:solidFill>
                  <a:schemeClr val="tx1"/>
                </a:solidFill>
                <a:effectLst/>
                <a:uLnTx/>
                <a:uFillTx/>
                <a:ea typeface="ＭＳ Ｐゴシック" pitchFamily="34" charset="-128"/>
                <a:cs typeface="Arial" charset="0"/>
              </a:rPr>
              <a:t>Ensure confidentiality and safety</a:t>
            </a:r>
          </a:p>
          <a:p>
            <a:pPr marL="342900" marR="0" lvl="0" indent="-342900"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en-US" sz="2800" i="0" u="none" strike="noStrike" kern="1200" cap="none" spc="0" normalizeH="0" baseline="0" noProof="0" dirty="0" smtClean="0">
              <a:ln>
                <a:noFill/>
              </a:ln>
              <a:solidFill>
                <a:schemeClr val="tx1"/>
              </a:solidFill>
              <a:effectLst/>
              <a:uLnTx/>
              <a:uFillTx/>
              <a:ea typeface="ＭＳ Ｐゴシック" pitchFamily="34" charset="-128"/>
              <a:cs typeface="Arial" charset="0"/>
            </a:endParaRPr>
          </a:p>
          <a:p>
            <a:pPr marL="342900" marR="0" lvl="0" indent="-34290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en-US" sz="2800" i="0" u="none" strike="noStrike" kern="1200" cap="none" spc="0" normalizeH="0" baseline="0" noProof="0" dirty="0" smtClean="0">
                <a:ln>
                  <a:noFill/>
                </a:ln>
                <a:solidFill>
                  <a:schemeClr val="tx1"/>
                </a:solidFill>
                <a:effectLst/>
                <a:uLnTx/>
                <a:uFillTx/>
                <a:ea typeface="ＭＳ Ｐゴシック" pitchFamily="34" charset="-128"/>
                <a:cs typeface="Arial" charset="0"/>
              </a:rPr>
              <a:t>Designate a Chief Challenger</a:t>
            </a:r>
            <a:br>
              <a:rPr kumimoji="0" lang="en-US" sz="2800" i="0" u="none" strike="noStrike" kern="1200" cap="none" spc="0" normalizeH="0" baseline="0" noProof="0" dirty="0" smtClean="0">
                <a:ln>
                  <a:noFill/>
                </a:ln>
                <a:solidFill>
                  <a:schemeClr val="tx1"/>
                </a:solidFill>
                <a:effectLst/>
                <a:uLnTx/>
                <a:uFillTx/>
                <a:ea typeface="ＭＳ Ｐゴシック" pitchFamily="34" charset="-128"/>
                <a:cs typeface="Arial" charset="0"/>
              </a:rPr>
            </a:br>
            <a:endParaRPr kumimoji="0" lang="en-US" sz="2800" i="0" u="none" strike="noStrike" kern="1200" cap="none" spc="0" normalizeH="0" baseline="0" noProof="0" dirty="0" smtClean="0">
              <a:ln>
                <a:noFill/>
              </a:ln>
              <a:solidFill>
                <a:schemeClr val="tx1"/>
              </a:solidFill>
              <a:effectLst/>
              <a:uLnTx/>
              <a:uFillTx/>
              <a:ea typeface="ＭＳ Ｐゴシック" pitchFamily="34" charset="-128"/>
              <a:cs typeface="Arial" charset="0"/>
            </a:endParaRPr>
          </a:p>
        </p:txBody>
      </p:sp>
      <p:pic>
        <p:nvPicPr>
          <p:cNvPr id="5" name="Picture 8" descr="http://1.bp.blogspot.com/_q-kmy55acig/TDSsjqE80sI/AAAAAAAAACY/EUX1zCG6ntg/s1600/suggestion+box.gif"/>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rot="374690">
            <a:off x="6126961" y="4176259"/>
            <a:ext cx="2646379" cy="211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18</a:t>
            </a:fld>
            <a:endParaRPr lang="en-US"/>
          </a:p>
        </p:txBody>
      </p:sp>
      <p:sp>
        <p:nvSpPr>
          <p:cNvPr id="3" name="TextBox 2"/>
          <p:cNvSpPr txBox="1"/>
          <p:nvPr/>
        </p:nvSpPr>
        <p:spPr>
          <a:xfrm>
            <a:off x="1371600" y="381000"/>
            <a:ext cx="4259051" cy="646331"/>
          </a:xfrm>
          <a:prstGeom prst="rect">
            <a:avLst/>
          </a:prstGeom>
          <a:noFill/>
        </p:spPr>
        <p:txBody>
          <a:bodyPr wrap="none" rtlCol="0">
            <a:spAutoFit/>
          </a:bodyPr>
          <a:lstStyle/>
          <a:p>
            <a:r>
              <a:rPr lang="en-US" sz="3600" dirty="0" smtClean="0"/>
              <a:t>No Dissent on Everest</a:t>
            </a:r>
            <a:endParaRPr lang="en-US" sz="3600" dirty="0"/>
          </a:p>
        </p:txBody>
      </p:sp>
      <p:pic>
        <p:nvPicPr>
          <p:cNvPr id="4" name="Picture 2" descr="http://www.mount-everest.net/images/mt-everest-peak.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66800" y="1524000"/>
            <a:ext cx="6967271" cy="52254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www.pbs.org/wgbh/pages/frontline/everest/art/rem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69278" y="2133600"/>
            <a:ext cx="6831722" cy="39624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2</a:t>
            </a:fld>
            <a:endParaRPr lang="en-US"/>
          </a:p>
        </p:txBody>
      </p:sp>
      <p:sp>
        <p:nvSpPr>
          <p:cNvPr id="3" name="TextBox 2"/>
          <p:cNvSpPr txBox="1"/>
          <p:nvPr/>
        </p:nvSpPr>
        <p:spPr>
          <a:xfrm>
            <a:off x="1371600" y="381000"/>
            <a:ext cx="5345502" cy="646331"/>
          </a:xfrm>
          <a:prstGeom prst="rect">
            <a:avLst/>
          </a:prstGeom>
          <a:noFill/>
        </p:spPr>
        <p:txBody>
          <a:bodyPr wrap="none" rtlCol="0">
            <a:spAutoFit/>
          </a:bodyPr>
          <a:lstStyle/>
          <a:p>
            <a:r>
              <a:rPr lang="en-US" sz="3600" dirty="0" smtClean="0"/>
              <a:t>What Type of Organization?</a:t>
            </a:r>
            <a:endParaRPr lang="en-US" sz="3600" dirty="0"/>
          </a:p>
        </p:txBody>
      </p:sp>
      <p:sp>
        <p:nvSpPr>
          <p:cNvPr id="4" name="TextBox 3"/>
          <p:cNvSpPr txBox="1"/>
          <p:nvPr/>
        </p:nvSpPr>
        <p:spPr>
          <a:xfrm>
            <a:off x="914400" y="1600200"/>
            <a:ext cx="7848600" cy="4712059"/>
          </a:xfrm>
          <a:prstGeom prst="rect">
            <a:avLst/>
          </a:prstGeom>
          <a:noFill/>
        </p:spPr>
        <p:txBody>
          <a:bodyPr wrap="square" rtlCol="0">
            <a:spAutoFit/>
          </a:bodyPr>
          <a:lstStyle/>
          <a:p>
            <a:pPr>
              <a:buFont typeface="Wingdings" pitchFamily="2" charset="2"/>
              <a:buChar char="Ø"/>
            </a:pPr>
            <a:r>
              <a:rPr lang="en-US" sz="2800" b="1" dirty="0" smtClean="0"/>
              <a:t>Closed and stable</a:t>
            </a:r>
          </a:p>
          <a:p>
            <a:pPr lvl="1">
              <a:buFont typeface="Wingdings" pitchFamily="2" charset="2"/>
              <a:buChar char="§"/>
            </a:pPr>
            <a:r>
              <a:rPr lang="en-US" sz="2400" b="1" dirty="0" smtClean="0"/>
              <a:t>  </a:t>
            </a:r>
            <a:r>
              <a:rPr lang="en-US" sz="2400" dirty="0" smtClean="0"/>
              <a:t>Minimal interaction with customers and environment</a:t>
            </a:r>
          </a:p>
          <a:p>
            <a:pPr lvl="1">
              <a:buFont typeface="Wingdings" pitchFamily="2" charset="2"/>
              <a:buChar char="§"/>
            </a:pPr>
            <a:r>
              <a:rPr lang="en-US" sz="2400" dirty="0" smtClean="0"/>
              <a:t>  Clear boundaries (silos of excellence)</a:t>
            </a:r>
          </a:p>
          <a:p>
            <a:pPr lvl="1">
              <a:buFont typeface="Wingdings" pitchFamily="2" charset="2"/>
              <a:buChar char="§"/>
            </a:pPr>
            <a:r>
              <a:rPr lang="en-US" sz="2400" dirty="0" smtClean="0"/>
              <a:t>  All work is performed within the circle of safety</a:t>
            </a:r>
          </a:p>
          <a:p>
            <a:pPr lvl="1">
              <a:buFont typeface="Wingdings" pitchFamily="2" charset="2"/>
              <a:buChar char="§"/>
            </a:pPr>
            <a:r>
              <a:rPr lang="en-US" sz="2400" dirty="0" smtClean="0"/>
              <a:t>  Clear and intense hierarchy</a:t>
            </a:r>
          </a:p>
          <a:p>
            <a:pPr>
              <a:buFont typeface="Wingdings" pitchFamily="2" charset="2"/>
              <a:buChar char="Ø"/>
            </a:pPr>
            <a:endParaRPr lang="en-US" sz="2800" dirty="0" smtClean="0"/>
          </a:p>
          <a:p>
            <a:pPr marL="342900" lvl="0" indent="-342900">
              <a:spcBef>
                <a:spcPts val="600"/>
              </a:spcBef>
              <a:buFont typeface="Wingdings" pitchFamily="2" charset="2"/>
              <a:buChar char="Ø"/>
              <a:defRPr/>
            </a:pPr>
            <a:r>
              <a:rPr lang="en-US" sz="2800" b="1" dirty="0" smtClean="0"/>
              <a:t>Open and adaptive</a:t>
            </a:r>
          </a:p>
          <a:p>
            <a:pPr marL="742950" lvl="1" indent="-285750">
              <a:spcBef>
                <a:spcPct val="20000"/>
              </a:spcBef>
              <a:buFont typeface="Wingdings" pitchFamily="2" charset="2"/>
              <a:buChar char="§"/>
              <a:defRPr/>
            </a:pPr>
            <a:r>
              <a:rPr lang="en-US" sz="2400" dirty="0" smtClean="0"/>
              <a:t>Constant interaction with customers and environment</a:t>
            </a:r>
          </a:p>
          <a:p>
            <a:pPr marL="742950" lvl="1" indent="-285750">
              <a:spcBef>
                <a:spcPct val="20000"/>
              </a:spcBef>
              <a:buFont typeface="Wingdings" pitchFamily="2" charset="2"/>
              <a:buChar char="§"/>
              <a:defRPr/>
            </a:pPr>
            <a:r>
              <a:rPr lang="en-US" sz="2400" dirty="0" smtClean="0"/>
              <a:t>Permeable boundaries</a:t>
            </a:r>
          </a:p>
          <a:p>
            <a:pPr marL="742950" lvl="1" indent="-285750">
              <a:spcBef>
                <a:spcPct val="20000"/>
              </a:spcBef>
              <a:buFont typeface="Wingdings" pitchFamily="2" charset="2"/>
              <a:buChar char="§"/>
              <a:defRPr/>
            </a:pPr>
            <a:r>
              <a:rPr lang="en-US" sz="2400" dirty="0" smtClean="0"/>
              <a:t>Work with and influenced by outside actors</a:t>
            </a:r>
          </a:p>
          <a:p>
            <a:pPr marL="742950" lvl="1" indent="-285750">
              <a:spcBef>
                <a:spcPct val="20000"/>
              </a:spcBef>
              <a:buFont typeface="Wingdings" pitchFamily="2" charset="2"/>
              <a:buChar char="§"/>
              <a:defRPr/>
            </a:pPr>
            <a:r>
              <a:rPr lang="en-US" sz="2400" dirty="0" smtClean="0"/>
              <a:t>Networked governance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3</a:t>
            </a:fld>
            <a:endParaRPr lang="en-US"/>
          </a:p>
        </p:txBody>
      </p:sp>
      <p:sp>
        <p:nvSpPr>
          <p:cNvPr id="4" name="TextBox 3"/>
          <p:cNvSpPr txBox="1"/>
          <p:nvPr/>
        </p:nvSpPr>
        <p:spPr>
          <a:xfrm>
            <a:off x="1371600" y="381000"/>
            <a:ext cx="5345502" cy="646331"/>
          </a:xfrm>
          <a:prstGeom prst="rect">
            <a:avLst/>
          </a:prstGeom>
          <a:noFill/>
        </p:spPr>
        <p:txBody>
          <a:bodyPr wrap="none" rtlCol="0">
            <a:spAutoFit/>
          </a:bodyPr>
          <a:lstStyle/>
          <a:p>
            <a:r>
              <a:rPr lang="en-US" sz="3600" dirty="0" smtClean="0"/>
              <a:t>What Type of Organization?</a:t>
            </a:r>
            <a:endParaRPr lang="en-US" sz="3600" dirty="0"/>
          </a:p>
        </p:txBody>
      </p:sp>
      <p:cxnSp>
        <p:nvCxnSpPr>
          <p:cNvPr id="6" name="Straight Arrow Connector 5"/>
          <p:cNvCxnSpPr/>
          <p:nvPr/>
        </p:nvCxnSpPr>
        <p:spPr>
          <a:xfrm>
            <a:off x="914400" y="5282625"/>
            <a:ext cx="7315200" cy="0"/>
          </a:xfrm>
          <a:prstGeom prst="straightConnector1">
            <a:avLst/>
          </a:prstGeom>
          <a:ln w="762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90600" y="5511225"/>
            <a:ext cx="1295547" cy="584775"/>
          </a:xfrm>
          <a:prstGeom prst="rect">
            <a:avLst/>
          </a:prstGeom>
          <a:noFill/>
        </p:spPr>
        <p:txBody>
          <a:bodyPr wrap="none" rtlCol="0">
            <a:spAutoFit/>
          </a:bodyPr>
          <a:lstStyle/>
          <a:p>
            <a:r>
              <a:rPr lang="en-US" sz="3200" dirty="0" smtClean="0"/>
              <a:t>Closed</a:t>
            </a:r>
            <a:endParaRPr lang="en-US" sz="3200" dirty="0"/>
          </a:p>
        </p:txBody>
      </p:sp>
      <p:sp>
        <p:nvSpPr>
          <p:cNvPr id="9" name="TextBox 8"/>
          <p:cNvSpPr txBox="1"/>
          <p:nvPr/>
        </p:nvSpPr>
        <p:spPr>
          <a:xfrm>
            <a:off x="7010253" y="5511225"/>
            <a:ext cx="1093569" cy="584775"/>
          </a:xfrm>
          <a:prstGeom prst="rect">
            <a:avLst/>
          </a:prstGeom>
          <a:noFill/>
        </p:spPr>
        <p:txBody>
          <a:bodyPr wrap="none" rtlCol="0">
            <a:spAutoFit/>
          </a:bodyPr>
          <a:lstStyle/>
          <a:p>
            <a:r>
              <a:rPr lang="en-US" sz="3200" dirty="0" smtClean="0"/>
              <a:t>Open</a:t>
            </a:r>
            <a:endParaRPr lang="en-US" sz="3200" dirty="0"/>
          </a:p>
        </p:txBody>
      </p:sp>
      <p:sp>
        <p:nvSpPr>
          <p:cNvPr id="10" name="Freeform 9"/>
          <p:cNvSpPr/>
          <p:nvPr/>
        </p:nvSpPr>
        <p:spPr>
          <a:xfrm>
            <a:off x="914400" y="2805545"/>
            <a:ext cx="7284027" cy="1995055"/>
          </a:xfrm>
          <a:custGeom>
            <a:avLst/>
            <a:gdLst>
              <a:gd name="connsiteX0" fmla="*/ 0 w 7284027"/>
              <a:gd name="connsiteY0" fmla="*/ 1995055 h 1995055"/>
              <a:gd name="connsiteX1" fmla="*/ 2618509 w 7284027"/>
              <a:gd name="connsiteY1" fmla="*/ 1818409 h 1995055"/>
              <a:gd name="connsiteX2" fmla="*/ 4977245 w 7284027"/>
              <a:gd name="connsiteY2" fmla="*/ 1246909 h 1995055"/>
              <a:gd name="connsiteX3" fmla="*/ 7284027 w 7284027"/>
              <a:gd name="connsiteY3" fmla="*/ 0 h 1995055"/>
            </a:gdLst>
            <a:ahLst/>
            <a:cxnLst>
              <a:cxn ang="0">
                <a:pos x="connsiteX0" y="connsiteY0"/>
              </a:cxn>
              <a:cxn ang="0">
                <a:pos x="connsiteX1" y="connsiteY1"/>
              </a:cxn>
              <a:cxn ang="0">
                <a:pos x="connsiteX2" y="connsiteY2"/>
              </a:cxn>
              <a:cxn ang="0">
                <a:pos x="connsiteX3" y="connsiteY3"/>
              </a:cxn>
            </a:cxnLst>
            <a:rect l="l" t="t" r="r" b="b"/>
            <a:pathLst>
              <a:path w="7284027" h="1995055">
                <a:moveTo>
                  <a:pt x="0" y="1995055"/>
                </a:moveTo>
                <a:cubicBezTo>
                  <a:pt x="894484" y="1969077"/>
                  <a:pt x="1788968" y="1943100"/>
                  <a:pt x="2618509" y="1818409"/>
                </a:cubicBezTo>
                <a:cubicBezTo>
                  <a:pt x="3448050" y="1693718"/>
                  <a:pt x="4199659" y="1549977"/>
                  <a:pt x="4977245" y="1246909"/>
                </a:cubicBezTo>
                <a:cubicBezTo>
                  <a:pt x="5754831" y="943841"/>
                  <a:pt x="6858000" y="242455"/>
                  <a:pt x="7284027" y="0"/>
                </a:cubicBezTo>
              </a:path>
            </a:pathLst>
          </a:cu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2590800" y="4419600"/>
            <a:ext cx="1828800" cy="369332"/>
          </a:xfrm>
          <a:prstGeom prst="rect">
            <a:avLst/>
          </a:prstGeom>
          <a:solidFill>
            <a:schemeClr val="bg1"/>
          </a:solidFill>
        </p:spPr>
        <p:txBody>
          <a:bodyPr wrap="square" rtlCol="0">
            <a:spAutoFit/>
          </a:bodyPr>
          <a:lstStyle/>
          <a:p>
            <a:r>
              <a:rPr lang="en-US" dirty="0" smtClean="0"/>
              <a:t>Communication</a:t>
            </a:r>
            <a:endParaRPr lang="en-US" dirty="0"/>
          </a:p>
        </p:txBody>
      </p:sp>
      <p:sp>
        <p:nvSpPr>
          <p:cNvPr id="12" name="Freeform 11"/>
          <p:cNvSpPr/>
          <p:nvPr/>
        </p:nvSpPr>
        <p:spPr>
          <a:xfrm>
            <a:off x="924791" y="2088573"/>
            <a:ext cx="7315200" cy="2660072"/>
          </a:xfrm>
          <a:custGeom>
            <a:avLst/>
            <a:gdLst>
              <a:gd name="connsiteX0" fmla="*/ 0 w 7315200"/>
              <a:gd name="connsiteY0" fmla="*/ 0 h 2660072"/>
              <a:gd name="connsiteX1" fmla="*/ 1278082 w 7315200"/>
              <a:gd name="connsiteY1" fmla="*/ 758536 h 2660072"/>
              <a:gd name="connsiteX2" fmla="*/ 2982191 w 7315200"/>
              <a:gd name="connsiteY2" fmla="*/ 1527463 h 2660072"/>
              <a:gd name="connsiteX3" fmla="*/ 4873336 w 7315200"/>
              <a:gd name="connsiteY3" fmla="*/ 2161309 h 2660072"/>
              <a:gd name="connsiteX4" fmla="*/ 6359236 w 7315200"/>
              <a:gd name="connsiteY4" fmla="*/ 2535382 h 2660072"/>
              <a:gd name="connsiteX5" fmla="*/ 7315200 w 7315200"/>
              <a:gd name="connsiteY5" fmla="*/ 2660072 h 2660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5200" h="2660072">
                <a:moveTo>
                  <a:pt x="0" y="0"/>
                </a:moveTo>
                <a:cubicBezTo>
                  <a:pt x="390525" y="251979"/>
                  <a:pt x="781050" y="503959"/>
                  <a:pt x="1278082" y="758536"/>
                </a:cubicBezTo>
                <a:cubicBezTo>
                  <a:pt x="1775114" y="1013113"/>
                  <a:pt x="2382982" y="1293668"/>
                  <a:pt x="2982191" y="1527463"/>
                </a:cubicBezTo>
                <a:cubicBezTo>
                  <a:pt x="3581400" y="1761259"/>
                  <a:pt x="4310495" y="1993322"/>
                  <a:pt x="4873336" y="2161309"/>
                </a:cubicBezTo>
                <a:cubicBezTo>
                  <a:pt x="5436177" y="2329296"/>
                  <a:pt x="5952259" y="2452255"/>
                  <a:pt x="6359236" y="2535382"/>
                </a:cubicBezTo>
                <a:cubicBezTo>
                  <a:pt x="6766213" y="2618509"/>
                  <a:pt x="7159336" y="2635827"/>
                  <a:pt x="7315200" y="2660072"/>
                </a:cubicBezTo>
              </a:path>
            </a:pathLst>
          </a:cu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762000" y="2373868"/>
            <a:ext cx="1828800" cy="369332"/>
          </a:xfrm>
          <a:prstGeom prst="rect">
            <a:avLst/>
          </a:prstGeom>
          <a:solidFill>
            <a:schemeClr val="bg1"/>
          </a:solidFill>
        </p:spPr>
        <p:txBody>
          <a:bodyPr wrap="square" rtlCol="0">
            <a:spAutoFit/>
          </a:bodyPr>
          <a:lstStyle/>
          <a:p>
            <a:pPr algn="ctr"/>
            <a:r>
              <a:rPr lang="en-US" dirty="0" smtClean="0"/>
              <a:t>Policies</a:t>
            </a:r>
            <a:endParaRPr lang="en-US" dirty="0"/>
          </a:p>
        </p:txBody>
      </p:sp>
      <p:sp>
        <p:nvSpPr>
          <p:cNvPr id="14" name="Freeform 13"/>
          <p:cNvSpPr/>
          <p:nvPr/>
        </p:nvSpPr>
        <p:spPr>
          <a:xfrm>
            <a:off x="1288473" y="2601191"/>
            <a:ext cx="6670963" cy="1149927"/>
          </a:xfrm>
          <a:custGeom>
            <a:avLst/>
            <a:gdLst>
              <a:gd name="connsiteX0" fmla="*/ 0 w 6670963"/>
              <a:gd name="connsiteY0" fmla="*/ 1087582 h 1149927"/>
              <a:gd name="connsiteX1" fmla="*/ 1756063 w 6670963"/>
              <a:gd name="connsiteY1" fmla="*/ 173182 h 1149927"/>
              <a:gd name="connsiteX2" fmla="*/ 3408218 w 6670963"/>
              <a:gd name="connsiteY2" fmla="*/ 48491 h 1149927"/>
              <a:gd name="connsiteX3" fmla="*/ 4530436 w 6670963"/>
              <a:gd name="connsiteY3" fmla="*/ 183573 h 1149927"/>
              <a:gd name="connsiteX4" fmla="*/ 6670963 w 6670963"/>
              <a:gd name="connsiteY4" fmla="*/ 1149927 h 114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0963" h="1149927">
                <a:moveTo>
                  <a:pt x="0" y="1087582"/>
                </a:moveTo>
                <a:cubicBezTo>
                  <a:pt x="594013" y="716973"/>
                  <a:pt x="1188027" y="346364"/>
                  <a:pt x="1756063" y="173182"/>
                </a:cubicBezTo>
                <a:cubicBezTo>
                  <a:pt x="2324099" y="0"/>
                  <a:pt x="2945823" y="46759"/>
                  <a:pt x="3408218" y="48491"/>
                </a:cubicBezTo>
                <a:cubicBezTo>
                  <a:pt x="3870613" y="50223"/>
                  <a:pt x="3986645" y="0"/>
                  <a:pt x="4530436" y="183573"/>
                </a:cubicBezTo>
                <a:cubicBezTo>
                  <a:pt x="5074227" y="367146"/>
                  <a:pt x="6288231" y="975014"/>
                  <a:pt x="6670963" y="1149927"/>
                </a:cubicBezTo>
              </a:path>
            </a:pathLst>
          </a:cu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TextBox 14"/>
          <p:cNvSpPr txBox="1"/>
          <p:nvPr/>
        </p:nvSpPr>
        <p:spPr>
          <a:xfrm>
            <a:off x="3886200" y="2438400"/>
            <a:ext cx="1295400" cy="369332"/>
          </a:xfrm>
          <a:prstGeom prst="rect">
            <a:avLst/>
          </a:prstGeom>
          <a:solidFill>
            <a:schemeClr val="bg1"/>
          </a:solidFill>
        </p:spPr>
        <p:txBody>
          <a:bodyPr wrap="square" rtlCol="0">
            <a:spAutoFit/>
          </a:bodyPr>
          <a:lstStyle/>
          <a:p>
            <a:pPr algn="ctr"/>
            <a:r>
              <a:rPr lang="en-US" dirty="0" smtClean="0"/>
              <a:t>Conflict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4</a:t>
            </a:fld>
            <a:endParaRPr lang="en-US"/>
          </a:p>
        </p:txBody>
      </p:sp>
      <p:sp>
        <p:nvSpPr>
          <p:cNvPr id="3" name="TextBox 2"/>
          <p:cNvSpPr txBox="1"/>
          <p:nvPr/>
        </p:nvSpPr>
        <p:spPr>
          <a:xfrm>
            <a:off x="1371600" y="381000"/>
            <a:ext cx="4094775" cy="646331"/>
          </a:xfrm>
          <a:prstGeom prst="rect">
            <a:avLst/>
          </a:prstGeom>
          <a:noFill/>
        </p:spPr>
        <p:txBody>
          <a:bodyPr wrap="none" rtlCol="0">
            <a:spAutoFit/>
          </a:bodyPr>
          <a:lstStyle/>
          <a:p>
            <a:r>
              <a:rPr lang="en-US" sz="3600" dirty="0" smtClean="0"/>
              <a:t>Closed Organizations</a:t>
            </a:r>
            <a:endParaRPr lang="en-US" sz="3600" dirty="0"/>
          </a:p>
        </p:txBody>
      </p:sp>
      <p:pic>
        <p:nvPicPr>
          <p:cNvPr id="4" name="Picture 6" descr="http://2.bp.blogspot.com/-R8ztgTGmR14/TYemRPPcFSI/AAAAAAAAEaw/PQBlkey5224/s1600/planet%2Bof%2Bthe%2Bapes%2B2.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6605" y="1447800"/>
            <a:ext cx="8608795" cy="4842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5</a:t>
            </a:fld>
            <a:endParaRPr lang="en-US"/>
          </a:p>
        </p:txBody>
      </p:sp>
      <p:sp>
        <p:nvSpPr>
          <p:cNvPr id="3" name="TextBox 2"/>
          <p:cNvSpPr txBox="1"/>
          <p:nvPr/>
        </p:nvSpPr>
        <p:spPr>
          <a:xfrm>
            <a:off x="1371600" y="381000"/>
            <a:ext cx="3865545" cy="646331"/>
          </a:xfrm>
          <a:prstGeom prst="rect">
            <a:avLst/>
          </a:prstGeom>
          <a:noFill/>
        </p:spPr>
        <p:txBody>
          <a:bodyPr wrap="none" rtlCol="0">
            <a:spAutoFit/>
          </a:bodyPr>
          <a:lstStyle/>
          <a:p>
            <a:r>
              <a:rPr lang="en-US" sz="3600" dirty="0" smtClean="0"/>
              <a:t>Open Organizations</a:t>
            </a:r>
            <a:endParaRPr lang="en-US" sz="3600" dirty="0"/>
          </a:p>
        </p:txBody>
      </p:sp>
      <p:pic>
        <p:nvPicPr>
          <p:cNvPr id="1026" name="Picture 2" descr="\\dodiis.mil\NE\DIAC\Home\d\defrick\Desktop\270px-Afrikaner_Commandos2.JPG"/>
          <p:cNvPicPr>
            <a:picLocks noChangeAspect="1" noChangeArrowheads="1"/>
          </p:cNvPicPr>
          <p:nvPr/>
        </p:nvPicPr>
        <p:blipFill>
          <a:blip r:embed="rId3" cstate="print"/>
          <a:srcRect/>
          <a:stretch>
            <a:fillRect/>
          </a:stretch>
        </p:blipFill>
        <p:spPr bwMode="auto">
          <a:xfrm>
            <a:off x="320018" y="1828800"/>
            <a:ext cx="3442357" cy="4500563"/>
          </a:xfrm>
          <a:prstGeom prst="rect">
            <a:avLst/>
          </a:prstGeom>
          <a:noFill/>
        </p:spPr>
      </p:pic>
      <p:sp>
        <p:nvSpPr>
          <p:cNvPr id="5" name="TextBox 4"/>
          <p:cNvSpPr txBox="1"/>
          <p:nvPr/>
        </p:nvSpPr>
        <p:spPr>
          <a:xfrm>
            <a:off x="4113775" y="1752600"/>
            <a:ext cx="4144917" cy="1200329"/>
          </a:xfrm>
          <a:prstGeom prst="rect">
            <a:avLst/>
          </a:prstGeom>
          <a:noFill/>
        </p:spPr>
        <p:txBody>
          <a:bodyPr wrap="none" rtlCol="0">
            <a:spAutoFit/>
          </a:bodyPr>
          <a:lstStyle/>
          <a:p>
            <a:pPr algn="ctr"/>
            <a:r>
              <a:rPr lang="en-US" sz="4000" dirty="0" smtClean="0"/>
              <a:t>Afrikaner guerrillas</a:t>
            </a:r>
          </a:p>
          <a:p>
            <a:pPr algn="ctr"/>
            <a:r>
              <a:rPr lang="en-US" sz="3200" dirty="0" smtClean="0"/>
              <a:t>Boer War, 1899-1902</a:t>
            </a:r>
            <a:endParaRPr lang="en-US" sz="3200" dirty="0"/>
          </a:p>
        </p:txBody>
      </p:sp>
      <p:sp>
        <p:nvSpPr>
          <p:cNvPr id="6" name="Content Placeholder 2"/>
          <p:cNvSpPr txBox="1">
            <a:spLocks/>
          </p:cNvSpPr>
          <p:nvPr/>
        </p:nvSpPr>
        <p:spPr>
          <a:xfrm>
            <a:off x="4114800" y="3403600"/>
            <a:ext cx="4572000" cy="23114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ea typeface="ＭＳ Ｐゴシック" pitchFamily="34" charset="-128"/>
                <a:cs typeface="Arial" charset="0"/>
              </a:rPr>
              <a:t>Guerrilla:</a:t>
            </a:r>
            <a:r>
              <a:rPr kumimoji="0" lang="en-US" sz="3200" b="0" i="1" u="none" strike="noStrike" kern="1200" cap="none" spc="0" normalizeH="0" baseline="0" noProof="0" dirty="0" smtClean="0">
                <a:ln>
                  <a:noFill/>
                </a:ln>
                <a:solidFill>
                  <a:schemeClr val="tx1"/>
                </a:solidFill>
                <a:effectLst/>
                <a:uLnTx/>
                <a:uFillTx/>
                <a:ea typeface="ＭＳ Ｐゴシック" pitchFamily="34" charset="-128"/>
                <a:cs typeface="Arial" charset="0"/>
              </a:rPr>
              <a:t> </a:t>
            </a:r>
            <a:r>
              <a:rPr kumimoji="0" lang="en-US" sz="2400" b="0" i="1" u="none" strike="noStrike" kern="1200" cap="none" spc="0" normalizeH="0" baseline="0" noProof="0" dirty="0" smtClean="0">
                <a:ln>
                  <a:noFill/>
                </a:ln>
                <a:solidFill>
                  <a:schemeClr val="tx1"/>
                </a:solidFill>
                <a:effectLst/>
                <a:uLnTx/>
                <a:uFillTx/>
                <a:ea typeface="ＭＳ Ｐゴシック" pitchFamily="34" charset="-128"/>
                <a:cs typeface="Arial" charset="0"/>
              </a:rPr>
              <a:t/>
            </a:r>
            <a:br>
              <a:rPr kumimoji="0" lang="en-US" sz="2400" b="0" i="1" u="none" strike="noStrike" kern="1200" cap="none" spc="0" normalizeH="0" baseline="0" noProof="0" dirty="0" smtClean="0">
                <a:ln>
                  <a:noFill/>
                </a:ln>
                <a:solidFill>
                  <a:schemeClr val="tx1"/>
                </a:solidFill>
                <a:effectLst/>
                <a:uLnTx/>
                <a:uFillTx/>
                <a:ea typeface="ＭＳ Ｐゴシック" pitchFamily="34" charset="-128"/>
                <a:cs typeface="Arial" charset="0"/>
              </a:rPr>
            </a:br>
            <a:r>
              <a:rPr kumimoji="0" lang="en-US" sz="2400" b="0" i="1" u="none" strike="noStrike" kern="1200" cap="none" spc="0" normalizeH="0" baseline="0" noProof="0" dirty="0" smtClean="0">
                <a:ln>
                  <a:noFill/>
                </a:ln>
                <a:solidFill>
                  <a:schemeClr val="tx1"/>
                </a:solidFill>
                <a:effectLst/>
                <a:uLnTx/>
                <a:uFillTx/>
                <a:ea typeface="ＭＳ Ｐゴシック" pitchFamily="34" charset="-128"/>
                <a:cs typeface="Arial" charset="0"/>
              </a:rPr>
              <a:t>“A person who engages in </a:t>
            </a:r>
            <a:br>
              <a:rPr kumimoji="0" lang="en-US" sz="2400" b="0" i="1" u="none" strike="noStrike" kern="1200" cap="none" spc="0" normalizeH="0" baseline="0" noProof="0" dirty="0" smtClean="0">
                <a:ln>
                  <a:noFill/>
                </a:ln>
                <a:solidFill>
                  <a:schemeClr val="tx1"/>
                </a:solidFill>
                <a:effectLst/>
                <a:uLnTx/>
                <a:uFillTx/>
                <a:ea typeface="ＭＳ Ｐゴシック" pitchFamily="34" charset="-128"/>
                <a:cs typeface="Arial" charset="0"/>
              </a:rPr>
            </a:br>
            <a:r>
              <a:rPr kumimoji="0" lang="en-US" sz="2400" b="1" i="1" u="none" strike="noStrike" kern="1200" cap="none" spc="0" normalizeH="0" baseline="0" noProof="0" dirty="0" smtClean="0">
                <a:ln>
                  <a:noFill/>
                </a:ln>
                <a:solidFill>
                  <a:schemeClr val="tx1"/>
                </a:solidFill>
                <a:effectLst/>
                <a:uLnTx/>
                <a:uFillTx/>
                <a:ea typeface="ＭＳ Ｐゴシック" pitchFamily="34" charset="-128"/>
                <a:cs typeface="Arial" charset="0"/>
              </a:rPr>
              <a:t>irregular warfare </a:t>
            </a:r>
            <a:r>
              <a:rPr kumimoji="0" lang="en-US" sz="2400" b="0" i="1" u="none" strike="noStrike" kern="1200" cap="none" spc="0" normalizeH="0" baseline="0" noProof="0" dirty="0" smtClean="0">
                <a:ln>
                  <a:noFill/>
                </a:ln>
                <a:solidFill>
                  <a:schemeClr val="tx1"/>
                </a:solidFill>
                <a:effectLst/>
                <a:uLnTx/>
                <a:uFillTx/>
                <a:ea typeface="ＭＳ Ｐゴシック" pitchFamily="34" charset="-128"/>
                <a:cs typeface="Arial" charset="0"/>
              </a:rPr>
              <a:t>especially as a member </a:t>
            </a:r>
            <a:br>
              <a:rPr kumimoji="0" lang="en-US" sz="2400" b="0" i="1" u="none" strike="noStrike" kern="1200" cap="none" spc="0" normalizeH="0" baseline="0" noProof="0" dirty="0" smtClean="0">
                <a:ln>
                  <a:noFill/>
                </a:ln>
                <a:solidFill>
                  <a:schemeClr val="tx1"/>
                </a:solidFill>
                <a:effectLst/>
                <a:uLnTx/>
                <a:uFillTx/>
                <a:ea typeface="ＭＳ Ｐゴシック" pitchFamily="34" charset="-128"/>
                <a:cs typeface="Arial" charset="0"/>
              </a:rPr>
            </a:br>
            <a:r>
              <a:rPr kumimoji="0" lang="en-US" sz="2400" b="0" i="1" u="none" strike="noStrike" kern="1200" cap="none" spc="0" normalizeH="0" baseline="0" noProof="0" dirty="0" smtClean="0">
                <a:ln>
                  <a:noFill/>
                </a:ln>
                <a:solidFill>
                  <a:schemeClr val="tx1"/>
                </a:solidFill>
                <a:effectLst/>
                <a:uLnTx/>
                <a:uFillTx/>
                <a:ea typeface="ＭＳ Ｐゴシック" pitchFamily="34" charset="-128"/>
                <a:cs typeface="Arial" charset="0"/>
              </a:rPr>
              <a:t>of an independent unit carrying out </a:t>
            </a:r>
            <a:r>
              <a:rPr kumimoji="0" lang="en-US" sz="2400" b="1" i="1" u="none" strike="noStrike" kern="1200" cap="none" spc="0" normalizeH="0" baseline="0" noProof="0" dirty="0" smtClean="0">
                <a:ln>
                  <a:noFill/>
                </a:ln>
                <a:solidFill>
                  <a:schemeClr val="tx1"/>
                </a:solidFill>
                <a:effectLst/>
                <a:uLnTx/>
                <a:uFillTx/>
                <a:ea typeface="ＭＳ Ｐゴシック" pitchFamily="34" charset="-128"/>
                <a:cs typeface="Arial" charset="0"/>
              </a:rPr>
              <a:t>harassment &amp; sabotage</a:t>
            </a:r>
            <a:r>
              <a:rPr kumimoji="0" lang="en-US" sz="2400" b="0" i="1" u="none" strike="noStrike" kern="1200" cap="none" spc="0" normalizeH="0" baseline="0" noProof="0" dirty="0" smtClean="0">
                <a:ln>
                  <a:noFill/>
                </a:ln>
                <a:solidFill>
                  <a:schemeClr val="tx1"/>
                </a:solidFill>
                <a:effectLst/>
                <a:uLnTx/>
                <a:uFillTx/>
                <a:ea typeface="ＭＳ Ｐゴシック" pitchFamily="34" charset="-128"/>
                <a:cs typeface="Arial" charset="0"/>
              </a:rPr>
              <a:t>.” </a:t>
            </a:r>
          </a:p>
          <a:p>
            <a:pPr marL="0" marR="0" lvl="0" indent="0" algn="r" defTabSz="914400" rtl="0" eaLnBrk="1" fontAlgn="auto" latinLnBrk="0" hangingPunct="1">
              <a:lnSpc>
                <a:spcPct val="100000"/>
              </a:lnSpc>
              <a:spcBef>
                <a:spcPct val="0"/>
              </a:spcBef>
              <a:spcAft>
                <a:spcPts val="0"/>
              </a:spcAft>
              <a:buClrTx/>
              <a:buSzTx/>
              <a:buFontTx/>
              <a:buNone/>
              <a:tabLst/>
              <a:defRPr/>
            </a:pPr>
            <a:endParaRPr kumimoji="0" lang="en-US" b="0" i="0" u="none" strike="noStrike" kern="1200" cap="none" spc="0" normalizeH="0" baseline="0" noProof="0" dirty="0" smtClean="0">
              <a:ln>
                <a:noFill/>
              </a:ln>
              <a:solidFill>
                <a:schemeClr val="tx1"/>
              </a:solidFill>
              <a:effectLst/>
              <a:uLnTx/>
              <a:uFillTx/>
              <a:ea typeface="ＭＳ Ｐゴシック" pitchFamily="34" charset="-128"/>
              <a:cs typeface="Arial" charset="0"/>
            </a:endParaRPr>
          </a:p>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b="0" i="0" u="none" strike="noStrike" kern="1200" cap="none" spc="0" normalizeH="0" baseline="0" noProof="0" dirty="0" smtClean="0">
                <a:ln>
                  <a:noFill/>
                </a:ln>
                <a:solidFill>
                  <a:schemeClr val="tx1"/>
                </a:solidFill>
                <a:effectLst/>
                <a:uLnTx/>
                <a:uFillTx/>
                <a:ea typeface="ＭＳ Ｐゴシック" pitchFamily="34" charset="-128"/>
                <a:cs typeface="Arial" charset="0"/>
              </a:rPr>
              <a:t>Merriam Webster Dictionary</a:t>
            </a:r>
            <a:endParaRPr kumimoji="0" lang="en-US" sz="2000" b="0" i="0" u="none" strike="noStrike" kern="1200" cap="none" spc="0" normalizeH="0" baseline="0" noProof="0" dirty="0" smtClean="0">
              <a:ln>
                <a:noFill/>
              </a:ln>
              <a:solidFill>
                <a:schemeClr val="tx1"/>
              </a:solidFill>
              <a:effectLst/>
              <a:uLnTx/>
              <a:uFillTx/>
              <a:ea typeface="ＭＳ Ｐゴシック" pitchFamily="34" charset="-128"/>
              <a:cs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6</a:t>
            </a:fld>
            <a:endParaRPr lang="en-US"/>
          </a:p>
        </p:txBody>
      </p:sp>
      <p:sp>
        <p:nvSpPr>
          <p:cNvPr id="3" name="TextBox 2"/>
          <p:cNvSpPr txBox="1"/>
          <p:nvPr/>
        </p:nvSpPr>
        <p:spPr>
          <a:xfrm>
            <a:off x="1371600" y="381000"/>
            <a:ext cx="5898859" cy="646331"/>
          </a:xfrm>
          <a:prstGeom prst="rect">
            <a:avLst/>
          </a:prstGeom>
          <a:noFill/>
        </p:spPr>
        <p:txBody>
          <a:bodyPr wrap="none" rtlCol="0">
            <a:spAutoFit/>
          </a:bodyPr>
          <a:lstStyle/>
          <a:p>
            <a:r>
              <a:rPr lang="en-US" sz="3600" dirty="0" smtClean="0"/>
              <a:t>Ethical Issues Create Guerrillas</a:t>
            </a:r>
            <a:endParaRPr lang="en-US" sz="3600" dirty="0"/>
          </a:p>
        </p:txBody>
      </p:sp>
      <p:sp>
        <p:nvSpPr>
          <p:cNvPr id="4" name="Content Placeholder 2"/>
          <p:cNvSpPr txBox="1">
            <a:spLocks/>
          </p:cNvSpPr>
          <p:nvPr/>
        </p:nvSpPr>
        <p:spPr>
          <a:xfrm>
            <a:off x="838200" y="1600200"/>
            <a:ext cx="4038600" cy="32099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en-US" sz="2400" b="0" i="0" u="none" strike="noStrike" kern="1200" cap="none" spc="0" normalizeH="0" baseline="0" noProof="0" dirty="0" smtClean="0">
                <a:ln>
                  <a:noFill/>
                </a:ln>
                <a:solidFill>
                  <a:schemeClr val="tx1"/>
                </a:solidFill>
                <a:effectLst/>
                <a:uLnTx/>
                <a:uFillTx/>
                <a:latin typeface="+mj-lt"/>
                <a:ea typeface="+mn-ea"/>
                <a:cs typeface="+mn-cs"/>
              </a:rPr>
              <a:t> What constitutes ethical behavior?</a:t>
            </a:r>
            <a:br>
              <a:rPr kumimoji="0" lang="en-US" sz="2400" b="0" i="0" u="none" strike="noStrike" kern="1200" cap="none" spc="0" normalizeH="0" baseline="0" noProof="0" dirty="0" smtClean="0">
                <a:ln>
                  <a:noFill/>
                </a:ln>
                <a:solidFill>
                  <a:schemeClr val="tx1"/>
                </a:solidFill>
                <a:effectLst/>
                <a:uLnTx/>
                <a:uFillTx/>
                <a:latin typeface="+mj-lt"/>
                <a:ea typeface="+mn-ea"/>
                <a:cs typeface="+mn-cs"/>
              </a:rPr>
            </a:br>
            <a:endParaRPr kumimoji="0" lang="en-US" sz="2400" b="0" i="0" u="none" strike="noStrike" kern="1200" cap="none" spc="0" normalizeH="0" baseline="0" noProof="0" dirty="0" smtClean="0">
              <a:ln>
                <a:noFill/>
              </a:ln>
              <a:solidFill>
                <a:schemeClr val="tx1"/>
              </a:solidFill>
              <a:effectLst/>
              <a:uLnTx/>
              <a:uFillTx/>
              <a:latin typeface="+mj-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en-US" sz="2400" b="0" i="0" u="none" strike="noStrike" kern="1200" cap="none" spc="0" normalizeH="0" baseline="0" noProof="0" dirty="0" smtClean="0">
                <a:ln>
                  <a:noFill/>
                </a:ln>
                <a:solidFill>
                  <a:schemeClr val="tx1"/>
                </a:solidFill>
                <a:effectLst/>
                <a:uLnTx/>
                <a:uFillTx/>
                <a:latin typeface="+mj-lt"/>
                <a:ea typeface="+mn-ea"/>
                <a:cs typeface="+mn-cs"/>
              </a:rPr>
              <a:t> Who decides what is ethical?</a:t>
            </a:r>
          </a:p>
          <a:p>
            <a:pPr marL="0" marR="0" lvl="0" indent="0" algn="l" defTabSz="914400" rtl="0" eaLnBrk="1" fontAlgn="auto" latinLnBrk="0" hangingPunct="1">
              <a:lnSpc>
                <a:spcPct val="100000"/>
              </a:lnSpc>
              <a:spcBef>
                <a:spcPts val="0"/>
              </a:spcBef>
              <a:spcAft>
                <a:spcPts val="0"/>
              </a:spcAft>
              <a:buClrTx/>
              <a:buSzTx/>
              <a:buFont typeface="Wingdings" pitchFamily="2" charset="2"/>
              <a:buChar char="Ø"/>
              <a:tabLst/>
              <a:defRPr/>
            </a:pPr>
            <a:endParaRPr kumimoji="0" lang="en-US" sz="2400" b="0" i="0" u="none" strike="noStrike" kern="1200" cap="none" spc="0" normalizeH="0" baseline="0" noProof="0" dirty="0" smtClean="0">
              <a:ln>
                <a:noFill/>
              </a:ln>
              <a:solidFill>
                <a:schemeClr val="tx1"/>
              </a:solidFill>
              <a:effectLst/>
              <a:uLnTx/>
              <a:uFillTx/>
              <a:latin typeface="+mj-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en-US" sz="2400" b="0" i="0" u="none" strike="noStrike" kern="1200" cap="none" spc="0" normalizeH="0" baseline="0" noProof="0" dirty="0" smtClean="0">
                <a:ln>
                  <a:noFill/>
                </a:ln>
                <a:solidFill>
                  <a:schemeClr val="tx1"/>
                </a:solidFill>
                <a:effectLst/>
                <a:uLnTx/>
                <a:uFillTx/>
                <a:latin typeface="+mj-lt"/>
                <a:ea typeface="+mn-ea"/>
                <a:cs typeface="+mn-cs"/>
              </a:rPr>
              <a:t> Which ethical obligations are preeminent?</a:t>
            </a:r>
          </a:p>
          <a:p>
            <a:pPr marL="0" marR="0" lvl="0" indent="0" algn="l" defTabSz="914400" rtl="0" eaLnBrk="1" fontAlgn="auto" latinLnBrk="0" hangingPunct="1">
              <a:lnSpc>
                <a:spcPct val="100000"/>
              </a:lnSpc>
              <a:spcBef>
                <a:spcPts val="0"/>
              </a:spcBef>
              <a:spcAft>
                <a:spcPts val="0"/>
              </a:spcAft>
              <a:buClrTx/>
              <a:buSzTx/>
              <a:buFont typeface="Wingdings" pitchFamily="2" charset="2"/>
              <a:buChar char="Ø"/>
              <a:tabLst/>
              <a:defRPr/>
            </a:pPr>
            <a:endParaRPr lang="en-US" sz="2400" dirty="0" smtClean="0">
              <a:latin typeface="+mj-lt"/>
            </a:endParaRPr>
          </a:p>
          <a:p>
            <a:pPr marL="0" marR="0" lvl="0" indent="0" algn="l" defTabSz="9144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dirty="0" smtClean="0">
              <a:ln>
                <a:noFill/>
              </a:ln>
              <a:solidFill>
                <a:schemeClr val="tx1"/>
              </a:solidFill>
              <a:effectLst/>
              <a:uLnTx/>
              <a:uFillTx/>
              <a:latin typeface="+mj-lt"/>
              <a:ea typeface="+mn-ea"/>
              <a:cs typeface="+mn-cs"/>
            </a:endParaRPr>
          </a:p>
          <a:p>
            <a:pPr marL="0" marR="0" lvl="0" indent="0" algn="l" defTabSz="9144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smtClean="0">
                <a:ln>
                  <a:noFill/>
                </a:ln>
                <a:solidFill>
                  <a:schemeClr val="tx1"/>
                </a:solidFill>
                <a:effectLst/>
                <a:uLnTx/>
                <a:uFillTx/>
                <a:latin typeface="+mj-lt"/>
                <a:ea typeface="+mn-ea"/>
                <a:cs typeface="+mn-cs"/>
              </a:rPr>
              <a:t>“Relativity applies to physics, not ethics.</a:t>
            </a:r>
          </a:p>
          <a:p>
            <a:pPr marL="0" marR="0" lvl="0" indent="0" algn="r" defTabSz="914400" rtl="0" eaLnBrk="1" fontAlgn="auto" latinLnBrk="0" hangingPunct="1">
              <a:lnSpc>
                <a:spcPct val="100000"/>
              </a:lnSpc>
              <a:spcBef>
                <a:spcPts val="0"/>
              </a:spcBef>
              <a:spcAft>
                <a:spcPts val="0"/>
              </a:spcAft>
              <a:buClrTx/>
              <a:buSzTx/>
              <a:tabLst/>
              <a:defRPr/>
            </a:pPr>
            <a:r>
              <a:rPr lang="en-US" sz="2400" dirty="0" smtClean="0">
                <a:latin typeface="+mj-lt"/>
              </a:rPr>
              <a:t>--Albert Einstein</a:t>
            </a:r>
            <a:endParaRPr kumimoji="0" lang="en-US" sz="2400" b="0" i="0" u="none" strike="noStrike" kern="1200" cap="none" spc="0" normalizeH="0" baseline="0" noProof="0" dirty="0" smtClean="0">
              <a:ln>
                <a:noFill/>
              </a:ln>
              <a:solidFill>
                <a:schemeClr val="tx1"/>
              </a:solidFill>
              <a:effectLst/>
              <a:uLnTx/>
              <a:uFillTx/>
              <a:latin typeface="+mj-lt"/>
              <a:ea typeface="+mn-ea"/>
              <a:cs typeface="+mn-cs"/>
            </a:endParaRPr>
          </a:p>
          <a:p>
            <a:pPr marL="0" marR="0" lvl="0" indent="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6" descr="http://www.hipaacartoons.com/wp-content/gallery/ethics-cartoons/cartoon-patient-asks-doctor-to-get-rid-of-ethics_e102.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029200" y="1600200"/>
            <a:ext cx="3834780" cy="457019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7</a:t>
            </a:fld>
            <a:endParaRPr lang="en-US"/>
          </a:p>
        </p:txBody>
      </p:sp>
      <p:sp>
        <p:nvSpPr>
          <p:cNvPr id="3" name="TextBox 2"/>
          <p:cNvSpPr txBox="1"/>
          <p:nvPr/>
        </p:nvSpPr>
        <p:spPr>
          <a:xfrm>
            <a:off x="1371600" y="381000"/>
            <a:ext cx="4654223" cy="646331"/>
          </a:xfrm>
          <a:prstGeom prst="rect">
            <a:avLst/>
          </a:prstGeom>
          <a:noFill/>
        </p:spPr>
        <p:txBody>
          <a:bodyPr wrap="none" rtlCol="0">
            <a:spAutoFit/>
          </a:bodyPr>
          <a:lstStyle/>
          <a:p>
            <a:r>
              <a:rPr lang="en-US" sz="3600" dirty="0" smtClean="0"/>
              <a:t>Basis of Ethical Thinking</a:t>
            </a:r>
            <a:endParaRPr lang="en-US" sz="3600" dirty="0"/>
          </a:p>
        </p:txBody>
      </p:sp>
      <p:grpSp>
        <p:nvGrpSpPr>
          <p:cNvPr id="4" name="Group 3"/>
          <p:cNvGrpSpPr/>
          <p:nvPr/>
        </p:nvGrpSpPr>
        <p:grpSpPr>
          <a:xfrm>
            <a:off x="1600200" y="1600200"/>
            <a:ext cx="5943600" cy="5105400"/>
            <a:chOff x="1219200" y="381000"/>
            <a:chExt cx="6858000" cy="6096000"/>
          </a:xfrm>
        </p:grpSpPr>
        <p:sp>
          <p:nvSpPr>
            <p:cNvPr id="5" name="Oval 4"/>
            <p:cNvSpPr/>
            <p:nvPr/>
          </p:nvSpPr>
          <p:spPr>
            <a:xfrm>
              <a:off x="2667000" y="381000"/>
              <a:ext cx="1828800" cy="9144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smtClean="0">
                  <a:solidFill>
                    <a:schemeClr val="tx1"/>
                  </a:solidFill>
                </a:rPr>
                <a:t>Laws</a:t>
              </a:r>
              <a:endParaRPr lang="en-US" sz="1600" dirty="0">
                <a:solidFill>
                  <a:schemeClr val="tx1"/>
                </a:solidFill>
              </a:endParaRPr>
            </a:p>
          </p:txBody>
        </p:sp>
        <p:sp>
          <p:nvSpPr>
            <p:cNvPr id="6" name="Oval 5"/>
            <p:cNvSpPr/>
            <p:nvPr/>
          </p:nvSpPr>
          <p:spPr>
            <a:xfrm>
              <a:off x="1752600" y="1371600"/>
              <a:ext cx="1828800" cy="9144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smtClean="0">
                  <a:solidFill>
                    <a:schemeClr val="tx1"/>
                  </a:solidFill>
                </a:rPr>
                <a:t>Nation</a:t>
              </a:r>
              <a:endParaRPr lang="en-US" sz="1600" dirty="0">
                <a:solidFill>
                  <a:schemeClr val="tx1"/>
                </a:solidFill>
              </a:endParaRPr>
            </a:p>
          </p:txBody>
        </p:sp>
        <p:sp>
          <p:nvSpPr>
            <p:cNvPr id="7" name="Oval 6"/>
            <p:cNvSpPr/>
            <p:nvPr/>
          </p:nvSpPr>
          <p:spPr>
            <a:xfrm>
              <a:off x="1219200" y="2362200"/>
              <a:ext cx="1828800" cy="9144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smtClean="0">
                  <a:solidFill>
                    <a:schemeClr val="tx1"/>
                  </a:solidFill>
                </a:rPr>
                <a:t>Business Goals</a:t>
              </a:r>
              <a:endParaRPr lang="en-US" sz="1600" dirty="0">
                <a:solidFill>
                  <a:schemeClr val="tx1"/>
                </a:solidFill>
              </a:endParaRPr>
            </a:p>
          </p:txBody>
        </p:sp>
        <p:sp>
          <p:nvSpPr>
            <p:cNvPr id="8" name="Oval 7"/>
            <p:cNvSpPr/>
            <p:nvPr/>
          </p:nvSpPr>
          <p:spPr>
            <a:xfrm>
              <a:off x="1219200" y="3505200"/>
              <a:ext cx="1828800" cy="9144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smtClean="0">
                  <a:solidFill>
                    <a:schemeClr val="tx1"/>
                  </a:solidFill>
                </a:rPr>
                <a:t>Professional Norms</a:t>
              </a:r>
              <a:endParaRPr lang="en-US" sz="1400" dirty="0">
                <a:solidFill>
                  <a:schemeClr val="tx1"/>
                </a:solidFill>
              </a:endParaRPr>
            </a:p>
          </p:txBody>
        </p:sp>
        <p:sp>
          <p:nvSpPr>
            <p:cNvPr id="9" name="Oval 8"/>
            <p:cNvSpPr/>
            <p:nvPr/>
          </p:nvSpPr>
          <p:spPr>
            <a:xfrm>
              <a:off x="1752600" y="4572000"/>
              <a:ext cx="1828800" cy="9144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smtClean="0">
                  <a:solidFill>
                    <a:schemeClr val="tx1"/>
                  </a:solidFill>
                </a:rPr>
                <a:t>Family</a:t>
              </a:r>
              <a:endParaRPr lang="en-US" sz="1600" dirty="0">
                <a:solidFill>
                  <a:schemeClr val="tx1"/>
                </a:solidFill>
              </a:endParaRPr>
            </a:p>
          </p:txBody>
        </p:sp>
        <p:sp>
          <p:nvSpPr>
            <p:cNvPr id="10" name="Oval 9"/>
            <p:cNvSpPr/>
            <p:nvPr/>
          </p:nvSpPr>
          <p:spPr>
            <a:xfrm>
              <a:off x="2667000" y="5562600"/>
              <a:ext cx="1828800" cy="9144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smtClean="0">
                  <a:solidFill>
                    <a:schemeClr val="tx1"/>
                  </a:solidFill>
                </a:rPr>
                <a:t>Friends</a:t>
              </a:r>
              <a:endParaRPr lang="en-US" sz="1600" dirty="0">
                <a:solidFill>
                  <a:schemeClr val="tx1"/>
                </a:solidFill>
              </a:endParaRPr>
            </a:p>
          </p:txBody>
        </p:sp>
        <p:sp>
          <p:nvSpPr>
            <p:cNvPr id="11" name="Oval 10"/>
            <p:cNvSpPr/>
            <p:nvPr/>
          </p:nvSpPr>
          <p:spPr>
            <a:xfrm>
              <a:off x="4648200" y="381000"/>
              <a:ext cx="1828800" cy="9144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smtClean="0">
                  <a:solidFill>
                    <a:schemeClr val="tx1"/>
                  </a:solidFill>
                </a:rPr>
                <a:t>Self</a:t>
              </a:r>
              <a:endParaRPr lang="en-US" sz="1600" dirty="0">
                <a:solidFill>
                  <a:schemeClr val="tx1"/>
                </a:solidFill>
              </a:endParaRPr>
            </a:p>
          </p:txBody>
        </p:sp>
        <p:sp>
          <p:nvSpPr>
            <p:cNvPr id="12" name="Oval 11"/>
            <p:cNvSpPr/>
            <p:nvPr/>
          </p:nvSpPr>
          <p:spPr>
            <a:xfrm>
              <a:off x="5562600" y="1371600"/>
              <a:ext cx="1828800" cy="9144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smtClean="0">
                  <a:solidFill>
                    <a:schemeClr val="tx1"/>
                  </a:solidFill>
                </a:rPr>
                <a:t> </a:t>
              </a:r>
              <a:r>
                <a:rPr lang="en-US" sz="1400" dirty="0" smtClean="0">
                  <a:solidFill>
                    <a:schemeClr val="tx1"/>
                  </a:solidFill>
                </a:rPr>
                <a:t>Formal Societal Norms</a:t>
              </a:r>
              <a:endParaRPr lang="en-US" sz="1600" dirty="0">
                <a:solidFill>
                  <a:schemeClr val="tx1"/>
                </a:solidFill>
              </a:endParaRPr>
            </a:p>
          </p:txBody>
        </p:sp>
        <p:sp>
          <p:nvSpPr>
            <p:cNvPr id="13" name="Oval 12"/>
            <p:cNvSpPr/>
            <p:nvPr/>
          </p:nvSpPr>
          <p:spPr>
            <a:xfrm>
              <a:off x="6172200" y="2438400"/>
              <a:ext cx="1828800" cy="9144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smtClean="0">
                  <a:solidFill>
                    <a:schemeClr val="tx1"/>
                  </a:solidFill>
                </a:rPr>
                <a:t>General Welfare</a:t>
              </a:r>
              <a:endParaRPr lang="en-US" sz="1600" dirty="0">
                <a:solidFill>
                  <a:schemeClr val="tx1"/>
                </a:solidFill>
              </a:endParaRPr>
            </a:p>
          </p:txBody>
        </p:sp>
        <p:sp>
          <p:nvSpPr>
            <p:cNvPr id="14" name="Oval 13"/>
            <p:cNvSpPr/>
            <p:nvPr/>
          </p:nvSpPr>
          <p:spPr>
            <a:xfrm>
              <a:off x="6248400" y="3505200"/>
              <a:ext cx="1828800" cy="9144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smtClean="0">
                  <a:solidFill>
                    <a:schemeClr val="tx1"/>
                  </a:solidFill>
                </a:rPr>
                <a:t>Humanity</a:t>
              </a:r>
              <a:endParaRPr lang="en-US" sz="1600" dirty="0">
                <a:solidFill>
                  <a:schemeClr val="tx1"/>
                </a:solidFill>
              </a:endParaRPr>
            </a:p>
          </p:txBody>
        </p:sp>
        <p:sp>
          <p:nvSpPr>
            <p:cNvPr id="15" name="Oval 14"/>
            <p:cNvSpPr/>
            <p:nvPr/>
          </p:nvSpPr>
          <p:spPr>
            <a:xfrm>
              <a:off x="5562600" y="4572000"/>
              <a:ext cx="1828800" cy="9144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smtClean="0">
                  <a:solidFill>
                    <a:schemeClr val="tx1"/>
                  </a:solidFill>
                </a:rPr>
                <a:t>Religion</a:t>
              </a:r>
              <a:endParaRPr lang="en-US" sz="1600" dirty="0">
                <a:solidFill>
                  <a:schemeClr val="tx1"/>
                </a:solidFill>
              </a:endParaRPr>
            </a:p>
          </p:txBody>
        </p:sp>
        <p:sp>
          <p:nvSpPr>
            <p:cNvPr id="16" name="Oval 15"/>
            <p:cNvSpPr/>
            <p:nvPr/>
          </p:nvSpPr>
          <p:spPr>
            <a:xfrm>
              <a:off x="4648200" y="5562600"/>
              <a:ext cx="1828800" cy="9144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smtClean="0">
                  <a:solidFill>
                    <a:schemeClr val="tx1"/>
                  </a:solidFill>
                </a:rPr>
                <a:t>Cultural Norms</a:t>
              </a:r>
              <a:endParaRPr lang="en-US" sz="1600" dirty="0">
                <a:solidFill>
                  <a:schemeClr val="tx1"/>
                </a:solidFill>
              </a:endParaRPr>
            </a:p>
          </p:txBody>
        </p:sp>
        <p:sp>
          <p:nvSpPr>
            <p:cNvPr id="17" name="Rounded Rectangle 16"/>
            <p:cNvSpPr/>
            <p:nvPr/>
          </p:nvSpPr>
          <p:spPr>
            <a:xfrm>
              <a:off x="3657600" y="2895600"/>
              <a:ext cx="1828800" cy="1066800"/>
            </a:xfrm>
            <a:prstGeom prst="roundRect">
              <a:avLst/>
            </a:prstGeom>
          </p:spPr>
          <p:style>
            <a:lnRef idx="3">
              <a:schemeClr val="lt1"/>
            </a:lnRef>
            <a:fillRef idx="1002">
              <a:schemeClr val="dk1"/>
            </a:fillRef>
            <a:effectRef idx="1">
              <a:schemeClr val="accent2"/>
            </a:effectRef>
            <a:fontRef idx="minor">
              <a:schemeClr val="lt1"/>
            </a:fontRef>
          </p:style>
          <p:txBody>
            <a:bodyPr rtlCol="0" anchor="ctr"/>
            <a:lstStyle/>
            <a:p>
              <a:pPr algn="ctr"/>
              <a:r>
                <a:rPr lang="en-US" dirty="0" smtClean="0"/>
                <a:t>Ethical Question</a:t>
              </a:r>
              <a:endParaRPr lang="en-US" dirty="0"/>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8</a:t>
            </a:fld>
            <a:endParaRPr lang="en-US"/>
          </a:p>
        </p:txBody>
      </p:sp>
      <p:sp>
        <p:nvSpPr>
          <p:cNvPr id="3" name="TextBox 2"/>
          <p:cNvSpPr txBox="1"/>
          <p:nvPr/>
        </p:nvSpPr>
        <p:spPr>
          <a:xfrm>
            <a:off x="1371600" y="381000"/>
            <a:ext cx="5856668" cy="646331"/>
          </a:xfrm>
          <a:prstGeom prst="rect">
            <a:avLst/>
          </a:prstGeom>
          <a:noFill/>
        </p:spPr>
        <p:txBody>
          <a:bodyPr wrap="none" rtlCol="0">
            <a:spAutoFit/>
          </a:bodyPr>
          <a:lstStyle/>
          <a:p>
            <a:r>
              <a:rPr lang="en-US" sz="3600" dirty="0" smtClean="0"/>
              <a:t>What Motivates the Guerrilla?</a:t>
            </a:r>
            <a:endParaRPr lang="en-US" sz="3600" dirty="0"/>
          </a:p>
        </p:txBody>
      </p:sp>
      <p:sp>
        <p:nvSpPr>
          <p:cNvPr id="4" name="Content Placeholder 2"/>
          <p:cNvSpPr txBox="1">
            <a:spLocks/>
          </p:cNvSpPr>
          <p:nvPr/>
        </p:nvSpPr>
        <p:spPr>
          <a:xfrm>
            <a:off x="914400" y="1600200"/>
            <a:ext cx="7696200" cy="3886200"/>
          </a:xfrm>
          <a:prstGeom prst="rect">
            <a:avLst/>
          </a:prstGeom>
        </p:spPr>
        <p:txBody>
          <a:bodyPr/>
          <a:lstStyle/>
          <a:p>
            <a:pPr marL="342900" marR="0" lvl="0" indent="-342900" algn="l" defTabSz="914400" rtl="0" eaLnBrk="1" fontAlgn="auto" latinLnBrk="0" hangingPunct="1">
              <a:spcBef>
                <a:spcPts val="0"/>
              </a:spcBef>
              <a:spcAft>
                <a:spcPts val="0"/>
              </a:spcAft>
              <a:buClrTx/>
              <a:buSzTx/>
              <a:buFont typeface="Wingdings" pitchFamily="2" charset="2"/>
              <a:buChar char="Ø"/>
              <a:tabLst/>
              <a:defRPr/>
            </a:pPr>
            <a:r>
              <a:rPr kumimoji="0" lang="en-US" sz="2400" b="0" i="0" u="none" strike="noStrike" kern="1200" cap="none" spc="0" normalizeH="0" baseline="0" noProof="0" dirty="0" smtClean="0">
                <a:ln>
                  <a:noFill/>
                </a:ln>
                <a:solidFill>
                  <a:schemeClr val="tx1"/>
                </a:solidFill>
                <a:effectLst/>
                <a:uLnTx/>
                <a:uFillTx/>
                <a:latin typeface="+mj-lt"/>
                <a:ea typeface="ＭＳ Ｐゴシック" pitchFamily="34" charset="-128"/>
                <a:cs typeface="Arial" charset="0"/>
              </a:rPr>
              <a:t>Personal ethics violated—touches </a:t>
            </a:r>
            <a:r>
              <a:rPr kumimoji="0" lang="en-US" sz="2400" b="0" i="0" u="sng" strike="noStrike" kern="1200" cap="none" spc="0" normalizeH="0" baseline="0" noProof="0" dirty="0" smtClean="0">
                <a:ln>
                  <a:noFill/>
                </a:ln>
                <a:solidFill>
                  <a:schemeClr val="tx1"/>
                </a:solidFill>
                <a:effectLst/>
                <a:uLnTx/>
                <a:uFillTx/>
                <a:latin typeface="+mj-lt"/>
                <a:ea typeface="ＭＳ Ｐゴシック" pitchFamily="34" charset="-128"/>
                <a:cs typeface="Arial" charset="0"/>
              </a:rPr>
              <a:t>deeply held values</a:t>
            </a:r>
            <a:r>
              <a:rPr kumimoji="0" lang="en-US" sz="2400" b="0" i="0" u="none" strike="noStrike" kern="1200" cap="none" spc="0" normalizeH="0" baseline="0" noProof="0" dirty="0" smtClean="0">
                <a:ln>
                  <a:noFill/>
                </a:ln>
                <a:solidFill>
                  <a:schemeClr val="tx1"/>
                </a:solidFill>
                <a:effectLst/>
                <a:uLnTx/>
                <a:uFillTx/>
                <a:latin typeface="+mj-lt"/>
                <a:ea typeface="ＭＳ Ｐゴシック" pitchFamily="34" charset="-128"/>
                <a:cs typeface="Arial" charset="0"/>
              </a:rPr>
              <a:t/>
            </a:r>
            <a:br>
              <a:rPr kumimoji="0" lang="en-US" sz="2400" b="0" i="0" u="none" strike="noStrike" kern="1200" cap="none" spc="0" normalizeH="0" baseline="0" noProof="0" dirty="0" smtClean="0">
                <a:ln>
                  <a:noFill/>
                </a:ln>
                <a:solidFill>
                  <a:schemeClr val="tx1"/>
                </a:solidFill>
                <a:effectLst/>
                <a:uLnTx/>
                <a:uFillTx/>
                <a:latin typeface="+mj-lt"/>
                <a:ea typeface="ＭＳ Ｐゴシック" pitchFamily="34" charset="-128"/>
                <a:cs typeface="Arial" charset="0"/>
              </a:rPr>
            </a:br>
            <a:endParaRPr kumimoji="0" lang="en-US" sz="2400" b="0" i="0" u="none" strike="noStrike" kern="1200" cap="none" spc="0" normalizeH="0" baseline="0" noProof="0" dirty="0" smtClean="0">
              <a:ln>
                <a:noFill/>
              </a:ln>
              <a:solidFill>
                <a:schemeClr val="tx1"/>
              </a:solidFill>
              <a:effectLst/>
              <a:uLnTx/>
              <a:uFillTx/>
              <a:latin typeface="+mj-lt"/>
              <a:ea typeface="ＭＳ Ｐゴシック" pitchFamily="34" charset="-128"/>
              <a:cs typeface="Arial" charset="0"/>
            </a:endParaRPr>
          </a:p>
          <a:p>
            <a:pPr marL="342900" marR="0" lvl="0" indent="-342900" algn="l" defTabSz="914400" rtl="0" eaLnBrk="1" fontAlgn="auto" latinLnBrk="0" hangingPunct="1">
              <a:spcBef>
                <a:spcPts val="0"/>
              </a:spcBef>
              <a:spcAft>
                <a:spcPts val="0"/>
              </a:spcAft>
              <a:buClrTx/>
              <a:buSzTx/>
              <a:buFont typeface="Wingdings" pitchFamily="2" charset="2"/>
              <a:buChar char="Ø"/>
              <a:tabLst/>
              <a:defRPr/>
            </a:pPr>
            <a:r>
              <a:rPr kumimoji="0" lang="en-US" sz="2400" b="0" i="0" u="none" strike="noStrike" kern="1200" cap="none" spc="0" normalizeH="0" baseline="0" noProof="0" dirty="0" smtClean="0">
                <a:ln>
                  <a:noFill/>
                </a:ln>
                <a:solidFill>
                  <a:schemeClr val="tx1"/>
                </a:solidFill>
                <a:effectLst/>
                <a:uLnTx/>
                <a:uFillTx/>
                <a:latin typeface="+mj-lt"/>
                <a:ea typeface="ＭＳ Ｐゴシック" pitchFamily="34" charset="-128"/>
                <a:cs typeface="Arial" charset="0"/>
              </a:rPr>
              <a:t>Limited or no opportunities for dissent</a:t>
            </a:r>
            <a:br>
              <a:rPr kumimoji="0" lang="en-US" sz="2400" b="0" i="0" u="none" strike="noStrike" kern="1200" cap="none" spc="0" normalizeH="0" baseline="0" noProof="0" dirty="0" smtClean="0">
                <a:ln>
                  <a:noFill/>
                </a:ln>
                <a:solidFill>
                  <a:schemeClr val="tx1"/>
                </a:solidFill>
                <a:effectLst/>
                <a:uLnTx/>
                <a:uFillTx/>
                <a:latin typeface="+mj-lt"/>
                <a:ea typeface="ＭＳ Ｐゴシック" pitchFamily="34" charset="-128"/>
                <a:cs typeface="Arial" charset="0"/>
              </a:rPr>
            </a:br>
            <a:r>
              <a:rPr kumimoji="0" lang="en-US" sz="2400" b="0" i="0" u="none" strike="noStrike" kern="1200" cap="none" spc="0" normalizeH="0" baseline="0" noProof="0" dirty="0" smtClean="0">
                <a:ln>
                  <a:noFill/>
                </a:ln>
                <a:solidFill>
                  <a:schemeClr val="tx1"/>
                </a:solidFill>
                <a:effectLst/>
                <a:uLnTx/>
                <a:uFillTx/>
                <a:latin typeface="+mj-lt"/>
                <a:ea typeface="ＭＳ Ｐゴシック" pitchFamily="34" charset="-128"/>
                <a:cs typeface="Arial" charset="0"/>
              </a:rPr>
              <a:t> </a:t>
            </a:r>
          </a:p>
          <a:p>
            <a:pPr marL="342900" marR="0" lvl="0" indent="-342900" algn="l" defTabSz="914400" rtl="0" eaLnBrk="1" fontAlgn="auto" latinLnBrk="0" hangingPunct="1">
              <a:spcBef>
                <a:spcPts val="0"/>
              </a:spcBef>
              <a:spcAft>
                <a:spcPts val="0"/>
              </a:spcAft>
              <a:buClrTx/>
              <a:buSzTx/>
              <a:buFont typeface="Wingdings" pitchFamily="2" charset="2"/>
              <a:buChar char="Ø"/>
              <a:tabLst/>
              <a:defRPr/>
            </a:pPr>
            <a:r>
              <a:rPr kumimoji="0" lang="en-US" sz="2400" b="0" i="0" u="none" strike="noStrike" kern="1200" cap="none" spc="0" normalizeH="0" baseline="0" noProof="0" dirty="0" smtClean="0">
                <a:ln>
                  <a:noFill/>
                </a:ln>
                <a:solidFill>
                  <a:schemeClr val="tx1"/>
                </a:solidFill>
                <a:effectLst/>
                <a:uLnTx/>
                <a:uFillTx/>
                <a:latin typeface="+mj-lt"/>
                <a:ea typeface="ＭＳ Ｐゴシック" pitchFamily="34" charset="-128"/>
                <a:cs typeface="Arial" charset="0"/>
              </a:rPr>
              <a:t>Perceived cost of voicing opposition greater than cost of guerrilla activity</a:t>
            </a:r>
            <a:br>
              <a:rPr kumimoji="0" lang="en-US" sz="2400" b="0" i="0" u="none" strike="noStrike" kern="1200" cap="none" spc="0" normalizeH="0" baseline="0" noProof="0" dirty="0" smtClean="0">
                <a:ln>
                  <a:noFill/>
                </a:ln>
                <a:solidFill>
                  <a:schemeClr val="tx1"/>
                </a:solidFill>
                <a:effectLst/>
                <a:uLnTx/>
                <a:uFillTx/>
                <a:latin typeface="+mj-lt"/>
                <a:ea typeface="ＭＳ Ｐゴシック" pitchFamily="34" charset="-128"/>
                <a:cs typeface="Arial" charset="0"/>
              </a:rPr>
            </a:br>
            <a:endParaRPr kumimoji="0" lang="en-US" sz="2400" b="0" i="0" u="none" strike="noStrike" kern="1200" cap="none" spc="0" normalizeH="0" baseline="0" noProof="0" dirty="0" smtClean="0">
              <a:ln>
                <a:noFill/>
              </a:ln>
              <a:solidFill>
                <a:schemeClr val="tx1"/>
              </a:solidFill>
              <a:effectLst/>
              <a:uLnTx/>
              <a:uFillTx/>
              <a:latin typeface="+mj-lt"/>
              <a:ea typeface="ＭＳ Ｐゴシック" pitchFamily="34" charset="-128"/>
              <a:cs typeface="Arial" charset="0"/>
            </a:endParaRPr>
          </a:p>
          <a:p>
            <a:pPr marL="342900" marR="0" lvl="0" indent="-342900" algn="l" defTabSz="914400" rtl="0" eaLnBrk="1" fontAlgn="auto" latinLnBrk="0" hangingPunct="1">
              <a:spcBef>
                <a:spcPts val="0"/>
              </a:spcBef>
              <a:spcAft>
                <a:spcPts val="0"/>
              </a:spcAft>
              <a:buClrTx/>
              <a:buSzTx/>
              <a:buFont typeface="Wingdings" pitchFamily="2" charset="2"/>
              <a:buChar char="Ø"/>
              <a:tabLst/>
              <a:defRPr/>
            </a:pPr>
            <a:r>
              <a:rPr kumimoji="0" lang="en-US" sz="2400" b="0" i="0" u="none" strike="noStrike" kern="1200" cap="none" spc="0" normalizeH="0" baseline="0" noProof="0" dirty="0" smtClean="0">
                <a:ln>
                  <a:noFill/>
                </a:ln>
                <a:solidFill>
                  <a:schemeClr val="tx1"/>
                </a:solidFill>
                <a:effectLst/>
                <a:uLnTx/>
                <a:uFillTx/>
                <a:latin typeface="+mj-lt"/>
                <a:ea typeface="ＭＳ Ｐゴシック" pitchFamily="34" charset="-128"/>
                <a:cs typeface="Arial" charset="0"/>
              </a:rPr>
              <a:t>Quitting would have a destructive effect on the issue</a:t>
            </a:r>
          </a:p>
          <a:p>
            <a:pPr marL="342900" marR="0" lvl="0" indent="-342900" algn="l" defTabSz="914400" rtl="0" eaLnBrk="1" fontAlgn="auto" latinLnBrk="0" hangingPunct="1">
              <a:spcBef>
                <a:spcPts val="0"/>
              </a:spcBef>
              <a:spcAft>
                <a:spcPts val="0"/>
              </a:spcAft>
              <a:buClrTx/>
              <a:buSzTx/>
              <a:tabLst/>
              <a:defRPr/>
            </a:pPr>
            <a:endParaRPr lang="en-US" sz="2400" dirty="0" smtClean="0">
              <a:latin typeface="+mj-lt"/>
              <a:ea typeface="ＭＳ Ｐゴシック" pitchFamily="34" charset="-128"/>
              <a:cs typeface="Arial" charset="0"/>
            </a:endParaRPr>
          </a:p>
          <a:p>
            <a:pPr marL="342900" marR="0" lvl="0" indent="-342900" algn="l" defTabSz="914400" rtl="0" eaLnBrk="1" fontAlgn="auto" latinLnBrk="0" hangingPunct="1">
              <a:spcBef>
                <a:spcPts val="0"/>
              </a:spcBef>
              <a:spcAft>
                <a:spcPts val="0"/>
              </a:spcAft>
              <a:buClrTx/>
              <a:buSzTx/>
              <a:tabLst/>
              <a:defRPr/>
            </a:pPr>
            <a:endParaRPr lang="en-US" sz="2400" dirty="0" smtClean="0">
              <a:latin typeface="+mj-lt"/>
              <a:ea typeface="ＭＳ Ｐゴシック" pitchFamily="34" charset="-128"/>
              <a:cs typeface="Arial" charset="0"/>
            </a:endParaRPr>
          </a:p>
          <a:p>
            <a:pPr marL="342900" lvl="0" indent="-342900"/>
            <a:r>
              <a:rPr lang="en-US" sz="2400" dirty="0" smtClean="0">
                <a:latin typeface="Arial" panose="020B0604020202020204" pitchFamily="34" charset="0"/>
                <a:ea typeface="ＭＳ Ｐゴシック" pitchFamily="34" charset="-128"/>
                <a:cs typeface="Arial" panose="020B0604020202020204" pitchFamily="34" charset="0"/>
              </a:rPr>
              <a:t>“Guerrilla activity typically happens when there is a lack of trust, fear of retaliation and when employees are rebuffed by superiors.” (O’Leary, 2006)</a:t>
            </a:r>
            <a:endParaRPr kumimoji="0" lang="en-US" sz="2400" u="none" strike="noStrike" kern="1200" cap="none" spc="0" normalizeH="0" baseline="0" noProof="0" dirty="0" smtClean="0">
              <a:ln>
                <a:noFill/>
              </a:ln>
              <a:solidFill>
                <a:schemeClr val="tx1"/>
              </a:solidFill>
              <a:effectLst/>
              <a:uLnTx/>
              <a:uFillTx/>
              <a:latin typeface="+mj-lt"/>
              <a:ea typeface="ＭＳ Ｐゴシック" pitchFamily="34" charset="-128"/>
              <a:cs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9</a:t>
            </a:fld>
            <a:endParaRPr lang="en-US"/>
          </a:p>
        </p:txBody>
      </p:sp>
      <p:sp>
        <p:nvSpPr>
          <p:cNvPr id="3" name="TextBox 2"/>
          <p:cNvSpPr txBox="1"/>
          <p:nvPr/>
        </p:nvSpPr>
        <p:spPr>
          <a:xfrm>
            <a:off x="1371600" y="381000"/>
            <a:ext cx="3383811" cy="646331"/>
          </a:xfrm>
          <a:prstGeom prst="rect">
            <a:avLst/>
          </a:prstGeom>
          <a:noFill/>
        </p:spPr>
        <p:txBody>
          <a:bodyPr wrap="none" rtlCol="0">
            <a:spAutoFit/>
          </a:bodyPr>
          <a:lstStyle/>
          <a:p>
            <a:r>
              <a:rPr lang="en-US" sz="3600" dirty="0" smtClean="0"/>
              <a:t>Guerrilla Options</a:t>
            </a:r>
            <a:endParaRPr lang="en-US" sz="3600" dirty="0"/>
          </a:p>
        </p:txBody>
      </p:sp>
      <p:sp>
        <p:nvSpPr>
          <p:cNvPr id="4" name="Content Placeholder 2"/>
          <p:cNvSpPr txBox="1">
            <a:spLocks/>
          </p:cNvSpPr>
          <p:nvPr/>
        </p:nvSpPr>
        <p:spPr>
          <a:xfrm>
            <a:off x="914400" y="1600201"/>
            <a:ext cx="7567590" cy="3276600"/>
          </a:xfrm>
          <a:prstGeom prst="rect">
            <a:avLst/>
          </a:prstGeom>
        </p:spPr>
        <p:txBody>
          <a:bodyPr/>
          <a:lstStyle/>
          <a:p>
            <a:pPr marL="342900" marR="0" lvl="0" indent="-342900" algn="l" defTabSz="914400" rtl="0" eaLnBrk="1" fontAlgn="auto" latinLnBrk="0" hangingPunct="1">
              <a:lnSpc>
                <a:spcPct val="100000"/>
              </a:lnSpc>
              <a:spcBef>
                <a:spcPct val="0"/>
              </a:spcBef>
              <a:spcAft>
                <a:spcPts val="0"/>
              </a:spcAft>
              <a:buClrTx/>
              <a:buSzTx/>
              <a:buFont typeface="Wingdings" pitchFamily="2" charset="2"/>
              <a:buChar char="Ø"/>
              <a:tabLst/>
              <a:defRPr/>
            </a:pPr>
            <a:r>
              <a:rPr kumimoji="0" lang="en-US" sz="2800" b="1" i="0" u="none" strike="noStrike" kern="1200" cap="none" spc="0" normalizeH="0" baseline="0" noProof="0" dirty="0" smtClean="0">
                <a:ln>
                  <a:noFill/>
                </a:ln>
                <a:solidFill>
                  <a:schemeClr val="tx1"/>
                </a:solidFill>
                <a:effectLst/>
                <a:uLnTx/>
                <a:uFillTx/>
                <a:latin typeface="+mj-lt"/>
                <a:ea typeface="ＭＳ Ｐゴシック" pitchFamily="34" charset="-128"/>
                <a:cs typeface="Arial" charset="0"/>
              </a:rPr>
              <a:t>Loyalty.</a:t>
            </a:r>
            <a:r>
              <a:rPr kumimoji="0" lang="en-US" sz="2800" b="1" i="0" u="none" strike="noStrike" kern="1200" cap="none" spc="0" normalizeH="0" noProof="0" dirty="0" smtClean="0">
                <a:ln>
                  <a:noFill/>
                </a:ln>
                <a:solidFill>
                  <a:schemeClr val="tx1"/>
                </a:solidFill>
                <a:effectLst/>
                <a:uLnTx/>
                <a:uFillTx/>
                <a:latin typeface="+mj-lt"/>
                <a:ea typeface="ＭＳ Ｐゴシック" pitchFamily="34" charset="-128"/>
                <a:cs typeface="Arial" charset="0"/>
              </a:rPr>
              <a:t>  </a:t>
            </a:r>
            <a:r>
              <a:rPr kumimoji="0" lang="en-US" sz="2800" b="0" i="0" u="none" strike="noStrike" kern="1200" cap="none" spc="0" normalizeH="0" baseline="0" noProof="0" dirty="0" smtClean="0">
                <a:ln>
                  <a:noFill/>
                </a:ln>
                <a:solidFill>
                  <a:schemeClr val="tx1"/>
                </a:solidFill>
                <a:effectLst/>
                <a:uLnTx/>
                <a:uFillTx/>
                <a:latin typeface="+mj-lt"/>
                <a:ea typeface="ＭＳ Ｐゴシック" pitchFamily="34" charset="-128"/>
                <a:cs typeface="Arial" charset="0"/>
              </a:rPr>
              <a:t>Wait for conditions to improve</a:t>
            </a:r>
            <a:br>
              <a:rPr kumimoji="0" lang="en-US" sz="2800" b="0" i="0" u="none" strike="noStrike" kern="1200" cap="none" spc="0" normalizeH="0" baseline="0" noProof="0" dirty="0" smtClean="0">
                <a:ln>
                  <a:noFill/>
                </a:ln>
                <a:solidFill>
                  <a:schemeClr val="tx1"/>
                </a:solidFill>
                <a:effectLst/>
                <a:uLnTx/>
                <a:uFillTx/>
                <a:latin typeface="+mj-lt"/>
                <a:ea typeface="ＭＳ Ｐゴシック" pitchFamily="34" charset="-128"/>
                <a:cs typeface="Arial" charset="0"/>
              </a:rPr>
            </a:br>
            <a:endParaRPr kumimoji="0" lang="en-US" sz="2800" b="0" i="0" u="none" strike="noStrike" kern="1200" cap="none" spc="0" normalizeH="0" baseline="0" noProof="0" dirty="0" smtClean="0">
              <a:ln>
                <a:noFill/>
              </a:ln>
              <a:solidFill>
                <a:schemeClr val="tx1"/>
              </a:solidFill>
              <a:effectLst/>
              <a:uLnTx/>
              <a:uFillTx/>
              <a:latin typeface="+mj-lt"/>
              <a:ea typeface="ＭＳ Ｐゴシック" pitchFamily="34" charset="-128"/>
              <a:cs typeface="Arial" charset="0"/>
            </a:endParaRPr>
          </a:p>
          <a:p>
            <a:pPr marL="342900" marR="0" lvl="0" indent="-342900" algn="l" defTabSz="914400" rtl="0" eaLnBrk="1" fontAlgn="auto" latinLnBrk="0" hangingPunct="1">
              <a:lnSpc>
                <a:spcPct val="100000"/>
              </a:lnSpc>
              <a:spcBef>
                <a:spcPct val="0"/>
              </a:spcBef>
              <a:spcAft>
                <a:spcPts val="0"/>
              </a:spcAft>
              <a:buClrTx/>
              <a:buSzTx/>
              <a:buFont typeface="Wingdings" pitchFamily="2" charset="2"/>
              <a:buChar char="Ø"/>
              <a:tabLst/>
              <a:defRPr/>
            </a:pPr>
            <a:r>
              <a:rPr kumimoji="0" lang="en-US" sz="2800" b="1" i="0" u="none" strike="noStrike" kern="1200" cap="none" spc="0" normalizeH="0" baseline="0" noProof="0" dirty="0" smtClean="0">
                <a:ln>
                  <a:noFill/>
                </a:ln>
                <a:solidFill>
                  <a:schemeClr val="tx1"/>
                </a:solidFill>
                <a:effectLst/>
                <a:uLnTx/>
                <a:uFillTx/>
                <a:latin typeface="+mj-lt"/>
                <a:ea typeface="ＭＳ Ｐゴシック" pitchFamily="34" charset="-128"/>
                <a:cs typeface="Arial" charset="0"/>
              </a:rPr>
              <a:t>Voice</a:t>
            </a:r>
            <a:r>
              <a:rPr lang="en-US" sz="2800" dirty="0" smtClean="0">
                <a:latin typeface="+mj-lt"/>
                <a:ea typeface="ＭＳ Ｐゴシック" pitchFamily="34" charset="-128"/>
                <a:cs typeface="Arial" charset="0"/>
              </a:rPr>
              <a:t>.  </a:t>
            </a:r>
            <a:r>
              <a:rPr kumimoji="0" lang="en-US" sz="2800" b="0" i="0" u="none" strike="noStrike" kern="1200" cap="none" spc="0" normalizeH="0" baseline="0" noProof="0" dirty="0" smtClean="0">
                <a:ln>
                  <a:noFill/>
                </a:ln>
                <a:solidFill>
                  <a:schemeClr val="tx1"/>
                </a:solidFill>
                <a:effectLst/>
                <a:uLnTx/>
                <a:uFillTx/>
                <a:latin typeface="+mj-lt"/>
                <a:ea typeface="ＭＳ Ｐゴシック" pitchFamily="34" charset="-128"/>
                <a:cs typeface="Arial" charset="0"/>
              </a:rPr>
              <a:t>Express dissent</a:t>
            </a:r>
            <a:br>
              <a:rPr kumimoji="0" lang="en-US" sz="2800" b="0" i="0" u="none" strike="noStrike" kern="1200" cap="none" spc="0" normalizeH="0" baseline="0" noProof="0" dirty="0" smtClean="0">
                <a:ln>
                  <a:noFill/>
                </a:ln>
                <a:solidFill>
                  <a:schemeClr val="tx1"/>
                </a:solidFill>
                <a:effectLst/>
                <a:uLnTx/>
                <a:uFillTx/>
                <a:latin typeface="+mj-lt"/>
                <a:ea typeface="ＭＳ Ｐゴシック" pitchFamily="34" charset="-128"/>
                <a:cs typeface="Arial" charset="0"/>
              </a:rPr>
            </a:br>
            <a:endParaRPr kumimoji="0" lang="en-US" sz="2800" b="0" i="0" u="none" strike="noStrike" kern="1200" cap="none" spc="0" normalizeH="0" baseline="0" noProof="0" dirty="0" smtClean="0">
              <a:ln>
                <a:noFill/>
              </a:ln>
              <a:solidFill>
                <a:schemeClr val="tx1"/>
              </a:solidFill>
              <a:effectLst/>
              <a:uLnTx/>
              <a:uFillTx/>
              <a:latin typeface="+mj-lt"/>
              <a:ea typeface="ＭＳ Ｐゴシック" pitchFamily="34" charset="-128"/>
              <a:cs typeface="Arial" charset="0"/>
            </a:endParaRPr>
          </a:p>
          <a:p>
            <a:pPr marL="342900" marR="0" lvl="0" indent="-342900" algn="l" defTabSz="914400" rtl="0" eaLnBrk="1" fontAlgn="auto" latinLnBrk="0" hangingPunct="1">
              <a:lnSpc>
                <a:spcPct val="100000"/>
              </a:lnSpc>
              <a:spcBef>
                <a:spcPct val="0"/>
              </a:spcBef>
              <a:spcAft>
                <a:spcPts val="0"/>
              </a:spcAft>
              <a:buClrTx/>
              <a:buSzTx/>
              <a:buFont typeface="Wingdings" pitchFamily="2" charset="2"/>
              <a:buChar char="Ø"/>
              <a:tabLst/>
              <a:defRPr/>
            </a:pPr>
            <a:r>
              <a:rPr kumimoji="0" lang="en-US" sz="2800" b="1" i="0" u="none" strike="noStrike" kern="1200" cap="none" spc="0" normalizeH="0" baseline="0" noProof="0" dirty="0" smtClean="0">
                <a:ln>
                  <a:noFill/>
                </a:ln>
                <a:solidFill>
                  <a:schemeClr val="tx1"/>
                </a:solidFill>
                <a:effectLst/>
                <a:uLnTx/>
                <a:uFillTx/>
                <a:latin typeface="+mj-lt"/>
                <a:ea typeface="ＭＳ Ｐゴシック" pitchFamily="34" charset="-128"/>
                <a:cs typeface="Arial" charset="0"/>
              </a:rPr>
              <a:t>Exit</a:t>
            </a:r>
            <a:r>
              <a:rPr lang="en-US" sz="2800" dirty="0" smtClean="0">
                <a:latin typeface="+mj-lt"/>
                <a:ea typeface="ＭＳ Ｐゴシック" pitchFamily="34" charset="-128"/>
                <a:cs typeface="Arial" charset="0"/>
              </a:rPr>
              <a:t>.  </a:t>
            </a:r>
            <a:r>
              <a:rPr kumimoji="0" lang="en-US" sz="2800" b="0" i="0" u="none" strike="noStrike" kern="1200" cap="none" spc="0" normalizeH="0" baseline="0" noProof="0" dirty="0" smtClean="0">
                <a:ln>
                  <a:noFill/>
                </a:ln>
                <a:solidFill>
                  <a:schemeClr val="tx1"/>
                </a:solidFill>
                <a:effectLst/>
                <a:uLnTx/>
                <a:uFillTx/>
                <a:latin typeface="+mj-lt"/>
                <a:ea typeface="ＭＳ Ｐゴシック" pitchFamily="34" charset="-128"/>
                <a:cs typeface="Arial" charset="0"/>
              </a:rPr>
              <a:t>Quit</a:t>
            </a:r>
            <a:br>
              <a:rPr kumimoji="0" lang="en-US" sz="2800" b="0" i="0" u="none" strike="noStrike" kern="1200" cap="none" spc="0" normalizeH="0" baseline="0" noProof="0" dirty="0" smtClean="0">
                <a:ln>
                  <a:noFill/>
                </a:ln>
                <a:solidFill>
                  <a:schemeClr val="tx1"/>
                </a:solidFill>
                <a:effectLst/>
                <a:uLnTx/>
                <a:uFillTx/>
                <a:latin typeface="+mj-lt"/>
                <a:ea typeface="ＭＳ Ｐゴシック" pitchFamily="34" charset="-128"/>
                <a:cs typeface="Arial" charset="0"/>
              </a:rPr>
            </a:br>
            <a:endParaRPr kumimoji="0" lang="en-US" sz="2800" b="0" i="0" u="none" strike="noStrike" kern="1200" cap="none" spc="0" normalizeH="0" baseline="0" noProof="0" dirty="0" smtClean="0">
              <a:ln>
                <a:noFill/>
              </a:ln>
              <a:solidFill>
                <a:schemeClr val="tx1"/>
              </a:solidFill>
              <a:effectLst/>
              <a:uLnTx/>
              <a:uFillTx/>
              <a:latin typeface="+mj-lt"/>
              <a:ea typeface="ＭＳ Ｐゴシック" pitchFamily="34" charset="-128"/>
              <a:cs typeface="Arial" charset="0"/>
            </a:endParaRPr>
          </a:p>
          <a:p>
            <a:pPr marL="342900" marR="0" lvl="0" indent="-342900" algn="l" defTabSz="914400" rtl="0" eaLnBrk="1" fontAlgn="auto" latinLnBrk="0" hangingPunct="1">
              <a:lnSpc>
                <a:spcPct val="100000"/>
              </a:lnSpc>
              <a:spcBef>
                <a:spcPct val="0"/>
              </a:spcBef>
              <a:spcAft>
                <a:spcPts val="0"/>
              </a:spcAft>
              <a:buClrTx/>
              <a:buSzTx/>
              <a:buFont typeface="Wingdings" pitchFamily="2" charset="2"/>
              <a:buChar char="Ø"/>
              <a:tabLst/>
              <a:defRPr/>
            </a:pPr>
            <a:r>
              <a:rPr kumimoji="0" lang="en-US" sz="2800" b="1" i="0" u="none" strike="noStrike" kern="1200" cap="none" spc="0" normalizeH="0" baseline="0" noProof="0" dirty="0" smtClean="0">
                <a:ln>
                  <a:noFill/>
                </a:ln>
                <a:solidFill>
                  <a:schemeClr val="tx1"/>
                </a:solidFill>
                <a:effectLst/>
                <a:uLnTx/>
                <a:uFillTx/>
                <a:latin typeface="+mj-lt"/>
                <a:ea typeface="ＭＳ Ｐゴシック" pitchFamily="34" charset="-128"/>
                <a:cs typeface="Arial" charset="0"/>
              </a:rPr>
              <a:t>Act</a:t>
            </a:r>
            <a:r>
              <a:rPr lang="en-US" sz="2800" dirty="0" smtClean="0">
                <a:latin typeface="+mj-lt"/>
                <a:ea typeface="ＭＳ Ｐゴシック" pitchFamily="34" charset="-128"/>
                <a:cs typeface="Arial" charset="0"/>
              </a:rPr>
              <a:t>.  </a:t>
            </a:r>
            <a:r>
              <a:rPr kumimoji="0" lang="en-US" sz="2800" b="0" i="0" u="none" strike="noStrike" kern="1200" cap="none" spc="0" normalizeH="0" baseline="0" noProof="0" dirty="0" smtClean="0">
                <a:ln>
                  <a:noFill/>
                </a:ln>
                <a:solidFill>
                  <a:schemeClr val="tx1"/>
                </a:solidFill>
                <a:effectLst/>
                <a:uLnTx/>
                <a:uFillTx/>
                <a:latin typeface="+mj-lt"/>
                <a:ea typeface="ＭＳ Ｐゴシック" pitchFamily="34" charset="-128"/>
                <a:cs typeface="Arial" charset="0"/>
              </a:rPr>
              <a:t>Shirk, sabotage, or strike</a:t>
            </a:r>
          </a:p>
          <a:p>
            <a:pPr marL="342900" marR="0" lvl="0" indent="-342900" algn="l" defTabSz="914400" rtl="0" eaLnBrk="1" fontAlgn="auto" latinLnBrk="0" hangingPunct="1">
              <a:lnSpc>
                <a:spcPct val="100000"/>
              </a:lnSpc>
              <a:spcBef>
                <a:spcPct val="0"/>
              </a:spcBef>
              <a:spcAft>
                <a:spcPts val="0"/>
              </a:spcAft>
              <a:buClrTx/>
              <a:buSzTx/>
              <a:buFont typeface="Wingdings" pitchFamily="2" charset="2"/>
              <a:buChar char="Ø"/>
              <a:tabLst/>
              <a:defRPr/>
            </a:pPr>
            <a:endParaRPr lang="en-US" sz="2800" dirty="0" smtClean="0">
              <a:latin typeface="+mj-lt"/>
              <a:ea typeface="ＭＳ Ｐゴシック" pitchFamily="34" charset="-128"/>
              <a:cs typeface="Arial" charset="0"/>
            </a:endParaRPr>
          </a:p>
          <a:p>
            <a:r>
              <a:rPr lang="en-US" sz="2400" dirty="0" smtClean="0"/>
              <a:t>“Americans are descended in blood and in spirit from revolutionists and rebels. As their heirs, may we never confuse honest dissent with disloyal subversion.”</a:t>
            </a:r>
          </a:p>
          <a:p>
            <a:pPr algn="r"/>
            <a:r>
              <a:rPr lang="en-US" sz="2000" dirty="0" smtClean="0"/>
              <a:t>Dwight D.  Eisenhower</a:t>
            </a:r>
          </a:p>
          <a:p>
            <a:pPr marL="342900" marR="0" lvl="0" indent="-342900" algn="l" defTabSz="914400" rtl="0" eaLnBrk="1" fontAlgn="auto" latinLnBrk="0" hangingPunct="1">
              <a:lnSpc>
                <a:spcPct val="100000"/>
              </a:lnSpc>
              <a:spcBef>
                <a:spcPct val="0"/>
              </a:spcBef>
              <a:spcAft>
                <a:spcPts val="0"/>
              </a:spcAft>
              <a:buClrTx/>
              <a:buSzTx/>
              <a:tabLst/>
              <a:defRPr/>
            </a:pPr>
            <a:endParaRPr kumimoji="0" lang="en-US" sz="2800" b="0" i="0" u="none" strike="noStrike" kern="1200" cap="none" spc="0" normalizeH="0" baseline="0" noProof="0" dirty="0" smtClean="0">
              <a:ln>
                <a:noFill/>
              </a:ln>
              <a:solidFill>
                <a:schemeClr val="tx1"/>
              </a:solidFill>
              <a:effectLst/>
              <a:uLnTx/>
              <a:uFillTx/>
              <a:latin typeface="+mj-lt"/>
              <a:ea typeface="ＭＳ Ｐゴシック" pitchFamily="34" charset="-128"/>
              <a:cs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TotalTime>
  <Words>2073</Words>
  <Application>Microsoft Office PowerPoint</Application>
  <PresentationFormat>On-screen Show (4:3)</PresentationFormat>
  <Paragraphs>262</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ＭＳ Ｐゴシック</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USER ORGANIZATION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defrick</dc:creator>
  <cp:lastModifiedBy>Frick, David E.</cp:lastModifiedBy>
  <cp:revision>38</cp:revision>
  <dcterms:created xsi:type="dcterms:W3CDTF">2014-11-04T12:55:44Z</dcterms:created>
  <dcterms:modified xsi:type="dcterms:W3CDTF">2016-08-24T14:04:24Z</dcterms:modified>
</cp:coreProperties>
</file>