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9" r:id="rId3"/>
    <p:sldId id="281" r:id="rId4"/>
    <p:sldId id="300" r:id="rId5"/>
    <p:sldId id="282" r:id="rId6"/>
    <p:sldId id="283" r:id="rId7"/>
    <p:sldId id="284" r:id="rId8"/>
    <p:sldId id="301" r:id="rId9"/>
    <p:sldId id="288" r:id="rId10"/>
    <p:sldId id="285" r:id="rId11"/>
    <p:sldId id="286" r:id="rId12"/>
    <p:sldId id="292" r:id="rId13"/>
    <p:sldId id="293" r:id="rId14"/>
    <p:sldId id="287" r:id="rId15"/>
    <p:sldId id="289" r:id="rId16"/>
    <p:sldId id="290" r:id="rId17"/>
    <p:sldId id="291" r:id="rId18"/>
    <p:sldId id="294" r:id="rId19"/>
    <p:sldId id="295" r:id="rId20"/>
    <p:sldId id="296" r:id="rId21"/>
    <p:sldId id="297" r:id="rId22"/>
    <p:sldId id="298" r:id="rId23"/>
    <p:sldId id="299"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56" autoAdjust="0"/>
  </p:normalViewPr>
  <p:slideViewPr>
    <p:cSldViewPr>
      <p:cViewPr>
        <p:scale>
          <a:sx n="100" d="100"/>
          <a:sy n="100" d="100"/>
        </p:scale>
        <p:origin x="1914"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2952" y="-71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C62C1D-5628-4B97-9274-A4F905ECFEEB}"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BEA21CF7-006F-4D54-BDA8-F848C8FF5518}">
      <dgm:prSet phldrT="[Text]"/>
      <dgm:spPr/>
      <dgm:t>
        <a:bodyPr/>
        <a:lstStyle/>
        <a:p>
          <a:r>
            <a:rPr lang="en-US" dirty="0" smtClean="0"/>
            <a:t>Visual</a:t>
          </a:r>
          <a:endParaRPr lang="en-US" dirty="0"/>
        </a:p>
      </dgm:t>
    </dgm:pt>
    <dgm:pt modelId="{335360FB-82ED-4C1A-9F73-679C6B0380FC}" type="parTrans" cxnId="{B6E85CA1-F0D8-458D-84A3-3BB681DB93CE}">
      <dgm:prSet/>
      <dgm:spPr/>
      <dgm:t>
        <a:bodyPr/>
        <a:lstStyle/>
        <a:p>
          <a:endParaRPr lang="en-US"/>
        </a:p>
      </dgm:t>
    </dgm:pt>
    <dgm:pt modelId="{6CFC92FF-CAEB-4D89-ACB5-6645059B7178}" type="sibTrans" cxnId="{B6E85CA1-F0D8-458D-84A3-3BB681DB93CE}">
      <dgm:prSet/>
      <dgm:spPr/>
      <dgm:t>
        <a:bodyPr/>
        <a:lstStyle/>
        <a:p>
          <a:endParaRPr lang="en-US"/>
        </a:p>
      </dgm:t>
    </dgm:pt>
    <dgm:pt modelId="{4736A575-8D9E-4328-9A58-D0CDD2300A13}">
      <dgm:prSet phldrT="[Text]"/>
      <dgm:spPr/>
      <dgm:t>
        <a:bodyPr/>
        <a:lstStyle/>
        <a:p>
          <a:r>
            <a:rPr lang="en-US" dirty="0" smtClean="0"/>
            <a:t>Aural</a:t>
          </a:r>
          <a:endParaRPr lang="en-US" dirty="0"/>
        </a:p>
      </dgm:t>
    </dgm:pt>
    <dgm:pt modelId="{F1F8EE81-93F0-4758-A266-7F4CD940AC74}" type="parTrans" cxnId="{34B003D2-6526-4392-877D-FB58FC5E2884}">
      <dgm:prSet/>
      <dgm:spPr/>
      <dgm:t>
        <a:bodyPr/>
        <a:lstStyle/>
        <a:p>
          <a:endParaRPr lang="en-US"/>
        </a:p>
      </dgm:t>
    </dgm:pt>
    <dgm:pt modelId="{B3369F40-DA16-4DC1-A9FC-C5EBA02F1A18}" type="sibTrans" cxnId="{34B003D2-6526-4392-877D-FB58FC5E2884}">
      <dgm:prSet/>
      <dgm:spPr/>
      <dgm:t>
        <a:bodyPr/>
        <a:lstStyle/>
        <a:p>
          <a:endParaRPr lang="en-US"/>
        </a:p>
      </dgm:t>
    </dgm:pt>
    <dgm:pt modelId="{18D0A488-A717-40DD-9183-D9AED00BB3FD}">
      <dgm:prSet phldrT="[Text]"/>
      <dgm:spPr/>
      <dgm:t>
        <a:bodyPr/>
        <a:lstStyle/>
        <a:p>
          <a:r>
            <a:rPr lang="en-US" dirty="0" smtClean="0"/>
            <a:t>Logical</a:t>
          </a:r>
          <a:endParaRPr lang="en-US" dirty="0"/>
        </a:p>
      </dgm:t>
    </dgm:pt>
    <dgm:pt modelId="{0C0566FD-83DC-4B31-9D9D-ADC4F96C5D12}" type="parTrans" cxnId="{63607A59-FD8B-485C-BE45-E2EF25F3CBF1}">
      <dgm:prSet/>
      <dgm:spPr/>
      <dgm:t>
        <a:bodyPr/>
        <a:lstStyle/>
        <a:p>
          <a:endParaRPr lang="en-US"/>
        </a:p>
      </dgm:t>
    </dgm:pt>
    <dgm:pt modelId="{DA14734C-3700-44F0-A011-B8DB89DA9B35}" type="sibTrans" cxnId="{63607A59-FD8B-485C-BE45-E2EF25F3CBF1}">
      <dgm:prSet/>
      <dgm:spPr/>
      <dgm:t>
        <a:bodyPr/>
        <a:lstStyle/>
        <a:p>
          <a:endParaRPr lang="en-US"/>
        </a:p>
      </dgm:t>
    </dgm:pt>
    <dgm:pt modelId="{0F46548C-B40E-4FC8-9E40-7CACDC931DDD}">
      <dgm:prSet phldrT="[Text]"/>
      <dgm:spPr/>
      <dgm:t>
        <a:bodyPr/>
        <a:lstStyle/>
        <a:p>
          <a:r>
            <a:rPr lang="en-US" dirty="0" smtClean="0"/>
            <a:t>Verbal</a:t>
          </a:r>
          <a:endParaRPr lang="en-US" dirty="0"/>
        </a:p>
      </dgm:t>
    </dgm:pt>
    <dgm:pt modelId="{55B9DA7D-92E5-45FB-AD33-6DCD5325A04D}" type="parTrans" cxnId="{D3BAB53B-BB28-434E-9F62-D2A3C70E33B7}">
      <dgm:prSet/>
      <dgm:spPr/>
      <dgm:t>
        <a:bodyPr/>
        <a:lstStyle/>
        <a:p>
          <a:endParaRPr lang="en-US"/>
        </a:p>
      </dgm:t>
    </dgm:pt>
    <dgm:pt modelId="{7EA8F3E8-A967-4E0B-9977-DE5CE34700BC}" type="sibTrans" cxnId="{D3BAB53B-BB28-434E-9F62-D2A3C70E33B7}">
      <dgm:prSet/>
      <dgm:spPr/>
      <dgm:t>
        <a:bodyPr/>
        <a:lstStyle/>
        <a:p>
          <a:endParaRPr lang="en-US"/>
        </a:p>
      </dgm:t>
    </dgm:pt>
    <dgm:pt modelId="{BA69D1C3-95EA-48D9-9D4B-E1BCA559092D}">
      <dgm:prSet phldrT="[Text]"/>
      <dgm:spPr/>
      <dgm:t>
        <a:bodyPr/>
        <a:lstStyle/>
        <a:p>
          <a:r>
            <a:rPr lang="en-US" dirty="0" smtClean="0"/>
            <a:t>Social</a:t>
          </a:r>
          <a:endParaRPr lang="en-US" dirty="0"/>
        </a:p>
      </dgm:t>
    </dgm:pt>
    <dgm:pt modelId="{D6C9CC7E-17CA-4A18-9958-5BD7D7CD8BB3}" type="parTrans" cxnId="{7649FBBE-0EF8-457B-A3E0-6902DC2EECAC}">
      <dgm:prSet/>
      <dgm:spPr/>
      <dgm:t>
        <a:bodyPr/>
        <a:lstStyle/>
        <a:p>
          <a:endParaRPr lang="en-US"/>
        </a:p>
      </dgm:t>
    </dgm:pt>
    <dgm:pt modelId="{051593D2-192E-4578-A2FF-1027F78A7294}" type="sibTrans" cxnId="{7649FBBE-0EF8-457B-A3E0-6902DC2EECAC}">
      <dgm:prSet/>
      <dgm:spPr/>
      <dgm:t>
        <a:bodyPr/>
        <a:lstStyle/>
        <a:p>
          <a:endParaRPr lang="en-US"/>
        </a:p>
      </dgm:t>
    </dgm:pt>
    <dgm:pt modelId="{89B6D61B-0A28-47B4-A513-BA0A5473CF5D}">
      <dgm:prSet phldrT="[Text]"/>
      <dgm:spPr/>
      <dgm:t>
        <a:bodyPr/>
        <a:lstStyle/>
        <a:p>
          <a:r>
            <a:rPr lang="en-US" dirty="0" smtClean="0"/>
            <a:t>Solitary</a:t>
          </a:r>
          <a:endParaRPr lang="en-US" dirty="0"/>
        </a:p>
      </dgm:t>
    </dgm:pt>
    <dgm:pt modelId="{D59C9776-4DA6-4EE2-A5B8-B04329808772}" type="parTrans" cxnId="{FC8789A6-3E0F-4396-BC7D-10D620DAFFC7}">
      <dgm:prSet/>
      <dgm:spPr/>
      <dgm:t>
        <a:bodyPr/>
        <a:lstStyle/>
        <a:p>
          <a:endParaRPr lang="en-US"/>
        </a:p>
      </dgm:t>
    </dgm:pt>
    <dgm:pt modelId="{8D600F8A-7FFC-4DC9-A47B-8F1DF87B5412}" type="sibTrans" cxnId="{FC8789A6-3E0F-4396-BC7D-10D620DAFFC7}">
      <dgm:prSet/>
      <dgm:spPr/>
      <dgm:t>
        <a:bodyPr/>
        <a:lstStyle/>
        <a:p>
          <a:endParaRPr lang="en-US"/>
        </a:p>
      </dgm:t>
    </dgm:pt>
    <dgm:pt modelId="{78EEADCB-7C12-4FA1-AC44-C692BBDCDE76}">
      <dgm:prSet phldrT="[Text]"/>
      <dgm:spPr/>
      <dgm:t>
        <a:bodyPr/>
        <a:lstStyle/>
        <a:p>
          <a:r>
            <a:rPr lang="en-US" dirty="0" smtClean="0"/>
            <a:t>Physical</a:t>
          </a:r>
          <a:endParaRPr lang="en-US" dirty="0"/>
        </a:p>
      </dgm:t>
    </dgm:pt>
    <dgm:pt modelId="{AA77DBD3-8202-4A3D-ACC7-E686F7906C22}" type="parTrans" cxnId="{506012A8-B90E-4810-BE7B-4C0479A9F805}">
      <dgm:prSet/>
      <dgm:spPr/>
      <dgm:t>
        <a:bodyPr/>
        <a:lstStyle/>
        <a:p>
          <a:endParaRPr lang="en-US"/>
        </a:p>
      </dgm:t>
    </dgm:pt>
    <dgm:pt modelId="{4728A6CD-DBAB-4CD1-AA73-F308EFE31B36}" type="sibTrans" cxnId="{506012A8-B90E-4810-BE7B-4C0479A9F805}">
      <dgm:prSet/>
      <dgm:spPr/>
      <dgm:t>
        <a:bodyPr/>
        <a:lstStyle/>
        <a:p>
          <a:endParaRPr lang="en-US"/>
        </a:p>
      </dgm:t>
    </dgm:pt>
    <dgm:pt modelId="{369A6A7A-14CE-4A51-816C-5AA28F714E17}">
      <dgm:prSet phldrT="[Text]" custT="1"/>
      <dgm:spPr>
        <a:solidFill>
          <a:srgbClr val="FFFF00"/>
        </a:solidFill>
      </dgm:spPr>
      <dgm:t>
        <a:bodyPr/>
        <a:lstStyle/>
        <a:p>
          <a:r>
            <a:rPr lang="en-US" sz="1800" b="1" smtClean="0">
              <a:solidFill>
                <a:schemeClr val="tx1"/>
              </a:solidFill>
            </a:rPr>
            <a:t>The Seven Learning Styles</a:t>
          </a:r>
          <a:endParaRPr lang="en-US" sz="1800" b="1" dirty="0">
            <a:solidFill>
              <a:schemeClr val="tx1"/>
            </a:solidFill>
          </a:endParaRPr>
        </a:p>
      </dgm:t>
    </dgm:pt>
    <dgm:pt modelId="{863539D4-2015-41B7-A27B-0ED5FEF7EE4B}" type="sibTrans" cxnId="{24E00140-30BF-45E2-AAE7-2E7407916796}">
      <dgm:prSet/>
      <dgm:spPr/>
      <dgm:t>
        <a:bodyPr/>
        <a:lstStyle/>
        <a:p>
          <a:endParaRPr lang="en-US"/>
        </a:p>
      </dgm:t>
    </dgm:pt>
    <dgm:pt modelId="{E4808660-ACF6-49C5-81E3-F4E8AF67E312}" type="parTrans" cxnId="{24E00140-30BF-45E2-AAE7-2E7407916796}">
      <dgm:prSet/>
      <dgm:spPr/>
      <dgm:t>
        <a:bodyPr/>
        <a:lstStyle/>
        <a:p>
          <a:endParaRPr lang="en-US"/>
        </a:p>
      </dgm:t>
    </dgm:pt>
    <dgm:pt modelId="{58F574A3-E6BE-413F-8D14-4AC689F92034}" type="pres">
      <dgm:prSet presAssocID="{99C62C1D-5628-4B97-9274-A4F905ECFEEB}" presName="Name0" presStyleCnt="0">
        <dgm:presLayoutVars>
          <dgm:chMax val="1"/>
          <dgm:dir/>
          <dgm:animLvl val="ctr"/>
          <dgm:resizeHandles val="exact"/>
        </dgm:presLayoutVars>
      </dgm:prSet>
      <dgm:spPr/>
      <dgm:t>
        <a:bodyPr/>
        <a:lstStyle/>
        <a:p>
          <a:endParaRPr lang="en-US"/>
        </a:p>
      </dgm:t>
    </dgm:pt>
    <dgm:pt modelId="{E343048D-9200-460A-B566-0EDB6499B5F0}" type="pres">
      <dgm:prSet presAssocID="{369A6A7A-14CE-4A51-816C-5AA28F714E17}" presName="centerShape" presStyleLbl="node0" presStyleIdx="0" presStyleCnt="1" custScaleX="130735" custScaleY="112171"/>
      <dgm:spPr/>
      <dgm:t>
        <a:bodyPr/>
        <a:lstStyle/>
        <a:p>
          <a:endParaRPr lang="en-US"/>
        </a:p>
      </dgm:t>
    </dgm:pt>
    <dgm:pt modelId="{7BF41508-AD90-44DF-9D7B-FC4BF1CB1A38}" type="pres">
      <dgm:prSet presAssocID="{BEA21CF7-006F-4D54-BDA8-F848C8FF5518}" presName="node" presStyleLbl="node1" presStyleIdx="0" presStyleCnt="7">
        <dgm:presLayoutVars>
          <dgm:bulletEnabled val="1"/>
        </dgm:presLayoutVars>
      </dgm:prSet>
      <dgm:spPr/>
      <dgm:t>
        <a:bodyPr/>
        <a:lstStyle/>
        <a:p>
          <a:endParaRPr lang="en-US"/>
        </a:p>
      </dgm:t>
    </dgm:pt>
    <dgm:pt modelId="{1225A15D-3A09-434A-BEF7-15123887340A}" type="pres">
      <dgm:prSet presAssocID="{BEA21CF7-006F-4D54-BDA8-F848C8FF5518}" presName="dummy" presStyleCnt="0"/>
      <dgm:spPr/>
    </dgm:pt>
    <dgm:pt modelId="{9F8ABBEA-B4D2-4FCE-A139-D1DAE6D43B33}" type="pres">
      <dgm:prSet presAssocID="{6CFC92FF-CAEB-4D89-ACB5-6645059B7178}" presName="sibTrans" presStyleLbl="sibTrans2D1" presStyleIdx="0" presStyleCnt="7"/>
      <dgm:spPr/>
      <dgm:t>
        <a:bodyPr/>
        <a:lstStyle/>
        <a:p>
          <a:endParaRPr lang="en-US"/>
        </a:p>
      </dgm:t>
    </dgm:pt>
    <dgm:pt modelId="{5BC53297-0174-40DF-BB12-A2C028F64383}" type="pres">
      <dgm:prSet presAssocID="{4736A575-8D9E-4328-9A58-D0CDD2300A13}" presName="node" presStyleLbl="node1" presStyleIdx="1" presStyleCnt="7">
        <dgm:presLayoutVars>
          <dgm:bulletEnabled val="1"/>
        </dgm:presLayoutVars>
      </dgm:prSet>
      <dgm:spPr/>
      <dgm:t>
        <a:bodyPr/>
        <a:lstStyle/>
        <a:p>
          <a:endParaRPr lang="en-US"/>
        </a:p>
      </dgm:t>
    </dgm:pt>
    <dgm:pt modelId="{5D449A84-EF6D-4084-91E4-76E01E7410D7}" type="pres">
      <dgm:prSet presAssocID="{4736A575-8D9E-4328-9A58-D0CDD2300A13}" presName="dummy" presStyleCnt="0"/>
      <dgm:spPr/>
    </dgm:pt>
    <dgm:pt modelId="{08B47DCF-63CE-43BB-B466-619F91495538}" type="pres">
      <dgm:prSet presAssocID="{B3369F40-DA16-4DC1-A9FC-C5EBA02F1A18}" presName="sibTrans" presStyleLbl="sibTrans2D1" presStyleIdx="1" presStyleCnt="7"/>
      <dgm:spPr/>
      <dgm:t>
        <a:bodyPr/>
        <a:lstStyle/>
        <a:p>
          <a:endParaRPr lang="en-US"/>
        </a:p>
      </dgm:t>
    </dgm:pt>
    <dgm:pt modelId="{00E00D16-A393-4353-AC69-5FF1E9A76824}" type="pres">
      <dgm:prSet presAssocID="{18D0A488-A717-40DD-9183-D9AED00BB3FD}" presName="node" presStyleLbl="node1" presStyleIdx="2" presStyleCnt="7">
        <dgm:presLayoutVars>
          <dgm:bulletEnabled val="1"/>
        </dgm:presLayoutVars>
      </dgm:prSet>
      <dgm:spPr/>
      <dgm:t>
        <a:bodyPr/>
        <a:lstStyle/>
        <a:p>
          <a:endParaRPr lang="en-US"/>
        </a:p>
      </dgm:t>
    </dgm:pt>
    <dgm:pt modelId="{0AB41A8B-DA9F-4A8F-8A93-947608A2CE3B}" type="pres">
      <dgm:prSet presAssocID="{18D0A488-A717-40DD-9183-D9AED00BB3FD}" presName="dummy" presStyleCnt="0"/>
      <dgm:spPr/>
    </dgm:pt>
    <dgm:pt modelId="{903A0DBA-51A4-47DE-951B-70B03BA36BE0}" type="pres">
      <dgm:prSet presAssocID="{DA14734C-3700-44F0-A011-B8DB89DA9B35}" presName="sibTrans" presStyleLbl="sibTrans2D1" presStyleIdx="2" presStyleCnt="7"/>
      <dgm:spPr/>
      <dgm:t>
        <a:bodyPr/>
        <a:lstStyle/>
        <a:p>
          <a:endParaRPr lang="en-US"/>
        </a:p>
      </dgm:t>
    </dgm:pt>
    <dgm:pt modelId="{0A3346A1-1D7B-424B-9D5C-88D32E0A2327}" type="pres">
      <dgm:prSet presAssocID="{0F46548C-B40E-4FC8-9E40-7CACDC931DDD}" presName="node" presStyleLbl="node1" presStyleIdx="3" presStyleCnt="7">
        <dgm:presLayoutVars>
          <dgm:bulletEnabled val="1"/>
        </dgm:presLayoutVars>
      </dgm:prSet>
      <dgm:spPr/>
      <dgm:t>
        <a:bodyPr/>
        <a:lstStyle/>
        <a:p>
          <a:endParaRPr lang="en-US"/>
        </a:p>
      </dgm:t>
    </dgm:pt>
    <dgm:pt modelId="{8745A23A-320B-4B03-8548-E2E25C89D0F0}" type="pres">
      <dgm:prSet presAssocID="{0F46548C-B40E-4FC8-9E40-7CACDC931DDD}" presName="dummy" presStyleCnt="0"/>
      <dgm:spPr/>
    </dgm:pt>
    <dgm:pt modelId="{9359D76E-62BC-4B08-837C-0F23CA63CABF}" type="pres">
      <dgm:prSet presAssocID="{7EA8F3E8-A967-4E0B-9977-DE5CE34700BC}" presName="sibTrans" presStyleLbl="sibTrans2D1" presStyleIdx="3" presStyleCnt="7"/>
      <dgm:spPr/>
      <dgm:t>
        <a:bodyPr/>
        <a:lstStyle/>
        <a:p>
          <a:endParaRPr lang="en-US"/>
        </a:p>
      </dgm:t>
    </dgm:pt>
    <dgm:pt modelId="{20620834-7B45-47FE-91B7-7BDFE7E5AB41}" type="pres">
      <dgm:prSet presAssocID="{BA69D1C3-95EA-48D9-9D4B-E1BCA559092D}" presName="node" presStyleLbl="node1" presStyleIdx="4" presStyleCnt="7">
        <dgm:presLayoutVars>
          <dgm:bulletEnabled val="1"/>
        </dgm:presLayoutVars>
      </dgm:prSet>
      <dgm:spPr/>
      <dgm:t>
        <a:bodyPr/>
        <a:lstStyle/>
        <a:p>
          <a:endParaRPr lang="en-US"/>
        </a:p>
      </dgm:t>
    </dgm:pt>
    <dgm:pt modelId="{AA288A3A-F439-499A-A46C-9EB188BD8F09}" type="pres">
      <dgm:prSet presAssocID="{BA69D1C3-95EA-48D9-9D4B-E1BCA559092D}" presName="dummy" presStyleCnt="0"/>
      <dgm:spPr/>
    </dgm:pt>
    <dgm:pt modelId="{F83D76F7-BDC2-4E1C-9267-E23C04321000}" type="pres">
      <dgm:prSet presAssocID="{051593D2-192E-4578-A2FF-1027F78A7294}" presName="sibTrans" presStyleLbl="sibTrans2D1" presStyleIdx="4" presStyleCnt="7"/>
      <dgm:spPr/>
      <dgm:t>
        <a:bodyPr/>
        <a:lstStyle/>
        <a:p>
          <a:endParaRPr lang="en-US"/>
        </a:p>
      </dgm:t>
    </dgm:pt>
    <dgm:pt modelId="{A6F5B28C-AA0D-49BF-8457-52B52F1104B6}" type="pres">
      <dgm:prSet presAssocID="{89B6D61B-0A28-47B4-A513-BA0A5473CF5D}" presName="node" presStyleLbl="node1" presStyleIdx="5" presStyleCnt="7">
        <dgm:presLayoutVars>
          <dgm:bulletEnabled val="1"/>
        </dgm:presLayoutVars>
      </dgm:prSet>
      <dgm:spPr/>
      <dgm:t>
        <a:bodyPr/>
        <a:lstStyle/>
        <a:p>
          <a:endParaRPr lang="en-US"/>
        </a:p>
      </dgm:t>
    </dgm:pt>
    <dgm:pt modelId="{AAFDBD22-F3F3-45EA-A3BE-F2AEE0880786}" type="pres">
      <dgm:prSet presAssocID="{89B6D61B-0A28-47B4-A513-BA0A5473CF5D}" presName="dummy" presStyleCnt="0"/>
      <dgm:spPr/>
    </dgm:pt>
    <dgm:pt modelId="{A30EF1C7-B9DD-4AF0-9B60-78C29FF4E3FB}" type="pres">
      <dgm:prSet presAssocID="{8D600F8A-7FFC-4DC9-A47B-8F1DF87B5412}" presName="sibTrans" presStyleLbl="sibTrans2D1" presStyleIdx="5" presStyleCnt="7"/>
      <dgm:spPr/>
      <dgm:t>
        <a:bodyPr/>
        <a:lstStyle/>
        <a:p>
          <a:endParaRPr lang="en-US"/>
        </a:p>
      </dgm:t>
    </dgm:pt>
    <dgm:pt modelId="{676596EA-3D3B-493B-ADC8-B5C1CF974B77}" type="pres">
      <dgm:prSet presAssocID="{78EEADCB-7C12-4FA1-AC44-C692BBDCDE76}" presName="node" presStyleLbl="node1" presStyleIdx="6" presStyleCnt="7">
        <dgm:presLayoutVars>
          <dgm:bulletEnabled val="1"/>
        </dgm:presLayoutVars>
      </dgm:prSet>
      <dgm:spPr/>
      <dgm:t>
        <a:bodyPr/>
        <a:lstStyle/>
        <a:p>
          <a:endParaRPr lang="en-US"/>
        </a:p>
      </dgm:t>
    </dgm:pt>
    <dgm:pt modelId="{A70BE426-0A16-4094-929F-48CDA8DDF7E0}" type="pres">
      <dgm:prSet presAssocID="{78EEADCB-7C12-4FA1-AC44-C692BBDCDE76}" presName="dummy" presStyleCnt="0"/>
      <dgm:spPr/>
    </dgm:pt>
    <dgm:pt modelId="{C1C0D394-187B-443C-A6DC-F8EE085E636B}" type="pres">
      <dgm:prSet presAssocID="{4728A6CD-DBAB-4CD1-AA73-F308EFE31B36}" presName="sibTrans" presStyleLbl="sibTrans2D1" presStyleIdx="6" presStyleCnt="7"/>
      <dgm:spPr/>
      <dgm:t>
        <a:bodyPr/>
        <a:lstStyle/>
        <a:p>
          <a:endParaRPr lang="en-US"/>
        </a:p>
      </dgm:t>
    </dgm:pt>
  </dgm:ptLst>
  <dgm:cxnLst>
    <dgm:cxn modelId="{63607A59-FD8B-485C-BE45-E2EF25F3CBF1}" srcId="{369A6A7A-14CE-4A51-816C-5AA28F714E17}" destId="{18D0A488-A717-40DD-9183-D9AED00BB3FD}" srcOrd="2" destOrd="0" parTransId="{0C0566FD-83DC-4B31-9D9D-ADC4F96C5D12}" sibTransId="{DA14734C-3700-44F0-A011-B8DB89DA9B35}"/>
    <dgm:cxn modelId="{04B34DBD-F57B-4CD1-9177-B07873DEAB2F}" type="presOf" srcId="{369A6A7A-14CE-4A51-816C-5AA28F714E17}" destId="{E343048D-9200-460A-B566-0EDB6499B5F0}" srcOrd="0" destOrd="0" presId="urn:microsoft.com/office/officeart/2005/8/layout/radial6"/>
    <dgm:cxn modelId="{7649FBBE-0EF8-457B-A3E0-6902DC2EECAC}" srcId="{369A6A7A-14CE-4A51-816C-5AA28F714E17}" destId="{BA69D1C3-95EA-48D9-9D4B-E1BCA559092D}" srcOrd="4" destOrd="0" parTransId="{D6C9CC7E-17CA-4A18-9958-5BD7D7CD8BB3}" sibTransId="{051593D2-192E-4578-A2FF-1027F78A7294}"/>
    <dgm:cxn modelId="{4775729D-F918-446C-BA15-D075DBBA79ED}" type="presOf" srcId="{B3369F40-DA16-4DC1-A9FC-C5EBA02F1A18}" destId="{08B47DCF-63CE-43BB-B466-619F91495538}" srcOrd="0" destOrd="0" presId="urn:microsoft.com/office/officeart/2005/8/layout/radial6"/>
    <dgm:cxn modelId="{FFB4E033-A061-4489-8AB4-A6C3B468903D}" type="presOf" srcId="{6CFC92FF-CAEB-4D89-ACB5-6645059B7178}" destId="{9F8ABBEA-B4D2-4FCE-A139-D1DAE6D43B33}" srcOrd="0" destOrd="0" presId="urn:microsoft.com/office/officeart/2005/8/layout/radial6"/>
    <dgm:cxn modelId="{AB478FD7-0BC0-4617-B0A8-BF77A57ECF96}" type="presOf" srcId="{051593D2-192E-4578-A2FF-1027F78A7294}" destId="{F83D76F7-BDC2-4E1C-9267-E23C04321000}" srcOrd="0" destOrd="0" presId="urn:microsoft.com/office/officeart/2005/8/layout/radial6"/>
    <dgm:cxn modelId="{2B58FD5B-D635-4B37-BEE8-3E5CCFA1FB86}" type="presOf" srcId="{7EA8F3E8-A967-4E0B-9977-DE5CE34700BC}" destId="{9359D76E-62BC-4B08-837C-0F23CA63CABF}" srcOrd="0" destOrd="0" presId="urn:microsoft.com/office/officeart/2005/8/layout/radial6"/>
    <dgm:cxn modelId="{E5EA9362-F335-4E9A-A9A8-E86AC52354EF}" type="presOf" srcId="{4728A6CD-DBAB-4CD1-AA73-F308EFE31B36}" destId="{C1C0D394-187B-443C-A6DC-F8EE085E636B}" srcOrd="0" destOrd="0" presId="urn:microsoft.com/office/officeart/2005/8/layout/radial6"/>
    <dgm:cxn modelId="{24E00140-30BF-45E2-AAE7-2E7407916796}" srcId="{99C62C1D-5628-4B97-9274-A4F905ECFEEB}" destId="{369A6A7A-14CE-4A51-816C-5AA28F714E17}" srcOrd="0" destOrd="0" parTransId="{E4808660-ACF6-49C5-81E3-F4E8AF67E312}" sibTransId="{863539D4-2015-41B7-A27B-0ED5FEF7EE4B}"/>
    <dgm:cxn modelId="{E333DAC5-CF42-4523-8567-08699E250B4F}" type="presOf" srcId="{0F46548C-B40E-4FC8-9E40-7CACDC931DDD}" destId="{0A3346A1-1D7B-424B-9D5C-88D32E0A2327}" srcOrd="0" destOrd="0" presId="urn:microsoft.com/office/officeart/2005/8/layout/radial6"/>
    <dgm:cxn modelId="{A4085C64-7E5A-4365-8E29-B7649B1ABB76}" type="presOf" srcId="{BEA21CF7-006F-4D54-BDA8-F848C8FF5518}" destId="{7BF41508-AD90-44DF-9D7B-FC4BF1CB1A38}" srcOrd="0" destOrd="0" presId="urn:microsoft.com/office/officeart/2005/8/layout/radial6"/>
    <dgm:cxn modelId="{F84EAA72-28F4-4FAC-A53E-7470D3AA9FFD}" type="presOf" srcId="{18D0A488-A717-40DD-9183-D9AED00BB3FD}" destId="{00E00D16-A393-4353-AC69-5FF1E9A76824}" srcOrd="0" destOrd="0" presId="urn:microsoft.com/office/officeart/2005/8/layout/radial6"/>
    <dgm:cxn modelId="{69C2EFC2-59B3-48E7-A21C-60194BE6D7AB}" type="presOf" srcId="{8D600F8A-7FFC-4DC9-A47B-8F1DF87B5412}" destId="{A30EF1C7-B9DD-4AF0-9B60-78C29FF4E3FB}" srcOrd="0" destOrd="0" presId="urn:microsoft.com/office/officeart/2005/8/layout/radial6"/>
    <dgm:cxn modelId="{B6E85CA1-F0D8-458D-84A3-3BB681DB93CE}" srcId="{369A6A7A-14CE-4A51-816C-5AA28F714E17}" destId="{BEA21CF7-006F-4D54-BDA8-F848C8FF5518}" srcOrd="0" destOrd="0" parTransId="{335360FB-82ED-4C1A-9F73-679C6B0380FC}" sibTransId="{6CFC92FF-CAEB-4D89-ACB5-6645059B7178}"/>
    <dgm:cxn modelId="{041D7B6F-4923-446F-8A77-CA6A79A55122}" type="presOf" srcId="{BA69D1C3-95EA-48D9-9D4B-E1BCA559092D}" destId="{20620834-7B45-47FE-91B7-7BDFE7E5AB41}" srcOrd="0" destOrd="0" presId="urn:microsoft.com/office/officeart/2005/8/layout/radial6"/>
    <dgm:cxn modelId="{8D3CFF24-1565-4F51-A7CC-7A16C0556B7A}" type="presOf" srcId="{DA14734C-3700-44F0-A011-B8DB89DA9B35}" destId="{903A0DBA-51A4-47DE-951B-70B03BA36BE0}" srcOrd="0" destOrd="0" presId="urn:microsoft.com/office/officeart/2005/8/layout/radial6"/>
    <dgm:cxn modelId="{D3BAB53B-BB28-434E-9F62-D2A3C70E33B7}" srcId="{369A6A7A-14CE-4A51-816C-5AA28F714E17}" destId="{0F46548C-B40E-4FC8-9E40-7CACDC931DDD}" srcOrd="3" destOrd="0" parTransId="{55B9DA7D-92E5-45FB-AD33-6DCD5325A04D}" sibTransId="{7EA8F3E8-A967-4E0B-9977-DE5CE34700BC}"/>
    <dgm:cxn modelId="{506012A8-B90E-4810-BE7B-4C0479A9F805}" srcId="{369A6A7A-14CE-4A51-816C-5AA28F714E17}" destId="{78EEADCB-7C12-4FA1-AC44-C692BBDCDE76}" srcOrd="6" destOrd="0" parTransId="{AA77DBD3-8202-4A3D-ACC7-E686F7906C22}" sibTransId="{4728A6CD-DBAB-4CD1-AA73-F308EFE31B36}"/>
    <dgm:cxn modelId="{34B003D2-6526-4392-877D-FB58FC5E2884}" srcId="{369A6A7A-14CE-4A51-816C-5AA28F714E17}" destId="{4736A575-8D9E-4328-9A58-D0CDD2300A13}" srcOrd="1" destOrd="0" parTransId="{F1F8EE81-93F0-4758-A266-7F4CD940AC74}" sibTransId="{B3369F40-DA16-4DC1-A9FC-C5EBA02F1A18}"/>
    <dgm:cxn modelId="{AB28F661-99AC-412C-B12B-199BC3181416}" type="presOf" srcId="{99C62C1D-5628-4B97-9274-A4F905ECFEEB}" destId="{58F574A3-E6BE-413F-8D14-4AC689F92034}" srcOrd="0" destOrd="0" presId="urn:microsoft.com/office/officeart/2005/8/layout/radial6"/>
    <dgm:cxn modelId="{210C9476-6FFF-45C3-9A64-4AA4EBE3CB28}" type="presOf" srcId="{78EEADCB-7C12-4FA1-AC44-C692BBDCDE76}" destId="{676596EA-3D3B-493B-ADC8-B5C1CF974B77}" srcOrd="0" destOrd="0" presId="urn:microsoft.com/office/officeart/2005/8/layout/radial6"/>
    <dgm:cxn modelId="{7DEF0380-6CF9-4B5D-AD16-0F2FCAA5BC62}" type="presOf" srcId="{89B6D61B-0A28-47B4-A513-BA0A5473CF5D}" destId="{A6F5B28C-AA0D-49BF-8457-52B52F1104B6}" srcOrd="0" destOrd="0" presId="urn:microsoft.com/office/officeart/2005/8/layout/radial6"/>
    <dgm:cxn modelId="{FC8789A6-3E0F-4396-BC7D-10D620DAFFC7}" srcId="{369A6A7A-14CE-4A51-816C-5AA28F714E17}" destId="{89B6D61B-0A28-47B4-A513-BA0A5473CF5D}" srcOrd="5" destOrd="0" parTransId="{D59C9776-4DA6-4EE2-A5B8-B04329808772}" sibTransId="{8D600F8A-7FFC-4DC9-A47B-8F1DF87B5412}"/>
    <dgm:cxn modelId="{43289706-1FA2-4F4A-A1E3-9F4843E782C5}" type="presOf" srcId="{4736A575-8D9E-4328-9A58-D0CDD2300A13}" destId="{5BC53297-0174-40DF-BB12-A2C028F64383}" srcOrd="0" destOrd="0" presId="urn:microsoft.com/office/officeart/2005/8/layout/radial6"/>
    <dgm:cxn modelId="{648A79C3-25B5-4210-A0A5-04675E5964B0}" type="presParOf" srcId="{58F574A3-E6BE-413F-8D14-4AC689F92034}" destId="{E343048D-9200-460A-B566-0EDB6499B5F0}" srcOrd="0" destOrd="0" presId="urn:microsoft.com/office/officeart/2005/8/layout/radial6"/>
    <dgm:cxn modelId="{C2E125A9-9EB0-4D85-95CA-0F9C9903B7B3}" type="presParOf" srcId="{58F574A3-E6BE-413F-8D14-4AC689F92034}" destId="{7BF41508-AD90-44DF-9D7B-FC4BF1CB1A38}" srcOrd="1" destOrd="0" presId="urn:microsoft.com/office/officeart/2005/8/layout/radial6"/>
    <dgm:cxn modelId="{CEC1274F-D54C-480E-98AA-733BC60DA8EA}" type="presParOf" srcId="{58F574A3-E6BE-413F-8D14-4AC689F92034}" destId="{1225A15D-3A09-434A-BEF7-15123887340A}" srcOrd="2" destOrd="0" presId="urn:microsoft.com/office/officeart/2005/8/layout/radial6"/>
    <dgm:cxn modelId="{52135549-1B66-4ED0-B8E9-A547612AD499}" type="presParOf" srcId="{58F574A3-E6BE-413F-8D14-4AC689F92034}" destId="{9F8ABBEA-B4D2-4FCE-A139-D1DAE6D43B33}" srcOrd="3" destOrd="0" presId="urn:microsoft.com/office/officeart/2005/8/layout/radial6"/>
    <dgm:cxn modelId="{37645798-16F7-4514-A25D-532ED3E3CAAF}" type="presParOf" srcId="{58F574A3-E6BE-413F-8D14-4AC689F92034}" destId="{5BC53297-0174-40DF-BB12-A2C028F64383}" srcOrd="4" destOrd="0" presId="urn:microsoft.com/office/officeart/2005/8/layout/radial6"/>
    <dgm:cxn modelId="{78C6DFB0-CF22-4057-81E1-E8D577B61414}" type="presParOf" srcId="{58F574A3-E6BE-413F-8D14-4AC689F92034}" destId="{5D449A84-EF6D-4084-91E4-76E01E7410D7}" srcOrd="5" destOrd="0" presId="urn:microsoft.com/office/officeart/2005/8/layout/radial6"/>
    <dgm:cxn modelId="{D343B249-5330-4241-9DC6-48D6373AB0A5}" type="presParOf" srcId="{58F574A3-E6BE-413F-8D14-4AC689F92034}" destId="{08B47DCF-63CE-43BB-B466-619F91495538}" srcOrd="6" destOrd="0" presId="urn:microsoft.com/office/officeart/2005/8/layout/radial6"/>
    <dgm:cxn modelId="{BF910127-8535-474F-A7B6-37BAED82A594}" type="presParOf" srcId="{58F574A3-E6BE-413F-8D14-4AC689F92034}" destId="{00E00D16-A393-4353-AC69-5FF1E9A76824}" srcOrd="7" destOrd="0" presId="urn:microsoft.com/office/officeart/2005/8/layout/radial6"/>
    <dgm:cxn modelId="{E9B5BB33-0592-4BE0-A52E-EB5F2C9DCB1B}" type="presParOf" srcId="{58F574A3-E6BE-413F-8D14-4AC689F92034}" destId="{0AB41A8B-DA9F-4A8F-8A93-947608A2CE3B}" srcOrd="8" destOrd="0" presId="urn:microsoft.com/office/officeart/2005/8/layout/radial6"/>
    <dgm:cxn modelId="{60D868A0-E766-446C-B7FC-D263178C250A}" type="presParOf" srcId="{58F574A3-E6BE-413F-8D14-4AC689F92034}" destId="{903A0DBA-51A4-47DE-951B-70B03BA36BE0}" srcOrd="9" destOrd="0" presId="urn:microsoft.com/office/officeart/2005/8/layout/radial6"/>
    <dgm:cxn modelId="{C2B5DEB9-08A1-4E66-8928-F6756C3E41DE}" type="presParOf" srcId="{58F574A3-E6BE-413F-8D14-4AC689F92034}" destId="{0A3346A1-1D7B-424B-9D5C-88D32E0A2327}" srcOrd="10" destOrd="0" presId="urn:microsoft.com/office/officeart/2005/8/layout/radial6"/>
    <dgm:cxn modelId="{619F5164-E7C8-4625-88A7-CB4C834A02FE}" type="presParOf" srcId="{58F574A3-E6BE-413F-8D14-4AC689F92034}" destId="{8745A23A-320B-4B03-8548-E2E25C89D0F0}" srcOrd="11" destOrd="0" presId="urn:microsoft.com/office/officeart/2005/8/layout/radial6"/>
    <dgm:cxn modelId="{B1BD9059-B2C9-423A-8192-8000C0F9070C}" type="presParOf" srcId="{58F574A3-E6BE-413F-8D14-4AC689F92034}" destId="{9359D76E-62BC-4B08-837C-0F23CA63CABF}" srcOrd="12" destOrd="0" presId="urn:microsoft.com/office/officeart/2005/8/layout/radial6"/>
    <dgm:cxn modelId="{463BF502-571E-4CD7-81AF-5F4F7047BD0D}" type="presParOf" srcId="{58F574A3-E6BE-413F-8D14-4AC689F92034}" destId="{20620834-7B45-47FE-91B7-7BDFE7E5AB41}" srcOrd="13" destOrd="0" presId="urn:microsoft.com/office/officeart/2005/8/layout/radial6"/>
    <dgm:cxn modelId="{BF34D4DE-5875-4289-A2E1-3D8FF7601401}" type="presParOf" srcId="{58F574A3-E6BE-413F-8D14-4AC689F92034}" destId="{AA288A3A-F439-499A-A46C-9EB188BD8F09}" srcOrd="14" destOrd="0" presId="urn:microsoft.com/office/officeart/2005/8/layout/radial6"/>
    <dgm:cxn modelId="{206348A7-5965-4479-B891-ADA78A3986FE}" type="presParOf" srcId="{58F574A3-E6BE-413F-8D14-4AC689F92034}" destId="{F83D76F7-BDC2-4E1C-9267-E23C04321000}" srcOrd="15" destOrd="0" presId="urn:microsoft.com/office/officeart/2005/8/layout/radial6"/>
    <dgm:cxn modelId="{D4953945-FD90-4A29-B03D-D23227C61268}" type="presParOf" srcId="{58F574A3-E6BE-413F-8D14-4AC689F92034}" destId="{A6F5B28C-AA0D-49BF-8457-52B52F1104B6}" srcOrd="16" destOrd="0" presId="urn:microsoft.com/office/officeart/2005/8/layout/radial6"/>
    <dgm:cxn modelId="{DD039685-E39B-4EFF-B9CC-631FC1C6F9F2}" type="presParOf" srcId="{58F574A3-E6BE-413F-8D14-4AC689F92034}" destId="{AAFDBD22-F3F3-45EA-A3BE-F2AEE0880786}" srcOrd="17" destOrd="0" presId="urn:microsoft.com/office/officeart/2005/8/layout/radial6"/>
    <dgm:cxn modelId="{9260ED40-8448-49D9-A542-AC028BE38C45}" type="presParOf" srcId="{58F574A3-E6BE-413F-8D14-4AC689F92034}" destId="{A30EF1C7-B9DD-4AF0-9B60-78C29FF4E3FB}" srcOrd="18" destOrd="0" presId="urn:microsoft.com/office/officeart/2005/8/layout/radial6"/>
    <dgm:cxn modelId="{9E3DE4DE-A6EE-4C4B-B09D-81F4397BA5A5}" type="presParOf" srcId="{58F574A3-E6BE-413F-8D14-4AC689F92034}" destId="{676596EA-3D3B-493B-ADC8-B5C1CF974B77}" srcOrd="19" destOrd="0" presId="urn:microsoft.com/office/officeart/2005/8/layout/radial6"/>
    <dgm:cxn modelId="{E9EB0F32-8C92-4725-ADA0-741750E7D826}" type="presParOf" srcId="{58F574A3-E6BE-413F-8D14-4AC689F92034}" destId="{A70BE426-0A16-4094-929F-48CDA8DDF7E0}" srcOrd="20" destOrd="0" presId="urn:microsoft.com/office/officeart/2005/8/layout/radial6"/>
    <dgm:cxn modelId="{D1E6EE17-0D5F-4F98-9990-6C28AEAB20EC}" type="presParOf" srcId="{58F574A3-E6BE-413F-8D14-4AC689F92034}" destId="{C1C0D394-187B-443C-A6DC-F8EE085E636B}" srcOrd="21"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0D394-187B-443C-A6DC-F8EE085E636B}">
      <dsp:nvSpPr>
        <dsp:cNvPr id="0" name=""/>
        <dsp:cNvSpPr/>
      </dsp:nvSpPr>
      <dsp:spPr>
        <a:xfrm>
          <a:off x="1222348" y="422805"/>
          <a:ext cx="3361784" cy="3361784"/>
        </a:xfrm>
        <a:prstGeom prst="blockArc">
          <a:avLst>
            <a:gd name="adj1" fmla="val 13114286"/>
            <a:gd name="adj2" fmla="val 16200000"/>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0EF1C7-B9DD-4AF0-9B60-78C29FF4E3FB}">
      <dsp:nvSpPr>
        <dsp:cNvPr id="0" name=""/>
        <dsp:cNvSpPr/>
      </dsp:nvSpPr>
      <dsp:spPr>
        <a:xfrm>
          <a:off x="1222348" y="422805"/>
          <a:ext cx="3361784" cy="3361784"/>
        </a:xfrm>
        <a:prstGeom prst="blockArc">
          <a:avLst>
            <a:gd name="adj1" fmla="val 10028571"/>
            <a:gd name="adj2" fmla="val 13114286"/>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3D76F7-BDC2-4E1C-9267-E23C04321000}">
      <dsp:nvSpPr>
        <dsp:cNvPr id="0" name=""/>
        <dsp:cNvSpPr/>
      </dsp:nvSpPr>
      <dsp:spPr>
        <a:xfrm>
          <a:off x="1222348" y="422805"/>
          <a:ext cx="3361784" cy="3361784"/>
        </a:xfrm>
        <a:prstGeom prst="blockArc">
          <a:avLst>
            <a:gd name="adj1" fmla="val 6942857"/>
            <a:gd name="adj2" fmla="val 10028571"/>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59D76E-62BC-4B08-837C-0F23CA63CABF}">
      <dsp:nvSpPr>
        <dsp:cNvPr id="0" name=""/>
        <dsp:cNvSpPr/>
      </dsp:nvSpPr>
      <dsp:spPr>
        <a:xfrm>
          <a:off x="1222348" y="422805"/>
          <a:ext cx="3361784" cy="3361784"/>
        </a:xfrm>
        <a:prstGeom prst="blockArc">
          <a:avLst>
            <a:gd name="adj1" fmla="val 3857143"/>
            <a:gd name="adj2" fmla="val 6942857"/>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3A0DBA-51A4-47DE-951B-70B03BA36BE0}">
      <dsp:nvSpPr>
        <dsp:cNvPr id="0" name=""/>
        <dsp:cNvSpPr/>
      </dsp:nvSpPr>
      <dsp:spPr>
        <a:xfrm>
          <a:off x="1222348" y="422805"/>
          <a:ext cx="3361784" cy="3361784"/>
        </a:xfrm>
        <a:prstGeom prst="blockArc">
          <a:avLst>
            <a:gd name="adj1" fmla="val 771429"/>
            <a:gd name="adj2" fmla="val 3857143"/>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B47DCF-63CE-43BB-B466-619F91495538}">
      <dsp:nvSpPr>
        <dsp:cNvPr id="0" name=""/>
        <dsp:cNvSpPr/>
      </dsp:nvSpPr>
      <dsp:spPr>
        <a:xfrm>
          <a:off x="1222348" y="422805"/>
          <a:ext cx="3361784" cy="3361784"/>
        </a:xfrm>
        <a:prstGeom prst="blockArc">
          <a:avLst>
            <a:gd name="adj1" fmla="val 19285714"/>
            <a:gd name="adj2" fmla="val 771429"/>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8ABBEA-B4D2-4FCE-A139-D1DAE6D43B33}">
      <dsp:nvSpPr>
        <dsp:cNvPr id="0" name=""/>
        <dsp:cNvSpPr/>
      </dsp:nvSpPr>
      <dsp:spPr>
        <a:xfrm>
          <a:off x="1222348" y="422805"/>
          <a:ext cx="3361784" cy="3361784"/>
        </a:xfrm>
        <a:prstGeom prst="blockArc">
          <a:avLst>
            <a:gd name="adj1" fmla="val 16200000"/>
            <a:gd name="adj2" fmla="val 19285714"/>
            <a:gd name="adj3" fmla="val 389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43048D-9200-460A-B566-0EDB6499B5F0}">
      <dsp:nvSpPr>
        <dsp:cNvPr id="0" name=""/>
        <dsp:cNvSpPr/>
      </dsp:nvSpPr>
      <dsp:spPr>
        <a:xfrm>
          <a:off x="2054430" y="1375416"/>
          <a:ext cx="1697619" cy="1456562"/>
        </a:xfrm>
        <a:prstGeom prst="ellipse">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b="1" kern="1200" smtClean="0">
              <a:solidFill>
                <a:schemeClr val="tx1"/>
              </a:solidFill>
            </a:rPr>
            <a:t>The Seven Learning Styles</a:t>
          </a:r>
          <a:endParaRPr lang="en-US" sz="1800" b="1" kern="1200" dirty="0">
            <a:solidFill>
              <a:schemeClr val="tx1"/>
            </a:solidFill>
          </a:endParaRPr>
        </a:p>
      </dsp:txBody>
      <dsp:txXfrm>
        <a:off x="2303041" y="1588725"/>
        <a:ext cx="1200397" cy="1029944"/>
      </dsp:txXfrm>
    </dsp:sp>
    <dsp:sp modelId="{7BF41508-AD90-44DF-9D7B-FC4BF1CB1A38}">
      <dsp:nvSpPr>
        <dsp:cNvPr id="0" name=""/>
        <dsp:cNvSpPr/>
      </dsp:nvSpPr>
      <dsp:spPr>
        <a:xfrm>
          <a:off x="2448758" y="1046"/>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Visual</a:t>
          </a:r>
          <a:endParaRPr lang="en-US" sz="1400" kern="1200" dirty="0"/>
        </a:p>
      </dsp:txBody>
      <dsp:txXfrm>
        <a:off x="2581873" y="134161"/>
        <a:ext cx="642733" cy="642733"/>
      </dsp:txXfrm>
    </dsp:sp>
    <dsp:sp modelId="{5BC53297-0174-40DF-BB12-A2C028F64383}">
      <dsp:nvSpPr>
        <dsp:cNvPr id="0" name=""/>
        <dsp:cNvSpPr/>
      </dsp:nvSpPr>
      <dsp:spPr>
        <a:xfrm>
          <a:off x="3737349" y="621599"/>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Aural</a:t>
          </a:r>
          <a:endParaRPr lang="en-US" sz="1400" kern="1200" dirty="0"/>
        </a:p>
      </dsp:txBody>
      <dsp:txXfrm>
        <a:off x="3870464" y="754714"/>
        <a:ext cx="642733" cy="642733"/>
      </dsp:txXfrm>
    </dsp:sp>
    <dsp:sp modelId="{00E00D16-A393-4353-AC69-5FF1E9A76824}">
      <dsp:nvSpPr>
        <dsp:cNvPr id="0" name=""/>
        <dsp:cNvSpPr/>
      </dsp:nvSpPr>
      <dsp:spPr>
        <a:xfrm>
          <a:off x="4055605" y="2015968"/>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Logical</a:t>
          </a:r>
          <a:endParaRPr lang="en-US" sz="1400" kern="1200" dirty="0"/>
        </a:p>
      </dsp:txBody>
      <dsp:txXfrm>
        <a:off x="4188720" y="2149083"/>
        <a:ext cx="642733" cy="642733"/>
      </dsp:txXfrm>
    </dsp:sp>
    <dsp:sp modelId="{0A3346A1-1D7B-424B-9D5C-88D32E0A2327}">
      <dsp:nvSpPr>
        <dsp:cNvPr id="0" name=""/>
        <dsp:cNvSpPr/>
      </dsp:nvSpPr>
      <dsp:spPr>
        <a:xfrm>
          <a:off x="3163872" y="3134165"/>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Verbal</a:t>
          </a:r>
          <a:endParaRPr lang="en-US" sz="1400" kern="1200" dirty="0"/>
        </a:p>
      </dsp:txBody>
      <dsp:txXfrm>
        <a:off x="3296987" y="3267280"/>
        <a:ext cx="642733" cy="642733"/>
      </dsp:txXfrm>
    </dsp:sp>
    <dsp:sp modelId="{20620834-7B45-47FE-91B7-7BDFE7E5AB41}">
      <dsp:nvSpPr>
        <dsp:cNvPr id="0" name=""/>
        <dsp:cNvSpPr/>
      </dsp:nvSpPr>
      <dsp:spPr>
        <a:xfrm>
          <a:off x="1733644" y="3134165"/>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Social</a:t>
          </a:r>
          <a:endParaRPr lang="en-US" sz="1400" kern="1200" dirty="0"/>
        </a:p>
      </dsp:txBody>
      <dsp:txXfrm>
        <a:off x="1866759" y="3267280"/>
        <a:ext cx="642733" cy="642733"/>
      </dsp:txXfrm>
    </dsp:sp>
    <dsp:sp modelId="{A6F5B28C-AA0D-49BF-8457-52B52F1104B6}">
      <dsp:nvSpPr>
        <dsp:cNvPr id="0" name=""/>
        <dsp:cNvSpPr/>
      </dsp:nvSpPr>
      <dsp:spPr>
        <a:xfrm>
          <a:off x="841912" y="2015968"/>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Solitary</a:t>
          </a:r>
          <a:endParaRPr lang="en-US" sz="1400" kern="1200" dirty="0"/>
        </a:p>
      </dsp:txBody>
      <dsp:txXfrm>
        <a:off x="975027" y="2149083"/>
        <a:ext cx="642733" cy="642733"/>
      </dsp:txXfrm>
    </dsp:sp>
    <dsp:sp modelId="{676596EA-3D3B-493B-ADC8-B5C1CF974B77}">
      <dsp:nvSpPr>
        <dsp:cNvPr id="0" name=""/>
        <dsp:cNvSpPr/>
      </dsp:nvSpPr>
      <dsp:spPr>
        <a:xfrm>
          <a:off x="1160167" y="621599"/>
          <a:ext cx="908963" cy="9089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Physical</a:t>
          </a:r>
          <a:endParaRPr lang="en-US" sz="1400" kern="1200" dirty="0"/>
        </a:p>
      </dsp:txBody>
      <dsp:txXfrm>
        <a:off x="1293282" y="754714"/>
        <a:ext cx="642733" cy="64273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A5AE962-139C-4978-BBB1-EAC5A9997EC7}" type="datetimeFigureOut">
              <a:rPr lang="en-US" smtClean="0"/>
              <a:pPr/>
              <a:t>8/23/2016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320727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DYu_bGbZii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personal.psu.edu/bxb11/LSI/LSI.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BKorP55Aqv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lobalgossipgame.com/2013/11/26/global-gossip-game-2013-final-result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mindtools.com/CommSkll/ActiveListening.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youtube.com/watch?v=lL0sDXCzRu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224135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955960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Richness flows from left to right.</a:t>
            </a:r>
          </a:p>
          <a:p>
            <a:endParaRPr lang="en-US" dirty="0" smtClean="0"/>
          </a:p>
          <a:p>
            <a:r>
              <a:rPr lang="en-US" dirty="0" smtClean="0"/>
              <a:t>As stated earlier, face-to-face is almost always best.</a:t>
            </a:r>
          </a:p>
          <a:p>
            <a:endParaRPr lang="en-US" dirty="0" smtClean="0"/>
          </a:p>
          <a:p>
            <a:r>
              <a:rPr lang="en-US" dirty="0" smtClean="0"/>
              <a:t>View this video:  </a:t>
            </a:r>
            <a:r>
              <a:rPr lang="en-US" dirty="0" smtClean="0">
                <a:hlinkClick r:id="rId3"/>
              </a:rPr>
              <a:t>https://www.youtube.com/watch?v=DYu_bGbZiiQ</a:t>
            </a:r>
            <a:r>
              <a:rPr lang="en-US" dirty="0" smtClean="0"/>
              <a:t> (conference </a:t>
            </a:r>
            <a:r>
              <a:rPr lang="en-US" dirty="0"/>
              <a:t>c</a:t>
            </a:r>
            <a:r>
              <a:rPr lang="en-US" dirty="0" smtClean="0"/>
              <a:t>all)</a:t>
            </a:r>
          </a:p>
          <a:p>
            <a:endParaRPr lang="en-US" dirty="0" smtClean="0"/>
          </a:p>
          <a:p>
            <a:r>
              <a:rPr lang="en-US" dirty="0" smtClean="0"/>
              <a:t>For subjects that are highly complex, written communications may be necessary to augment understanding.</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1145549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b="1" dirty="0" smtClean="0"/>
              <a:t>Face-to-Face</a:t>
            </a:r>
          </a:p>
          <a:p>
            <a:pPr lvl="1" eaLnBrk="1" hangingPunct="1"/>
            <a:r>
              <a:rPr lang="en-US" dirty="0" smtClean="0"/>
              <a:t>Provides for instant feedback.</a:t>
            </a:r>
          </a:p>
          <a:p>
            <a:pPr lvl="1" eaLnBrk="1" hangingPunct="1"/>
            <a:r>
              <a:rPr lang="en-US" dirty="0" smtClean="0"/>
              <a:t>Management by wandering around takes advantage of this with informal talks to workers.</a:t>
            </a:r>
          </a:p>
          <a:p>
            <a:pPr lvl="1" eaLnBrk="1" hangingPunct="1"/>
            <a:r>
              <a:rPr lang="en-US" dirty="0" smtClean="0"/>
              <a:t>Video conferences provide much of this richness and reduce travel costs and </a:t>
            </a:r>
            <a:br>
              <a:rPr lang="en-US" dirty="0" smtClean="0"/>
            </a:br>
            <a:r>
              <a:rPr lang="en-US" dirty="0" smtClean="0"/>
              <a:t>meeting times.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2184972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sz="1300" b="1" dirty="0" smtClean="0"/>
              <a:t>Personally Addressed Written Communication</a:t>
            </a:r>
          </a:p>
          <a:p>
            <a:pPr eaLnBrk="1" hangingPunct="1">
              <a:lnSpc>
                <a:spcPct val="90000"/>
              </a:lnSpc>
            </a:pPr>
            <a:r>
              <a:rPr lang="en-US" sz="1300" b="1" dirty="0" smtClean="0"/>
              <a:t>--</a:t>
            </a:r>
            <a:r>
              <a:rPr lang="en-US" sz="1300" dirty="0" smtClean="0"/>
              <a:t>Does not provide instant feedback to the sender although sender may get feedback later.</a:t>
            </a:r>
          </a:p>
          <a:p>
            <a:pPr eaLnBrk="1" hangingPunct="1">
              <a:lnSpc>
                <a:spcPct val="90000"/>
              </a:lnSpc>
            </a:pPr>
            <a:r>
              <a:rPr lang="en-US" sz="1300" dirty="0" smtClean="0"/>
              <a:t>--Is an excellent medium for complex messages requesting follow-up actions by receiver.</a:t>
            </a:r>
          </a:p>
          <a:p>
            <a:pPr eaLnBrk="1" hangingPunct="1"/>
            <a:endParaRPr lang="en-US" sz="1300" dirty="0" smtClean="0"/>
          </a:p>
          <a:p>
            <a:pPr eaLnBrk="1" hangingPunct="1"/>
            <a:r>
              <a:rPr lang="en-US" sz="1300" b="1" dirty="0" smtClean="0"/>
              <a:t>Email do’s and don’ts</a:t>
            </a:r>
          </a:p>
          <a:p>
            <a:pPr eaLnBrk="1" hangingPunct="1">
              <a:lnSpc>
                <a:spcPct val="90000"/>
              </a:lnSpc>
            </a:pPr>
            <a:r>
              <a:rPr lang="en-US" sz="1300" dirty="0" smtClean="0"/>
              <a:t>--E-mail allows telecommuting employees to work from home and keep in contact.</a:t>
            </a:r>
          </a:p>
          <a:p>
            <a:pPr eaLnBrk="1" hangingPunct="1">
              <a:lnSpc>
                <a:spcPct val="90000"/>
              </a:lnSpc>
            </a:pPr>
            <a:endParaRPr lang="en-US" sz="1300" dirty="0" smtClean="0"/>
          </a:p>
          <a:p>
            <a:pPr eaLnBrk="1" hangingPunct="1">
              <a:lnSpc>
                <a:spcPct val="90000"/>
              </a:lnSpc>
            </a:pPr>
            <a:r>
              <a:rPr lang="en-US" sz="1300" dirty="0" smtClean="0"/>
              <a:t>The use of e-mail is growing rapidly and e-mail etiquette is expected:</a:t>
            </a:r>
          </a:p>
          <a:p>
            <a:pPr eaLnBrk="1" hangingPunct="1">
              <a:lnSpc>
                <a:spcPct val="90000"/>
              </a:lnSpc>
            </a:pPr>
            <a:r>
              <a:rPr lang="en-US" sz="1300" dirty="0" smtClean="0"/>
              <a:t>--Typing messages in all CAPITALS is seen as “screaming” at the receiver.</a:t>
            </a:r>
          </a:p>
          <a:p>
            <a:pPr eaLnBrk="1" hangingPunct="1">
              <a:lnSpc>
                <a:spcPct val="90000"/>
              </a:lnSpc>
            </a:pPr>
            <a:r>
              <a:rPr lang="en-US" sz="1300" dirty="0" smtClean="0"/>
              <a:t>--Punctuate your messages for easy reading and don’t ramble on.</a:t>
            </a:r>
          </a:p>
          <a:p>
            <a:pPr eaLnBrk="1" hangingPunct="1">
              <a:lnSpc>
                <a:spcPct val="90000"/>
              </a:lnSpc>
            </a:pPr>
            <a:r>
              <a:rPr lang="en-US" sz="1300" dirty="0" smtClean="0"/>
              <a:t>--</a:t>
            </a:r>
            <a:r>
              <a:rPr lang="en-US" dirty="0" smtClean="0"/>
              <a:t>Many managers do not have time to read all the electronic work-related information available to them.  Be concise.</a:t>
            </a:r>
          </a:p>
          <a:p>
            <a:pPr eaLnBrk="1" hangingPunct="1"/>
            <a:r>
              <a:rPr lang="en-US" dirty="0" smtClean="0"/>
              <a:t>--Information overload is the potential for important information to be ignored or overlooked and can result in lost productivity</a:t>
            </a:r>
          </a:p>
          <a:p>
            <a:pPr lvl="1" eaLnBrk="1" hangingPunct="1">
              <a:lnSpc>
                <a:spcPct val="90000"/>
              </a:lnSpc>
            </a:pP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1273669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learn in the seven different ways depicted above.</a:t>
            </a:r>
          </a:p>
          <a:p>
            <a:endParaRPr lang="en-US" dirty="0" smtClean="0"/>
          </a:p>
          <a:p>
            <a:r>
              <a:rPr lang="en-US" dirty="0" smtClean="0"/>
              <a:t>We all, also, have a preferred style.  As an example, I am a visual learner.  If you had data to convey to me, a pie chart would be more effective than a table of numbers.</a:t>
            </a:r>
          </a:p>
          <a:p>
            <a:endParaRPr lang="en-US" dirty="0" smtClean="0"/>
          </a:p>
          <a:p>
            <a:r>
              <a:rPr lang="en-US" dirty="0" smtClean="0"/>
              <a:t>As the sender, strive to discover the preferred style of you audience and adapt your message accordingly.</a:t>
            </a:r>
          </a:p>
          <a:p>
            <a:endParaRPr lang="en-US" dirty="0" smtClean="0"/>
          </a:p>
          <a:p>
            <a:r>
              <a:rPr lang="en-US" dirty="0" smtClean="0"/>
              <a:t>Over half of all people are visual learners.</a:t>
            </a:r>
          </a:p>
          <a:p>
            <a:endParaRPr lang="en-US" dirty="0" smtClean="0"/>
          </a:p>
          <a:p>
            <a:r>
              <a:rPr lang="en-US" dirty="0" smtClean="0"/>
              <a:t>What is your preferred learning style? </a:t>
            </a:r>
            <a:r>
              <a:rPr lang="en-US" dirty="0" smtClean="0">
                <a:hlinkClick r:id="rId3"/>
              </a:rPr>
              <a:t>http://www.personal.psu.edu/bxb11/LSI/LSI.htm</a:t>
            </a:r>
            <a:r>
              <a:rPr lang="en-US" dirty="0" smtClean="0"/>
              <a:t>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948379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this and the next few slides are some points that I would like you to</a:t>
            </a:r>
            <a:r>
              <a:rPr lang="en-US" baseline="0" dirty="0" smtClean="0"/>
              <a:t> consider.</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3761696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126325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199860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Organizational communication, as a field, is the consideration, analysis, and criticism of the role of communication in organizational contexts. </a:t>
            </a:r>
          </a:p>
          <a:p>
            <a:endParaRPr lang="en-US" dirty="0" smtClean="0"/>
          </a:p>
          <a:p>
            <a:r>
              <a:rPr lang="en-US" dirty="0" smtClean="0"/>
              <a:t>Its main function is to inform, persuade, and promote goodwill. The flow of communication could be either </a:t>
            </a:r>
            <a:r>
              <a:rPr lang="en-US" b="1" dirty="0" smtClean="0"/>
              <a:t>formal</a:t>
            </a:r>
            <a:r>
              <a:rPr lang="en-US" dirty="0" smtClean="0"/>
              <a:t> or </a:t>
            </a:r>
            <a:r>
              <a:rPr lang="en-US" b="1" dirty="0" smtClean="0"/>
              <a:t>informal</a:t>
            </a:r>
            <a:r>
              <a:rPr lang="en-US" dirty="0" smtClean="0"/>
              <a:t>. </a:t>
            </a:r>
          </a:p>
          <a:p>
            <a:endParaRPr lang="en-US" dirty="0" smtClean="0"/>
          </a:p>
          <a:p>
            <a:r>
              <a:rPr lang="en-US" dirty="0" smtClean="0"/>
              <a:t>Communication flowing through formal channel's are downward, horizontal, and upward along establish communication paths.</a:t>
            </a:r>
          </a:p>
          <a:p>
            <a:endParaRPr lang="en-US" dirty="0" smtClean="0"/>
          </a:p>
          <a:p>
            <a:r>
              <a:rPr lang="en-US" dirty="0" smtClean="0"/>
              <a:t>Informal channels are generally termed the grapevine.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421619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visual.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392281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Verbal communication is the sharing of information between individuals by using speech or the written word.  In business, individuals need to effectively use verbal communication that employs readily understood spoken words, and ensure that the enunciation, stress, and tone of voice with which the words are expressed is appropriate.</a:t>
            </a:r>
          </a:p>
          <a:p>
            <a:endParaRPr lang="en-US" dirty="0" smtClean="0"/>
          </a:p>
          <a:p>
            <a:r>
              <a:rPr lang="en-US" dirty="0" smtClean="0"/>
              <a:t>Nonverbal communication is the sending and receiving wordless cues.  It includes the use of visual cues, such as body language, distance, physical appearance, voice, and touch.  </a:t>
            </a:r>
          </a:p>
          <a:p>
            <a:endParaRPr lang="en-US" dirty="0" smtClean="0"/>
          </a:p>
          <a:p>
            <a:r>
              <a:rPr lang="en-US" dirty="0" smtClean="0"/>
              <a:t>Just as speech contains nonverbal elements (voice quality, rate, pitch, volume, speaking style, rhythm, intonation, and stress), written texts have nonverbal elements such as handwriting style, spatial arrangement of words, or the physical layout of a page. </a:t>
            </a:r>
          </a:p>
          <a:p>
            <a:endParaRPr lang="en-US" dirty="0" smtClean="0"/>
          </a:p>
          <a:p>
            <a:r>
              <a:rPr lang="en-US" dirty="0" smtClean="0"/>
              <a:t>Nonverbal communication involves the processes of encoding and decoding. Errors in interpretation of nonverbal cues can lead to miscommunication.</a:t>
            </a:r>
          </a:p>
          <a:p>
            <a:endParaRPr lang="en-US" dirty="0" smtClean="0"/>
          </a:p>
          <a:p>
            <a:r>
              <a:rPr lang="en-US" dirty="0" smtClean="0"/>
              <a:t>Culture plays an important role in nonverbal communication.  In American communities an emphasis on nonverbal communication can exist, e.g., gang signs, obscene gestures.  </a:t>
            </a:r>
          </a:p>
          <a:p>
            <a:endParaRPr lang="en-US" dirty="0" smtClean="0"/>
          </a:p>
          <a:p>
            <a:r>
              <a:rPr lang="en-US" dirty="0" smtClean="0"/>
              <a:t>In casual exchanges, nonverbal communication constitutes between 30 and 70 percent of the information exchanged.</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2214174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317350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Organizations create a protective vocabulary (jargon) for many purposes: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differentiate it from competitors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isolate non-members (outsiders)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speed communications, e.g., use of acronyms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a bonding mechanism, i.e., proving you are an insider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Jargon may serve an organizational purpose, but you must be aware of your interaction with outsiders.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a:defRPr/>
            </a:pPr>
            <a:r>
              <a:rPr lang="en-US" dirty="0" smtClean="0"/>
              <a:t>View the video:  </a:t>
            </a:r>
            <a:r>
              <a:rPr lang="en-US" dirty="0" smtClean="0">
                <a:hlinkClick r:id="rId3"/>
              </a:rPr>
              <a:t>https://www.youtube.com/watch?v=BKorP55Aqvg</a:t>
            </a:r>
            <a:r>
              <a:rPr lang="en-US" dirty="0" smtClean="0"/>
              <a:t> (The Expert)</a:t>
            </a:r>
          </a:p>
          <a:p>
            <a:pPr>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21</a:t>
            </a:fld>
            <a:endParaRPr lang="en-US"/>
          </a:p>
        </p:txBody>
      </p:sp>
    </p:spTree>
    <p:extLst>
      <p:ext uri="{BB962C8B-B14F-4D97-AF65-F5344CB8AC3E}">
        <p14:creationId xmlns:p14="http://schemas.microsoft.com/office/powerpoint/2010/main" val="640890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Filtering can be disastrous for and organization.  Bad news never</a:t>
            </a:r>
            <a:r>
              <a:rPr lang="en-US" baseline="0" dirty="0" smtClean="0"/>
              <a:t> gets better with age.  Filtering out bad or uncomfortable information puts decision makers in a position to make the wrong decision.</a:t>
            </a:r>
          </a:p>
          <a:p>
            <a:endParaRPr lang="en-US" dirty="0" smtClean="0"/>
          </a:p>
          <a:p>
            <a:r>
              <a:rPr lang="en-US" dirty="0" smtClean="0"/>
              <a:t>In 2012 a volunteer working on International Games Day ran a global game of Gossip that was played within multiple libraries around the world, with the current version of the phrase being passed from library to library across time zones. Over 26 hours, the inaugural game travelled through seven languages starting in St. Kilda Library, Melbourne, Australia as "Life must be lived as play" (a common paraphrase of a quote from Plato), and ending in Homer, Alaska, USA as "He bites snails." The second game, in 2013, started as "Play is training for the unexpected", and split into three different forks on the day and one of the libraries spread the game into local schools over the following week, for a total of five endings from that single start: "I love the world", "Zombie", "Clouds travel around the world", "Glow, glow, peanut butter jelly", and "Ian needs help".</a:t>
            </a:r>
            <a:endParaRPr lang="en-US" baseline="0" dirty="0" smtClean="0"/>
          </a:p>
          <a:p>
            <a:endParaRPr lang="en-US" dirty="0" smtClean="0"/>
          </a:p>
          <a:p>
            <a:r>
              <a:rPr lang="en-US" dirty="0" smtClean="0">
                <a:hlinkClick r:id="rId3"/>
              </a:rPr>
              <a:t>http://globalgossipgame.com/2013/11/26/global-gossip-game-2013-final-results/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22</a:t>
            </a:fld>
            <a:endParaRPr lang="en-US"/>
          </a:p>
        </p:txBody>
      </p:sp>
    </p:spTree>
    <p:extLst>
      <p:ext uri="{BB962C8B-B14F-4D97-AF65-F5344CB8AC3E}">
        <p14:creationId xmlns:p14="http://schemas.microsoft.com/office/powerpoint/2010/main" val="3244018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23</a:t>
            </a:fld>
            <a:endParaRPr lang="en-US"/>
          </a:p>
        </p:txBody>
      </p:sp>
    </p:spTree>
    <p:extLst>
      <p:ext uri="{BB962C8B-B14F-4D97-AF65-F5344CB8AC3E}">
        <p14:creationId xmlns:p14="http://schemas.microsoft.com/office/powerpoint/2010/main" val="18043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basic communications model.  </a:t>
            </a:r>
          </a:p>
          <a:p>
            <a:endParaRPr lang="en-US" dirty="0" smtClean="0"/>
          </a:p>
          <a:p>
            <a:r>
              <a:rPr lang="en-US" dirty="0" smtClean="0"/>
              <a:t>The sender</a:t>
            </a:r>
            <a:r>
              <a:rPr lang="en-US" baseline="0" dirty="0" smtClean="0"/>
              <a:t> creates an image in his mind, translates (encodes) that image into a medium believed to be understandable by the receiver, and transmits the encoded message.</a:t>
            </a:r>
          </a:p>
          <a:p>
            <a:endParaRPr lang="en-US" baseline="0" dirty="0" smtClean="0"/>
          </a:p>
          <a:p>
            <a:r>
              <a:rPr lang="en-US" baseline="0" dirty="0" smtClean="0"/>
              <a:t>The receiver captures the encoded message, then translates (decodes) it into an image his mind can understand.</a:t>
            </a:r>
          </a:p>
          <a:p>
            <a:endParaRPr lang="en-US" baseline="0" dirty="0" smtClean="0"/>
          </a:p>
          <a:p>
            <a:r>
              <a:rPr lang="en-US" baseline="0" dirty="0" smtClean="0"/>
              <a:t>The process starts over in the feedback loop.</a:t>
            </a:r>
          </a:p>
          <a:p>
            <a:endParaRPr lang="en-US" baseline="0" dirty="0" smtClean="0"/>
          </a:p>
          <a:p>
            <a:r>
              <a:rPr lang="en-US" baseline="0" dirty="0" smtClean="0"/>
              <a:t>Encoding can take the form of words, pictures, gestures, or other nonverbal cues.  In the encoding process, language becomes vital.  Variations in inflection, tone, or stress can completely confuse the message.</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354026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case, the caveman on the right is thinking horse; however, the caveman on the left understands cow.</a:t>
            </a:r>
          </a:p>
          <a:p>
            <a:endParaRPr lang="en-US" dirty="0" smtClean="0"/>
          </a:p>
          <a:p>
            <a:r>
              <a:rPr lang="en-US" dirty="0" smtClean="0"/>
              <a:t>This could be a language (encoding/decoding) issue (both cavemen use the same word to mean two different things) or a transmission error (caveman two misunderstood what caveman one said).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135264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Perception can also have a strong affect on communication.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Look at eye witness testimony as an example.  </a:t>
            </a:r>
            <a:r>
              <a:rPr lang="en-US" dirty="0" smtClean="0"/>
              <a:t>The bedrock of the American judicial process is the honesty of witnesses in trial. Eyewitness testimony can make a deep impression on a jury.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br>
              <a:rPr lang="en-US" dirty="0" smtClean="0"/>
            </a:br>
            <a:r>
              <a:rPr lang="en-US" dirty="0" smtClean="0"/>
              <a:t>Several studies have been conducted on human memory and on subjects’ propensity to remember erroneously events and details that did not occur. Elizabeth Loftus performed experiments in the mid-seventies demonstrating the effect of a third party’s introducing false facts into memory.  Subjects were shown a slide of a car at an intersection with either a yield sign or a stop sign. Experimenters asked participants questions, falsely introducing the term "stop sign" into the question instead of referring to the yield sign participants had actually seen. Similarly, experimenters falsely substituted the term "yield sign" in questions directed to participants who had actually seen the stop sign slide. The results indicated that subjects remembered seeing the false image. In the initial part of the experiment, subjects also viewed a slide showing a car accident. Some subjects were later asked how fast the cars were traveling when they "hit" each other, others were asked how fast the cars were traveling when they "smashed" into each other. Those subjects questioned using the word "smashed" were more likely to report having seen broken glass in the original slide. The introduction of false cues altered participants’ memories.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a:defRPr/>
            </a:pPr>
            <a:r>
              <a:rPr lang="en-US" dirty="0" smtClean="0"/>
              <a:t>Adapted from </a:t>
            </a:r>
            <a:r>
              <a:rPr lang="en-US" b="1" dirty="0" smtClean="0"/>
              <a:t>The Problem with Eyewitness Testimony. http://agora.stanford.edu/sjls/Issue%20One/fisher&amp;tversky.htm</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181161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When managers and other members of an organization are ineffective communicators, </a:t>
            </a:r>
          </a:p>
          <a:p>
            <a:pPr eaLnBrk="1" hangingPunct="1"/>
            <a:r>
              <a:rPr lang="en-US" dirty="0" smtClean="0"/>
              <a:t>organizational performance suffers and any competitive advantage the organization might have is likely to be lost</a:t>
            </a:r>
          </a:p>
          <a:p>
            <a:pPr eaLnBrk="1" hangingPunct="1"/>
            <a:endParaRPr lang="en-US" dirty="0" smtClean="0"/>
          </a:p>
          <a:p>
            <a:pPr eaLnBrk="1" hangingPunct="1"/>
            <a:r>
              <a:rPr lang="en-US" dirty="0" smtClean="0"/>
              <a:t>Stereotypes can be hindrances to communications.  Thinking that some class of people think in a specific way can be misleading.  In fairness, some stereotypes are almost always accurate.  For example, a poll conducted by The Pew Group concluded that 97 percent of all mainstream media reporters (those working for major newspapers and television stations) self identify as liberal and voted for Barrack Obama.  So it is fair to </a:t>
            </a:r>
            <a:r>
              <a:rPr lang="en-US" u="sng" dirty="0" smtClean="0"/>
              <a:t>assume</a:t>
            </a:r>
            <a:r>
              <a:rPr lang="en-US" dirty="0" smtClean="0"/>
              <a:t> that any article written in the mainstream media or on television is biased towards Barrack Obama?</a:t>
            </a:r>
          </a:p>
          <a:p>
            <a:pPr eaLnBrk="1" hangingPunct="1"/>
            <a:endParaRPr lang="en-US" dirty="0" smtClean="0"/>
          </a:p>
          <a:p>
            <a:pPr eaLnBrk="1" hangingPunct="1"/>
            <a:r>
              <a:rPr lang="en-US" dirty="0" smtClean="0"/>
              <a:t>I would suggest that 97 percent of the time, you would be right.</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4915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“one best” medium</a:t>
            </a:r>
            <a:r>
              <a:rPr lang="en-US" baseline="0" dirty="0" smtClean="0"/>
              <a:t> of communication exists.  The medium you should use is a function of the amount of information that needs to be conveyed, the ability of the receiver to consume the message, and time sensitive.</a:t>
            </a:r>
          </a:p>
          <a:p>
            <a:endParaRPr lang="en-US" baseline="0" dirty="0" smtClean="0"/>
          </a:p>
          <a:p>
            <a:r>
              <a:rPr lang="en-US" baseline="0" dirty="0" smtClean="0"/>
              <a:t>Almost always, verbal, face-to-face communication is best for non-complex communication, but sometimes, it is not.</a:t>
            </a:r>
          </a:p>
          <a:p>
            <a:endParaRPr lang="en-US" baseline="0" dirty="0" smtClean="0"/>
          </a:p>
          <a:p>
            <a:r>
              <a:rPr lang="en-US" baseline="0" dirty="0" smtClean="0"/>
              <a:t>For example, the Presidents of the United States and Russia can communicate directly with each other through a system called the Washington-Moscow Direct Communications Link.  Fifty yours ago, this was a teletype system.  Over the years, it has been upgraded to a text file and now an email system.  For many decades, the Russians have asked that the system be upgraded to full motion video.  The technology exists to keep such a link secure and in real time.  The United States has always balked at the recommendation.  Why?  We understand that full motion video, in a crisis situation, might convey information we did not want to reveal—remember</a:t>
            </a:r>
            <a:r>
              <a:rPr lang="en-US" dirty="0" smtClean="0"/>
              <a:t> nonverbal communication?  What would a bit of perspiration on the lip of a U.S. president tell the Russians?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841882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Active listening involves the listener observing the speaker's behavior and body language.</a:t>
            </a:r>
            <a:r>
              <a:rPr lang="en-US" baseline="30000" dirty="0" smtClean="0"/>
              <a:t> </a:t>
            </a:r>
            <a:r>
              <a:rPr lang="en-US" dirty="0" smtClean="0"/>
              <a:t> Having the ability to interpret a person's body language lets the listener develop a more accurate understanding of the speaker's message. Having heard, the listener then paraphrases and repeats the speaker's words.  The listener is not necessarily agreeing with the speaker, but simply stating what was heard and observed.</a:t>
            </a:r>
          </a:p>
          <a:p>
            <a:endParaRPr lang="en-US" dirty="0" smtClean="0"/>
          </a:p>
          <a:p>
            <a:r>
              <a:rPr lang="en-US" dirty="0" smtClean="0"/>
              <a:t>Individuals in conflict often contradict each other. Ambushing occurs when one listens to someone else's argument for its weaknesses and ignore its strengths. This may include a distortion of the speaker’s argument to gain a competitive advantage. On the other hand, if one finds that the other party understands, an atmosphere of cooperation can be created.</a:t>
            </a:r>
          </a:p>
          <a:p>
            <a:endParaRPr lang="en-US" dirty="0" smtClean="0"/>
          </a:p>
          <a:p>
            <a:r>
              <a:rPr lang="en-US" dirty="0" smtClean="0"/>
              <a:t>Active listening is not complex. Listeners need only restate, in their own language, their impression of the expression of the sender. However, Active Listening is a rather difficult task to master.</a:t>
            </a:r>
          </a:p>
          <a:p>
            <a:r>
              <a:rPr lang="en-US" dirty="0" smtClean="0"/>
              <a:t>See:  </a:t>
            </a:r>
            <a:r>
              <a:rPr lang="en-US" dirty="0" smtClean="0">
                <a:hlinkClick r:id="rId3"/>
              </a:rPr>
              <a:t>https://www.mindtools.com/CommSkll/ActiveListening.htm</a:t>
            </a:r>
            <a:r>
              <a:rPr lang="en-US" dirty="0" smtClean="0"/>
              <a:t> </a:t>
            </a:r>
          </a:p>
          <a:p>
            <a:r>
              <a:rPr lang="en-US" dirty="0"/>
              <a:t>See: </a:t>
            </a:r>
            <a:r>
              <a:rPr lang="en-US" dirty="0">
                <a:hlinkClick r:id="rId4"/>
              </a:rPr>
              <a:t>https://</a:t>
            </a:r>
            <a:r>
              <a:rPr lang="en-US" dirty="0" smtClean="0">
                <a:hlinkClick r:id="rId4"/>
              </a:rPr>
              <a:t>www.youtube.com/watch?v=lL0sDXCzRu0</a:t>
            </a:r>
            <a:r>
              <a:rPr lang="en-US" dirty="0" smtClean="0"/>
              <a:t> </a:t>
            </a:r>
          </a:p>
          <a:p>
            <a:endParaRPr lang="en-US" dirty="0" smtClean="0"/>
          </a:p>
          <a:p>
            <a:r>
              <a:rPr lang="en-US" dirty="0" smtClean="0"/>
              <a:t>In any conversation before a group:</a:t>
            </a:r>
          </a:p>
          <a:p>
            <a:r>
              <a:rPr lang="en-US" dirty="0" smtClean="0"/>
              <a:t>20%</a:t>
            </a:r>
            <a:r>
              <a:rPr lang="en-US" baseline="0" dirty="0" smtClean="0"/>
              <a:t> are l</a:t>
            </a:r>
            <a:r>
              <a:rPr lang="en-US" dirty="0" smtClean="0"/>
              <a:t>istening </a:t>
            </a:r>
            <a:r>
              <a:rPr lang="en-US" dirty="0" smtClean="0"/>
              <a:t>to what you are saying</a:t>
            </a:r>
            <a:endParaRPr lang="en-US" dirty="0"/>
          </a:p>
          <a:p>
            <a:r>
              <a:rPr lang="en-US" dirty="0" smtClean="0"/>
              <a:t>20%</a:t>
            </a:r>
            <a:r>
              <a:rPr lang="en-US" baseline="0" dirty="0" smtClean="0"/>
              <a:t> are f</a:t>
            </a:r>
            <a:r>
              <a:rPr lang="en-US" dirty="0" smtClean="0"/>
              <a:t>orming </a:t>
            </a:r>
            <a:r>
              <a:rPr lang="en-US" dirty="0" smtClean="0"/>
              <a:t>a counter </a:t>
            </a:r>
            <a:r>
              <a:rPr lang="en-US" dirty="0" smtClean="0"/>
              <a:t>argument to what you are saying</a:t>
            </a:r>
            <a:endParaRPr lang="en-US" dirty="0" smtClean="0"/>
          </a:p>
          <a:p>
            <a:r>
              <a:rPr lang="en-US" dirty="0" smtClean="0"/>
              <a:t>20%</a:t>
            </a:r>
            <a:r>
              <a:rPr lang="en-US" baseline="0" dirty="0" smtClean="0"/>
              <a:t> are forming </a:t>
            </a:r>
            <a:r>
              <a:rPr lang="en-US" dirty="0" smtClean="0"/>
              <a:t>grocery lists or other task</a:t>
            </a:r>
            <a:r>
              <a:rPr lang="en-US" baseline="0" dirty="0" smtClean="0"/>
              <a:t> lists</a:t>
            </a:r>
            <a:endParaRPr lang="en-US" dirty="0" smtClean="0"/>
          </a:p>
          <a:p>
            <a:r>
              <a:rPr lang="en-US" dirty="0" smtClean="0"/>
              <a:t>40%</a:t>
            </a:r>
            <a:r>
              <a:rPr lang="en-US" baseline="0" dirty="0" smtClean="0"/>
              <a:t> are having a</a:t>
            </a:r>
            <a:r>
              <a:rPr lang="en-US" dirty="0" smtClean="0"/>
              <a:t>morous </a:t>
            </a:r>
            <a:r>
              <a:rPr lang="en-US" dirty="0" smtClean="0"/>
              <a:t>thoughts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221778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499557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gi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w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5.png"/><Relationship Id="rId5" Type="http://schemas.openxmlformats.org/officeDocument/2006/relationships/diagramQuickStyle" Target="../diagrams/quickStyle1.xml"/><Relationship Id="rId10" Type="http://schemas.openxmlformats.org/officeDocument/2006/relationships/image" Target="../media/image14.wmf"/><Relationship Id="rId4" Type="http://schemas.openxmlformats.org/officeDocument/2006/relationships/diagramLayout" Target="../diagrams/layout1.xml"/><Relationship Id="rId9" Type="http://schemas.openxmlformats.org/officeDocument/2006/relationships/image" Target="../media/image13.wmf"/><Relationship Id="rId14" Type="http://schemas.openxmlformats.org/officeDocument/2006/relationships/image" Target="../media/image1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533400" y="3436203"/>
            <a:ext cx="8229600" cy="1569660"/>
          </a:xfrm>
          <a:prstGeom prst="rect">
            <a:avLst/>
          </a:prstGeom>
          <a:noFill/>
        </p:spPr>
        <p:txBody>
          <a:bodyPr wrap="square" rtlCol="0">
            <a:spAutoFit/>
          </a:bodyPr>
          <a:lstStyle/>
          <a:p>
            <a:pPr algn="ctr"/>
            <a:r>
              <a:rPr lang="en-US" sz="4800" dirty="0" smtClean="0"/>
              <a:t>Promoting Effective Communication</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4138633" cy="646331"/>
          </a:xfrm>
          <a:prstGeom prst="rect">
            <a:avLst/>
          </a:prstGeom>
          <a:noFill/>
        </p:spPr>
        <p:txBody>
          <a:bodyPr wrap="none" rtlCol="0">
            <a:spAutoFit/>
          </a:bodyPr>
          <a:lstStyle/>
          <a:p>
            <a:r>
              <a:rPr lang="en-US" sz="3600" dirty="0" smtClean="0"/>
              <a:t>Information Richness</a:t>
            </a:r>
            <a:endParaRPr lang="en-US" sz="3600" dirty="0"/>
          </a:p>
        </p:txBody>
      </p:sp>
      <p:sp>
        <p:nvSpPr>
          <p:cNvPr id="4" name="TextBox 3"/>
          <p:cNvSpPr txBox="1"/>
          <p:nvPr/>
        </p:nvSpPr>
        <p:spPr>
          <a:xfrm>
            <a:off x="902970" y="1593949"/>
            <a:ext cx="7315201" cy="2308324"/>
          </a:xfrm>
          <a:prstGeom prst="rect">
            <a:avLst/>
          </a:prstGeom>
          <a:noFill/>
        </p:spPr>
        <p:txBody>
          <a:bodyPr wrap="square" rtlCol="0">
            <a:spAutoFit/>
          </a:bodyPr>
          <a:lstStyle/>
          <a:p>
            <a:pPr marL="0" lvl="1">
              <a:buFont typeface="Wingdings" pitchFamily="2" charset="2"/>
              <a:buChar char="Ø"/>
            </a:pPr>
            <a:r>
              <a:rPr lang="en-US" sz="2400" dirty="0" smtClean="0"/>
              <a:t>  The amount of information that a communication medium can carry</a:t>
            </a:r>
          </a:p>
          <a:p>
            <a:pPr>
              <a:buFont typeface="Wingdings" pitchFamily="2" charset="2"/>
              <a:buChar char="Ø"/>
            </a:pPr>
            <a:endParaRPr lang="en-US" sz="2400" dirty="0" smtClean="0"/>
          </a:p>
          <a:p>
            <a:pPr marL="0" lvl="1">
              <a:buFont typeface="Wingdings" pitchFamily="2" charset="2"/>
              <a:buChar char="Ø"/>
            </a:pPr>
            <a:r>
              <a:rPr lang="en-US" sz="2400" dirty="0" smtClean="0"/>
              <a:t>  The extent to which the medium enables the sender and receiver to reach a common understanding </a:t>
            </a:r>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264275"/>
            <a:ext cx="381000" cy="365125"/>
          </a:xfrm>
        </p:spPr>
        <p:txBody>
          <a:bodyPr/>
          <a:lstStyle/>
          <a:p>
            <a:fld id="{0C5D3D0F-3A05-4524-BC17-C6EE010E67B7}" type="slidenum">
              <a:rPr lang="en-US" smtClean="0"/>
              <a:pPr/>
              <a:t>11</a:t>
            </a:fld>
            <a:endParaRPr lang="en-US"/>
          </a:p>
        </p:txBody>
      </p:sp>
      <p:sp>
        <p:nvSpPr>
          <p:cNvPr id="3" name="TextBox 2"/>
          <p:cNvSpPr txBox="1"/>
          <p:nvPr/>
        </p:nvSpPr>
        <p:spPr>
          <a:xfrm>
            <a:off x="1371600" y="381000"/>
            <a:ext cx="5557804" cy="646331"/>
          </a:xfrm>
          <a:prstGeom prst="rect">
            <a:avLst/>
          </a:prstGeom>
          <a:noFill/>
        </p:spPr>
        <p:txBody>
          <a:bodyPr wrap="none" rtlCol="0">
            <a:spAutoFit/>
          </a:bodyPr>
          <a:lstStyle/>
          <a:p>
            <a:r>
              <a:rPr lang="en-US" sz="3600" dirty="0" smtClean="0"/>
              <a:t>Richness of Communications</a:t>
            </a:r>
            <a:endParaRPr lang="en-US" sz="3600" dirty="0"/>
          </a:p>
        </p:txBody>
      </p:sp>
      <p:pic>
        <p:nvPicPr>
          <p:cNvPr id="6" name="Picture 2" descr="C:\Users\defrick\AppData\Local\Microsoft\Windows\Temporary Internet Files\Content.IE5\6LNRGH9P\MC900432605[1].png"/>
          <p:cNvPicPr>
            <a:picLocks noChangeAspect="1" noChangeArrowheads="1"/>
          </p:cNvPicPr>
          <p:nvPr/>
        </p:nvPicPr>
        <p:blipFill>
          <a:blip r:embed="rId3" cstate="print"/>
          <a:srcRect/>
          <a:stretch>
            <a:fillRect/>
          </a:stretch>
        </p:blipFill>
        <p:spPr bwMode="auto">
          <a:xfrm>
            <a:off x="381228" y="3145046"/>
            <a:ext cx="1218972" cy="1218972"/>
          </a:xfrm>
          <a:prstGeom prst="rect">
            <a:avLst/>
          </a:prstGeom>
          <a:noFill/>
        </p:spPr>
      </p:pic>
      <p:pic>
        <p:nvPicPr>
          <p:cNvPr id="7" name="Picture 3" descr="C:\Users\defrick\AppData\Local\Microsoft\Windows\Temporary Internet Files\Content.IE5\IGOR5A3Y\MC900431536[1].png"/>
          <p:cNvPicPr>
            <a:picLocks noChangeAspect="1" noChangeArrowheads="1"/>
          </p:cNvPicPr>
          <p:nvPr/>
        </p:nvPicPr>
        <p:blipFill>
          <a:blip r:embed="rId4" cstate="print"/>
          <a:srcRect/>
          <a:stretch>
            <a:fillRect/>
          </a:stretch>
        </p:blipFill>
        <p:spPr bwMode="auto">
          <a:xfrm>
            <a:off x="2532161" y="3182406"/>
            <a:ext cx="1201639" cy="1181612"/>
          </a:xfrm>
          <a:prstGeom prst="rect">
            <a:avLst/>
          </a:prstGeom>
          <a:noFill/>
        </p:spPr>
      </p:pic>
      <p:pic>
        <p:nvPicPr>
          <p:cNvPr id="8" name="Picture 4" descr="C:\Program Files (x86)\Microsoft Office\MEDIA\CAGCAT10\j0300520.gif"/>
          <p:cNvPicPr>
            <a:picLocks noChangeAspect="1" noChangeArrowheads="1" noCrop="1"/>
          </p:cNvPicPr>
          <p:nvPr/>
        </p:nvPicPr>
        <p:blipFill>
          <a:blip r:embed="rId5" cstate="print"/>
          <a:srcRect/>
          <a:stretch>
            <a:fillRect/>
          </a:stretch>
        </p:blipFill>
        <p:spPr bwMode="auto">
          <a:xfrm>
            <a:off x="4724400" y="3297218"/>
            <a:ext cx="1063256" cy="914400"/>
          </a:xfrm>
          <a:prstGeom prst="rect">
            <a:avLst/>
          </a:prstGeom>
          <a:noFill/>
        </p:spPr>
      </p:pic>
      <p:pic>
        <p:nvPicPr>
          <p:cNvPr id="9" name="Picture 9" descr="C:\Users\defrick\AppData\Local\Microsoft\Windows\Temporary Internet Files\Content.IE5\FOKXETZ2\MC900439857[1].wmf"/>
          <p:cNvPicPr>
            <a:picLocks noChangeAspect="1" noChangeArrowheads="1"/>
          </p:cNvPicPr>
          <p:nvPr/>
        </p:nvPicPr>
        <p:blipFill>
          <a:blip r:embed="rId6" cstate="print"/>
          <a:srcRect/>
          <a:stretch>
            <a:fillRect/>
          </a:stretch>
        </p:blipFill>
        <p:spPr bwMode="auto">
          <a:xfrm>
            <a:off x="6629400" y="3373418"/>
            <a:ext cx="1682730" cy="914400"/>
          </a:xfrm>
          <a:prstGeom prst="rect">
            <a:avLst/>
          </a:prstGeom>
          <a:noFill/>
        </p:spPr>
      </p:pic>
      <p:cxnSp>
        <p:nvCxnSpPr>
          <p:cNvPr id="10" name="Straight Arrow Connector 9"/>
          <p:cNvCxnSpPr/>
          <p:nvPr/>
        </p:nvCxnSpPr>
        <p:spPr>
          <a:xfrm>
            <a:off x="914400" y="2001818"/>
            <a:ext cx="7315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914400" y="2078018"/>
            <a:ext cx="691600" cy="400110"/>
          </a:xfrm>
          <a:prstGeom prst="rect">
            <a:avLst/>
          </a:prstGeom>
          <a:noFill/>
        </p:spPr>
        <p:txBody>
          <a:bodyPr wrap="none" lIns="91440" tIns="45720" rIns="91440" bIns="45720">
            <a:spAutoFit/>
          </a:bodyPr>
          <a:lstStyle/>
          <a:p>
            <a:pPr algn="ct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Low</a:t>
            </a:r>
            <a:endPar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7360947" y="2078018"/>
            <a:ext cx="740908" cy="400110"/>
          </a:xfrm>
          <a:prstGeom prst="rect">
            <a:avLst/>
          </a:prstGeom>
          <a:noFill/>
        </p:spPr>
        <p:txBody>
          <a:bodyPr wrap="none" lIns="91440" tIns="45720" rIns="91440" bIns="45720">
            <a:spAutoFit/>
          </a:bodyPr>
          <a:lstStyle/>
          <a:p>
            <a:pPr algn="ctr"/>
            <a:r>
              <a:rPr lang="en-US" sz="20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high</a:t>
            </a:r>
            <a:endParaRPr lang="en-US" sz="20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3" name="TextBox 12"/>
          <p:cNvSpPr txBox="1"/>
          <p:nvPr/>
        </p:nvSpPr>
        <p:spPr>
          <a:xfrm>
            <a:off x="457200" y="4516418"/>
            <a:ext cx="1524000" cy="954107"/>
          </a:xfrm>
          <a:prstGeom prst="rect">
            <a:avLst/>
          </a:prstGeom>
          <a:noFill/>
        </p:spPr>
        <p:txBody>
          <a:bodyPr wrap="square" rtlCol="0">
            <a:spAutoFit/>
          </a:bodyPr>
          <a:lstStyle/>
          <a:p>
            <a:pPr>
              <a:buFont typeface="Arial" pitchFamily="34" charset="0"/>
              <a:buChar char="•"/>
            </a:pPr>
            <a:r>
              <a:rPr lang="en-US" sz="1400" dirty="0" smtClean="0"/>
              <a:t>  Memos</a:t>
            </a:r>
          </a:p>
          <a:p>
            <a:pPr>
              <a:buFont typeface="Arial" pitchFamily="34" charset="0"/>
              <a:buChar char="•"/>
            </a:pPr>
            <a:r>
              <a:rPr lang="en-US" sz="1400" dirty="0" smtClean="0"/>
              <a:t>  Articles</a:t>
            </a:r>
          </a:p>
          <a:p>
            <a:pPr>
              <a:buFont typeface="Arial" pitchFamily="34" charset="0"/>
              <a:buChar char="•"/>
            </a:pPr>
            <a:r>
              <a:rPr lang="en-US" sz="1400" dirty="0" smtClean="0"/>
              <a:t>  Posters</a:t>
            </a:r>
          </a:p>
          <a:p>
            <a:pPr>
              <a:buFont typeface="Arial" pitchFamily="34" charset="0"/>
              <a:buChar char="•"/>
            </a:pPr>
            <a:r>
              <a:rPr lang="en-US" sz="1400" dirty="0" smtClean="0"/>
              <a:t>  Broadcast email</a:t>
            </a:r>
            <a:endParaRPr lang="en-US" sz="1400" dirty="0"/>
          </a:p>
        </p:txBody>
      </p:sp>
      <p:sp>
        <p:nvSpPr>
          <p:cNvPr id="14" name="TextBox 13"/>
          <p:cNvSpPr txBox="1"/>
          <p:nvPr/>
        </p:nvSpPr>
        <p:spPr>
          <a:xfrm>
            <a:off x="2362200" y="4516418"/>
            <a:ext cx="1461490" cy="523220"/>
          </a:xfrm>
          <a:prstGeom prst="rect">
            <a:avLst/>
          </a:prstGeom>
          <a:noFill/>
        </p:spPr>
        <p:txBody>
          <a:bodyPr wrap="none" rtlCol="0">
            <a:spAutoFit/>
          </a:bodyPr>
          <a:lstStyle/>
          <a:p>
            <a:pPr>
              <a:buFont typeface="Arial" pitchFamily="34" charset="0"/>
              <a:buChar char="•"/>
            </a:pPr>
            <a:r>
              <a:rPr lang="en-US" sz="1400" dirty="0" smtClean="0"/>
              <a:t>  Personal letters</a:t>
            </a:r>
          </a:p>
          <a:p>
            <a:pPr>
              <a:buFont typeface="Arial" pitchFamily="34" charset="0"/>
              <a:buChar char="•"/>
            </a:pPr>
            <a:r>
              <a:rPr lang="en-US" sz="1400" dirty="0" smtClean="0"/>
              <a:t>  Personal emails</a:t>
            </a:r>
            <a:endParaRPr lang="en-US" sz="1400" dirty="0"/>
          </a:p>
        </p:txBody>
      </p:sp>
      <p:sp>
        <p:nvSpPr>
          <p:cNvPr id="15" name="TextBox 14"/>
          <p:cNvSpPr txBox="1"/>
          <p:nvPr/>
        </p:nvSpPr>
        <p:spPr>
          <a:xfrm>
            <a:off x="4572000" y="4516418"/>
            <a:ext cx="1443216" cy="954107"/>
          </a:xfrm>
          <a:prstGeom prst="rect">
            <a:avLst/>
          </a:prstGeom>
          <a:noFill/>
        </p:spPr>
        <p:txBody>
          <a:bodyPr wrap="none" rtlCol="0">
            <a:spAutoFit/>
          </a:bodyPr>
          <a:lstStyle/>
          <a:p>
            <a:pPr>
              <a:buFont typeface="Arial" pitchFamily="34" charset="0"/>
              <a:buChar char="•"/>
            </a:pPr>
            <a:r>
              <a:rPr lang="en-US" sz="1400" dirty="0" smtClean="0"/>
              <a:t>  Telephone calls</a:t>
            </a:r>
          </a:p>
          <a:p>
            <a:pPr>
              <a:buFont typeface="Arial" pitchFamily="34" charset="0"/>
              <a:buChar char="•"/>
            </a:pPr>
            <a:r>
              <a:rPr lang="en-US" sz="1400" dirty="0" smtClean="0"/>
              <a:t>  VTC</a:t>
            </a:r>
          </a:p>
          <a:p>
            <a:pPr>
              <a:buFont typeface="Arial" pitchFamily="34" charset="0"/>
              <a:buChar char="•"/>
            </a:pPr>
            <a:r>
              <a:rPr lang="en-US" sz="1400" dirty="0" smtClean="0"/>
              <a:t>  Skype</a:t>
            </a:r>
          </a:p>
          <a:p>
            <a:pPr>
              <a:buFont typeface="Arial" pitchFamily="34" charset="0"/>
              <a:buChar char="•"/>
            </a:pPr>
            <a:r>
              <a:rPr lang="en-US" sz="1400" dirty="0"/>
              <a:t> </a:t>
            </a:r>
            <a:r>
              <a:rPr lang="en-US" sz="1400" dirty="0" smtClean="0"/>
              <a:t> </a:t>
            </a:r>
            <a:r>
              <a:rPr lang="en-US" sz="1400" dirty="0" err="1" smtClean="0"/>
              <a:t>Sametime</a:t>
            </a:r>
            <a:endParaRPr lang="en-US" sz="1400" dirty="0"/>
          </a:p>
        </p:txBody>
      </p:sp>
      <p:sp>
        <p:nvSpPr>
          <p:cNvPr id="16" name="TextBox 15"/>
          <p:cNvSpPr txBox="1"/>
          <p:nvPr/>
        </p:nvSpPr>
        <p:spPr>
          <a:xfrm>
            <a:off x="6858000" y="4516418"/>
            <a:ext cx="1335494" cy="369332"/>
          </a:xfrm>
          <a:prstGeom prst="rect">
            <a:avLst/>
          </a:prstGeom>
          <a:noFill/>
        </p:spPr>
        <p:txBody>
          <a:bodyPr wrap="none" rtlCol="0">
            <a:spAutoFit/>
          </a:bodyPr>
          <a:lstStyle/>
          <a:p>
            <a:r>
              <a:rPr lang="en-US" dirty="0" smtClean="0"/>
              <a:t>Face-to-face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4908716" cy="646331"/>
          </a:xfrm>
          <a:prstGeom prst="rect">
            <a:avLst/>
          </a:prstGeom>
          <a:noFill/>
        </p:spPr>
        <p:txBody>
          <a:bodyPr wrap="none" rtlCol="0">
            <a:spAutoFit/>
          </a:bodyPr>
          <a:lstStyle/>
          <a:p>
            <a:r>
              <a:rPr lang="en-US" sz="3600" dirty="0" smtClean="0"/>
              <a:t>Forms of Communication</a:t>
            </a:r>
            <a:endParaRPr lang="en-US" sz="3600" dirty="0"/>
          </a:p>
        </p:txBody>
      </p:sp>
      <p:sp>
        <p:nvSpPr>
          <p:cNvPr id="4" name="TextBox 3"/>
          <p:cNvSpPr txBox="1"/>
          <p:nvPr/>
        </p:nvSpPr>
        <p:spPr>
          <a:xfrm>
            <a:off x="902970" y="1593949"/>
            <a:ext cx="7783830" cy="4431983"/>
          </a:xfrm>
          <a:prstGeom prst="rect">
            <a:avLst/>
          </a:prstGeom>
          <a:noFill/>
        </p:spPr>
        <p:txBody>
          <a:bodyPr wrap="square" rtlCol="0">
            <a:spAutoFit/>
          </a:bodyPr>
          <a:lstStyle/>
          <a:p>
            <a:pPr marL="0" lvl="1">
              <a:buFont typeface="Wingdings" pitchFamily="2" charset="2"/>
              <a:buChar char="Ø"/>
            </a:pPr>
            <a:r>
              <a:rPr lang="en-US" sz="2400" dirty="0" smtClean="0"/>
              <a:t>  </a:t>
            </a:r>
            <a:r>
              <a:rPr lang="en-US" sz="2400" b="1" dirty="0" smtClean="0"/>
              <a:t>Face-to-Face</a:t>
            </a:r>
            <a:r>
              <a:rPr lang="en-US" sz="2400" dirty="0" smtClean="0"/>
              <a:t>. Has highest information richness. Can take advantage of verbal and nonverbal signals.</a:t>
            </a:r>
          </a:p>
          <a:p>
            <a:pPr lvl="1">
              <a:buFont typeface="Wingdings" pitchFamily="2" charset="2"/>
              <a:buChar char="§"/>
              <a:defRPr/>
            </a:pPr>
            <a:r>
              <a:rPr lang="en-US" sz="2400" dirty="0" smtClean="0"/>
              <a:t>  Management by wandering around.  Face-to-face communication technique in which a manager walks around a work area and talks informally with employees about issues and concerns.</a:t>
            </a:r>
          </a:p>
          <a:p>
            <a:pPr marL="0" lvl="1">
              <a:buFont typeface="Wingdings" pitchFamily="2" charset="2"/>
              <a:buChar char="Ø"/>
            </a:pPr>
            <a:endParaRPr lang="en-US" dirty="0" smtClean="0"/>
          </a:p>
          <a:p>
            <a:pPr>
              <a:buFont typeface="Wingdings" pitchFamily="2" charset="2"/>
              <a:buChar char="Ø"/>
            </a:pPr>
            <a:r>
              <a:rPr lang="en-US" sz="2400" dirty="0" smtClean="0"/>
              <a:t>  </a:t>
            </a:r>
            <a:r>
              <a:rPr lang="en-US" sz="2400" b="1" dirty="0" smtClean="0"/>
              <a:t>Spoken Communication Electronically Transmitted</a:t>
            </a:r>
          </a:p>
          <a:p>
            <a:pPr marL="457200" lvl="2">
              <a:buFont typeface="Wingdings" pitchFamily="2" charset="2"/>
              <a:buChar char="§"/>
            </a:pPr>
            <a:r>
              <a:rPr lang="en-US" sz="2400" dirty="0" smtClean="0"/>
              <a:t>  Has the second highest information richness. Telephone conversations are information rich with tone of voice, sender’s emphasis, and quick feedback, but provide no visual nonverbal cues.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4908716" cy="646331"/>
          </a:xfrm>
          <a:prstGeom prst="rect">
            <a:avLst/>
          </a:prstGeom>
          <a:noFill/>
        </p:spPr>
        <p:txBody>
          <a:bodyPr wrap="none" rtlCol="0">
            <a:spAutoFit/>
          </a:bodyPr>
          <a:lstStyle/>
          <a:p>
            <a:r>
              <a:rPr lang="en-US" sz="3600" dirty="0" smtClean="0"/>
              <a:t>Forms of Communication</a:t>
            </a:r>
            <a:endParaRPr lang="en-US" sz="3600" dirty="0"/>
          </a:p>
        </p:txBody>
      </p:sp>
      <p:sp>
        <p:nvSpPr>
          <p:cNvPr id="4" name="TextBox 3"/>
          <p:cNvSpPr txBox="1"/>
          <p:nvPr/>
        </p:nvSpPr>
        <p:spPr>
          <a:xfrm>
            <a:off x="902970" y="1593949"/>
            <a:ext cx="7315201" cy="5170646"/>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Personally Addressed Written Communication</a:t>
            </a:r>
          </a:p>
          <a:p>
            <a:pPr marL="457200" lvl="2">
              <a:buFont typeface="Wingdings" pitchFamily="2" charset="2"/>
              <a:buChar char="§"/>
            </a:pPr>
            <a:r>
              <a:rPr lang="en-US" sz="2400" dirty="0" smtClean="0"/>
              <a:t>  Has a lower richness than the verbal forms of communication, but still is directed at a given person. Personal addressing helps ensure receiver actually reads the message</a:t>
            </a:r>
            <a:r>
              <a:rPr lang="en-US" sz="2400" dirty="0" smtClean="0">
                <a:cs typeface="Arial" charset="0"/>
              </a:rPr>
              <a:t>—personal l</a:t>
            </a:r>
            <a:r>
              <a:rPr lang="en-US" sz="2400" dirty="0" smtClean="0"/>
              <a:t>etters and e-mail are common forms</a:t>
            </a:r>
          </a:p>
          <a:p>
            <a:pPr marL="0" lvl="1">
              <a:buFont typeface="Wingdings" pitchFamily="2" charset="2"/>
              <a:buChar char="Ø"/>
            </a:pPr>
            <a:endParaRPr lang="en-US" dirty="0" smtClean="0"/>
          </a:p>
          <a:p>
            <a:pPr>
              <a:buFont typeface="Wingdings" pitchFamily="2" charset="2"/>
              <a:buChar char="Ø"/>
            </a:pPr>
            <a:r>
              <a:rPr lang="en-US" sz="2400" dirty="0" smtClean="0"/>
              <a:t>  </a:t>
            </a:r>
            <a:r>
              <a:rPr lang="en-US" sz="2400" b="1" dirty="0" smtClean="0"/>
              <a:t>Impersonal Written Communication</a:t>
            </a:r>
          </a:p>
          <a:p>
            <a:pPr marL="457200" lvl="2">
              <a:buFont typeface="Wingdings" pitchFamily="2" charset="2"/>
              <a:buChar char="§"/>
            </a:pPr>
            <a:r>
              <a:rPr lang="en-US" sz="2400" dirty="0" smtClean="0"/>
              <a:t>  Has the lowest information richness.  Good for messages to many receivers where little or feedback is expected, e.g., newsletters, reports</a:t>
            </a:r>
          </a:p>
          <a:p>
            <a:pPr marL="457200" lvl="2">
              <a:buFont typeface="Wingdings" pitchFamily="2" charset="2"/>
              <a:buChar char="§"/>
            </a:pPr>
            <a:r>
              <a:rPr lang="en-US" sz="2400" dirty="0" smtClean="0"/>
              <a:t> The potential for important information to be ignored or overlooked while tangential information receives attention</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5009385" cy="646331"/>
          </a:xfrm>
          <a:prstGeom prst="rect">
            <a:avLst/>
          </a:prstGeom>
          <a:noFill/>
        </p:spPr>
        <p:txBody>
          <a:bodyPr wrap="none" rtlCol="0">
            <a:spAutoFit/>
          </a:bodyPr>
          <a:lstStyle/>
          <a:p>
            <a:r>
              <a:rPr lang="en-US" sz="3600" dirty="0" smtClean="0"/>
              <a:t>The Seven Learning Styles</a:t>
            </a:r>
            <a:endParaRPr lang="en-US" sz="3600" dirty="0"/>
          </a:p>
        </p:txBody>
      </p:sp>
      <p:graphicFrame>
        <p:nvGraphicFramePr>
          <p:cNvPr id="6" name="Diagram 5"/>
          <p:cNvGraphicFramePr/>
          <p:nvPr/>
        </p:nvGraphicFramePr>
        <p:xfrm>
          <a:off x="1551182" y="2237678"/>
          <a:ext cx="5806481" cy="404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Users\defrick\AppData\Local\Microsoft\Windows\Temporary Internet Files\Content.IE5\FOKXETZ2\MP900448626[1].jpg"/>
          <p:cNvPicPr>
            <a:picLocks noChangeAspect="1" noChangeArrowheads="1"/>
          </p:cNvPicPr>
          <p:nvPr/>
        </p:nvPicPr>
        <p:blipFill>
          <a:blip r:embed="rId8" cstate="print"/>
          <a:srcRect/>
          <a:stretch>
            <a:fillRect/>
          </a:stretch>
        </p:blipFill>
        <p:spPr bwMode="auto">
          <a:xfrm>
            <a:off x="4005467" y="1524000"/>
            <a:ext cx="718327" cy="535259"/>
          </a:xfrm>
          <a:prstGeom prst="rect">
            <a:avLst/>
          </a:prstGeom>
          <a:noFill/>
        </p:spPr>
      </p:pic>
      <p:pic>
        <p:nvPicPr>
          <p:cNvPr id="8" name="Picture 3" descr="C:\Users\defrick\AppData\Local\Microsoft\Windows\Temporary Internet Files\Content.IE5\IGOR5A3Y\MC900281285[1].wmf"/>
          <p:cNvPicPr>
            <a:picLocks noChangeAspect="1" noChangeArrowheads="1"/>
          </p:cNvPicPr>
          <p:nvPr/>
        </p:nvPicPr>
        <p:blipFill>
          <a:blip r:embed="rId9" cstate="print"/>
          <a:srcRect/>
          <a:stretch>
            <a:fillRect/>
          </a:stretch>
        </p:blipFill>
        <p:spPr bwMode="auto">
          <a:xfrm>
            <a:off x="6324600" y="2348058"/>
            <a:ext cx="579641" cy="852342"/>
          </a:xfrm>
          <a:prstGeom prst="rect">
            <a:avLst/>
          </a:prstGeom>
          <a:noFill/>
        </p:spPr>
      </p:pic>
      <p:pic>
        <p:nvPicPr>
          <p:cNvPr id="9" name="Picture 4" descr="C:\Users\defrick\AppData\Local\Microsoft\Windows\Temporary Internet Files\Content.IE5\IZHSTD1G\MC900055181[1].wmf"/>
          <p:cNvPicPr>
            <a:picLocks noChangeAspect="1" noChangeArrowheads="1"/>
          </p:cNvPicPr>
          <p:nvPr/>
        </p:nvPicPr>
        <p:blipFill>
          <a:blip r:embed="rId10" cstate="print"/>
          <a:srcRect/>
          <a:stretch>
            <a:fillRect/>
          </a:stretch>
        </p:blipFill>
        <p:spPr bwMode="auto">
          <a:xfrm>
            <a:off x="6858000" y="4259766"/>
            <a:ext cx="773901" cy="654205"/>
          </a:xfrm>
          <a:prstGeom prst="rect">
            <a:avLst/>
          </a:prstGeom>
          <a:noFill/>
        </p:spPr>
      </p:pic>
      <p:pic>
        <p:nvPicPr>
          <p:cNvPr id="10" name="Picture 9" descr="C:\Users\defrick\AppData\Local\Microsoft\Windows\Temporary Internet Files\Content.IE5\IZHSTD1G\MC900436391[1].png"/>
          <p:cNvPicPr>
            <a:picLocks noChangeAspect="1" noChangeArrowheads="1"/>
          </p:cNvPicPr>
          <p:nvPr/>
        </p:nvPicPr>
        <p:blipFill>
          <a:blip r:embed="rId11" cstate="print"/>
          <a:srcRect/>
          <a:stretch>
            <a:fillRect/>
          </a:stretch>
        </p:blipFill>
        <p:spPr bwMode="auto">
          <a:xfrm>
            <a:off x="6040729" y="5806068"/>
            <a:ext cx="879585" cy="594732"/>
          </a:xfrm>
          <a:prstGeom prst="rect">
            <a:avLst/>
          </a:prstGeom>
          <a:noFill/>
        </p:spPr>
      </p:pic>
      <p:pic>
        <p:nvPicPr>
          <p:cNvPr id="11" name="Picture 11" descr="C:\Users\defrick\AppData\Local\Microsoft\Windows\Temporary Internet Files\Content.IE5\6LNRGH9P\MC900240341[1].wmf"/>
          <p:cNvPicPr>
            <a:picLocks noChangeAspect="1" noChangeArrowheads="1"/>
          </p:cNvPicPr>
          <p:nvPr/>
        </p:nvPicPr>
        <p:blipFill>
          <a:blip r:embed="rId12" cstate="print"/>
          <a:srcRect/>
          <a:stretch>
            <a:fillRect/>
          </a:stretch>
        </p:blipFill>
        <p:spPr bwMode="auto">
          <a:xfrm>
            <a:off x="2133600" y="5865541"/>
            <a:ext cx="734922" cy="535259"/>
          </a:xfrm>
          <a:prstGeom prst="rect">
            <a:avLst/>
          </a:prstGeom>
          <a:noFill/>
        </p:spPr>
      </p:pic>
      <p:pic>
        <p:nvPicPr>
          <p:cNvPr id="12" name="Picture 19" descr="C:\Users\defrick\AppData\Local\Microsoft\Windows\Temporary Internet Files\Content.IE5\IZHSTD1G\MC900048773[1].wmf"/>
          <p:cNvPicPr>
            <a:picLocks noChangeAspect="1" noChangeArrowheads="1"/>
          </p:cNvPicPr>
          <p:nvPr/>
        </p:nvPicPr>
        <p:blipFill>
          <a:blip r:embed="rId13" cstate="print"/>
          <a:srcRect/>
          <a:stretch>
            <a:fillRect/>
          </a:stretch>
        </p:blipFill>
        <p:spPr bwMode="auto">
          <a:xfrm>
            <a:off x="1371600" y="4200293"/>
            <a:ext cx="752516" cy="832624"/>
          </a:xfrm>
          <a:prstGeom prst="rect">
            <a:avLst/>
          </a:prstGeom>
          <a:noFill/>
        </p:spPr>
      </p:pic>
      <p:pic>
        <p:nvPicPr>
          <p:cNvPr id="13" name="Picture 21" descr="C:\Users\defrick\AppData\Local\Microsoft\Windows\Temporary Internet Files\Content.IE5\IGOR5A3Y\MC900097937[1].wmf"/>
          <p:cNvPicPr>
            <a:picLocks noChangeAspect="1" noChangeArrowheads="1"/>
          </p:cNvPicPr>
          <p:nvPr/>
        </p:nvPicPr>
        <p:blipFill>
          <a:blip r:embed="rId14" cstate="print"/>
          <a:srcRect/>
          <a:stretch>
            <a:fillRect/>
          </a:stretch>
        </p:blipFill>
        <p:spPr bwMode="auto">
          <a:xfrm>
            <a:off x="1670903" y="2475571"/>
            <a:ext cx="838049" cy="52357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dirty="0"/>
          </a:p>
        </p:txBody>
      </p:sp>
      <p:sp>
        <p:nvSpPr>
          <p:cNvPr id="3" name="TextBox 2"/>
          <p:cNvSpPr txBox="1"/>
          <p:nvPr/>
        </p:nvSpPr>
        <p:spPr>
          <a:xfrm>
            <a:off x="1371601" y="381000"/>
            <a:ext cx="7467600" cy="646331"/>
          </a:xfrm>
          <a:prstGeom prst="rect">
            <a:avLst/>
          </a:prstGeom>
          <a:noFill/>
        </p:spPr>
        <p:txBody>
          <a:bodyPr wrap="square" rtlCol="0">
            <a:spAutoFit/>
          </a:bodyPr>
          <a:lstStyle/>
          <a:p>
            <a:r>
              <a:rPr lang="en-US" sz="3600" dirty="0" smtClean="0"/>
              <a:t>Points to Ponder</a:t>
            </a:r>
            <a:endParaRPr lang="en-US" sz="3600" dirty="0"/>
          </a:p>
        </p:txBody>
      </p:sp>
      <p:sp>
        <p:nvSpPr>
          <p:cNvPr id="4" name="TextBox 3"/>
          <p:cNvSpPr txBox="1"/>
          <p:nvPr/>
        </p:nvSpPr>
        <p:spPr>
          <a:xfrm>
            <a:off x="902970" y="1593949"/>
            <a:ext cx="7860030" cy="5262979"/>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Sharing Information is Not Communicating.</a:t>
            </a:r>
            <a:r>
              <a:rPr lang="en-US" sz="2400" dirty="0" smtClean="0"/>
              <a:t>.  </a:t>
            </a:r>
          </a:p>
          <a:p>
            <a:pPr lvl="1">
              <a:buFont typeface="Wingdings" pitchFamily="2" charset="2"/>
              <a:buChar char="§"/>
            </a:pPr>
            <a:r>
              <a:rPr lang="en-US" sz="2400" dirty="0" smtClean="0"/>
              <a:t>  The single biggest problem in communication is the illusion that it has taken place.  </a:t>
            </a:r>
          </a:p>
          <a:p>
            <a:pPr lvl="1" algn="r"/>
            <a:r>
              <a:rPr lang="en-US" sz="2400" dirty="0" smtClean="0"/>
              <a:t>--George Bernard Shaw</a:t>
            </a:r>
          </a:p>
          <a:p>
            <a:pPr lvl="1">
              <a:buFont typeface="Wingdings" pitchFamily="2" charset="2"/>
              <a:buChar char="§"/>
            </a:pPr>
            <a:r>
              <a:rPr lang="en-US" sz="2400" dirty="0" smtClean="0"/>
              <a:t>  What we have here is, failure to communicate.</a:t>
            </a:r>
          </a:p>
          <a:p>
            <a:pPr lvl="1" algn="r"/>
            <a:r>
              <a:rPr lang="en-US" sz="2400" dirty="0" smtClean="0"/>
              <a:t>--Captain, Road Prison 36, “Cool Hand Luke”</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Never use email for ideas that are complex, controversial, or confidential</a:t>
            </a:r>
            <a:r>
              <a:rPr lang="en-US" sz="2400" dirty="0" smtClean="0"/>
              <a:t>.  </a:t>
            </a:r>
          </a:p>
          <a:p>
            <a:pPr lvl="1">
              <a:buFont typeface="Wingdings" pitchFamily="2" charset="2"/>
              <a:buChar char="§"/>
            </a:pPr>
            <a:r>
              <a:rPr lang="en-US" sz="2400" dirty="0" smtClean="0"/>
              <a:t>  I made a deliberate decision not to ask the President, so that I could insulate him from the decision and provide some future deniability for the President if it ever leaked out.</a:t>
            </a:r>
            <a:endParaRPr lang="en-US" sz="2400" baseline="30000" dirty="0" smtClean="0"/>
          </a:p>
          <a:p>
            <a:pPr lvl="1" algn="r"/>
            <a:r>
              <a:rPr lang="en-US" sz="2400" dirty="0" smtClean="0"/>
              <a:t>--VADM John Poindexter</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3284874" cy="646331"/>
          </a:xfrm>
          <a:prstGeom prst="rect">
            <a:avLst/>
          </a:prstGeom>
          <a:noFill/>
        </p:spPr>
        <p:txBody>
          <a:bodyPr wrap="none" rtlCol="0">
            <a:spAutoFit/>
          </a:bodyPr>
          <a:lstStyle/>
          <a:p>
            <a:r>
              <a:rPr lang="en-US" sz="3600" dirty="0" smtClean="0"/>
              <a:t>Points to Ponder</a:t>
            </a:r>
            <a:endParaRPr lang="en-US" sz="3600" dirty="0"/>
          </a:p>
        </p:txBody>
      </p:sp>
      <p:sp>
        <p:nvSpPr>
          <p:cNvPr id="4" name="TextBox 3"/>
          <p:cNvSpPr txBox="1"/>
          <p:nvPr/>
        </p:nvSpPr>
        <p:spPr>
          <a:xfrm>
            <a:off x="902970" y="1593949"/>
            <a:ext cx="7315201" cy="4154984"/>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Communicate to all at the same time and equally</a:t>
            </a:r>
            <a:r>
              <a:rPr lang="en-US" sz="2400" dirty="0" smtClean="0"/>
              <a:t>.</a:t>
            </a:r>
          </a:p>
          <a:p>
            <a:pPr lvl="1">
              <a:buFont typeface="Wingdings" pitchFamily="2" charset="2"/>
              <a:buChar char="§"/>
            </a:pPr>
            <a:r>
              <a:rPr lang="en-US" sz="2400" dirty="0" smtClean="0"/>
              <a:t>  Nothing is swifter than rumor.</a:t>
            </a:r>
          </a:p>
          <a:p>
            <a:pPr lvl="1" algn="r"/>
            <a:r>
              <a:rPr lang="en-US" sz="2400" dirty="0" smtClean="0"/>
              <a:t>--Horace </a:t>
            </a:r>
          </a:p>
          <a:p>
            <a:pPr lvl="1">
              <a:buFont typeface="Wingdings" pitchFamily="2" charset="2"/>
              <a:buChar char="§"/>
            </a:pPr>
            <a:r>
              <a:rPr lang="en-US" sz="2400" dirty="0" smtClean="0"/>
              <a:t>  A lie can travel halfway around the world while the truth is still putting on its shoes.</a:t>
            </a:r>
          </a:p>
          <a:p>
            <a:pPr lvl="1" algn="r"/>
            <a:r>
              <a:rPr lang="en-US" sz="2400" dirty="0" smtClean="0"/>
              <a:t>--Mark Twain</a:t>
            </a:r>
          </a:p>
          <a:p>
            <a:pPr lvl="1"/>
            <a:endParaRPr lang="en-US" sz="2400" dirty="0" smtClean="0"/>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A good leader shares bad news with his team</a:t>
            </a:r>
            <a:endParaRPr lang="en-US" sz="2400" dirty="0" smtClean="0"/>
          </a:p>
          <a:p>
            <a:pPr lvl="1">
              <a:buFont typeface="Wingdings" pitchFamily="2" charset="2"/>
              <a:buChar char="§"/>
            </a:pPr>
            <a:r>
              <a:rPr lang="en-US" sz="2400" dirty="0" smtClean="0"/>
              <a:t>  Bad news isn’t wine. It doesn’t improve with age. </a:t>
            </a:r>
          </a:p>
          <a:p>
            <a:pPr lvl="1" algn="r"/>
            <a:r>
              <a:rPr lang="en-US" sz="2400" dirty="0" smtClean="0"/>
              <a:t>--Colin Powell</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3284874" cy="646331"/>
          </a:xfrm>
          <a:prstGeom prst="rect">
            <a:avLst/>
          </a:prstGeom>
          <a:noFill/>
        </p:spPr>
        <p:txBody>
          <a:bodyPr wrap="none" rtlCol="0">
            <a:spAutoFit/>
          </a:bodyPr>
          <a:lstStyle/>
          <a:p>
            <a:r>
              <a:rPr lang="en-US" sz="3600" dirty="0" smtClean="0"/>
              <a:t>Points to Ponder</a:t>
            </a:r>
            <a:endParaRPr lang="en-US" sz="3600" dirty="0"/>
          </a:p>
        </p:txBody>
      </p:sp>
      <p:sp>
        <p:nvSpPr>
          <p:cNvPr id="4" name="TextBox 3"/>
          <p:cNvSpPr txBox="1"/>
          <p:nvPr/>
        </p:nvSpPr>
        <p:spPr>
          <a:xfrm>
            <a:off x="902970" y="1593949"/>
            <a:ext cx="7315201" cy="4647426"/>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Understand before understanding</a:t>
            </a:r>
          </a:p>
          <a:p>
            <a:pPr lvl="1">
              <a:buFont typeface="Wingdings" pitchFamily="2" charset="2"/>
              <a:buChar char="§"/>
            </a:pPr>
            <a:r>
              <a:rPr lang="en-US" sz="2400" dirty="0" smtClean="0"/>
              <a:t>  The most important thing in communication is to hear what is not being said.</a:t>
            </a:r>
          </a:p>
          <a:p>
            <a:pPr lvl="1" algn="r"/>
            <a:r>
              <a:rPr lang="en-US" sz="2400" dirty="0" smtClean="0"/>
              <a:t>--Peter F. </a:t>
            </a:r>
            <a:r>
              <a:rPr lang="en-US" sz="2400" dirty="0" err="1" smtClean="0"/>
              <a:t>Drucker</a:t>
            </a:r>
            <a:endParaRPr lang="en-US" sz="2400" dirty="0" smtClean="0"/>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Complex words make complex communication</a:t>
            </a:r>
          </a:p>
          <a:p>
            <a:pPr lvl="1">
              <a:buFont typeface="Wingdings" pitchFamily="2" charset="2"/>
              <a:buChar char="§"/>
            </a:pPr>
            <a:r>
              <a:rPr lang="en-US" sz="2400" b="1" dirty="0" smtClean="0"/>
              <a:t>  </a:t>
            </a:r>
            <a:r>
              <a:rPr lang="en-US" sz="2400" dirty="0" smtClean="0"/>
              <a:t>Simplicity is the ultimate sophistication. </a:t>
            </a:r>
          </a:p>
          <a:p>
            <a:pPr lvl="1" algn="r"/>
            <a:r>
              <a:rPr lang="en-US" sz="2400" dirty="0" smtClean="0"/>
              <a:t>--Leonardo </a:t>
            </a:r>
            <a:r>
              <a:rPr lang="en-US" sz="2400" dirty="0" err="1" smtClean="0"/>
              <a:t>da</a:t>
            </a:r>
            <a:r>
              <a:rPr lang="en-US" sz="2400" dirty="0" smtClean="0"/>
              <a:t> Vinci</a:t>
            </a:r>
          </a:p>
          <a:p>
            <a:pPr lvl="1">
              <a:buFont typeface="Wingdings" pitchFamily="2" charset="2"/>
              <a:buChar char="§"/>
            </a:pPr>
            <a:r>
              <a:rPr lang="en-US" sz="2400" dirty="0" smtClean="0"/>
              <a:t>  Brevity is the soul of wit.</a:t>
            </a:r>
          </a:p>
          <a:p>
            <a:pPr lvl="1" algn="r"/>
            <a:r>
              <a:rPr lang="en-US" sz="2400" dirty="0" smtClean="0"/>
              <a:t>--Shakespeare</a:t>
            </a:r>
          </a:p>
          <a:p>
            <a:endParaRPr lang="en-US" sz="2400" dirty="0" smtClean="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6144887" cy="646331"/>
          </a:xfrm>
          <a:prstGeom prst="rect">
            <a:avLst/>
          </a:prstGeom>
          <a:noFill/>
        </p:spPr>
        <p:txBody>
          <a:bodyPr wrap="none" rtlCol="0">
            <a:spAutoFit/>
          </a:bodyPr>
          <a:lstStyle/>
          <a:p>
            <a:r>
              <a:rPr lang="en-US" sz="3600" dirty="0" smtClean="0"/>
              <a:t>Organizational Communications</a:t>
            </a:r>
            <a:endParaRPr lang="en-US" sz="3600" dirty="0"/>
          </a:p>
        </p:txBody>
      </p:sp>
      <p:sp>
        <p:nvSpPr>
          <p:cNvPr id="4" name="TextBox 3"/>
          <p:cNvSpPr txBox="1"/>
          <p:nvPr/>
        </p:nvSpPr>
        <p:spPr>
          <a:xfrm>
            <a:off x="902970" y="1593949"/>
            <a:ext cx="7783830" cy="3785652"/>
          </a:xfrm>
          <a:prstGeom prst="rect">
            <a:avLst/>
          </a:prstGeom>
          <a:noFill/>
        </p:spPr>
        <p:txBody>
          <a:bodyPr wrap="square" rtlCol="0">
            <a:spAutoFit/>
          </a:bodyPr>
          <a:lstStyle/>
          <a:p>
            <a:pPr marL="0" lvl="1">
              <a:buFont typeface="Wingdings" pitchFamily="2" charset="2"/>
              <a:buChar char="Ø"/>
            </a:pPr>
            <a:r>
              <a:rPr lang="en-US" sz="2400" dirty="0" smtClean="0"/>
              <a:t>  </a:t>
            </a:r>
            <a:r>
              <a:rPr lang="en-US" sz="2400" b="1" dirty="0" smtClean="0"/>
              <a:t>Organization Chart</a:t>
            </a:r>
            <a:r>
              <a:rPr lang="en-US" sz="2400" dirty="0" smtClean="0"/>
              <a:t>. </a:t>
            </a:r>
          </a:p>
          <a:p>
            <a:pPr marL="457200" lvl="2">
              <a:buFont typeface="Wingdings" pitchFamily="2" charset="2"/>
              <a:buChar char="§"/>
            </a:pPr>
            <a:r>
              <a:rPr lang="en-US" sz="2400" dirty="0" smtClean="0"/>
              <a:t>  Summarizes the formal reporting channels in an organization</a:t>
            </a:r>
          </a:p>
          <a:p>
            <a:pPr marL="457200" lvl="2">
              <a:buFont typeface="Wingdings" pitchFamily="2" charset="2"/>
              <a:buChar char="§"/>
            </a:pPr>
            <a:r>
              <a:rPr lang="en-US" sz="2400" dirty="0" smtClean="0"/>
              <a:t>  Communication in an organization flows through formal and informal pathways</a:t>
            </a:r>
          </a:p>
          <a:p>
            <a:pPr marL="457200" lvl="2">
              <a:buFont typeface="Wingdings" pitchFamily="2" charset="2"/>
              <a:buChar char="§"/>
            </a:pPr>
            <a:r>
              <a:rPr lang="en-US" sz="2400" dirty="0" smtClean="0"/>
              <a:t>  Vertical communications flow up and down the corporate hierarchy</a:t>
            </a:r>
          </a:p>
          <a:p>
            <a:pPr marL="457200" lvl="2">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Grapevine</a:t>
            </a:r>
            <a:r>
              <a:rPr lang="en-US" sz="2400" dirty="0" smtClean="0"/>
              <a:t>.  An informal network carrying unofficial information throughout the firm</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5890459" cy="646331"/>
          </a:xfrm>
          <a:prstGeom prst="rect">
            <a:avLst/>
          </a:prstGeom>
          <a:noFill/>
        </p:spPr>
        <p:txBody>
          <a:bodyPr wrap="none" rtlCol="0">
            <a:spAutoFit/>
          </a:bodyPr>
          <a:lstStyle/>
          <a:p>
            <a:r>
              <a:rPr lang="en-US" sz="3600" dirty="0" smtClean="0"/>
              <a:t>Formal and Informal Networks</a:t>
            </a:r>
            <a:endParaRPr lang="en-US" sz="3600" dirty="0"/>
          </a:p>
        </p:txBody>
      </p:sp>
      <p:pic>
        <p:nvPicPr>
          <p:cNvPr id="5" name="Picture 2"/>
          <p:cNvPicPr>
            <a:picLocks noChangeAspect="1" noChangeArrowheads="1"/>
          </p:cNvPicPr>
          <p:nvPr/>
        </p:nvPicPr>
        <p:blipFill>
          <a:blip r:embed="rId3" cstate="print"/>
          <a:srcRect/>
          <a:stretch>
            <a:fillRect/>
          </a:stretch>
        </p:blipFill>
        <p:spPr bwMode="auto">
          <a:xfrm>
            <a:off x="1573578" y="1524000"/>
            <a:ext cx="6046422"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TextBox 3"/>
          <p:cNvSpPr txBox="1"/>
          <p:nvPr/>
        </p:nvSpPr>
        <p:spPr>
          <a:xfrm>
            <a:off x="902970" y="1593949"/>
            <a:ext cx="7315201" cy="3785652"/>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Communication</a:t>
            </a:r>
            <a:r>
              <a:rPr lang="en-US" sz="2400" dirty="0" smtClean="0"/>
              <a:t>.  The sharing of information between two or more individuals or groups to reach a common understanding</a:t>
            </a:r>
          </a:p>
          <a:p>
            <a:pPr>
              <a:buFont typeface="Wingdings" pitchFamily="2" charset="2"/>
              <a:buChar char="Ø"/>
            </a:pPr>
            <a:endParaRPr lang="en-US" sz="2400" dirty="0" smtClean="0"/>
          </a:p>
          <a:p>
            <a:pPr marL="0" lvl="1">
              <a:buFont typeface="Wingdings" pitchFamily="2" charset="2"/>
              <a:buChar char="Ø"/>
            </a:pPr>
            <a:r>
              <a:rPr lang="en-US" sz="2400" dirty="0" smtClean="0"/>
              <a:t>  </a:t>
            </a:r>
            <a:r>
              <a:rPr lang="en-US" sz="2400" b="1" dirty="0" smtClean="0"/>
              <a:t>Verbal</a:t>
            </a:r>
            <a:r>
              <a:rPr lang="en-US" sz="2400" dirty="0" smtClean="0"/>
              <a:t>.  The encoding of messages into words, either written or spoken</a:t>
            </a:r>
          </a:p>
          <a:p>
            <a:pPr marL="0" lvl="1">
              <a:buFont typeface="Wingdings" pitchFamily="2" charset="2"/>
              <a:buChar char="Ø"/>
            </a:pPr>
            <a:endParaRPr lang="en-US" sz="2400" dirty="0" smtClean="0"/>
          </a:p>
          <a:p>
            <a:pPr marL="0" lvl="1">
              <a:buFont typeface="Wingdings" pitchFamily="2" charset="2"/>
              <a:buChar char="Ø"/>
            </a:pPr>
            <a:r>
              <a:rPr lang="en-US" sz="2400" dirty="0" smtClean="0"/>
              <a:t>  </a:t>
            </a:r>
            <a:r>
              <a:rPr lang="en-US" sz="2400" b="1" dirty="0" smtClean="0"/>
              <a:t>Nonverbal</a:t>
            </a:r>
            <a:r>
              <a:rPr lang="en-US" sz="2400" dirty="0" smtClean="0"/>
              <a:t>.  The encoding of messages by means of facial expressions, body language, styles of dress, gestures, vocal intonations, and other means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4411657" cy="646331"/>
          </a:xfrm>
          <a:prstGeom prst="rect">
            <a:avLst/>
          </a:prstGeom>
          <a:noFill/>
        </p:spPr>
        <p:txBody>
          <a:bodyPr wrap="none" rtlCol="0">
            <a:spAutoFit/>
          </a:bodyPr>
          <a:lstStyle/>
          <a:p>
            <a:r>
              <a:rPr lang="en-US" sz="3600" dirty="0" smtClean="0"/>
              <a:t>IT and Communication</a:t>
            </a:r>
            <a:endParaRPr lang="en-US" sz="3600" dirty="0"/>
          </a:p>
        </p:txBody>
      </p:sp>
      <p:sp>
        <p:nvSpPr>
          <p:cNvPr id="4" name="TextBox 3"/>
          <p:cNvSpPr txBox="1"/>
          <p:nvPr/>
        </p:nvSpPr>
        <p:spPr>
          <a:xfrm>
            <a:off x="902970" y="1593949"/>
            <a:ext cx="7783830" cy="4893647"/>
          </a:xfrm>
          <a:prstGeom prst="rect">
            <a:avLst/>
          </a:prstGeom>
          <a:noFill/>
        </p:spPr>
        <p:txBody>
          <a:bodyPr wrap="square" rtlCol="0">
            <a:spAutoFit/>
          </a:bodyPr>
          <a:lstStyle/>
          <a:p>
            <a:pPr marL="0" lvl="1">
              <a:buFont typeface="Wingdings" pitchFamily="2" charset="2"/>
              <a:buChar char="Ø"/>
            </a:pPr>
            <a:r>
              <a:rPr lang="en-US" sz="2400" dirty="0" smtClean="0"/>
              <a:t>  </a:t>
            </a:r>
            <a:r>
              <a:rPr lang="en-US" sz="2400" b="1" dirty="0" smtClean="0"/>
              <a:t>Intranets</a:t>
            </a:r>
            <a:r>
              <a:rPr lang="en-US" sz="2400" dirty="0" smtClean="0"/>
              <a:t>. A company-wide system of computer networks for information sharing by employees inside the firm.</a:t>
            </a:r>
          </a:p>
          <a:p>
            <a:pPr marL="457200" lvl="2">
              <a:buFont typeface="Wingdings" pitchFamily="2" charset="2"/>
              <a:buChar char="§"/>
            </a:pPr>
            <a:r>
              <a:rPr lang="en-US" sz="2400" dirty="0" smtClean="0"/>
              <a:t>  Versatile as a communication medium</a:t>
            </a:r>
          </a:p>
          <a:p>
            <a:pPr marL="457200" lvl="2">
              <a:buFont typeface="Wingdings" pitchFamily="2" charset="2"/>
              <a:buChar char="§"/>
            </a:pPr>
            <a:r>
              <a:rPr lang="en-US" sz="2400" dirty="0" smtClean="0"/>
              <a:t>  Can be used for many purposes by people who may have little expertise in computer software and programming</a:t>
            </a:r>
          </a:p>
          <a:p>
            <a:pPr marL="457200" lvl="2">
              <a:buFont typeface="Wingdings" pitchFamily="2" charset="2"/>
              <a:buChar char="§"/>
            </a:pPr>
            <a:endParaRPr lang="en-US" sz="2400" dirty="0" smtClean="0"/>
          </a:p>
          <a:p>
            <a:pPr marL="0" lvl="1">
              <a:buFont typeface="Wingdings" pitchFamily="2" charset="2"/>
              <a:buChar char="Ø"/>
            </a:pPr>
            <a:r>
              <a:rPr lang="en-US" sz="2400" dirty="0" smtClean="0"/>
              <a:t>  </a:t>
            </a:r>
            <a:r>
              <a:rPr lang="en-US" sz="2400" b="1" dirty="0" smtClean="0"/>
              <a:t>Groupware</a:t>
            </a:r>
            <a:r>
              <a:rPr lang="en-US" sz="2400" dirty="0" smtClean="0"/>
              <a:t>. Computer software that enables employees to share information with each other to improve communication and performance.  Employees are likely to resist using groupware when people are working primarily on their own, rewarded for their own individual performances, reluctant to share information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21</a:t>
            </a:fld>
            <a:endParaRPr lang="en-US"/>
          </a:p>
        </p:txBody>
      </p:sp>
      <p:sp>
        <p:nvSpPr>
          <p:cNvPr id="3" name="TextBox 2"/>
          <p:cNvSpPr txBox="1"/>
          <p:nvPr/>
        </p:nvSpPr>
        <p:spPr>
          <a:xfrm>
            <a:off x="1371600" y="381000"/>
            <a:ext cx="6919587" cy="646331"/>
          </a:xfrm>
          <a:prstGeom prst="rect">
            <a:avLst/>
          </a:prstGeom>
          <a:noFill/>
        </p:spPr>
        <p:txBody>
          <a:bodyPr wrap="none" rtlCol="0">
            <a:spAutoFit/>
          </a:bodyPr>
          <a:lstStyle/>
          <a:p>
            <a:r>
              <a:rPr lang="en-US" sz="3600" dirty="0" smtClean="0"/>
              <a:t>Barriers to Effective Communication</a:t>
            </a:r>
            <a:endParaRPr lang="en-US" sz="3600" dirty="0"/>
          </a:p>
        </p:txBody>
      </p:sp>
      <p:sp>
        <p:nvSpPr>
          <p:cNvPr id="4" name="TextBox 3"/>
          <p:cNvSpPr txBox="1"/>
          <p:nvPr/>
        </p:nvSpPr>
        <p:spPr>
          <a:xfrm>
            <a:off x="902970" y="1593949"/>
            <a:ext cx="7707630"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Messages are:</a:t>
            </a:r>
          </a:p>
          <a:p>
            <a:pPr lvl="1">
              <a:buFont typeface="Wingdings" pitchFamily="2" charset="2"/>
              <a:buChar char="§"/>
            </a:pPr>
            <a:r>
              <a:rPr lang="en-US" sz="2400" dirty="0" smtClean="0"/>
              <a:t>  unclear, incomplete, difficult to understand</a:t>
            </a:r>
          </a:p>
          <a:p>
            <a:pPr lvl="1">
              <a:buFont typeface="Wingdings" pitchFamily="2" charset="2"/>
              <a:buChar char="§"/>
            </a:pPr>
            <a:r>
              <a:rPr lang="en-US" sz="2400" dirty="0" smtClean="0"/>
              <a:t>  sent </a:t>
            </a:r>
            <a:r>
              <a:rPr lang="en-US" sz="2400" smtClean="0"/>
              <a:t>over an </a:t>
            </a:r>
            <a:r>
              <a:rPr lang="en-US" sz="2400" dirty="0" smtClean="0"/>
              <a:t>inappropriate medium</a:t>
            </a:r>
          </a:p>
          <a:p>
            <a:pPr lvl="1">
              <a:buFont typeface="Wingdings" pitchFamily="2" charset="2"/>
              <a:buChar char="§"/>
            </a:pPr>
            <a:r>
              <a:rPr lang="en-US" sz="2400" dirty="0" smtClean="0"/>
              <a:t>  received but ignored</a:t>
            </a:r>
          </a:p>
          <a:p>
            <a:pPr lvl="1">
              <a:buFont typeface="Wingdings" pitchFamily="2" charset="2"/>
              <a:buChar char="§"/>
            </a:pPr>
            <a:r>
              <a:rPr lang="en-US" sz="2400" dirty="0" smtClean="0"/>
              <a:t>  not structured to provide or accommodate feedback</a:t>
            </a:r>
          </a:p>
          <a:p>
            <a:pPr lvl="1">
              <a:buFont typeface="Wingdings" pitchFamily="2" charset="2"/>
              <a:buChar char="§"/>
            </a:pPr>
            <a:r>
              <a:rPr lang="en-US" sz="2400" dirty="0" smtClean="0"/>
              <a:t>  misunderstood</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Jargon</a:t>
            </a:r>
            <a:r>
              <a:rPr lang="en-US" sz="2400" dirty="0" smtClean="0"/>
              <a:t>.  </a:t>
            </a:r>
          </a:p>
          <a:p>
            <a:pPr marL="457200" lvl="2">
              <a:buFont typeface="Wingdings" pitchFamily="2" charset="2"/>
              <a:buChar char="§"/>
            </a:pPr>
            <a:r>
              <a:rPr lang="en-US" sz="2400" dirty="0" smtClean="0"/>
              <a:t>  specialized language that members of an occupation, group, or organization develop to facilitate communication among themselves</a:t>
            </a:r>
          </a:p>
          <a:p>
            <a:pPr marL="457200" lvl="2">
              <a:buFont typeface="Wingdings" pitchFamily="2" charset="2"/>
              <a:buChar char="§"/>
            </a:pPr>
            <a:r>
              <a:rPr lang="en-US" sz="2400" dirty="0" smtClean="0"/>
              <a:t>  should never be used when communicating with people outside the occupation, group, or organization </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22</a:t>
            </a:fld>
            <a:endParaRPr lang="en-US"/>
          </a:p>
        </p:txBody>
      </p:sp>
      <p:sp>
        <p:nvSpPr>
          <p:cNvPr id="3" name="TextBox 2"/>
          <p:cNvSpPr txBox="1"/>
          <p:nvPr/>
        </p:nvSpPr>
        <p:spPr>
          <a:xfrm>
            <a:off x="1371600" y="381000"/>
            <a:ext cx="6919587" cy="646331"/>
          </a:xfrm>
          <a:prstGeom prst="rect">
            <a:avLst/>
          </a:prstGeom>
          <a:noFill/>
        </p:spPr>
        <p:txBody>
          <a:bodyPr wrap="none" rtlCol="0">
            <a:spAutoFit/>
          </a:bodyPr>
          <a:lstStyle/>
          <a:p>
            <a:r>
              <a:rPr lang="en-US" sz="3600" dirty="0" smtClean="0"/>
              <a:t>Barriers to Effective Communication</a:t>
            </a:r>
            <a:endParaRPr lang="en-US" sz="3600" dirty="0"/>
          </a:p>
        </p:txBody>
      </p:sp>
      <p:sp>
        <p:nvSpPr>
          <p:cNvPr id="4" name="TextBox 3"/>
          <p:cNvSpPr txBox="1"/>
          <p:nvPr/>
        </p:nvSpPr>
        <p:spPr>
          <a:xfrm>
            <a:off x="902970" y="1593949"/>
            <a:ext cx="7315201" cy="2677656"/>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Filtering</a:t>
            </a:r>
            <a:r>
              <a:rPr lang="en-US" sz="2400" dirty="0" smtClean="0"/>
              <a:t>.  Withholding part of a message because of the mistaken belief that the receiver does not need or will not want the information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Information Distortion</a:t>
            </a:r>
            <a:r>
              <a:rPr lang="en-US" sz="2400" dirty="0" smtClean="0"/>
              <a:t>. Changes in the meaning of a message as the message passes through a series of senders and receivers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23</a:t>
            </a:fld>
            <a:endParaRPr lang="en-US"/>
          </a:p>
        </p:txBody>
      </p:sp>
      <p:sp>
        <p:nvSpPr>
          <p:cNvPr id="3" name="TextBox 2"/>
          <p:cNvSpPr txBox="1"/>
          <p:nvPr/>
        </p:nvSpPr>
        <p:spPr>
          <a:xfrm>
            <a:off x="1371600" y="381000"/>
            <a:ext cx="2737160" cy="646331"/>
          </a:xfrm>
          <a:prstGeom prst="rect">
            <a:avLst/>
          </a:prstGeom>
          <a:noFill/>
        </p:spPr>
        <p:txBody>
          <a:bodyPr wrap="none" rtlCol="0">
            <a:spAutoFit/>
          </a:bodyPr>
          <a:lstStyle/>
          <a:p>
            <a:r>
              <a:rPr lang="en-US" sz="3600" dirty="0" smtClean="0"/>
              <a:t>Final Thought</a:t>
            </a:r>
            <a:endParaRPr lang="en-US" sz="3600" dirty="0"/>
          </a:p>
        </p:txBody>
      </p:sp>
      <p:pic>
        <p:nvPicPr>
          <p:cNvPr id="1026" name="Picture 2" descr="\\dodiis.mil\NE\DIAC\Home\D\defrick\My Documents\My Pictures\210761_strip.gif"/>
          <p:cNvPicPr>
            <a:picLocks noChangeAspect="1" noChangeArrowheads="1"/>
          </p:cNvPicPr>
          <p:nvPr/>
        </p:nvPicPr>
        <p:blipFill>
          <a:blip r:embed="rId3" cstate="print"/>
          <a:srcRect/>
          <a:stretch>
            <a:fillRect/>
          </a:stretch>
        </p:blipFill>
        <p:spPr bwMode="auto">
          <a:xfrm>
            <a:off x="304800" y="2627829"/>
            <a:ext cx="8458200" cy="262997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4864280" cy="646331"/>
          </a:xfrm>
          <a:prstGeom prst="rect">
            <a:avLst/>
          </a:prstGeom>
          <a:noFill/>
        </p:spPr>
        <p:txBody>
          <a:bodyPr wrap="none" rtlCol="0">
            <a:spAutoFit/>
          </a:bodyPr>
          <a:lstStyle/>
          <a:p>
            <a:r>
              <a:rPr lang="en-US" sz="3600" dirty="0" smtClean="0"/>
              <a:t>Communications Process</a:t>
            </a:r>
            <a:endParaRPr lang="en-US" sz="3600" dirty="0"/>
          </a:p>
        </p:txBody>
      </p:sp>
      <p:sp>
        <p:nvSpPr>
          <p:cNvPr id="11" name="Cloud 10"/>
          <p:cNvSpPr/>
          <p:nvPr/>
        </p:nvSpPr>
        <p:spPr>
          <a:xfrm>
            <a:off x="1219200" y="2684318"/>
            <a:ext cx="914400" cy="6096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Image</a:t>
            </a:r>
            <a:endParaRPr lang="en-US" sz="1200" dirty="0">
              <a:solidFill>
                <a:schemeClr val="tx1"/>
              </a:solidFill>
            </a:endParaRPr>
          </a:p>
        </p:txBody>
      </p:sp>
      <p:sp>
        <p:nvSpPr>
          <p:cNvPr id="12" name="Can 11"/>
          <p:cNvSpPr/>
          <p:nvPr/>
        </p:nvSpPr>
        <p:spPr>
          <a:xfrm>
            <a:off x="2803712" y="2628900"/>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4119283" y="2712027"/>
            <a:ext cx="753035" cy="554182"/>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a:off x="5542430" y="2628900"/>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p:cNvSpPr/>
          <p:nvPr/>
        </p:nvSpPr>
        <p:spPr>
          <a:xfrm>
            <a:off x="6858000" y="2684318"/>
            <a:ext cx="914400" cy="6096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Image</a:t>
            </a:r>
            <a:endParaRPr lang="en-US" sz="1200" dirty="0">
              <a:solidFill>
                <a:schemeClr val="tx1"/>
              </a:solidFill>
            </a:endParaRPr>
          </a:p>
        </p:txBody>
      </p:sp>
      <p:sp>
        <p:nvSpPr>
          <p:cNvPr id="30" name="TextBox 29"/>
          <p:cNvSpPr txBox="1"/>
          <p:nvPr/>
        </p:nvSpPr>
        <p:spPr>
          <a:xfrm>
            <a:off x="2590800" y="3288268"/>
            <a:ext cx="1041952" cy="369332"/>
          </a:xfrm>
          <a:prstGeom prst="rect">
            <a:avLst/>
          </a:prstGeom>
          <a:noFill/>
        </p:spPr>
        <p:txBody>
          <a:bodyPr wrap="none" rtlCol="0">
            <a:spAutoFit/>
          </a:bodyPr>
          <a:lstStyle/>
          <a:p>
            <a:pPr algn="ctr"/>
            <a:r>
              <a:rPr lang="en-US" dirty="0" smtClean="0"/>
              <a:t>Encoding</a:t>
            </a:r>
            <a:endParaRPr lang="en-US" dirty="0"/>
          </a:p>
        </p:txBody>
      </p:sp>
      <p:sp>
        <p:nvSpPr>
          <p:cNvPr id="31" name="TextBox 30"/>
          <p:cNvSpPr txBox="1"/>
          <p:nvPr/>
        </p:nvSpPr>
        <p:spPr>
          <a:xfrm>
            <a:off x="5346826" y="3288268"/>
            <a:ext cx="1065997" cy="369332"/>
          </a:xfrm>
          <a:prstGeom prst="rect">
            <a:avLst/>
          </a:prstGeom>
          <a:noFill/>
        </p:spPr>
        <p:txBody>
          <a:bodyPr wrap="none" rtlCol="0">
            <a:spAutoFit/>
          </a:bodyPr>
          <a:lstStyle/>
          <a:p>
            <a:pPr algn="ctr"/>
            <a:r>
              <a:rPr lang="en-US" dirty="0" smtClean="0"/>
              <a:t>Decoding</a:t>
            </a:r>
            <a:endParaRPr lang="en-US" dirty="0"/>
          </a:p>
        </p:txBody>
      </p:sp>
      <p:sp>
        <p:nvSpPr>
          <p:cNvPr id="32" name="TextBox 31"/>
          <p:cNvSpPr txBox="1"/>
          <p:nvPr/>
        </p:nvSpPr>
        <p:spPr>
          <a:xfrm>
            <a:off x="3788077" y="3212068"/>
            <a:ext cx="1393523" cy="369332"/>
          </a:xfrm>
          <a:prstGeom prst="rect">
            <a:avLst/>
          </a:prstGeom>
          <a:noFill/>
        </p:spPr>
        <p:txBody>
          <a:bodyPr wrap="none" rtlCol="0">
            <a:spAutoFit/>
          </a:bodyPr>
          <a:lstStyle/>
          <a:p>
            <a:r>
              <a:rPr lang="en-US" dirty="0" smtClean="0"/>
              <a:t>Transmission</a:t>
            </a:r>
            <a:endParaRPr lang="en-US" dirty="0"/>
          </a:p>
        </p:txBody>
      </p:sp>
      <p:sp>
        <p:nvSpPr>
          <p:cNvPr id="33" name="Cloud 32"/>
          <p:cNvSpPr/>
          <p:nvPr/>
        </p:nvSpPr>
        <p:spPr>
          <a:xfrm>
            <a:off x="1247910" y="5031819"/>
            <a:ext cx="914400" cy="6096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Image</a:t>
            </a:r>
            <a:endParaRPr lang="en-US" sz="1200" dirty="0">
              <a:solidFill>
                <a:schemeClr val="tx1"/>
              </a:solidFill>
            </a:endParaRPr>
          </a:p>
        </p:txBody>
      </p:sp>
      <p:sp>
        <p:nvSpPr>
          <p:cNvPr id="34" name="Can 33"/>
          <p:cNvSpPr/>
          <p:nvPr/>
        </p:nvSpPr>
        <p:spPr>
          <a:xfrm>
            <a:off x="2832422" y="4976401"/>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ghtning Bolt 34"/>
          <p:cNvSpPr/>
          <p:nvPr/>
        </p:nvSpPr>
        <p:spPr>
          <a:xfrm>
            <a:off x="4147993" y="5059528"/>
            <a:ext cx="753035" cy="554182"/>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n 35"/>
          <p:cNvSpPr/>
          <p:nvPr/>
        </p:nvSpPr>
        <p:spPr>
          <a:xfrm>
            <a:off x="5571140" y="4976401"/>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loud 36"/>
          <p:cNvSpPr/>
          <p:nvPr/>
        </p:nvSpPr>
        <p:spPr>
          <a:xfrm>
            <a:off x="6886710" y="5031819"/>
            <a:ext cx="914400" cy="6096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Image</a:t>
            </a:r>
            <a:endParaRPr lang="en-US" sz="1200" dirty="0">
              <a:solidFill>
                <a:schemeClr val="tx1"/>
              </a:solidFill>
            </a:endParaRPr>
          </a:p>
        </p:txBody>
      </p:sp>
      <p:sp>
        <p:nvSpPr>
          <p:cNvPr id="44" name="TextBox 43"/>
          <p:cNvSpPr txBox="1"/>
          <p:nvPr/>
        </p:nvSpPr>
        <p:spPr>
          <a:xfrm>
            <a:off x="2607487" y="4648200"/>
            <a:ext cx="1065997" cy="369332"/>
          </a:xfrm>
          <a:prstGeom prst="rect">
            <a:avLst/>
          </a:prstGeom>
          <a:noFill/>
        </p:spPr>
        <p:txBody>
          <a:bodyPr wrap="none" rtlCol="0">
            <a:spAutoFit/>
          </a:bodyPr>
          <a:lstStyle/>
          <a:p>
            <a:pPr algn="ctr"/>
            <a:r>
              <a:rPr lang="en-US" dirty="0" smtClean="0"/>
              <a:t>Decoding</a:t>
            </a:r>
            <a:endParaRPr lang="en-US" dirty="0"/>
          </a:p>
        </p:txBody>
      </p:sp>
      <p:sp>
        <p:nvSpPr>
          <p:cNvPr id="45" name="TextBox 44"/>
          <p:cNvSpPr txBox="1"/>
          <p:nvPr/>
        </p:nvSpPr>
        <p:spPr>
          <a:xfrm>
            <a:off x="5387559" y="4648200"/>
            <a:ext cx="1041952" cy="369332"/>
          </a:xfrm>
          <a:prstGeom prst="rect">
            <a:avLst/>
          </a:prstGeom>
          <a:noFill/>
        </p:spPr>
        <p:txBody>
          <a:bodyPr wrap="none" rtlCol="0">
            <a:spAutoFit/>
          </a:bodyPr>
          <a:lstStyle/>
          <a:p>
            <a:pPr algn="ctr"/>
            <a:r>
              <a:rPr lang="en-US" dirty="0" smtClean="0"/>
              <a:t>Encoding</a:t>
            </a:r>
            <a:endParaRPr lang="en-US" dirty="0"/>
          </a:p>
        </p:txBody>
      </p:sp>
      <p:sp>
        <p:nvSpPr>
          <p:cNvPr id="46" name="TextBox 45"/>
          <p:cNvSpPr txBox="1"/>
          <p:nvPr/>
        </p:nvSpPr>
        <p:spPr>
          <a:xfrm>
            <a:off x="3788077" y="4724400"/>
            <a:ext cx="1393523" cy="369332"/>
          </a:xfrm>
          <a:prstGeom prst="rect">
            <a:avLst/>
          </a:prstGeom>
          <a:noFill/>
        </p:spPr>
        <p:txBody>
          <a:bodyPr wrap="none" rtlCol="0">
            <a:spAutoFit/>
          </a:bodyPr>
          <a:lstStyle/>
          <a:p>
            <a:r>
              <a:rPr lang="en-US" dirty="0" smtClean="0"/>
              <a:t>Transmission</a:t>
            </a:r>
            <a:endParaRPr lang="en-US" dirty="0"/>
          </a:p>
        </p:txBody>
      </p:sp>
      <p:sp>
        <p:nvSpPr>
          <p:cNvPr id="48" name="Right Arrow 47"/>
          <p:cNvSpPr/>
          <p:nvPr/>
        </p:nvSpPr>
        <p:spPr>
          <a:xfrm>
            <a:off x="3124200" y="1810637"/>
            <a:ext cx="2667000" cy="6096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52" name="Left Arrow 51"/>
          <p:cNvSpPr/>
          <p:nvPr/>
        </p:nvSpPr>
        <p:spPr>
          <a:xfrm>
            <a:off x="3048000" y="5849237"/>
            <a:ext cx="2743200" cy="609600"/>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US" dirty="0"/>
          </a:p>
        </p:txBody>
      </p:sp>
      <p:pic>
        <p:nvPicPr>
          <p:cNvPr id="1026" name="Picture 2" descr="C:\Users\defrick\AppData\Local\Microsoft\Windows\Temporary Internet Files\Content.IE5\730PONCT\caveman-thinking-16476-large[1].png"/>
          <p:cNvPicPr>
            <a:picLocks noChangeAspect="1" noChangeArrowheads="1"/>
          </p:cNvPicPr>
          <p:nvPr/>
        </p:nvPicPr>
        <p:blipFill>
          <a:blip r:embed="rId3" cstate="print"/>
          <a:srcRect/>
          <a:stretch>
            <a:fillRect/>
          </a:stretch>
        </p:blipFill>
        <p:spPr bwMode="auto">
          <a:xfrm>
            <a:off x="609600" y="3352800"/>
            <a:ext cx="838200" cy="1619123"/>
          </a:xfrm>
          <a:prstGeom prst="rect">
            <a:avLst/>
          </a:prstGeom>
          <a:noFill/>
        </p:spPr>
      </p:pic>
      <p:pic>
        <p:nvPicPr>
          <p:cNvPr id="54" name="Picture 2" descr="C:\Users\defrick\AppData\Local\Microsoft\Windows\Temporary Internet Files\Content.IE5\730PONCT\caveman-thinking-16476-large[1].png"/>
          <p:cNvPicPr>
            <a:picLocks noChangeAspect="1" noChangeArrowheads="1"/>
          </p:cNvPicPr>
          <p:nvPr/>
        </p:nvPicPr>
        <p:blipFill>
          <a:blip r:embed="rId3" cstate="print"/>
          <a:srcRect/>
          <a:stretch>
            <a:fillRect/>
          </a:stretch>
        </p:blipFill>
        <p:spPr bwMode="auto">
          <a:xfrm>
            <a:off x="7696200" y="3352800"/>
            <a:ext cx="838200" cy="161912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4864280" cy="646331"/>
          </a:xfrm>
          <a:prstGeom prst="rect">
            <a:avLst/>
          </a:prstGeom>
          <a:noFill/>
        </p:spPr>
        <p:txBody>
          <a:bodyPr wrap="none" rtlCol="0">
            <a:spAutoFit/>
          </a:bodyPr>
          <a:lstStyle/>
          <a:p>
            <a:r>
              <a:rPr lang="en-US" sz="3600" dirty="0" smtClean="0"/>
              <a:t>Communications Process</a:t>
            </a:r>
            <a:endParaRPr lang="en-US" sz="3600" dirty="0"/>
          </a:p>
        </p:txBody>
      </p:sp>
      <p:sp>
        <p:nvSpPr>
          <p:cNvPr id="12" name="Can 11"/>
          <p:cNvSpPr/>
          <p:nvPr/>
        </p:nvSpPr>
        <p:spPr>
          <a:xfrm>
            <a:off x="2803712" y="2628900"/>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p:cNvSpPr/>
          <p:nvPr/>
        </p:nvSpPr>
        <p:spPr>
          <a:xfrm>
            <a:off x="4119283" y="2712027"/>
            <a:ext cx="753035" cy="554182"/>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a:off x="5542430" y="2628900"/>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590800" y="3288268"/>
            <a:ext cx="1041952" cy="369332"/>
          </a:xfrm>
          <a:prstGeom prst="rect">
            <a:avLst/>
          </a:prstGeom>
          <a:noFill/>
        </p:spPr>
        <p:txBody>
          <a:bodyPr wrap="none" rtlCol="0">
            <a:spAutoFit/>
          </a:bodyPr>
          <a:lstStyle/>
          <a:p>
            <a:pPr algn="ctr"/>
            <a:r>
              <a:rPr lang="en-US" dirty="0" smtClean="0"/>
              <a:t>Encoding</a:t>
            </a:r>
            <a:endParaRPr lang="en-US" dirty="0"/>
          </a:p>
        </p:txBody>
      </p:sp>
      <p:sp>
        <p:nvSpPr>
          <p:cNvPr id="31" name="TextBox 30"/>
          <p:cNvSpPr txBox="1"/>
          <p:nvPr/>
        </p:nvSpPr>
        <p:spPr>
          <a:xfrm>
            <a:off x="5346826" y="3288268"/>
            <a:ext cx="1065997" cy="369332"/>
          </a:xfrm>
          <a:prstGeom prst="rect">
            <a:avLst/>
          </a:prstGeom>
          <a:noFill/>
        </p:spPr>
        <p:txBody>
          <a:bodyPr wrap="none" rtlCol="0">
            <a:spAutoFit/>
          </a:bodyPr>
          <a:lstStyle/>
          <a:p>
            <a:pPr algn="ctr"/>
            <a:r>
              <a:rPr lang="en-US" dirty="0" smtClean="0"/>
              <a:t>Decoding</a:t>
            </a:r>
            <a:endParaRPr lang="en-US" dirty="0"/>
          </a:p>
        </p:txBody>
      </p:sp>
      <p:sp>
        <p:nvSpPr>
          <p:cNvPr id="32" name="TextBox 31"/>
          <p:cNvSpPr txBox="1"/>
          <p:nvPr/>
        </p:nvSpPr>
        <p:spPr>
          <a:xfrm>
            <a:off x="3788077" y="3212068"/>
            <a:ext cx="1393523" cy="369332"/>
          </a:xfrm>
          <a:prstGeom prst="rect">
            <a:avLst/>
          </a:prstGeom>
          <a:noFill/>
        </p:spPr>
        <p:txBody>
          <a:bodyPr wrap="none" rtlCol="0">
            <a:spAutoFit/>
          </a:bodyPr>
          <a:lstStyle/>
          <a:p>
            <a:r>
              <a:rPr lang="en-US" dirty="0" smtClean="0"/>
              <a:t>Transmission</a:t>
            </a:r>
            <a:endParaRPr lang="en-US" dirty="0"/>
          </a:p>
        </p:txBody>
      </p:sp>
      <p:sp>
        <p:nvSpPr>
          <p:cNvPr id="34" name="Can 33"/>
          <p:cNvSpPr/>
          <p:nvPr/>
        </p:nvSpPr>
        <p:spPr>
          <a:xfrm>
            <a:off x="2832422" y="4976401"/>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ghtning Bolt 34"/>
          <p:cNvSpPr/>
          <p:nvPr/>
        </p:nvSpPr>
        <p:spPr>
          <a:xfrm>
            <a:off x="4147993" y="5059528"/>
            <a:ext cx="753035" cy="554182"/>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an 35"/>
          <p:cNvSpPr/>
          <p:nvPr/>
        </p:nvSpPr>
        <p:spPr>
          <a:xfrm>
            <a:off x="5571140" y="4976401"/>
            <a:ext cx="645459" cy="720436"/>
          </a:xfrm>
          <a:prstGeom prst="ca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607487" y="4648200"/>
            <a:ext cx="1065997" cy="369332"/>
          </a:xfrm>
          <a:prstGeom prst="rect">
            <a:avLst/>
          </a:prstGeom>
          <a:noFill/>
        </p:spPr>
        <p:txBody>
          <a:bodyPr wrap="none" rtlCol="0">
            <a:spAutoFit/>
          </a:bodyPr>
          <a:lstStyle/>
          <a:p>
            <a:pPr algn="ctr"/>
            <a:r>
              <a:rPr lang="en-US" dirty="0" smtClean="0"/>
              <a:t>Decoding</a:t>
            </a:r>
            <a:endParaRPr lang="en-US" dirty="0"/>
          </a:p>
        </p:txBody>
      </p:sp>
      <p:sp>
        <p:nvSpPr>
          <p:cNvPr id="45" name="TextBox 44"/>
          <p:cNvSpPr txBox="1"/>
          <p:nvPr/>
        </p:nvSpPr>
        <p:spPr>
          <a:xfrm>
            <a:off x="5387559" y="4648200"/>
            <a:ext cx="1041952" cy="369332"/>
          </a:xfrm>
          <a:prstGeom prst="rect">
            <a:avLst/>
          </a:prstGeom>
          <a:noFill/>
        </p:spPr>
        <p:txBody>
          <a:bodyPr wrap="none" rtlCol="0">
            <a:spAutoFit/>
          </a:bodyPr>
          <a:lstStyle/>
          <a:p>
            <a:pPr algn="ctr"/>
            <a:r>
              <a:rPr lang="en-US" dirty="0" smtClean="0"/>
              <a:t>Encoding</a:t>
            </a:r>
            <a:endParaRPr lang="en-US" dirty="0"/>
          </a:p>
        </p:txBody>
      </p:sp>
      <p:sp>
        <p:nvSpPr>
          <p:cNvPr id="46" name="TextBox 45"/>
          <p:cNvSpPr txBox="1"/>
          <p:nvPr/>
        </p:nvSpPr>
        <p:spPr>
          <a:xfrm>
            <a:off x="3788077" y="4724400"/>
            <a:ext cx="1393523" cy="369332"/>
          </a:xfrm>
          <a:prstGeom prst="rect">
            <a:avLst/>
          </a:prstGeom>
          <a:noFill/>
        </p:spPr>
        <p:txBody>
          <a:bodyPr wrap="none" rtlCol="0">
            <a:spAutoFit/>
          </a:bodyPr>
          <a:lstStyle/>
          <a:p>
            <a:r>
              <a:rPr lang="en-US" dirty="0" smtClean="0"/>
              <a:t>Transmission</a:t>
            </a:r>
            <a:endParaRPr lang="en-US" dirty="0"/>
          </a:p>
        </p:txBody>
      </p:sp>
      <p:sp>
        <p:nvSpPr>
          <p:cNvPr id="48" name="Right Arrow 47"/>
          <p:cNvSpPr/>
          <p:nvPr/>
        </p:nvSpPr>
        <p:spPr>
          <a:xfrm>
            <a:off x="3124200" y="1810637"/>
            <a:ext cx="2667000" cy="6096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Message</a:t>
            </a:r>
            <a:endParaRPr lang="en-US" dirty="0"/>
          </a:p>
        </p:txBody>
      </p:sp>
      <p:sp>
        <p:nvSpPr>
          <p:cNvPr id="52" name="Left Arrow 51"/>
          <p:cNvSpPr/>
          <p:nvPr/>
        </p:nvSpPr>
        <p:spPr>
          <a:xfrm>
            <a:off x="3048000" y="5849237"/>
            <a:ext cx="2743200" cy="609600"/>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a:t>
            </a:r>
            <a:endParaRPr lang="en-US" dirty="0"/>
          </a:p>
        </p:txBody>
      </p:sp>
      <p:pic>
        <p:nvPicPr>
          <p:cNvPr id="1026" name="Picture 2" descr="C:\Users\defrick\AppData\Local\Microsoft\Windows\Temporary Internet Files\Content.IE5\730PONCT\caveman-thinking-16476-large[1].png"/>
          <p:cNvPicPr>
            <a:picLocks noChangeAspect="1" noChangeArrowheads="1"/>
          </p:cNvPicPr>
          <p:nvPr/>
        </p:nvPicPr>
        <p:blipFill>
          <a:blip r:embed="rId3" cstate="print"/>
          <a:srcRect/>
          <a:stretch>
            <a:fillRect/>
          </a:stretch>
        </p:blipFill>
        <p:spPr bwMode="auto">
          <a:xfrm>
            <a:off x="609600" y="3352800"/>
            <a:ext cx="838200" cy="1619123"/>
          </a:xfrm>
          <a:prstGeom prst="rect">
            <a:avLst/>
          </a:prstGeom>
          <a:noFill/>
        </p:spPr>
      </p:pic>
      <p:pic>
        <p:nvPicPr>
          <p:cNvPr id="54" name="Picture 2" descr="C:\Users\defrick\AppData\Local\Microsoft\Windows\Temporary Internet Files\Content.IE5\730PONCT\caveman-thinking-16476-large[1].png"/>
          <p:cNvPicPr>
            <a:picLocks noChangeAspect="1" noChangeArrowheads="1"/>
          </p:cNvPicPr>
          <p:nvPr/>
        </p:nvPicPr>
        <p:blipFill>
          <a:blip r:embed="rId3" cstate="print"/>
          <a:srcRect/>
          <a:stretch>
            <a:fillRect/>
          </a:stretch>
        </p:blipFill>
        <p:spPr bwMode="auto">
          <a:xfrm>
            <a:off x="7696200" y="3352800"/>
            <a:ext cx="838200" cy="1619123"/>
          </a:xfrm>
          <a:prstGeom prst="rect">
            <a:avLst/>
          </a:prstGeom>
          <a:noFill/>
        </p:spPr>
      </p:pic>
      <p:pic>
        <p:nvPicPr>
          <p:cNvPr id="2050" name="Picture 2" descr="C:\Users\defrick\AppData\Local\Microsoft\Windows\Temporary Internet Files\Content.IE5\VEWG4XMA\large-running-horse-clipart-0-2380[1].gif"/>
          <p:cNvPicPr>
            <a:picLocks noChangeAspect="1" noChangeArrowheads="1"/>
          </p:cNvPicPr>
          <p:nvPr/>
        </p:nvPicPr>
        <p:blipFill>
          <a:blip r:embed="rId4" cstate="print"/>
          <a:srcRect/>
          <a:stretch>
            <a:fillRect/>
          </a:stretch>
        </p:blipFill>
        <p:spPr bwMode="auto">
          <a:xfrm>
            <a:off x="1209621" y="2514600"/>
            <a:ext cx="943565" cy="838200"/>
          </a:xfrm>
          <a:prstGeom prst="rect">
            <a:avLst/>
          </a:prstGeom>
          <a:noFill/>
        </p:spPr>
      </p:pic>
      <p:pic>
        <p:nvPicPr>
          <p:cNvPr id="2054" name="Picture 6" descr="C:\Users\defrick\AppData\Local\Microsoft\Windows\Temporary Internet Files\Content.IE5\CSOE5GPT\cow-44722_640[1].png"/>
          <p:cNvPicPr>
            <a:picLocks noChangeAspect="1" noChangeArrowheads="1"/>
          </p:cNvPicPr>
          <p:nvPr/>
        </p:nvPicPr>
        <p:blipFill>
          <a:blip r:embed="rId5" cstate="print"/>
          <a:srcRect/>
          <a:stretch>
            <a:fillRect/>
          </a:stretch>
        </p:blipFill>
        <p:spPr bwMode="auto">
          <a:xfrm>
            <a:off x="6705600" y="2667000"/>
            <a:ext cx="938960" cy="710089"/>
          </a:xfrm>
          <a:prstGeom prst="rect">
            <a:avLst/>
          </a:prstGeom>
          <a:noFill/>
        </p:spPr>
      </p:pic>
      <p:pic>
        <p:nvPicPr>
          <p:cNvPr id="2055" name="Picture 7" descr="C:\Users\defrick\AppData\Local\Microsoft\Windows\Temporary Internet Files\Content.IE5\3555U9WV\360px-Steak-Silhouette.svg[1].png"/>
          <p:cNvPicPr>
            <a:picLocks noChangeAspect="1" noChangeArrowheads="1"/>
          </p:cNvPicPr>
          <p:nvPr/>
        </p:nvPicPr>
        <p:blipFill>
          <a:blip r:embed="rId6" cstate="print"/>
          <a:srcRect/>
          <a:stretch>
            <a:fillRect/>
          </a:stretch>
        </p:blipFill>
        <p:spPr bwMode="auto">
          <a:xfrm>
            <a:off x="6781800" y="5232400"/>
            <a:ext cx="914400" cy="558800"/>
          </a:xfrm>
          <a:prstGeom prst="rect">
            <a:avLst/>
          </a:prstGeom>
          <a:noFill/>
        </p:spPr>
      </p:pic>
      <p:pic>
        <p:nvPicPr>
          <p:cNvPr id="2059" name="Picture 11" descr="C:\Users\defrick\AppData\Local\Microsoft\Windows\Temporary Internet Files\Content.IE5\VEWG4XMA\poule[1].png"/>
          <p:cNvPicPr>
            <a:picLocks noChangeAspect="1" noChangeArrowheads="1"/>
          </p:cNvPicPr>
          <p:nvPr/>
        </p:nvPicPr>
        <p:blipFill>
          <a:blip r:embed="rId7" cstate="print"/>
          <a:srcRect/>
          <a:stretch>
            <a:fillRect/>
          </a:stretch>
        </p:blipFill>
        <p:spPr bwMode="auto">
          <a:xfrm>
            <a:off x="1371600" y="5257800"/>
            <a:ext cx="858544" cy="74141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2207271" cy="646331"/>
          </a:xfrm>
          <a:prstGeom prst="rect">
            <a:avLst/>
          </a:prstGeom>
          <a:noFill/>
        </p:spPr>
        <p:txBody>
          <a:bodyPr wrap="none" rtlCol="0">
            <a:spAutoFit/>
          </a:bodyPr>
          <a:lstStyle/>
          <a:p>
            <a:r>
              <a:rPr lang="en-US" sz="3600" dirty="0" smtClean="0"/>
              <a:t>Perception</a:t>
            </a:r>
            <a:endParaRPr lang="en-US" sz="3600" dirty="0"/>
          </a:p>
        </p:txBody>
      </p:sp>
      <p:sp>
        <p:nvSpPr>
          <p:cNvPr id="4" name="TextBox 3"/>
          <p:cNvSpPr txBox="1"/>
          <p:nvPr/>
        </p:nvSpPr>
        <p:spPr>
          <a:xfrm>
            <a:off x="902970" y="1593949"/>
            <a:ext cx="7631430" cy="4524315"/>
          </a:xfrm>
          <a:prstGeom prst="rect">
            <a:avLst/>
          </a:prstGeom>
          <a:noFill/>
        </p:spPr>
        <p:txBody>
          <a:bodyPr wrap="square" rtlCol="0">
            <a:spAutoFit/>
          </a:bodyPr>
          <a:lstStyle/>
          <a:p>
            <a:pPr marL="0" lvl="1">
              <a:buFont typeface="Wingdings" pitchFamily="2" charset="2"/>
              <a:buChar char="Ø"/>
            </a:pPr>
            <a:r>
              <a:rPr lang="en-US" sz="2400" dirty="0" smtClean="0"/>
              <a:t>  Process through which people select, organize, and interpret sensory input to give meaning and order to the world around them</a:t>
            </a:r>
          </a:p>
          <a:p>
            <a:pPr>
              <a:buFont typeface="Wingdings" pitchFamily="2" charset="2"/>
              <a:buChar char="Ø"/>
            </a:pPr>
            <a:endParaRPr lang="en-US" sz="2400" dirty="0" smtClean="0"/>
          </a:p>
          <a:p>
            <a:pPr>
              <a:buFont typeface="Wingdings" pitchFamily="2" charset="2"/>
              <a:buChar char="Ø"/>
            </a:pPr>
            <a:r>
              <a:rPr lang="en-US" sz="2400" dirty="0" smtClean="0"/>
              <a:t>  Influenced by people’s personalities, values, attitudes and moods as well as their experience and knowledge</a:t>
            </a:r>
          </a:p>
          <a:p>
            <a:pPr>
              <a:buFont typeface="Wingdings" pitchFamily="2" charset="2"/>
              <a:buChar char="Ø"/>
            </a:pPr>
            <a:endParaRPr lang="en-US" sz="2400" dirty="0" smtClean="0"/>
          </a:p>
          <a:p>
            <a:pPr>
              <a:buFont typeface="Wingdings" pitchFamily="2" charset="2"/>
              <a:buChar char="Ø"/>
            </a:pPr>
            <a:r>
              <a:rPr lang="en-US" sz="2400" dirty="0" smtClean="0"/>
              <a:t>  Perception is reality!</a:t>
            </a:r>
          </a:p>
          <a:p>
            <a:pPr>
              <a:buFont typeface="Wingdings" pitchFamily="2" charset="2"/>
              <a:buChar char="Ø"/>
            </a:pPr>
            <a:endParaRPr lang="en-US" sz="2400" dirty="0" smtClean="0"/>
          </a:p>
          <a:p>
            <a:pPr marL="0" lvl="1">
              <a:buFont typeface="Wingdings" pitchFamily="2" charset="2"/>
              <a:buChar char="Ø"/>
            </a:pPr>
            <a:r>
              <a:rPr lang="en-US" sz="2400" dirty="0" smtClean="0"/>
              <a:t>  </a:t>
            </a:r>
            <a:r>
              <a:rPr lang="en-US" sz="2400" b="1" dirty="0" smtClean="0"/>
              <a:t>Biases</a:t>
            </a:r>
            <a:r>
              <a:rPr lang="en-US" sz="2400" dirty="0" smtClean="0"/>
              <a:t>.   Systematic tendencies to use information about others in ways that can result in inaccurate perceptions</a:t>
            </a:r>
            <a:endParaRPr lang="en-US" dirty="0" smtClean="0"/>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2416239" cy="646331"/>
          </a:xfrm>
          <a:prstGeom prst="rect">
            <a:avLst/>
          </a:prstGeom>
          <a:noFill/>
        </p:spPr>
        <p:txBody>
          <a:bodyPr wrap="none" rtlCol="0">
            <a:spAutoFit/>
          </a:bodyPr>
          <a:lstStyle/>
          <a:p>
            <a:r>
              <a:rPr lang="en-US" sz="3600" dirty="0" smtClean="0"/>
              <a:t>Stereotypes</a:t>
            </a:r>
            <a:endParaRPr lang="en-US" sz="3600" dirty="0"/>
          </a:p>
        </p:txBody>
      </p:sp>
      <p:sp>
        <p:nvSpPr>
          <p:cNvPr id="4" name="TextBox 3"/>
          <p:cNvSpPr txBox="1"/>
          <p:nvPr/>
        </p:nvSpPr>
        <p:spPr>
          <a:xfrm>
            <a:off x="902970" y="1593949"/>
            <a:ext cx="7315201" cy="4893647"/>
          </a:xfrm>
          <a:prstGeom prst="rect">
            <a:avLst/>
          </a:prstGeom>
          <a:noFill/>
        </p:spPr>
        <p:txBody>
          <a:bodyPr wrap="square" rtlCol="0">
            <a:spAutoFit/>
          </a:bodyPr>
          <a:lstStyle/>
          <a:p>
            <a:pPr marL="0" lvl="1">
              <a:buFont typeface="Wingdings" pitchFamily="2" charset="2"/>
              <a:buChar char="Ø"/>
            </a:pPr>
            <a:r>
              <a:rPr lang="en-US" sz="2400" dirty="0" smtClean="0"/>
              <a:t>  Simplified and often inaccurate beliefs about the characteristics of particular groups of people</a:t>
            </a:r>
          </a:p>
          <a:p>
            <a:endParaRPr lang="en-US" sz="2400" dirty="0" smtClean="0"/>
          </a:p>
          <a:p>
            <a:pPr marL="0" lvl="1">
              <a:buFont typeface="Wingdings" pitchFamily="2" charset="2"/>
              <a:buChar char="Ø"/>
            </a:pPr>
            <a:r>
              <a:rPr lang="en-US" sz="2400" dirty="0" smtClean="0"/>
              <a:t>  Can interfere with the encoding and decoding of </a:t>
            </a:r>
            <a:r>
              <a:rPr lang="en-US" sz="2400" dirty="0" smtClean="0"/>
              <a:t>messages</a:t>
            </a:r>
          </a:p>
          <a:p>
            <a:pPr marL="0" lvl="1">
              <a:buFont typeface="Wingdings" pitchFamily="2" charset="2"/>
              <a:buChar char="Ø"/>
            </a:pPr>
            <a:endParaRPr lang="en-US" sz="2400" dirty="0"/>
          </a:p>
          <a:p>
            <a:pPr marL="0" lvl="1">
              <a:buFont typeface="Wingdings" pitchFamily="2" charset="2"/>
              <a:buChar char="Ø"/>
            </a:pPr>
            <a:r>
              <a:rPr lang="en-US" sz="2400" dirty="0" smtClean="0"/>
              <a:t>  Stereotypes can be damaging when used as the sole basis of decision </a:t>
            </a:r>
            <a:endParaRPr lang="en-US" sz="2400" dirty="0" smtClean="0"/>
          </a:p>
          <a:p>
            <a:pPr marL="0" lvl="1">
              <a:buFont typeface="Wingdings" pitchFamily="2" charset="2"/>
              <a:buChar char="Ø"/>
            </a:pPr>
            <a:endParaRPr lang="en-US" sz="2400" dirty="0" smtClean="0"/>
          </a:p>
          <a:p>
            <a:pPr marL="0" lvl="1">
              <a:buFont typeface="Wingdings" pitchFamily="2" charset="2"/>
              <a:buChar char="Ø"/>
            </a:pPr>
            <a:r>
              <a:rPr lang="en-US" sz="2400" dirty="0" smtClean="0"/>
              <a:t>  </a:t>
            </a:r>
            <a:r>
              <a:rPr lang="en-US" sz="2400" dirty="0" smtClean="0"/>
              <a:t>However, “the </a:t>
            </a:r>
            <a:r>
              <a:rPr lang="en-US" sz="2400" dirty="0" smtClean="0"/>
              <a:t>reason that stereotypes are often useful is that people tend to act stereotypically.” </a:t>
            </a:r>
            <a:endParaRPr lang="en-US" sz="2400" dirty="0" smtClean="0"/>
          </a:p>
          <a:p>
            <a:pPr marL="0" lvl="1" algn="r"/>
            <a:r>
              <a:rPr lang="en-US" sz="2400" dirty="0" smtClean="0"/>
              <a:t> </a:t>
            </a:r>
            <a:r>
              <a:rPr lang="en-US" sz="2400" dirty="0" smtClean="0"/>
              <a:t>--David E. Frick</a:t>
            </a:r>
          </a:p>
          <a:p>
            <a:pPr>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6882846" cy="646331"/>
          </a:xfrm>
          <a:prstGeom prst="rect">
            <a:avLst/>
          </a:prstGeom>
          <a:noFill/>
        </p:spPr>
        <p:txBody>
          <a:bodyPr wrap="none" rtlCol="0">
            <a:spAutoFit/>
          </a:bodyPr>
          <a:lstStyle/>
          <a:p>
            <a:r>
              <a:rPr lang="en-US" sz="3600" dirty="0" smtClean="0"/>
              <a:t>How to Be Effective Communicators</a:t>
            </a:r>
            <a:endParaRPr lang="en-US" sz="3600" dirty="0"/>
          </a:p>
        </p:txBody>
      </p:sp>
      <p:sp>
        <p:nvSpPr>
          <p:cNvPr id="4" name="TextBox 3"/>
          <p:cNvSpPr txBox="1"/>
          <p:nvPr/>
        </p:nvSpPr>
        <p:spPr>
          <a:xfrm>
            <a:off x="902970" y="1593949"/>
            <a:ext cx="7315201" cy="3046988"/>
          </a:xfrm>
          <a:prstGeom prst="rect">
            <a:avLst/>
          </a:prstGeom>
          <a:noFill/>
        </p:spPr>
        <p:txBody>
          <a:bodyPr wrap="square" rtlCol="0">
            <a:spAutoFit/>
          </a:bodyPr>
          <a:lstStyle/>
          <a:p>
            <a:pPr>
              <a:buFont typeface="Wingdings" pitchFamily="2" charset="2"/>
              <a:buChar char="Ø"/>
            </a:pPr>
            <a:r>
              <a:rPr lang="en-US" sz="2400" dirty="0" smtClean="0"/>
              <a:t>  Select the appropriate medium for each message—there is no one “best” medium</a:t>
            </a:r>
          </a:p>
          <a:p>
            <a:pPr>
              <a:buFont typeface="Wingdings" pitchFamily="2" charset="2"/>
              <a:buChar char="Ø"/>
            </a:pPr>
            <a:endParaRPr lang="en-US" sz="2400" dirty="0" smtClean="0"/>
          </a:p>
          <a:p>
            <a:pPr>
              <a:buFont typeface="Wingdings" pitchFamily="2" charset="2"/>
              <a:buChar char="Ø"/>
              <a:defRPr/>
            </a:pPr>
            <a:r>
              <a:rPr lang="en-US" sz="2400" dirty="0" smtClean="0"/>
              <a:t>  Consider information richness.  A medium with high richness can carry much more information to aid understanding</a:t>
            </a:r>
          </a:p>
          <a:p>
            <a:pPr>
              <a:buFont typeface="Wingdings" pitchFamily="2" charset="2"/>
              <a:buChar char="Ø"/>
              <a:defRPr/>
            </a:pPr>
            <a:endParaRPr lang="en-US" sz="2400" dirty="0" smtClean="0"/>
          </a:p>
          <a:p>
            <a:pPr>
              <a:buFont typeface="Wingdings" pitchFamily="2" charset="2"/>
              <a:buChar char="Ø"/>
              <a:defRPr/>
            </a:pPr>
            <a:r>
              <a:rPr lang="en-US" sz="2400" dirty="0" smtClean="0"/>
              <a:t>  Use “Active Listening”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3106748" cy="646331"/>
          </a:xfrm>
          <a:prstGeom prst="rect">
            <a:avLst/>
          </a:prstGeom>
          <a:noFill/>
        </p:spPr>
        <p:txBody>
          <a:bodyPr wrap="none" rtlCol="0">
            <a:spAutoFit/>
          </a:bodyPr>
          <a:lstStyle/>
          <a:p>
            <a:r>
              <a:rPr lang="en-US" sz="3600" dirty="0" smtClean="0"/>
              <a:t>Active Listening</a:t>
            </a:r>
            <a:endParaRPr lang="en-US" sz="3600" dirty="0"/>
          </a:p>
        </p:txBody>
      </p:sp>
      <p:sp>
        <p:nvSpPr>
          <p:cNvPr id="4" name="Rectangle 3"/>
          <p:cNvSpPr/>
          <p:nvPr/>
        </p:nvSpPr>
        <p:spPr>
          <a:xfrm>
            <a:off x="914400" y="1600200"/>
            <a:ext cx="7315200" cy="4154984"/>
          </a:xfrm>
          <a:prstGeom prst="rect">
            <a:avLst/>
          </a:prstGeom>
        </p:spPr>
        <p:txBody>
          <a:bodyPr wrap="square">
            <a:spAutoFit/>
          </a:bodyPr>
          <a:lstStyle/>
          <a:p>
            <a:pPr>
              <a:buFont typeface="Wingdings" pitchFamily="2" charset="2"/>
              <a:buChar char="Ø"/>
            </a:pPr>
            <a:r>
              <a:rPr lang="en-US" sz="2400" b="1" dirty="0" smtClean="0"/>
              <a:t>  Active listening</a:t>
            </a:r>
            <a:r>
              <a:rPr lang="en-US" sz="2400" dirty="0" smtClean="0"/>
              <a:t> is a communication technique used in counseling, training and conflict resolution, which requires the listener to feed back what they hear to the speaker, by way of re-stating or paraphrasing what they have heard in their own words, to confirm what they have heard and moreover, to confirm the understanding of both parties (Wikipedia).</a:t>
            </a:r>
          </a:p>
          <a:p>
            <a:pPr>
              <a:buFont typeface="Wingdings" pitchFamily="2" charset="2"/>
              <a:buChar char="Ø"/>
            </a:pPr>
            <a:endParaRPr lang="en-US" sz="2400" dirty="0" smtClean="0"/>
          </a:p>
          <a:p>
            <a:pPr>
              <a:buFont typeface="Wingdings" pitchFamily="2" charset="2"/>
              <a:buChar char="Ø"/>
            </a:pPr>
            <a:r>
              <a:rPr lang="en-US" sz="2400" dirty="0" smtClean="0"/>
              <a:t>  It is a skill that can be developed with practice.</a:t>
            </a:r>
          </a:p>
          <a:p>
            <a:pPr>
              <a:buFont typeface="Wingdings" pitchFamily="2" charset="2"/>
              <a:buChar char="Ø"/>
            </a:pPr>
            <a:endParaRPr lang="en-US" sz="2400" dirty="0" smtClean="0"/>
          </a:p>
          <a:p>
            <a:pPr>
              <a:buFont typeface="Wingdings" pitchFamily="2" charset="2"/>
              <a:buChar char="Ø"/>
            </a:pPr>
            <a:r>
              <a:rPr lang="en-US" sz="2400" dirty="0"/>
              <a:t> </a:t>
            </a:r>
            <a:r>
              <a:rPr lang="en-US" sz="2400" dirty="0" smtClean="0"/>
              <a:t> 20-20-20-40 </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3106748" cy="646331"/>
          </a:xfrm>
          <a:prstGeom prst="rect">
            <a:avLst/>
          </a:prstGeom>
          <a:noFill/>
        </p:spPr>
        <p:txBody>
          <a:bodyPr wrap="none" rtlCol="0">
            <a:spAutoFit/>
          </a:bodyPr>
          <a:lstStyle/>
          <a:p>
            <a:r>
              <a:rPr lang="en-US" sz="3600" dirty="0" smtClean="0"/>
              <a:t>Active Listening</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83619240"/>
              </p:ext>
            </p:extLst>
          </p:nvPr>
        </p:nvGraphicFramePr>
        <p:xfrm>
          <a:off x="457200" y="1905000"/>
          <a:ext cx="8229600" cy="4470400"/>
        </p:xfrm>
        <a:graphic>
          <a:graphicData uri="http://schemas.openxmlformats.org/drawingml/2006/table">
            <a:tbl>
              <a:tblPr firstRow="1" bandRow="1">
                <a:tableStyleId>{5C22544A-7EE6-4342-B048-85BDC9FD1C3A}</a:tableStyleId>
              </a:tblPr>
              <a:tblGrid>
                <a:gridCol w="2057400"/>
                <a:gridCol w="2057400"/>
                <a:gridCol w="2057400"/>
                <a:gridCol w="2057400"/>
              </a:tblGrid>
              <a:tr h="894080">
                <a:tc gridSpan="2">
                  <a:txBody>
                    <a:bodyPr/>
                    <a:lstStyle/>
                    <a:p>
                      <a:pPr algn="ctr"/>
                      <a:r>
                        <a:rPr lang="en-US" sz="2400" dirty="0" smtClean="0"/>
                        <a:t>Advocacy</a:t>
                      </a:r>
                      <a:endParaRPr lang="en-US" sz="2400" dirty="0"/>
                    </a:p>
                    <a:p>
                      <a:pPr algn="ctr"/>
                      <a:r>
                        <a:rPr lang="en-US" sz="2400" dirty="0" smtClean="0"/>
                        <a:t>Opening Lines</a:t>
                      </a:r>
                      <a:endParaRPr lang="en-US" sz="2400" dirty="0"/>
                    </a:p>
                  </a:txBody>
                  <a:tcPr anchor="ctr"/>
                </a:tc>
                <a:tc hMerge="1">
                  <a:txBody>
                    <a:bodyPr/>
                    <a:lstStyle/>
                    <a:p>
                      <a:pPr algn="ctr"/>
                      <a:endParaRPr lang="en-US" sz="2400" dirty="0"/>
                    </a:p>
                  </a:txBody>
                  <a:tcPr anchor="ctr"/>
                </a:tc>
                <a:tc gridSpan="2">
                  <a:txBody>
                    <a:bodyPr/>
                    <a:lstStyle/>
                    <a:p>
                      <a:pPr algn="ctr"/>
                      <a:r>
                        <a:rPr lang="en-US" sz="2400" dirty="0" smtClean="0"/>
                        <a:t>Inquiry</a:t>
                      </a:r>
                      <a:endParaRPr lang="en-US" sz="2400" dirty="0"/>
                    </a:p>
                    <a:p>
                      <a:pPr algn="ctr"/>
                      <a:r>
                        <a:rPr lang="en-US" sz="2400" dirty="0" smtClean="0"/>
                        <a:t>Opening Lines</a:t>
                      </a:r>
                      <a:endParaRPr lang="en-US" sz="2400" dirty="0"/>
                    </a:p>
                  </a:txBody>
                  <a:tcPr anchor="ctr"/>
                </a:tc>
                <a:tc hMerge="1">
                  <a:txBody>
                    <a:bodyPr/>
                    <a:lstStyle/>
                    <a:p>
                      <a:pPr algn="ctr"/>
                      <a:endParaRPr lang="en-US" sz="2400" dirty="0"/>
                    </a:p>
                  </a:txBody>
                  <a:tcPr anchor="ctr"/>
                </a:tc>
              </a:tr>
              <a:tr h="894080">
                <a:tc>
                  <a:txBody>
                    <a:bodyPr/>
                    <a:lstStyle/>
                    <a:p>
                      <a:r>
                        <a:rPr lang="en-US" sz="1600" dirty="0" smtClean="0"/>
                        <a:t>1. State your view</a:t>
                      </a:r>
                      <a:endParaRPr lang="en-US" sz="1600" dirty="0"/>
                    </a:p>
                  </a:txBody>
                  <a:tcPr anchor="ctr"/>
                </a:tc>
                <a:tc>
                  <a:txBody>
                    <a:bodyPr/>
                    <a:lstStyle/>
                    <a:p>
                      <a:r>
                        <a:rPr lang="en-US" sz="1600" dirty="0" smtClean="0"/>
                        <a:t>I think that we should</a:t>
                      </a:r>
                      <a:r>
                        <a:rPr lang="en-US" sz="1600" baseline="0" dirty="0" smtClean="0"/>
                        <a:t> do …</a:t>
                      </a:r>
                      <a:endParaRPr lang="en-US" sz="1600" dirty="0"/>
                    </a:p>
                  </a:txBody>
                  <a:tcPr anchor="ctr"/>
                </a:tc>
                <a:tc>
                  <a:txBody>
                    <a:bodyPr/>
                    <a:lstStyle/>
                    <a:p>
                      <a:r>
                        <a:rPr lang="en-US" sz="1600" dirty="0" smtClean="0"/>
                        <a:t>1. Ask</a:t>
                      </a:r>
                      <a:r>
                        <a:rPr lang="en-US" sz="1600" baseline="0" dirty="0" smtClean="0"/>
                        <a:t> about other’s view or data</a:t>
                      </a:r>
                      <a:endParaRPr lang="en-US" sz="1600" dirty="0"/>
                    </a:p>
                  </a:txBody>
                  <a:tcPr anchor="ctr"/>
                </a:tc>
                <a:tc>
                  <a:txBody>
                    <a:bodyPr/>
                    <a:lstStyle/>
                    <a:p>
                      <a:r>
                        <a:rPr lang="en-US" sz="1600" dirty="0" smtClean="0"/>
                        <a:t>How do you see it differently?</a:t>
                      </a:r>
                      <a:endParaRPr lang="en-US" sz="1600" dirty="0"/>
                    </a:p>
                  </a:txBody>
                  <a:tcPr anchor="ctr"/>
                </a:tc>
              </a:tr>
              <a:tr h="894080">
                <a:tc>
                  <a:txBody>
                    <a:bodyPr/>
                    <a:lstStyle/>
                    <a:p>
                      <a:r>
                        <a:rPr lang="en-US" sz="1600" dirty="0" smtClean="0"/>
                        <a:t>2. Provide the data or which it is based</a:t>
                      </a:r>
                      <a:endParaRPr lang="en-US" sz="1600" dirty="0"/>
                    </a:p>
                  </a:txBody>
                  <a:tcPr anchor="ctr"/>
                </a:tc>
                <a:tc>
                  <a:txBody>
                    <a:bodyPr/>
                    <a:lstStyle/>
                    <a:p>
                      <a:r>
                        <a:rPr lang="en-US" sz="1600" dirty="0" smtClean="0"/>
                        <a:t>The data I</a:t>
                      </a:r>
                      <a:r>
                        <a:rPr lang="en-US" sz="1600" baseline="0" dirty="0" smtClean="0"/>
                        <a:t> base that on is …</a:t>
                      </a:r>
                      <a:endParaRPr lang="en-US" sz="1600" dirty="0"/>
                    </a:p>
                  </a:txBody>
                  <a:tcPr anchor="ctr"/>
                </a:tc>
                <a:tc>
                  <a:txBody>
                    <a:bodyPr/>
                    <a:lstStyle/>
                    <a:p>
                      <a:r>
                        <a:rPr lang="en-US" sz="1600" dirty="0" smtClean="0"/>
                        <a:t>2. Probe</a:t>
                      </a:r>
                      <a:r>
                        <a:rPr lang="en-US" sz="1600" baseline="0" dirty="0" smtClean="0"/>
                        <a:t> other’s reasoning behind their view</a:t>
                      </a:r>
                      <a:endParaRPr lang="en-US" sz="1600" dirty="0"/>
                    </a:p>
                  </a:txBody>
                  <a:tcPr anchor="ctr"/>
                </a:tc>
                <a:tc>
                  <a:txBody>
                    <a:bodyPr/>
                    <a:lstStyle/>
                    <a:p>
                      <a:r>
                        <a:rPr lang="en-US" sz="1600" dirty="0" smtClean="0"/>
                        <a:t>What leads you to that conclusion</a:t>
                      </a:r>
                      <a:endParaRPr lang="en-US" sz="1600" dirty="0"/>
                    </a:p>
                  </a:txBody>
                  <a:tcPr anchor="ctr"/>
                </a:tc>
              </a:tr>
              <a:tr h="894080">
                <a:tc>
                  <a:txBody>
                    <a:bodyPr/>
                    <a:lstStyle/>
                    <a:p>
                      <a:r>
                        <a:rPr lang="en-US" sz="1600" dirty="0" smtClean="0"/>
                        <a:t>3.  Explain how you got from that data to your conclusions</a:t>
                      </a:r>
                      <a:endParaRPr lang="en-US" sz="1600" dirty="0"/>
                    </a:p>
                  </a:txBody>
                  <a:tcPr anchor="ctr"/>
                </a:tc>
                <a:tc>
                  <a:txBody>
                    <a:bodyPr/>
                    <a:lstStyle/>
                    <a:p>
                      <a:r>
                        <a:rPr lang="en-US" sz="1600" dirty="0" smtClean="0"/>
                        <a:t>I reasoned that …</a:t>
                      </a:r>
                      <a:endParaRPr lang="en-US" sz="1600" dirty="0"/>
                    </a:p>
                  </a:txBody>
                  <a:tcPr anchor="ctr"/>
                </a:tc>
                <a:tc>
                  <a:txBody>
                    <a:bodyPr/>
                    <a:lstStyle/>
                    <a:p>
                      <a:r>
                        <a:rPr lang="en-US" sz="1600" dirty="0" smtClean="0"/>
                        <a:t>3. Invite challenge</a:t>
                      </a:r>
                      <a:r>
                        <a:rPr lang="en-US" sz="1600" baseline="0" dirty="0" smtClean="0"/>
                        <a:t> to your understanding of their view</a:t>
                      </a:r>
                      <a:endParaRPr lang="en-US" sz="1600" dirty="0"/>
                    </a:p>
                  </a:txBody>
                  <a:tcPr anchor="ctr"/>
                </a:tc>
                <a:tc>
                  <a:txBody>
                    <a:bodyPr/>
                    <a:lstStyle/>
                    <a:p>
                      <a:r>
                        <a:rPr lang="en-US" sz="1600" dirty="0" smtClean="0"/>
                        <a:t>My understanding of your view is … What have I missed?</a:t>
                      </a:r>
                      <a:endParaRPr lang="en-US" sz="1600" dirty="0"/>
                    </a:p>
                  </a:txBody>
                  <a:tcPr anchor="ctr"/>
                </a:tc>
              </a:tr>
              <a:tr h="894080">
                <a:tc>
                  <a:txBody>
                    <a:bodyPr/>
                    <a:lstStyle/>
                    <a:p>
                      <a:r>
                        <a:rPr lang="en-US" sz="1600" dirty="0" smtClean="0"/>
                        <a:t>4.  Encourage critique and questioning of your view</a:t>
                      </a:r>
                      <a:endParaRPr lang="en-US" sz="1600" dirty="0"/>
                    </a:p>
                  </a:txBody>
                  <a:tcPr anchor="ctr"/>
                </a:tc>
                <a:tc>
                  <a:txBody>
                    <a:bodyPr/>
                    <a:lstStyle/>
                    <a:p>
                      <a:r>
                        <a:rPr lang="en-US" sz="1600" dirty="0" smtClean="0"/>
                        <a:t>What is your reaction?</a:t>
                      </a:r>
                      <a:endParaRPr lang="en-US" sz="1600" dirty="0"/>
                    </a:p>
                  </a:txBody>
                  <a:tcPr anchor="ctr"/>
                </a:tc>
                <a:tc>
                  <a:txBody>
                    <a:bodyPr/>
                    <a:lstStyle/>
                    <a:p>
                      <a:endParaRPr lang="en-US" sz="1600" dirty="0"/>
                    </a:p>
                  </a:txBody>
                  <a:tcPr anchor="ctr"/>
                </a:tc>
                <a:tc>
                  <a:txBody>
                    <a:bodyPr/>
                    <a:lstStyle/>
                    <a:p>
                      <a:endParaRPr lang="en-US" sz="1600" dirty="0"/>
                    </a:p>
                  </a:txBody>
                  <a:tcPr anchor="ctr"/>
                </a:tc>
              </a:tr>
            </a:tbl>
          </a:graphicData>
        </a:graphic>
      </p:graphicFrame>
      <p:cxnSp>
        <p:nvCxnSpPr>
          <p:cNvPr id="6" name="Straight Connector 5"/>
          <p:cNvCxnSpPr>
            <a:stCxn id="5" idx="0"/>
            <a:endCxn id="5" idx="2"/>
          </p:cNvCxnSpPr>
          <p:nvPr/>
        </p:nvCxnSpPr>
        <p:spPr>
          <a:xfrm>
            <a:off x="4572000" y="1905000"/>
            <a:ext cx="0" cy="4470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2941</Words>
  <Application>Microsoft Office PowerPoint</Application>
  <PresentationFormat>On-screen Show (4:3)</PresentationFormat>
  <Paragraphs>335</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68</cp:revision>
  <dcterms:created xsi:type="dcterms:W3CDTF">2014-11-04T12:55:44Z</dcterms:created>
  <dcterms:modified xsi:type="dcterms:W3CDTF">2016-08-23T17:27:35Z</dcterms:modified>
</cp:coreProperties>
</file>