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9" r:id="rId3"/>
    <p:sldId id="300" r:id="rId4"/>
    <p:sldId id="301" r:id="rId5"/>
    <p:sldId id="302" r:id="rId6"/>
    <p:sldId id="303" r:id="rId7"/>
    <p:sldId id="304" r:id="rId8"/>
    <p:sldId id="305" r:id="rId9"/>
    <p:sldId id="306" r:id="rId10"/>
    <p:sldId id="320" r:id="rId11"/>
    <p:sldId id="321" r:id="rId12"/>
    <p:sldId id="322" r:id="rId13"/>
    <p:sldId id="307" r:id="rId14"/>
    <p:sldId id="308"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85" autoAdjust="0"/>
  </p:normalViewPr>
  <p:slideViewPr>
    <p:cSldViewPr>
      <p:cViewPr varScale="1">
        <p:scale>
          <a:sx n="88" d="100"/>
          <a:sy n="88" d="100"/>
        </p:scale>
        <p:origin x="227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8" d="100"/>
          <a:sy n="98" d="100"/>
        </p:scale>
        <p:origin x="354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2238511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59736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248742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3588770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Active listening </a:t>
            </a:r>
            <a:r>
              <a:rPr lang="en-US" dirty="0"/>
              <a:t>is a way of listening and responding to another person that improves mutual understanding. </a:t>
            </a:r>
            <a:r>
              <a:rPr lang="en-US" dirty="0" smtClean="0"/>
              <a:t> Often </a:t>
            </a:r>
            <a:r>
              <a:rPr lang="en-US" dirty="0"/>
              <a:t>when people talk to each other, they </a:t>
            </a:r>
            <a:r>
              <a:rPr lang="en-US" dirty="0" smtClean="0"/>
              <a:t>do not </a:t>
            </a:r>
            <a:r>
              <a:rPr lang="en-US" dirty="0"/>
              <a:t>listen attentively. They are often distracted, half listening, half thinking about something else. When people are engaged in a conflict, they are often busy formulating a response to what is being said. They assume that they have heard what their opponent is saying many times before, so rather than paying attention, they focus on how they can respond to win the argument.</a:t>
            </a:r>
          </a:p>
          <a:p>
            <a:endParaRPr lang="en-US" dirty="0" smtClean="0"/>
          </a:p>
          <a:p>
            <a:r>
              <a:rPr lang="en-US" dirty="0" smtClean="0"/>
              <a:t>Active </a:t>
            </a:r>
            <a:r>
              <a:rPr lang="en-US" dirty="0"/>
              <a:t>listening is a structured form of listening and responding that focuses the attention on the speaker. The listener must take care to attend to the speaker fully, and then repeats, in the </a:t>
            </a:r>
            <a:r>
              <a:rPr lang="en-US" dirty="0" smtClean="0"/>
              <a:t>listener’s </a:t>
            </a:r>
            <a:r>
              <a:rPr lang="en-US" dirty="0"/>
              <a:t>own </a:t>
            </a:r>
            <a:r>
              <a:rPr lang="en-US" dirty="0" smtClean="0"/>
              <a:t>words,.  The </a:t>
            </a:r>
            <a:r>
              <a:rPr lang="en-US" dirty="0"/>
              <a:t>listener does not have to agree with the </a:t>
            </a:r>
            <a:r>
              <a:rPr lang="en-US" dirty="0" smtClean="0"/>
              <a:t>speaker, but simply </a:t>
            </a:r>
            <a:r>
              <a:rPr lang="en-US" dirty="0"/>
              <a:t>state what </a:t>
            </a:r>
            <a:r>
              <a:rPr lang="en-US" dirty="0" smtClean="0"/>
              <a:t>was said</a:t>
            </a:r>
            <a:r>
              <a:rPr lang="en-US" dirty="0"/>
              <a:t>. This enables the speaker to find out whether the listener really understood. If the listener did not, the speaker can explain some more. </a:t>
            </a:r>
            <a:endParaRPr lang="en-US" dirty="0" smtClean="0"/>
          </a:p>
          <a:p>
            <a:endParaRPr lang="en-US" dirty="0"/>
          </a:p>
          <a:p>
            <a:r>
              <a:rPr lang="en-US" dirty="0" smtClean="0"/>
              <a:t>Active </a:t>
            </a:r>
            <a:r>
              <a:rPr lang="en-US" dirty="0"/>
              <a:t>listening has several benefits. </a:t>
            </a:r>
            <a:endParaRPr lang="en-US" dirty="0" smtClean="0"/>
          </a:p>
          <a:p>
            <a:r>
              <a:rPr lang="en-US" dirty="0" smtClean="0"/>
              <a:t>--It forces </a:t>
            </a:r>
            <a:r>
              <a:rPr lang="en-US" dirty="0"/>
              <a:t>people to listen attentively to others. </a:t>
            </a:r>
            <a:endParaRPr lang="en-US" dirty="0" smtClean="0"/>
          </a:p>
          <a:p>
            <a:r>
              <a:rPr lang="en-US" dirty="0" smtClean="0"/>
              <a:t>--It </a:t>
            </a:r>
            <a:r>
              <a:rPr lang="en-US" dirty="0"/>
              <a:t>avoids misunderstandings, as people have to confirm that they do really understand what another person has said. </a:t>
            </a:r>
            <a:endParaRPr lang="en-US" dirty="0" smtClean="0"/>
          </a:p>
          <a:p>
            <a:r>
              <a:rPr lang="en-US" dirty="0" smtClean="0"/>
              <a:t>--It </a:t>
            </a:r>
            <a:r>
              <a:rPr lang="en-US" dirty="0"/>
              <a:t>tends to open people up, to get them to say more. When people are in conflict, they often contradict each other, denying the </a:t>
            </a:r>
            <a:r>
              <a:rPr lang="en-US" dirty="0" smtClean="0"/>
              <a:t>opponent’s </a:t>
            </a:r>
            <a:r>
              <a:rPr lang="en-US" dirty="0"/>
              <a:t>description of a situation. This tends to make people defensive, and they will either lash out, or withdraw and say nothing more. </a:t>
            </a:r>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3585257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136180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0282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7769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have seen this chart before. Some</a:t>
            </a:r>
            <a:r>
              <a:rPr lang="en-US" baseline="0" dirty="0" smtClean="0"/>
              <a:t> level of conflict must exist in an organization to achieve high performance.  What is the ideal level of conflict?  I do not know and anyone who claims they do is lying.  What I do know is too much conflict is bad (nothing gets done) and too much conformance is bad (things get done, but maybe not the right things).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2369787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6143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Conflict in a workplace setting can be a normal part of doing business. In some cases, conflict that is managed properly can be beneficial, as when it fosters an environment of healthy competition. </a:t>
            </a:r>
            <a:endParaRPr lang="en-US" dirty="0" smtClean="0"/>
          </a:p>
          <a:p>
            <a:r>
              <a:rPr lang="en-US" b="1" dirty="0" smtClean="0"/>
              <a:t>Change.  </a:t>
            </a:r>
            <a:r>
              <a:rPr lang="en-US" dirty="0" smtClean="0"/>
              <a:t>Implementation </a:t>
            </a:r>
            <a:r>
              <a:rPr lang="en-US" dirty="0"/>
              <a:t>of new technology can lead to stressful change. Workers who don't adapt well to change can become overly stressed, which increases the likelihood of conflict in the workplace.</a:t>
            </a:r>
          </a:p>
          <a:p>
            <a:r>
              <a:rPr lang="en-US" b="1" dirty="0"/>
              <a:t>Interpersonal </a:t>
            </a:r>
            <a:r>
              <a:rPr lang="en-US" b="1" dirty="0" smtClean="0"/>
              <a:t>Relationships. </a:t>
            </a:r>
            <a:r>
              <a:rPr lang="en-US" dirty="0" smtClean="0"/>
              <a:t>When </a:t>
            </a:r>
            <a:r>
              <a:rPr lang="en-US" dirty="0"/>
              <a:t>different personalities come together in a workplace, there is always the possibility they won't mesh. Office gossip and rumors can also serve as a catalyst for deterioration of co-worker relationships.</a:t>
            </a:r>
          </a:p>
          <a:p>
            <a:r>
              <a:rPr lang="en-US" b="1" dirty="0" smtClean="0"/>
              <a:t>Supervisor </a:t>
            </a:r>
            <a:r>
              <a:rPr lang="en-US" b="1" dirty="0"/>
              <a:t>vs. </a:t>
            </a:r>
            <a:r>
              <a:rPr lang="en-US" b="1" dirty="0" smtClean="0"/>
              <a:t>Employee. </a:t>
            </a:r>
            <a:r>
              <a:rPr lang="en-US" dirty="0" smtClean="0"/>
              <a:t>Just </a:t>
            </a:r>
            <a:r>
              <a:rPr lang="en-US" dirty="0"/>
              <a:t>as co-worker personalities may not mesh, a supervisor and employee can also experience conflict. A supervisor who is seen as overbearing or unfair can rub an employee the wrong way, which makes the working relationship more difficult.</a:t>
            </a:r>
          </a:p>
          <a:p>
            <a:r>
              <a:rPr lang="en-US" b="1" dirty="0"/>
              <a:t>External </a:t>
            </a:r>
            <a:r>
              <a:rPr lang="en-US" b="1" dirty="0" smtClean="0"/>
              <a:t>Changes. </a:t>
            </a:r>
            <a:r>
              <a:rPr lang="en-US" dirty="0" smtClean="0"/>
              <a:t>When </a:t>
            </a:r>
            <a:r>
              <a:rPr lang="en-US" dirty="0"/>
              <a:t>the economy slides into a recession or a new competitor swoops in and steals some of a company's market share, it can create tension within the company. This stress can lead to conflict between employees and even between upper levels of management.</a:t>
            </a:r>
          </a:p>
          <a:p>
            <a:r>
              <a:rPr lang="en-US" b="1" dirty="0"/>
              <a:t>Poor </a:t>
            </a:r>
            <a:r>
              <a:rPr lang="en-US" b="1" dirty="0" smtClean="0"/>
              <a:t>Communication. </a:t>
            </a:r>
            <a:r>
              <a:rPr lang="en-US" dirty="0" smtClean="0"/>
              <a:t>Companies </a:t>
            </a:r>
            <a:r>
              <a:rPr lang="en-US" dirty="0"/>
              <a:t>or supervisors that don't communicate effectively can create conflict. For example, a supervisor who gives unclear instructions to employees can cause confusion as to who is supposed to do what, which can lead to conflict.</a:t>
            </a:r>
          </a:p>
          <a:p>
            <a:r>
              <a:rPr lang="en-US" b="1" dirty="0"/>
              <a:t>Subpar </a:t>
            </a:r>
            <a:r>
              <a:rPr lang="en-US" b="1" dirty="0" smtClean="0"/>
              <a:t>Performance. </a:t>
            </a:r>
            <a:r>
              <a:rPr lang="en-US" dirty="0" smtClean="0"/>
              <a:t>When </a:t>
            </a:r>
            <a:r>
              <a:rPr lang="en-US" dirty="0"/>
              <a:t>a worker in a department is not "pulling his weight," it can lead to conflict within the department, perhaps even escalating into a confrontational situation. A supervisor who fails to acknowledge or address the situation can add fuel to the fire.</a:t>
            </a:r>
          </a:p>
          <a:p>
            <a:r>
              <a:rPr lang="en-US" b="1" dirty="0" smtClean="0"/>
              <a:t>Harassment. </a:t>
            </a:r>
            <a:r>
              <a:rPr lang="en-US" dirty="0" smtClean="0"/>
              <a:t>Harassment </a:t>
            </a:r>
            <a:r>
              <a:rPr lang="en-US" dirty="0"/>
              <a:t>in the workplace can take many forms, such as sexual or racial harassment or even the hazing of a new employee. Companies that don't have strong harassment policies in place are in effect encouraging the behavior, which can result in conflict.</a:t>
            </a:r>
          </a:p>
          <a:p>
            <a:r>
              <a:rPr lang="en-US" b="1" dirty="0"/>
              <a:t>Limited </a:t>
            </a:r>
            <a:r>
              <a:rPr lang="en-US" b="1" dirty="0" smtClean="0"/>
              <a:t>Resources. </a:t>
            </a:r>
            <a:r>
              <a:rPr lang="en-US" dirty="0" smtClean="0"/>
              <a:t>Companies </a:t>
            </a:r>
            <a:r>
              <a:rPr lang="en-US" dirty="0"/>
              <a:t>that are looking to cut costs may scale back on resources such as office equipment, access to a company vehicle or the spending limit on expense accounts. Employees may feel they are competing against each other for resources, which can create friction in the workplace</a:t>
            </a:r>
            <a:r>
              <a:rPr lang="en-US" dirty="0" smtClean="0"/>
              <a:t>.</a:t>
            </a:r>
          </a:p>
          <a:p>
            <a:r>
              <a:rPr lang="en-US" b="1" dirty="0" smtClean="0"/>
              <a:t>Task Interdependencies</a:t>
            </a:r>
            <a:r>
              <a:rPr lang="en-US" dirty="0" smtClean="0"/>
              <a:t>.  If coworkers fail to or poorly do something that affects your work or performance, hard feelings may result.</a:t>
            </a:r>
          </a:p>
          <a:p>
            <a:r>
              <a:rPr lang="en-US" b="1" dirty="0" smtClean="0"/>
              <a:t>Inequitable rewards systems</a:t>
            </a:r>
            <a:r>
              <a:rPr lang="en-US" dirty="0" smtClean="0"/>
              <a:t>.  See equity theory.</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405916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326249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72040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Alternative dispute resolution</a:t>
            </a:r>
            <a:r>
              <a:rPr lang="en-US" dirty="0"/>
              <a:t> (</a:t>
            </a:r>
            <a:r>
              <a:rPr lang="en-US" b="1" dirty="0" smtClean="0"/>
              <a:t>ADR</a:t>
            </a:r>
            <a:r>
              <a:rPr lang="en-US" dirty="0" smtClean="0"/>
              <a:t>) </a:t>
            </a:r>
            <a:r>
              <a:rPr lang="en-US" dirty="0"/>
              <a:t>includes dispute resolution processes and techniques that act as a means for disagreeing parties to come to an agreement short of litigation. </a:t>
            </a:r>
            <a:r>
              <a:rPr lang="en-US" dirty="0" smtClean="0"/>
              <a:t> It </a:t>
            </a:r>
            <a:r>
              <a:rPr lang="en-US" dirty="0"/>
              <a:t>is a collective term for the ways that parties can settle disputes, with (or without) the help of a third party.</a:t>
            </a:r>
          </a:p>
          <a:p>
            <a:endParaRPr lang="en-US" dirty="0" smtClean="0"/>
          </a:p>
          <a:p>
            <a:r>
              <a:rPr lang="en-US" dirty="0" smtClean="0"/>
              <a:t>Some </a:t>
            </a:r>
            <a:r>
              <a:rPr lang="en-US" dirty="0"/>
              <a:t>courts now require some parties to resort to ADR of some type, usually mediation, before permitting the parties' cases to be </a:t>
            </a:r>
            <a:r>
              <a:rPr lang="en-US" dirty="0" smtClean="0"/>
              <a:t>tried.</a:t>
            </a:r>
          </a:p>
          <a:p>
            <a:endParaRPr lang="en-US" dirty="0"/>
          </a:p>
          <a:p>
            <a:r>
              <a:rPr lang="en-US" dirty="0"/>
              <a:t>The rising popularity of ADR can be explained by the increasing caseload of traditional courts, the perception that ADR imposes fewer costs than litigation, a preference for confidentiality, and the desire of some parties to have greater control over the selection of the individual or individuals who will decide their dispute</a:t>
            </a:r>
            <a:r>
              <a:rPr lang="en-US" dirty="0" smtClean="0"/>
              <a:t>. </a:t>
            </a:r>
          </a:p>
          <a:p>
            <a:endParaRPr lang="en-US" dirty="0"/>
          </a:p>
          <a:p>
            <a:r>
              <a:rPr lang="en-US" dirty="0" smtClean="0"/>
              <a:t>Facilitators, mediators, and arbitrators should be trained for the task.  Many mediators and arbitrators are former lawyers or judges appointed by some government entity.</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2663075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Negotiation</a:t>
            </a:r>
            <a:r>
              <a:rPr lang="en-US" dirty="0"/>
              <a:t> is a dialogue between two or more people or parties intended to reach a mutually beneficial outcome, resolve points of difference, to gain advantage for an individual or collective, or to craft outcomes to satisfy various interests.</a:t>
            </a:r>
          </a:p>
          <a:p>
            <a:r>
              <a:rPr lang="en-US" dirty="0"/>
              <a:t>Negotiation occurs in business, non-profit organizations, government branches, legal proceedings, among nations and in personal situations such as marriage, divorce, parenting, and everyday life. </a:t>
            </a:r>
            <a:endParaRPr lang="en-US" dirty="0" smtClean="0"/>
          </a:p>
          <a:p>
            <a:endParaRPr lang="en-US" dirty="0"/>
          </a:p>
          <a:p>
            <a:r>
              <a:rPr lang="en-US" dirty="0" smtClean="0"/>
              <a:t>Negotiations can be heavily affected by the cultures of the negotiating parties.  In some cultures, making concessions in a negotiation can be viewed as unmanly.  The unwillingness to give a little can lead to bad outcomes for all.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2170338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533400" y="3436203"/>
            <a:ext cx="8229600" cy="1569660"/>
          </a:xfrm>
          <a:prstGeom prst="rect">
            <a:avLst/>
          </a:prstGeom>
          <a:noFill/>
        </p:spPr>
        <p:txBody>
          <a:bodyPr wrap="square" rtlCol="0">
            <a:spAutoFit/>
          </a:bodyPr>
          <a:lstStyle/>
          <a:p>
            <a:pPr algn="ctr"/>
            <a:r>
              <a:rPr lang="en-US" sz="4800" dirty="0" smtClean="0"/>
              <a:t>Managing Conflict, Politics, and Negotiation</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2093202" cy="646331"/>
          </a:xfrm>
          <a:prstGeom prst="rect">
            <a:avLst/>
          </a:prstGeom>
          <a:noFill/>
        </p:spPr>
        <p:txBody>
          <a:bodyPr wrap="none" rtlCol="0">
            <a:spAutoFit/>
          </a:bodyPr>
          <a:lstStyle/>
          <a:p>
            <a:r>
              <a:rPr lang="en-US" sz="3600" dirty="0" smtClean="0"/>
              <a:t>Some Tips</a:t>
            </a:r>
            <a:endParaRPr lang="en-US" sz="3600" dirty="0"/>
          </a:p>
        </p:txBody>
      </p:sp>
      <p:sp>
        <p:nvSpPr>
          <p:cNvPr id="4" name="TextBox 3"/>
          <p:cNvSpPr txBox="1"/>
          <p:nvPr/>
        </p:nvSpPr>
        <p:spPr>
          <a:xfrm>
            <a:off x="902970" y="1593949"/>
            <a:ext cx="7707630" cy="4524315"/>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Take emotion out of the game</a:t>
            </a:r>
            <a:r>
              <a:rPr lang="en-US" sz="2400" dirty="0" smtClean="0"/>
              <a:t>.  Take the time needed to calm down before you tackle an issue.  If you are perceived as emotional, you loose credibility</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Let everyone speak</a:t>
            </a:r>
            <a:r>
              <a:rPr lang="en-US" sz="2400" dirty="0" smtClean="0"/>
              <a:t>.  </a:t>
            </a:r>
          </a:p>
          <a:p>
            <a:pPr lvl="1">
              <a:buFont typeface="Wingdings" pitchFamily="2" charset="2"/>
              <a:buChar char="§"/>
            </a:pPr>
            <a:r>
              <a:rPr lang="en-US" sz="2400" dirty="0" smtClean="0"/>
              <a:t>  The more you listen, the better you understand all sides</a:t>
            </a:r>
          </a:p>
          <a:p>
            <a:pPr lvl="1">
              <a:buFont typeface="Wingdings" pitchFamily="2" charset="2"/>
              <a:buChar char="§"/>
            </a:pPr>
            <a:r>
              <a:rPr lang="en-US" sz="2400" dirty="0" smtClean="0"/>
              <a:t>  Those not allowed to speak will feel they are being treated unfairly</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Choose your battles</a:t>
            </a:r>
            <a:r>
              <a:rPr lang="en-US" sz="2400" dirty="0" smtClean="0"/>
              <a:t>.  Avoid being the boy who cried wolf.  Each battle cost you political capital which is not unlimited</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218830" cy="646331"/>
          </a:xfrm>
          <a:prstGeom prst="rect">
            <a:avLst/>
          </a:prstGeom>
          <a:noFill/>
        </p:spPr>
        <p:txBody>
          <a:bodyPr wrap="none" rtlCol="0">
            <a:spAutoFit/>
          </a:bodyPr>
          <a:lstStyle/>
          <a:p>
            <a:r>
              <a:rPr lang="en-US" sz="3600" dirty="0" smtClean="0"/>
              <a:t>Some More Tips</a:t>
            </a:r>
            <a:endParaRPr lang="en-US" sz="3600" dirty="0"/>
          </a:p>
        </p:txBody>
      </p:sp>
      <p:sp>
        <p:nvSpPr>
          <p:cNvPr id="4" name="TextBox 3"/>
          <p:cNvSpPr txBox="1"/>
          <p:nvPr/>
        </p:nvSpPr>
        <p:spPr>
          <a:xfrm>
            <a:off x="902970" y="1593949"/>
            <a:ext cx="7315201"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Avoid gossip</a:t>
            </a:r>
            <a:r>
              <a:rPr lang="en-US" sz="2400" dirty="0" smtClean="0"/>
              <a:t>.  Workplace gossip (which is usually not true) leads to bad blood and office anguish</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Be polite in your language</a:t>
            </a:r>
            <a:r>
              <a:rPr lang="en-US" sz="2400" dirty="0" smtClean="0"/>
              <a:t>.  The use of harsh or obscene words will only make matters worse and may lead to claims of a hostile workplace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Don’t internalize criticism</a:t>
            </a:r>
            <a:r>
              <a:rPr lang="en-US" sz="2400" dirty="0" smtClean="0"/>
              <a:t>.  Everyone has a bad hair day.  Don’t take every remark as a personal attack</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Try to separate business and personal</a:t>
            </a:r>
            <a:r>
              <a:rPr lang="en-US" sz="2400" dirty="0" smtClean="0"/>
              <a:t>.  Don’t seek out office romance.  They usually do not end well.  If it happens, avoid any perception of preferential treatment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3219471" cy="646331"/>
          </a:xfrm>
          <a:prstGeom prst="rect">
            <a:avLst/>
          </a:prstGeom>
          <a:noFill/>
        </p:spPr>
        <p:txBody>
          <a:bodyPr wrap="none" rtlCol="0">
            <a:spAutoFit/>
          </a:bodyPr>
          <a:lstStyle/>
          <a:p>
            <a:r>
              <a:rPr lang="en-US" sz="3600" dirty="0" smtClean="0"/>
              <a:t>And Some More</a:t>
            </a:r>
            <a:endParaRPr lang="en-US" sz="3600" dirty="0"/>
          </a:p>
        </p:txBody>
      </p:sp>
      <p:sp>
        <p:nvSpPr>
          <p:cNvPr id="4" name="TextBox 3"/>
          <p:cNvSpPr txBox="1"/>
          <p:nvPr/>
        </p:nvSpPr>
        <p:spPr>
          <a:xfrm>
            <a:off x="902970" y="1593949"/>
            <a:ext cx="7315201"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Use active listening</a:t>
            </a:r>
            <a:r>
              <a:rPr lang="en-US" sz="2400" dirty="0" smtClean="0"/>
              <a:t>.  You must make every effort to fully understand all positions.  You are foolish to allow disagreements to be built on misunderstandings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Be open to compromise</a:t>
            </a:r>
            <a:r>
              <a:rPr lang="en-US" sz="2400" dirty="0" smtClean="0"/>
              <a:t>.  Compromise can be win-win.  Don’t compromise your principles, but also do not allow stubbornness to rule the day</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Use a mediator, if possible</a:t>
            </a:r>
            <a:r>
              <a:rPr lang="en-US" sz="2400" dirty="0" smtClean="0"/>
              <a:t>.  A disinterested third party can add credibility to any negotiation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Expect conflict</a:t>
            </a:r>
            <a:r>
              <a:rPr lang="en-US" sz="2400" dirty="0" smtClean="0"/>
              <a:t>.  Some conflict is healthy.  A conflict-free workplace is a dying workplace.  Improve your skills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1505925" cy="646331"/>
          </a:xfrm>
          <a:prstGeom prst="rect">
            <a:avLst/>
          </a:prstGeom>
          <a:noFill/>
        </p:spPr>
        <p:txBody>
          <a:bodyPr wrap="none" rtlCol="0">
            <a:spAutoFit/>
          </a:bodyPr>
          <a:lstStyle/>
          <a:p>
            <a:r>
              <a:rPr lang="en-US" sz="3600" dirty="0" smtClean="0"/>
              <a:t>Politics</a:t>
            </a:r>
            <a:endParaRPr lang="en-US" sz="3600" dirty="0"/>
          </a:p>
        </p:txBody>
      </p:sp>
      <p:sp>
        <p:nvSpPr>
          <p:cNvPr id="4" name="TextBox 3"/>
          <p:cNvSpPr txBox="1"/>
          <p:nvPr/>
        </p:nvSpPr>
        <p:spPr>
          <a:xfrm>
            <a:off x="902970" y="1593949"/>
            <a:ext cx="7707630" cy="5041380"/>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Organizational</a:t>
            </a:r>
            <a:r>
              <a:rPr lang="en-US" sz="2400" dirty="0" smtClean="0"/>
              <a:t>.  The activities managers engage in to increase their power and to use power effectively to achieve their goals or overcome resistance or opposition</a:t>
            </a:r>
          </a:p>
          <a:p>
            <a:pPr lvl="1">
              <a:lnSpc>
                <a:spcPct val="90000"/>
              </a:lnSpc>
              <a:buFont typeface="Wingdings" pitchFamily="2" charset="2"/>
              <a:buChar char="§"/>
              <a:defRPr/>
            </a:pPr>
            <a:r>
              <a:rPr lang="en-US" sz="2400" dirty="0" smtClean="0"/>
              <a:t>  Can be viewed negatively when managers act for their own benefit (see Agency Theory)</a:t>
            </a:r>
          </a:p>
          <a:p>
            <a:pPr lvl="1">
              <a:lnSpc>
                <a:spcPct val="90000"/>
              </a:lnSpc>
              <a:buFont typeface="Wingdings" pitchFamily="2" charset="2"/>
              <a:buChar char="§"/>
              <a:defRPr/>
            </a:pPr>
            <a:r>
              <a:rPr lang="en-US" sz="2400" dirty="0" smtClean="0"/>
              <a:t>  Can be a positive force that can bring about needed change when political activity allows a manager to gain support for needed changes that will advance the organization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Political Strategies</a:t>
            </a:r>
            <a:r>
              <a:rPr lang="en-US" sz="2400" dirty="0" smtClean="0"/>
              <a:t>. Tactics that managers use to increase their power and to use power effectively to influence and gain the support of other people while overcoming resistance or opposition</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6" name="TextBox 5"/>
          <p:cNvSpPr txBox="1"/>
          <p:nvPr/>
        </p:nvSpPr>
        <p:spPr>
          <a:xfrm>
            <a:off x="76200" y="6477000"/>
            <a:ext cx="3555782" cy="246221"/>
          </a:xfrm>
          <a:prstGeom prst="rect">
            <a:avLst/>
          </a:prstGeom>
          <a:noFill/>
        </p:spPr>
        <p:txBody>
          <a:bodyPr wrap="none" rtlCol="0">
            <a:spAutoFit/>
          </a:bodyPr>
          <a:lstStyle/>
          <a:p>
            <a:r>
              <a:rPr lang="en-US" sz="1000" dirty="0" smtClean="0"/>
              <a:t>Adapted from</a:t>
            </a:r>
            <a:r>
              <a:rPr lang="en-US" sz="1000" i="1" dirty="0" smtClean="0"/>
              <a:t>  Contemporary Management</a:t>
            </a:r>
            <a:r>
              <a:rPr lang="en-US" sz="1000" dirty="0" smtClean="0"/>
              <a:t>, 8</a:t>
            </a:r>
            <a:r>
              <a:rPr lang="en-US" sz="1000" baseline="30000" dirty="0" smtClean="0"/>
              <a:t>th</a:t>
            </a:r>
            <a:r>
              <a:rPr lang="en-US" sz="1000" dirty="0" smtClean="0"/>
              <a:t>. Jones and Garth</a:t>
            </a:r>
            <a:endParaRPr lang="en-US" sz="1000" dirty="0"/>
          </a:p>
        </p:txBody>
      </p:sp>
      <p:graphicFrame>
        <p:nvGraphicFramePr>
          <p:cNvPr id="7" name="Table 6"/>
          <p:cNvGraphicFramePr>
            <a:graphicFrameLocks noGrp="1"/>
          </p:cNvGraphicFramePr>
          <p:nvPr/>
        </p:nvGraphicFramePr>
        <p:xfrm>
          <a:off x="381000" y="513080"/>
          <a:ext cx="8305800" cy="5882640"/>
        </p:xfrm>
        <a:graphic>
          <a:graphicData uri="http://schemas.openxmlformats.org/drawingml/2006/table">
            <a:tbl>
              <a:tblPr firstRow="1" bandRow="1">
                <a:tableStyleId>{5C22544A-7EE6-4342-B048-85BDC9FD1C3A}</a:tableStyleId>
              </a:tblPr>
              <a:tblGrid>
                <a:gridCol w="3114675"/>
                <a:gridCol w="5191125"/>
              </a:tblGrid>
              <a:tr h="370840">
                <a:tc gridSpan="2">
                  <a:txBody>
                    <a:bodyPr/>
                    <a:lstStyle/>
                    <a:p>
                      <a:pPr algn="ctr"/>
                      <a:r>
                        <a:rPr lang="en-US" sz="3200" dirty="0" smtClean="0"/>
                        <a:t>Political Strategies</a:t>
                      </a:r>
                      <a:endParaRPr lang="en-US" sz="3200" dirty="0"/>
                    </a:p>
                  </a:txBody>
                  <a:tcPr/>
                </a:tc>
                <a:tc hMerge="1">
                  <a:txBody>
                    <a:bodyPr/>
                    <a:lstStyle/>
                    <a:p>
                      <a:endParaRPr lang="en-US" dirty="0"/>
                    </a:p>
                  </a:txBody>
                  <a:tcPr/>
                </a:tc>
              </a:tr>
              <a:tr h="370840">
                <a:tc>
                  <a:txBody>
                    <a:bodyPr/>
                    <a:lstStyle/>
                    <a:p>
                      <a:r>
                        <a:rPr lang="en-US" sz="2000" dirty="0" smtClean="0"/>
                        <a:t>Relying on objective information</a:t>
                      </a:r>
                      <a:endParaRPr lang="en-US" sz="2000" dirty="0"/>
                    </a:p>
                  </a:txBody>
                  <a:tcPr/>
                </a:tc>
                <a:tc>
                  <a:txBody>
                    <a:bodyPr/>
                    <a:lstStyle/>
                    <a:p>
                      <a:r>
                        <a:rPr lang="en-US" sz="2000" dirty="0" smtClean="0"/>
                        <a:t>Objective information instills confidence</a:t>
                      </a:r>
                      <a:r>
                        <a:rPr lang="en-US" sz="2000" baseline="0" dirty="0" smtClean="0"/>
                        <a:t> in manager’s position</a:t>
                      </a:r>
                      <a:endParaRPr lang="en-US" sz="2000" dirty="0"/>
                    </a:p>
                  </a:txBody>
                  <a:tcPr/>
                </a:tc>
              </a:tr>
              <a:tr h="370840">
                <a:tc>
                  <a:txBody>
                    <a:bodyPr/>
                    <a:lstStyle/>
                    <a:p>
                      <a:r>
                        <a:rPr lang="en-US" sz="2000" dirty="0" smtClean="0"/>
                        <a:t>Bringing in an outside expert</a:t>
                      </a:r>
                      <a:endParaRPr lang="en-US" sz="2000" dirty="0"/>
                    </a:p>
                  </a:txBody>
                  <a:tcPr/>
                </a:tc>
                <a:tc>
                  <a:txBody>
                    <a:bodyPr/>
                    <a:lstStyle/>
                    <a:p>
                      <a:r>
                        <a:rPr lang="en-US" sz="2000" dirty="0" smtClean="0"/>
                        <a:t>Expert opinion lends credibility to manager’s position</a:t>
                      </a:r>
                      <a:endParaRPr lang="en-US" sz="2000" dirty="0"/>
                    </a:p>
                  </a:txBody>
                  <a:tcPr/>
                </a:tc>
              </a:tr>
              <a:tr h="370840">
                <a:tc>
                  <a:txBody>
                    <a:bodyPr/>
                    <a:lstStyle/>
                    <a:p>
                      <a:r>
                        <a:rPr lang="en-US" sz="2000" dirty="0" smtClean="0"/>
                        <a:t>Controlling the agenda</a:t>
                      </a:r>
                      <a:endParaRPr lang="en-US" sz="2000" dirty="0"/>
                    </a:p>
                  </a:txBody>
                  <a:tcPr/>
                </a:tc>
                <a:tc>
                  <a:txBody>
                    <a:bodyPr/>
                    <a:lstStyle/>
                    <a:p>
                      <a:r>
                        <a:rPr lang="en-US" sz="2000" dirty="0" smtClean="0"/>
                        <a:t>Influencing alternatives</a:t>
                      </a:r>
                      <a:r>
                        <a:rPr lang="en-US" sz="2000" baseline="0" dirty="0" smtClean="0"/>
                        <a:t> limits the potential opposition to manager’s position</a:t>
                      </a:r>
                      <a:endParaRPr lang="en-US" sz="2000" dirty="0"/>
                    </a:p>
                  </a:txBody>
                  <a:tcPr/>
                </a:tc>
              </a:tr>
              <a:tr h="370840">
                <a:tc>
                  <a:txBody>
                    <a:bodyPr/>
                    <a:lstStyle/>
                    <a:p>
                      <a:r>
                        <a:rPr lang="en-US" sz="2000" dirty="0" smtClean="0"/>
                        <a:t>Making everyone a winner</a:t>
                      </a:r>
                      <a:endParaRPr lang="en-US" sz="2000" dirty="0"/>
                    </a:p>
                  </a:txBody>
                  <a:tcPr/>
                </a:tc>
                <a:tc>
                  <a:txBody>
                    <a:bodyPr/>
                    <a:lstStyle/>
                    <a:p>
                      <a:r>
                        <a:rPr lang="en-US" sz="2000" dirty="0" smtClean="0"/>
                        <a:t>Benefiting</a:t>
                      </a:r>
                      <a:r>
                        <a:rPr lang="en-US" sz="2000" baseline="0" dirty="0" smtClean="0"/>
                        <a:t> all may result in group-wide support</a:t>
                      </a:r>
                      <a:endParaRPr lang="en-US" sz="2000" dirty="0"/>
                    </a:p>
                  </a:txBody>
                  <a:tcPr/>
                </a:tc>
              </a:tr>
              <a:tr h="370840">
                <a:tc>
                  <a:txBody>
                    <a:bodyPr/>
                    <a:lstStyle/>
                    <a:p>
                      <a:r>
                        <a:rPr lang="en-US" sz="2000" dirty="0" smtClean="0"/>
                        <a:t>Controlling uncertainty</a:t>
                      </a:r>
                      <a:endParaRPr lang="en-US" sz="2000" dirty="0"/>
                    </a:p>
                  </a:txBody>
                  <a:tcPr/>
                </a:tc>
                <a:tc>
                  <a:txBody>
                    <a:bodyPr/>
                    <a:lstStyle/>
                    <a:p>
                      <a:r>
                        <a:rPr lang="en-US" sz="2000" dirty="0" smtClean="0"/>
                        <a:t>Reduced uncertainty has a calming effect on all stakeholders</a:t>
                      </a:r>
                      <a:endParaRPr lang="en-US" sz="2000" dirty="0"/>
                    </a:p>
                  </a:txBody>
                  <a:tcPr/>
                </a:tc>
              </a:tr>
              <a:tr h="370840">
                <a:tc>
                  <a:txBody>
                    <a:bodyPr/>
                    <a:lstStyle/>
                    <a:p>
                      <a:r>
                        <a:rPr lang="en-US" sz="2000" dirty="0" smtClean="0"/>
                        <a:t>Centralizing power</a:t>
                      </a:r>
                      <a:endParaRPr lang="en-US" sz="2000" dirty="0"/>
                    </a:p>
                  </a:txBody>
                  <a:tcPr/>
                </a:tc>
                <a:tc>
                  <a:txBody>
                    <a:bodyPr/>
                    <a:lstStyle/>
                    <a:p>
                      <a:r>
                        <a:rPr lang="en-US" sz="2000" dirty="0" smtClean="0"/>
                        <a:t>Greater influence over firm’s resources increases manager’s influence</a:t>
                      </a:r>
                      <a:endParaRPr lang="en-US" sz="2000" dirty="0"/>
                    </a:p>
                  </a:txBody>
                  <a:tcPr/>
                </a:tc>
              </a:tr>
              <a:tr h="370840">
                <a:tc>
                  <a:txBody>
                    <a:bodyPr/>
                    <a:lstStyle/>
                    <a:p>
                      <a:r>
                        <a:rPr lang="en-US" sz="2000" dirty="0" smtClean="0"/>
                        <a:t>Generating resources</a:t>
                      </a:r>
                      <a:endParaRPr lang="en-US" sz="2000" dirty="0"/>
                    </a:p>
                  </a:txBody>
                  <a:tcPr/>
                </a:tc>
                <a:tc>
                  <a:txBody>
                    <a:bodyPr/>
                    <a:lstStyle/>
                    <a:p>
                      <a:r>
                        <a:rPr lang="en-US" sz="2000" dirty="0" smtClean="0"/>
                        <a:t>The rainmaker has greater influence to senior managers</a:t>
                      </a:r>
                      <a:endParaRPr lang="en-US" sz="2000" dirty="0"/>
                    </a:p>
                  </a:txBody>
                  <a:tcPr/>
                </a:tc>
              </a:tr>
              <a:tr h="370840">
                <a:tc>
                  <a:txBody>
                    <a:bodyPr/>
                    <a:lstStyle/>
                    <a:p>
                      <a:r>
                        <a:rPr lang="en-US" sz="2000" dirty="0" smtClean="0"/>
                        <a:t>Building alliances</a:t>
                      </a:r>
                      <a:endParaRPr lang="en-US" sz="2000" dirty="0"/>
                    </a:p>
                  </a:txBody>
                  <a:tcPr/>
                </a:tc>
                <a:tc>
                  <a:txBody>
                    <a:bodyPr/>
                    <a:lstStyle/>
                    <a:p>
                      <a:r>
                        <a:rPr lang="en-US" sz="2000" dirty="0" smtClean="0"/>
                        <a:t>Mutually beneficial relationships can lead to greater influence</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4423903" cy="646331"/>
          </a:xfrm>
          <a:prstGeom prst="rect">
            <a:avLst/>
          </a:prstGeom>
          <a:noFill/>
        </p:spPr>
        <p:txBody>
          <a:bodyPr wrap="none" rtlCol="0">
            <a:spAutoFit/>
          </a:bodyPr>
          <a:lstStyle/>
          <a:p>
            <a:r>
              <a:rPr lang="en-US" sz="3600" dirty="0" smtClean="0"/>
              <a:t>Organizational Conflict</a:t>
            </a:r>
            <a:endParaRPr lang="en-US" sz="3600" dirty="0"/>
          </a:p>
        </p:txBody>
      </p:sp>
      <p:sp>
        <p:nvSpPr>
          <p:cNvPr id="4" name="TextBox 3"/>
          <p:cNvSpPr txBox="1"/>
          <p:nvPr/>
        </p:nvSpPr>
        <p:spPr>
          <a:xfrm>
            <a:off x="902970" y="1593949"/>
            <a:ext cx="7315201" cy="3600986"/>
          </a:xfrm>
          <a:prstGeom prst="rect">
            <a:avLst/>
          </a:prstGeom>
          <a:noFill/>
        </p:spPr>
        <p:txBody>
          <a:bodyPr wrap="square" rtlCol="0">
            <a:spAutoFit/>
          </a:bodyPr>
          <a:lstStyle/>
          <a:p>
            <a:pPr marL="0" lvl="1"/>
            <a:r>
              <a:rPr lang="en-US" sz="2400" dirty="0" smtClean="0"/>
              <a:t> The discord that arises when goals, interests or values of different individuals or groups are incompatible and those people block or thwart each other’s efforts to achieve their objectives.</a:t>
            </a:r>
          </a:p>
          <a:p>
            <a:pPr marL="0" lvl="1"/>
            <a:endParaRPr lang="en-US" sz="2400" dirty="0" smtClean="0"/>
          </a:p>
          <a:p>
            <a:pPr>
              <a:lnSpc>
                <a:spcPct val="90000"/>
              </a:lnSpc>
              <a:buFont typeface="Wingdings" pitchFamily="2" charset="2"/>
              <a:buChar char="Ø"/>
              <a:defRPr/>
            </a:pPr>
            <a:r>
              <a:rPr lang="en-US" sz="2400" dirty="0" smtClean="0"/>
              <a:t>  Conflict is inevitable given the wide range of goals for the different stakeholders in the organization</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Conflict  (competition) can also exist between departments and divisions that compete for resources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4740785" cy="646331"/>
          </a:xfrm>
          <a:prstGeom prst="rect">
            <a:avLst/>
          </a:prstGeom>
          <a:noFill/>
        </p:spPr>
        <p:txBody>
          <a:bodyPr wrap="none" rtlCol="0">
            <a:spAutoFit/>
          </a:bodyPr>
          <a:lstStyle/>
          <a:p>
            <a:r>
              <a:rPr lang="en-US" sz="3600" dirty="0" smtClean="0"/>
              <a:t>Conflict vs. Performance</a:t>
            </a:r>
            <a:endParaRPr lang="en-US" sz="3600" dirty="0"/>
          </a:p>
        </p:txBody>
      </p:sp>
      <p:pic>
        <p:nvPicPr>
          <p:cNvPr id="5" name="Picture 2"/>
          <p:cNvPicPr>
            <a:picLocks noChangeAspect="1" noChangeArrowheads="1"/>
          </p:cNvPicPr>
          <p:nvPr/>
        </p:nvPicPr>
        <p:blipFill>
          <a:blip r:embed="rId3" cstate="print"/>
          <a:srcRect/>
          <a:stretch>
            <a:fillRect/>
          </a:stretch>
        </p:blipFill>
        <p:spPr bwMode="auto">
          <a:xfrm>
            <a:off x="990600" y="1619021"/>
            <a:ext cx="7391400" cy="4781779"/>
          </a:xfrm>
          <a:prstGeom prst="rect">
            <a:avLst/>
          </a:prstGeom>
          <a:noFill/>
          <a:ln w="9525">
            <a:noFill/>
            <a:miter lim="800000"/>
            <a:headEnd/>
            <a:tailEnd/>
          </a:ln>
        </p:spPr>
      </p:pic>
      <p:sp>
        <p:nvSpPr>
          <p:cNvPr id="6" name="TextBox 5"/>
          <p:cNvSpPr txBox="1"/>
          <p:nvPr/>
        </p:nvSpPr>
        <p:spPr>
          <a:xfrm>
            <a:off x="76200" y="6477000"/>
            <a:ext cx="3555782" cy="246221"/>
          </a:xfrm>
          <a:prstGeom prst="rect">
            <a:avLst/>
          </a:prstGeom>
          <a:noFill/>
        </p:spPr>
        <p:txBody>
          <a:bodyPr wrap="none" rtlCol="0">
            <a:spAutoFit/>
          </a:bodyPr>
          <a:lstStyle/>
          <a:p>
            <a:r>
              <a:rPr lang="en-US" sz="1000" dirty="0" smtClean="0"/>
              <a:t>Adapted from</a:t>
            </a:r>
            <a:r>
              <a:rPr lang="en-US" sz="1000" i="1" dirty="0" smtClean="0"/>
              <a:t>  Contemporary Management</a:t>
            </a:r>
            <a:r>
              <a:rPr lang="en-US" sz="1000" dirty="0" smtClean="0"/>
              <a:t>, 8</a:t>
            </a:r>
            <a:r>
              <a:rPr lang="en-US" sz="1000" baseline="30000" dirty="0" smtClean="0"/>
              <a:t>th</a:t>
            </a:r>
            <a:r>
              <a:rPr lang="en-US" sz="1000" dirty="0" smtClean="0"/>
              <a:t>. Jones and Garth</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3274038" cy="646331"/>
          </a:xfrm>
          <a:prstGeom prst="rect">
            <a:avLst/>
          </a:prstGeom>
          <a:noFill/>
        </p:spPr>
        <p:txBody>
          <a:bodyPr wrap="none" rtlCol="0">
            <a:spAutoFit/>
          </a:bodyPr>
          <a:lstStyle/>
          <a:p>
            <a:r>
              <a:rPr lang="en-US" sz="3600" dirty="0" smtClean="0"/>
              <a:t>Types of Conflict</a:t>
            </a:r>
            <a:endParaRPr lang="en-US" sz="3600" dirty="0"/>
          </a:p>
        </p:txBody>
      </p:sp>
      <p:sp>
        <p:nvSpPr>
          <p:cNvPr id="4" name="TextBox 3"/>
          <p:cNvSpPr txBox="1"/>
          <p:nvPr/>
        </p:nvSpPr>
        <p:spPr>
          <a:xfrm>
            <a:off x="902970" y="1593949"/>
            <a:ext cx="7860030"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Interpersonal</a:t>
            </a:r>
            <a:r>
              <a:rPr lang="en-US" sz="2400" dirty="0" smtClean="0"/>
              <a:t>.  Between individuals.  May be based on personality conflicts, biases, history, social differences </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err="1" smtClean="0"/>
              <a:t>Intragroup</a:t>
            </a:r>
            <a:r>
              <a:rPr lang="en-US" sz="2400" dirty="0" smtClean="0"/>
              <a:t>.  Among individuals in a group.  Conflict extends to affect performance of group</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Intergroup</a:t>
            </a:r>
            <a:r>
              <a:rPr lang="en-US" sz="2400" dirty="0" smtClean="0"/>
              <a:t>.  Between groups.  May be healthy or unhealthy competition or  an extension of interpersonal conflict</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err="1" smtClean="0"/>
              <a:t>Interorganizational</a:t>
            </a:r>
            <a:r>
              <a:rPr lang="en-US" sz="2400" dirty="0" smtClean="0"/>
              <a:t>.  Between organizations.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666581" cy="646331"/>
          </a:xfrm>
          <a:prstGeom prst="rect">
            <a:avLst/>
          </a:prstGeom>
          <a:noFill/>
        </p:spPr>
        <p:txBody>
          <a:bodyPr wrap="none" rtlCol="0">
            <a:spAutoFit/>
          </a:bodyPr>
          <a:lstStyle/>
          <a:p>
            <a:r>
              <a:rPr lang="en-US" sz="3600" dirty="0" smtClean="0"/>
              <a:t>Sources of Conflict</a:t>
            </a:r>
            <a:endParaRPr lang="en-US" sz="3600" dirty="0"/>
          </a:p>
        </p:txBody>
      </p:sp>
      <p:sp>
        <p:nvSpPr>
          <p:cNvPr id="4" name="TextBox 3"/>
          <p:cNvSpPr txBox="1"/>
          <p:nvPr/>
        </p:nvSpPr>
        <p:spPr>
          <a:xfrm>
            <a:off x="902970" y="1788616"/>
            <a:ext cx="7315201" cy="4154984"/>
          </a:xfrm>
          <a:prstGeom prst="rect">
            <a:avLst/>
          </a:prstGeom>
          <a:noFill/>
        </p:spPr>
        <p:txBody>
          <a:bodyPr wrap="square" rtlCol="0">
            <a:spAutoFit/>
          </a:bodyPr>
          <a:lstStyle/>
          <a:p>
            <a:pPr>
              <a:buFont typeface="Wingdings" pitchFamily="2" charset="2"/>
              <a:buChar char="Ø"/>
            </a:pPr>
            <a:r>
              <a:rPr lang="en-US" sz="2400" dirty="0" smtClean="0"/>
              <a:t>  Incompatible goals or time horizons.  </a:t>
            </a:r>
          </a:p>
          <a:p>
            <a:pPr>
              <a:buFont typeface="Wingdings" pitchFamily="2" charset="2"/>
              <a:buChar char="Ø"/>
            </a:pPr>
            <a:endParaRPr lang="en-US" sz="2400" dirty="0" smtClean="0"/>
          </a:p>
          <a:p>
            <a:pPr>
              <a:buFont typeface="Wingdings" pitchFamily="2" charset="2"/>
              <a:buChar char="Ø"/>
            </a:pPr>
            <a:r>
              <a:rPr lang="en-US" sz="2400" dirty="0" smtClean="0"/>
              <a:t>  Overlapping authority.  </a:t>
            </a:r>
          </a:p>
          <a:p>
            <a:pPr>
              <a:buFont typeface="Wingdings" pitchFamily="2" charset="2"/>
              <a:buChar char="Ø"/>
            </a:pPr>
            <a:endParaRPr lang="en-US" sz="2400" dirty="0" smtClean="0"/>
          </a:p>
          <a:p>
            <a:pPr>
              <a:buFont typeface="Wingdings" pitchFamily="2" charset="2"/>
              <a:buChar char="Ø"/>
            </a:pPr>
            <a:r>
              <a:rPr lang="en-US" sz="2400" dirty="0" smtClean="0"/>
              <a:t>  Status inconsistencies.</a:t>
            </a:r>
          </a:p>
          <a:p>
            <a:pPr>
              <a:buFont typeface="Wingdings" pitchFamily="2" charset="2"/>
              <a:buChar char="Ø"/>
            </a:pPr>
            <a:endParaRPr lang="en-US" sz="2400" dirty="0" smtClean="0"/>
          </a:p>
          <a:p>
            <a:pPr>
              <a:buFont typeface="Wingdings" pitchFamily="2" charset="2"/>
              <a:buChar char="Ø"/>
            </a:pPr>
            <a:r>
              <a:rPr lang="en-US" sz="2400" dirty="0" smtClean="0"/>
              <a:t>  Scarce resources.</a:t>
            </a:r>
          </a:p>
          <a:p>
            <a:pPr>
              <a:buFont typeface="Wingdings" pitchFamily="2" charset="2"/>
              <a:buChar char="Ø"/>
            </a:pPr>
            <a:endParaRPr lang="en-US" sz="2400" dirty="0" smtClean="0"/>
          </a:p>
          <a:p>
            <a:pPr>
              <a:buFont typeface="Wingdings" pitchFamily="2" charset="2"/>
              <a:buChar char="Ø"/>
            </a:pPr>
            <a:r>
              <a:rPr lang="en-US" sz="2400" dirty="0" smtClean="0"/>
              <a:t>  Task interdependencies.</a:t>
            </a:r>
          </a:p>
          <a:p>
            <a:pPr>
              <a:buFont typeface="Wingdings" pitchFamily="2" charset="2"/>
              <a:buChar char="Ø"/>
            </a:pPr>
            <a:endParaRPr lang="en-US" sz="2400" dirty="0" smtClean="0"/>
          </a:p>
          <a:p>
            <a:pPr>
              <a:buFont typeface="Wingdings" pitchFamily="2" charset="2"/>
              <a:buChar char="Ø"/>
            </a:pPr>
            <a:r>
              <a:rPr lang="en-US" sz="2400" dirty="0" smtClean="0"/>
              <a:t>  Inequitable evaluation or rewards system.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6172844" cy="646331"/>
          </a:xfrm>
          <a:prstGeom prst="rect">
            <a:avLst/>
          </a:prstGeom>
          <a:noFill/>
        </p:spPr>
        <p:txBody>
          <a:bodyPr wrap="none" rtlCol="0">
            <a:spAutoFit/>
          </a:bodyPr>
          <a:lstStyle/>
          <a:p>
            <a:r>
              <a:rPr lang="en-US" sz="3600" dirty="0" smtClean="0"/>
              <a:t>Strategies for Managing Conflict</a:t>
            </a:r>
            <a:endParaRPr lang="en-US" sz="3600" dirty="0"/>
          </a:p>
        </p:txBody>
      </p:sp>
      <p:sp>
        <p:nvSpPr>
          <p:cNvPr id="4" name="TextBox 3"/>
          <p:cNvSpPr txBox="1"/>
          <p:nvPr/>
        </p:nvSpPr>
        <p:spPr>
          <a:xfrm>
            <a:off x="902970" y="1593949"/>
            <a:ext cx="7783830"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Compromise</a:t>
            </a:r>
            <a:r>
              <a:rPr lang="en-US" sz="2400" dirty="0" smtClean="0"/>
              <a:t>.  Each party is concerned about its own goal and the goal of the other party and is willing to engage in a give-and-take exchange to reach a solution:  win-win or win-lose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Collaboration</a:t>
            </a:r>
            <a:r>
              <a:rPr lang="en-US" sz="2400" dirty="0" smtClean="0"/>
              <a:t>.  Both parties try to satisfy their goals an approach that leaves them both better off and does not require concessions on issues that are important to either party:  win-win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Accommodation</a:t>
            </a:r>
            <a:r>
              <a:rPr lang="en-US" sz="2400" dirty="0" smtClean="0"/>
              <a:t>. An conflict-handling approach in which one party, typically with weaker power, gives in to the demands of the more powerful party:  win-lose</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3155864" cy="646331"/>
          </a:xfrm>
          <a:prstGeom prst="rect">
            <a:avLst/>
          </a:prstGeom>
          <a:noFill/>
        </p:spPr>
        <p:txBody>
          <a:bodyPr wrap="none" rtlCol="0">
            <a:spAutoFit/>
          </a:bodyPr>
          <a:lstStyle/>
          <a:p>
            <a:r>
              <a:rPr lang="en-US" sz="3600" dirty="0" smtClean="0"/>
              <a:t>More Strategies</a:t>
            </a:r>
            <a:endParaRPr lang="en-US" sz="3600" dirty="0"/>
          </a:p>
        </p:txBody>
      </p:sp>
      <p:sp>
        <p:nvSpPr>
          <p:cNvPr id="4" name="TextBox 3"/>
          <p:cNvSpPr txBox="1"/>
          <p:nvPr/>
        </p:nvSpPr>
        <p:spPr>
          <a:xfrm>
            <a:off x="902970" y="1593949"/>
            <a:ext cx="7860030"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Avoidance</a:t>
            </a:r>
            <a:r>
              <a:rPr lang="en-US" sz="2400" dirty="0" smtClean="0"/>
              <a:t>. An ineffective conflict handling approach in which the parties try to ignore the problem and do nothing to resolve their differences:  lose-lose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Competition</a:t>
            </a:r>
            <a:r>
              <a:rPr lang="en-US" sz="2400" dirty="0" smtClean="0"/>
              <a:t>.  An conflict handling approach in which each party tries to maximize its own gain and has little interest in understanding the other party’s position and arriving at a solution that will allow both parties to achieve their goals:  typically lose-lose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Negotiation</a:t>
            </a:r>
            <a:r>
              <a:rPr lang="en-US" sz="2400" dirty="0" smtClean="0"/>
              <a:t>.  Method of conflict resolution in which the parties reaches a solution acceptable to all of them:  win-win or win-lose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2402196" cy="646331"/>
          </a:xfrm>
          <a:prstGeom prst="rect">
            <a:avLst/>
          </a:prstGeom>
          <a:noFill/>
        </p:spPr>
        <p:txBody>
          <a:bodyPr wrap="none" rtlCol="0">
            <a:spAutoFit/>
          </a:bodyPr>
          <a:lstStyle/>
          <a:p>
            <a:r>
              <a:rPr lang="en-US" sz="3600" dirty="0" smtClean="0"/>
              <a:t>Approaches</a:t>
            </a:r>
            <a:endParaRPr lang="en-US" sz="3600" dirty="0"/>
          </a:p>
        </p:txBody>
      </p:sp>
      <p:sp>
        <p:nvSpPr>
          <p:cNvPr id="4" name="TextBox 3"/>
          <p:cNvSpPr txBox="1"/>
          <p:nvPr/>
        </p:nvSpPr>
        <p:spPr>
          <a:xfrm>
            <a:off x="902970" y="1593949"/>
            <a:ext cx="7707630" cy="5047536"/>
          </a:xfrm>
          <a:prstGeom prst="rect">
            <a:avLst/>
          </a:prstGeom>
          <a:noFill/>
        </p:spPr>
        <p:txBody>
          <a:bodyPr wrap="square" rtlCol="0">
            <a:spAutoFit/>
          </a:bodyPr>
          <a:lstStyle/>
          <a:p>
            <a:pPr>
              <a:buFont typeface="Wingdings" pitchFamily="2" charset="2"/>
              <a:buChar char="Ø"/>
            </a:pPr>
            <a:r>
              <a:rPr lang="en-US" sz="2300" dirty="0" smtClean="0"/>
              <a:t>  </a:t>
            </a:r>
            <a:r>
              <a:rPr lang="en-US" sz="2300" b="1" dirty="0" smtClean="0"/>
              <a:t>Facilitation</a:t>
            </a:r>
            <a:r>
              <a:rPr lang="en-US" sz="2300" dirty="0" smtClean="0"/>
              <a:t>.   Conducted by an impartial individual with expertise in handling conflicts and negotiations who helps parties in conflict reach an acceptable solution.  A facilitator does not influence the discussion</a:t>
            </a:r>
          </a:p>
          <a:p>
            <a:pPr>
              <a:buFont typeface="Wingdings" pitchFamily="2" charset="2"/>
              <a:buChar char="Ø"/>
            </a:pPr>
            <a:endParaRPr lang="en-US" sz="2300" dirty="0" smtClean="0"/>
          </a:p>
          <a:p>
            <a:pPr marL="0" lvl="1">
              <a:buFont typeface="Wingdings" pitchFamily="2" charset="2"/>
              <a:buChar char="Ø"/>
            </a:pPr>
            <a:r>
              <a:rPr lang="en-US" sz="2300" dirty="0" smtClean="0"/>
              <a:t>  </a:t>
            </a:r>
            <a:r>
              <a:rPr lang="en-US" sz="2300" b="1" dirty="0" smtClean="0"/>
              <a:t>Mediation</a:t>
            </a:r>
            <a:r>
              <a:rPr lang="en-US" sz="2300" dirty="0" smtClean="0"/>
              <a:t>.  A mediator facilitates negotiations but has no authority to impose a solution.  A mediator can influence the course of the discussion</a:t>
            </a:r>
          </a:p>
          <a:p>
            <a:pPr>
              <a:buFont typeface="Wingdings" pitchFamily="2" charset="2"/>
              <a:buChar char="Ø"/>
            </a:pPr>
            <a:endParaRPr lang="en-US" sz="2300" dirty="0" smtClean="0"/>
          </a:p>
          <a:p>
            <a:pPr marL="0" lvl="1">
              <a:buFont typeface="Wingdings" pitchFamily="2" charset="2"/>
              <a:buChar char="Ø"/>
            </a:pPr>
            <a:r>
              <a:rPr lang="en-US" sz="2300" dirty="0" smtClean="0"/>
              <a:t>  </a:t>
            </a:r>
            <a:r>
              <a:rPr lang="en-US" sz="2300" b="1" dirty="0" smtClean="0"/>
              <a:t>Arbitration</a:t>
            </a:r>
            <a:r>
              <a:rPr lang="en-US" sz="2300" dirty="0" smtClean="0"/>
              <a:t>.  After hearing arguments, an arbiter crafts a solution</a:t>
            </a:r>
          </a:p>
          <a:p>
            <a:pPr marL="457200" lvl="2">
              <a:buFont typeface="Wingdings" pitchFamily="2" charset="2"/>
              <a:buChar char="§"/>
            </a:pPr>
            <a:r>
              <a:rPr lang="en-US" sz="2300" dirty="0" smtClean="0"/>
              <a:t>  </a:t>
            </a:r>
            <a:r>
              <a:rPr lang="en-US" sz="2300" b="1" dirty="0" smtClean="0"/>
              <a:t>Binding</a:t>
            </a:r>
            <a:r>
              <a:rPr lang="en-US" sz="2300" dirty="0" smtClean="0"/>
              <a:t>.  Both parties are obligated to abide by the solution</a:t>
            </a:r>
          </a:p>
          <a:p>
            <a:pPr marL="457200" lvl="2">
              <a:buFont typeface="Wingdings" pitchFamily="2" charset="2"/>
              <a:buChar char="§"/>
            </a:pPr>
            <a:r>
              <a:rPr lang="en-US" sz="2300" b="1" dirty="0" smtClean="0"/>
              <a:t>  Non-binding</a:t>
            </a:r>
            <a:r>
              <a:rPr lang="en-US" sz="2300" dirty="0" smtClean="0"/>
              <a:t>.  Either or both parties can reject solution</a:t>
            </a:r>
            <a:endParaRPr lang="en-US" sz="23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2392578" cy="646331"/>
          </a:xfrm>
          <a:prstGeom prst="rect">
            <a:avLst/>
          </a:prstGeom>
          <a:noFill/>
        </p:spPr>
        <p:txBody>
          <a:bodyPr wrap="none" rtlCol="0">
            <a:spAutoFit/>
          </a:bodyPr>
          <a:lstStyle/>
          <a:p>
            <a:r>
              <a:rPr lang="en-US" sz="3600" dirty="0" smtClean="0"/>
              <a:t>Negotiation</a:t>
            </a:r>
            <a:endParaRPr lang="en-US" sz="3600" dirty="0"/>
          </a:p>
        </p:txBody>
      </p:sp>
      <p:sp>
        <p:nvSpPr>
          <p:cNvPr id="4" name="TextBox 3"/>
          <p:cNvSpPr txBox="1"/>
          <p:nvPr/>
        </p:nvSpPr>
        <p:spPr>
          <a:xfrm>
            <a:off x="902970" y="1593949"/>
            <a:ext cx="7783830"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Distributive</a:t>
            </a:r>
            <a:r>
              <a:rPr lang="en-US" sz="2400" dirty="0" smtClean="0"/>
              <a:t>.  </a:t>
            </a:r>
          </a:p>
          <a:p>
            <a:pPr lvl="1">
              <a:buFont typeface="Wingdings" pitchFamily="2" charset="2"/>
              <a:buChar char="§"/>
              <a:defRPr/>
            </a:pPr>
            <a:r>
              <a:rPr lang="en-US" sz="2400" dirty="0" smtClean="0"/>
              <a:t>  Parties perceive that they have a “fixed pie” to divide</a:t>
            </a:r>
          </a:p>
          <a:p>
            <a:pPr lvl="1">
              <a:buFont typeface="Wingdings" pitchFamily="2" charset="2"/>
              <a:buChar char="§"/>
              <a:defRPr/>
            </a:pPr>
            <a:r>
              <a:rPr lang="en-US" sz="2400" dirty="0" smtClean="0"/>
              <a:t>  Take a adversarial stance</a:t>
            </a:r>
          </a:p>
          <a:p>
            <a:pPr lvl="1">
              <a:buFont typeface="Wingdings" pitchFamily="2" charset="2"/>
              <a:buChar char="§"/>
              <a:defRPr/>
            </a:pPr>
            <a:r>
              <a:rPr lang="en-US" sz="2400" dirty="0" smtClean="0"/>
              <a:t>  See no need to interact in the future</a:t>
            </a:r>
          </a:p>
          <a:p>
            <a:pPr lvl="1">
              <a:buFont typeface="Wingdings" pitchFamily="2" charset="2"/>
              <a:buChar char="§"/>
              <a:defRPr/>
            </a:pPr>
            <a:r>
              <a:rPr lang="en-US" sz="2400" dirty="0" smtClean="0"/>
              <a:t>  Do not care if their interpersonal relationship is damaged by their competitive negotiation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Bargaining</a:t>
            </a:r>
            <a:r>
              <a:rPr lang="en-US" sz="2400" dirty="0" smtClean="0"/>
              <a:t>.  </a:t>
            </a:r>
          </a:p>
          <a:p>
            <a:pPr lvl="1">
              <a:buFont typeface="Wingdings" pitchFamily="2" charset="2"/>
              <a:buChar char="§"/>
              <a:defRPr/>
            </a:pPr>
            <a:r>
              <a:rPr lang="en-US" sz="2400" dirty="0" smtClean="0"/>
              <a:t>  Parties perceive that they might be able to increase the resource pie with a creative solution:  win-win</a:t>
            </a:r>
          </a:p>
          <a:p>
            <a:pPr lvl="1">
              <a:buFont typeface="Wingdings" pitchFamily="2" charset="2"/>
              <a:buChar char="§"/>
              <a:defRPr/>
            </a:pPr>
            <a:r>
              <a:rPr lang="en-US" sz="2400" dirty="0" smtClean="0"/>
              <a:t>  Used with many approaches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2130</Words>
  <Application>Microsoft Office PowerPoint</Application>
  <PresentationFormat>On-screen Show (4:3)</PresentationFormat>
  <Paragraphs>168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57</cp:revision>
  <dcterms:created xsi:type="dcterms:W3CDTF">2014-11-04T12:55:44Z</dcterms:created>
  <dcterms:modified xsi:type="dcterms:W3CDTF">2016-08-24T15:56:47Z</dcterms:modified>
</cp:coreProperties>
</file>