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3" r:id="rId16"/>
    <p:sldId id="274" r:id="rId17"/>
    <p:sldId id="275" r:id="rId18"/>
    <p:sldId id="277"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77465" autoAdjust="0"/>
  </p:normalViewPr>
  <p:slideViewPr>
    <p:cSldViewPr>
      <p:cViewPr varScale="1">
        <p:scale>
          <a:sx n="101" d="100"/>
          <a:sy n="101" d="100"/>
        </p:scale>
        <p:origin x="191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200" d="100"/>
          <a:sy n="200" d="100"/>
        </p:scale>
        <p:origin x="1392" y="-59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2713130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89325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339067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Whether a firm looks to the outside or the inside to fill positions is a function of judgment.  Both approaches have their advantages.</a:t>
            </a:r>
          </a:p>
          <a:p>
            <a:endParaRPr lang="en-US" dirty="0"/>
          </a:p>
          <a:p>
            <a:r>
              <a:rPr lang="en-US" dirty="0" smtClean="0"/>
              <a:t>Hiring from within means you hire someone who as familiar with the firm and the form’s culture, has a proven track record, and has a proven record as a fit for the firm.</a:t>
            </a:r>
          </a:p>
          <a:p>
            <a:endParaRPr lang="en-US" dirty="0"/>
          </a:p>
          <a:p>
            <a:r>
              <a:rPr lang="en-US" dirty="0" smtClean="0"/>
              <a:t>Hiring from without is the opportunity to bring in new skills and new ideas.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2044701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Testing of all kinds is acceptable as long as it meets a legitimate business need.</a:t>
            </a:r>
          </a:p>
          <a:p>
            <a:endParaRPr lang="en-US" dirty="0"/>
          </a:p>
          <a:p>
            <a:r>
              <a:rPr lang="en-US" dirty="0" smtClean="0"/>
              <a:t>Laws vary from state to state about what you can do to evaluate a candidate.  For example, in some states you cannot ask a candidate whether the candidate has been convicted of a felony.  The belief is that even felons need a fair chance to find a job.  Others, disagree.</a:t>
            </a:r>
          </a:p>
          <a:p>
            <a:endParaRPr lang="en-US" dirty="0"/>
          </a:p>
          <a:p>
            <a:r>
              <a:rPr lang="en-US" dirty="0" smtClean="0"/>
              <a:t>However, if you can show a legitimate business need, the courts tend to side with the employer.</a:t>
            </a:r>
          </a:p>
          <a:p>
            <a:endParaRPr lang="en-US" dirty="0"/>
          </a:p>
          <a:p>
            <a:r>
              <a:rPr lang="en-US" dirty="0" smtClean="0"/>
              <a:t>Here are two examples.  At one time, the airline industry required flight attendants (who were called stewardesses back then) to be females under 103 pounds.  The argument was that smaller women were a business necessity to save fuel.  Smaller people caused the air craft to burn less fuel.  The fact that they were all attractive was only a coincidence.  The courts did not buy the argument since the airlines did not apply the same standard to pilots or passengers.</a:t>
            </a:r>
          </a:p>
          <a:p>
            <a:endParaRPr lang="en-US" dirty="0"/>
          </a:p>
          <a:p>
            <a:r>
              <a:rPr lang="en-US" dirty="0" smtClean="0"/>
              <a:t>On the other hand, the restaurant Hooters only hires women of a specific body type.  Hooters argues that the restaurant has an image to uphold.  In this case, the court has sided with the restaurant.</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494046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a firm spends to train and develop its workforce is a matter of judgment.  In general, firms hire the skills it needs and does not pay for additional training.</a:t>
            </a:r>
          </a:p>
          <a:p>
            <a:endParaRPr lang="en-US" dirty="0"/>
          </a:p>
          <a:p>
            <a:r>
              <a:rPr lang="en-US" dirty="0" smtClean="0"/>
              <a:t>However, it is sometimes better for the firm to pay for the training for a specific skill.  For example, if a firm is unable to find a qualified candidate with a  specific skill, it might train an existing employee in that specific skill.</a:t>
            </a:r>
          </a:p>
          <a:p>
            <a:endParaRPr lang="en-US" dirty="0"/>
          </a:p>
          <a:p>
            <a:r>
              <a:rPr lang="en-US" dirty="0" smtClean="0"/>
              <a:t>Some firms encourage formal education.  For example, Northrup Grumman will pay the full cost of higher education. If you already had a PhD, Northrup will pay for a second one.  The company believes that this reflects well on its reputation and is worth the cost. </a:t>
            </a:r>
          </a:p>
          <a:p>
            <a:endParaRPr lang="en-US" dirty="0"/>
          </a:p>
          <a:p>
            <a:r>
              <a:rPr lang="en-US" dirty="0" smtClean="0"/>
              <a:t>Firms must constantly make the cost-benefit analyses for its training and development policies.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2157178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A performance appraisal is a systematic and periodic process that assesses an individual employee’s job performance </a:t>
            </a:r>
            <a:r>
              <a:rPr lang="en-US" dirty="0" smtClean="0"/>
              <a:t>in achieving organizational goals. Other </a:t>
            </a:r>
            <a:r>
              <a:rPr lang="en-US" dirty="0"/>
              <a:t>aspects of individual employees </a:t>
            </a:r>
            <a:r>
              <a:rPr lang="en-US" dirty="0" smtClean="0"/>
              <a:t>can be </a:t>
            </a:r>
            <a:r>
              <a:rPr lang="en-US" dirty="0"/>
              <a:t>considered as well, such </a:t>
            </a:r>
            <a:r>
              <a:rPr lang="en-US" dirty="0" smtClean="0"/>
              <a:t>behavior, </a:t>
            </a:r>
            <a:r>
              <a:rPr lang="en-US" dirty="0"/>
              <a:t>potential for future improvement, strengths and weaknesses, </a:t>
            </a:r>
            <a:r>
              <a:rPr lang="en-US" dirty="0" smtClean="0"/>
              <a:t>etc.  Historically</a:t>
            </a:r>
            <a:r>
              <a:rPr lang="en-US" dirty="0"/>
              <a:t>, </a:t>
            </a:r>
            <a:r>
              <a:rPr lang="en-US" dirty="0" smtClean="0"/>
              <a:t>appraisals have </a:t>
            </a:r>
            <a:r>
              <a:rPr lang="en-US" dirty="0"/>
              <a:t>been conducted </a:t>
            </a:r>
            <a:r>
              <a:rPr lang="en-US" dirty="0" smtClean="0"/>
              <a:t>annually; </a:t>
            </a:r>
            <a:r>
              <a:rPr lang="en-US" dirty="0"/>
              <a:t>however, many companies are moving towards shorter </a:t>
            </a:r>
            <a:r>
              <a:rPr lang="en-US" dirty="0" smtClean="0"/>
              <a:t>cycles, even weekly.  Appraisals can be used to provide feedback, counseling, and developing </a:t>
            </a:r>
            <a:r>
              <a:rPr lang="en-US" dirty="0"/>
              <a:t>employees, and </a:t>
            </a:r>
            <a:r>
              <a:rPr lang="en-US" dirty="0" smtClean="0"/>
              <a:t>as a way to justify compensation</a:t>
            </a:r>
            <a:r>
              <a:rPr lang="en-US" dirty="0"/>
              <a:t>, job status, or disciplinary </a:t>
            </a:r>
            <a:r>
              <a:rPr lang="en-US" dirty="0" smtClean="0"/>
              <a:t>actions.</a:t>
            </a:r>
            <a:endParaRPr lang="en-US" dirty="0"/>
          </a:p>
          <a:p>
            <a:endParaRPr lang="en-US" dirty="0" smtClean="0"/>
          </a:p>
          <a:p>
            <a:r>
              <a:rPr lang="en-US" dirty="0" smtClean="0"/>
              <a:t>A </a:t>
            </a:r>
            <a:r>
              <a:rPr lang="en-US" dirty="0"/>
              <a:t>central </a:t>
            </a:r>
            <a:r>
              <a:rPr lang="en-US" dirty="0" smtClean="0"/>
              <a:t>argument for </a:t>
            </a:r>
            <a:r>
              <a:rPr lang="en-US" dirty="0"/>
              <a:t>the </a:t>
            </a:r>
            <a:r>
              <a:rPr lang="en-US" dirty="0" smtClean="0"/>
              <a:t>use of appraisals is </a:t>
            </a:r>
            <a:r>
              <a:rPr lang="en-US" dirty="0"/>
              <a:t>performance </a:t>
            </a:r>
            <a:r>
              <a:rPr lang="en-US" dirty="0" smtClean="0"/>
              <a:t>improvement, establishing as </a:t>
            </a:r>
            <a:r>
              <a:rPr lang="en-US" dirty="0"/>
              <a:t>a basis for employment decisions (e.g. promotions, terminations, transfers), </a:t>
            </a:r>
            <a:r>
              <a:rPr lang="en-US" dirty="0" smtClean="0"/>
              <a:t>to </a:t>
            </a:r>
            <a:r>
              <a:rPr lang="en-US" dirty="0"/>
              <a:t>aid with communication (e.g</a:t>
            </a:r>
            <a:r>
              <a:rPr lang="en-US" dirty="0" smtClean="0"/>
              <a:t>., letting employees know </a:t>
            </a:r>
            <a:r>
              <a:rPr lang="en-US" dirty="0"/>
              <a:t>how they are </a:t>
            </a:r>
            <a:r>
              <a:rPr lang="en-US" dirty="0" smtClean="0"/>
              <a:t>meeting organizational </a:t>
            </a:r>
            <a:r>
              <a:rPr lang="en-US" dirty="0"/>
              <a:t>expectations), to establish personal objectives for </a:t>
            </a:r>
            <a:r>
              <a:rPr lang="en-US" dirty="0" smtClean="0"/>
              <a:t>training, and as a means to document actions in in </a:t>
            </a:r>
            <a:r>
              <a:rPr lang="en-US" dirty="0"/>
              <a:t>wage and salary </a:t>
            </a:r>
            <a:r>
              <a:rPr lang="en-US" dirty="0" smtClean="0"/>
              <a:t>administration.</a:t>
            </a:r>
            <a:r>
              <a:rPr lang="en-US" baseline="30000" dirty="0"/>
              <a:t> </a:t>
            </a:r>
            <a:endParaRPr lang="en-US" baseline="30000" dirty="0" smtClean="0"/>
          </a:p>
          <a:p>
            <a:endParaRPr lang="en-US" baseline="30000" dirty="0"/>
          </a:p>
          <a:p>
            <a:r>
              <a:rPr lang="en-US" dirty="0" smtClean="0"/>
              <a:t>Appraisals can </a:t>
            </a:r>
            <a:r>
              <a:rPr lang="en-US" dirty="0"/>
              <a:t>aid in the formulation of job criteria and selection of individuals </a:t>
            </a:r>
            <a:r>
              <a:rPr lang="en-US" dirty="0" smtClean="0"/>
              <a:t>who </a:t>
            </a:r>
            <a:r>
              <a:rPr lang="en-US" dirty="0"/>
              <a:t>are best suited to </a:t>
            </a:r>
            <a:r>
              <a:rPr lang="en-US" dirty="0" smtClean="0"/>
              <a:t>perform specific jobs, as a guide for </a:t>
            </a:r>
            <a:r>
              <a:rPr lang="en-US" dirty="0"/>
              <a:t>employee career </a:t>
            </a:r>
            <a:r>
              <a:rPr lang="en-US" dirty="0" smtClean="0"/>
              <a:t>development, and an </a:t>
            </a:r>
            <a:r>
              <a:rPr lang="en-US" dirty="0"/>
              <a:t>aid </a:t>
            </a:r>
            <a:r>
              <a:rPr lang="en-US" dirty="0" smtClean="0"/>
              <a:t>to work motivation.</a:t>
            </a:r>
          </a:p>
          <a:p>
            <a:endParaRPr lang="en-US" dirty="0"/>
          </a:p>
          <a:p>
            <a:r>
              <a:rPr lang="en-US" dirty="0" smtClean="0"/>
              <a:t>At this point, I must voice my opposition to performance appraisals.  Both Peter Drucker and W. Edwards Deming argue that appraisals have a net negative effect on firms.  I concur.  The biases that we all hold make the creation of a totally objective performance evaluation system (and its implementation) a near impossibility.  No matter how fair you think you are, someone, somewhere will disagree with you.  These perceptions of unfairness (remember Equity Theory and Expectancy Theory) have negative outcomes that overshadow the potential positive aspects of a performance system.  I admit this puts firms is a tough position.  Without the documentation of performance appraisals, how do you justify management decisions such as promotions, raises, and punishments?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178172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sz="1000" dirty="0" smtClean="0"/>
              <a:t>Many types of appraisals exist.</a:t>
            </a:r>
          </a:p>
          <a:p>
            <a:pPr eaLnBrk="1" hangingPunct="1">
              <a:lnSpc>
                <a:spcPct val="80000"/>
              </a:lnSpc>
            </a:pPr>
            <a:endParaRPr lang="en-US" sz="1000" dirty="0"/>
          </a:p>
          <a:p>
            <a:pPr eaLnBrk="1" hangingPunct="1">
              <a:lnSpc>
                <a:spcPct val="80000"/>
              </a:lnSpc>
            </a:pPr>
            <a:r>
              <a:rPr lang="en-US" sz="1000" dirty="0" smtClean="0"/>
              <a:t>Self--Self appraisals can supplement manager view.</a:t>
            </a:r>
          </a:p>
          <a:p>
            <a:pPr eaLnBrk="1" hangingPunct="1">
              <a:lnSpc>
                <a:spcPct val="80000"/>
              </a:lnSpc>
            </a:pPr>
            <a:endParaRPr lang="en-US" sz="1000" dirty="0" smtClean="0"/>
          </a:p>
          <a:p>
            <a:pPr eaLnBrk="1" hangingPunct="1">
              <a:lnSpc>
                <a:spcPct val="80000"/>
              </a:lnSpc>
            </a:pPr>
            <a:r>
              <a:rPr lang="en-US" sz="1000" dirty="0" smtClean="0"/>
              <a:t>Peer appraisal--Coworkers provide appraisal; common in team settings.</a:t>
            </a:r>
          </a:p>
          <a:p>
            <a:pPr eaLnBrk="1" hangingPunct="1">
              <a:lnSpc>
                <a:spcPct val="80000"/>
              </a:lnSpc>
            </a:pPr>
            <a:endParaRPr lang="en-US" sz="1000" dirty="0" smtClean="0"/>
          </a:p>
          <a:p>
            <a:pPr eaLnBrk="1" hangingPunct="1">
              <a:lnSpc>
                <a:spcPct val="80000"/>
              </a:lnSpc>
            </a:pPr>
            <a:r>
              <a:rPr lang="en-US" sz="1000" dirty="0" smtClean="0"/>
              <a:t>360 Degree--performance appraisal by peers, subordinates, superiors, and clients who are in a position to evaluate a manager’s performance.  360 evaluations are argued as the most objective (fairest) of any system.  However, the cost of these evaluations have been empirically shown to exceed the benefit.</a:t>
            </a:r>
          </a:p>
          <a:p>
            <a:pPr eaLnBrk="1" hangingPunct="1">
              <a:lnSpc>
                <a:spcPct val="80000"/>
              </a:lnSpc>
            </a:pPr>
            <a:endParaRPr lang="en-US" sz="1000" dirty="0"/>
          </a:p>
          <a:p>
            <a:pPr eaLnBrk="1" hangingPunct="1">
              <a:lnSpc>
                <a:spcPct val="80000"/>
              </a:lnSpc>
            </a:pPr>
            <a:r>
              <a:rPr lang="en-US" sz="1000" dirty="0" smtClean="0"/>
              <a:t>The most meaningful appraisals can be those rendered by outside parties, e.g., customers, who are not as affected by biases.  Automated reports, e.g., sales reports, are the most objective, but forms must ensure they are evaluating the right thing—are the firm’s goals sales or profits?</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292491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discussed formal appraisals.  </a:t>
            </a:r>
          </a:p>
          <a:p>
            <a:endParaRPr lang="en-US" dirty="0"/>
          </a:p>
          <a:p>
            <a:r>
              <a:rPr lang="en-US" dirty="0" smtClean="0"/>
              <a:t>I consider informal appraisals, where a supervisor sits down with the employees and chats about performance, to be the most useful.  These sessions should be frequent—not so often as to interrupt the work, but often enough to ensure the employee gets feedback in a timely manner.</a:t>
            </a:r>
          </a:p>
          <a:p>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1980237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take away from this slide is, firms must always consider the total cost of compensation—pay and benefits—when making hiring decisions.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699177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firm’s pay policy can have far-reaching affects on the firm’s performance.</a:t>
            </a:r>
          </a:p>
          <a:p>
            <a:endParaRPr lang="en-US" dirty="0"/>
          </a:p>
          <a:p>
            <a:r>
              <a:rPr lang="en-US" dirty="0" smtClean="0"/>
              <a:t>To attract the best and brightest candidates, firms will often pay more than the market rate for a skill.</a:t>
            </a:r>
          </a:p>
          <a:p>
            <a:endParaRPr lang="en-US" dirty="0"/>
          </a:p>
          <a:p>
            <a:r>
              <a:rPr lang="en-US" dirty="0" smtClean="0"/>
              <a:t>At times, a firm might want to pay below the market rate, e.g., when cash is tight and the labor market is soft.</a:t>
            </a:r>
          </a:p>
          <a:p>
            <a:endParaRPr lang="en-US" dirty="0"/>
          </a:p>
          <a:p>
            <a:r>
              <a:rPr lang="en-US" dirty="0" smtClean="0"/>
              <a:t>In the long run, firm’s tend to regress to the market average.</a:t>
            </a:r>
          </a:p>
          <a:p>
            <a:endParaRPr lang="en-US" dirty="0"/>
          </a:p>
          <a:p>
            <a:r>
              <a:rPr lang="en-US" dirty="0" smtClean="0"/>
              <a:t>Please read the article in Moodle on pay policy.</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3822103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19</a:t>
            </a:fld>
            <a:endParaRPr lang="en-US"/>
          </a:p>
        </p:txBody>
      </p:sp>
    </p:spTree>
    <p:extLst>
      <p:ext uri="{BB962C8B-B14F-4D97-AF65-F5344CB8AC3E}">
        <p14:creationId xmlns:p14="http://schemas.microsoft.com/office/powerpoint/2010/main" val="33007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2284918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20</a:t>
            </a:fld>
            <a:endParaRPr lang="en-US"/>
          </a:p>
        </p:txBody>
      </p:sp>
    </p:spTree>
    <p:extLst>
      <p:ext uri="{BB962C8B-B14F-4D97-AF65-F5344CB8AC3E}">
        <p14:creationId xmlns:p14="http://schemas.microsoft.com/office/powerpoint/2010/main" val="372186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sz="1000" b="1" dirty="0" smtClean="0"/>
              <a:t>Recruitment and Selection. </a:t>
            </a:r>
            <a:r>
              <a:rPr lang="en-US" sz="1000" dirty="0" smtClean="0"/>
              <a:t>Used to attract and hire new employees who have the knowledge, abilities, skills, and experiences that will help an organization achieve its goals. </a:t>
            </a:r>
          </a:p>
          <a:p>
            <a:pPr eaLnBrk="1" hangingPunct="1">
              <a:lnSpc>
                <a:spcPct val="90000"/>
              </a:lnSpc>
            </a:pPr>
            <a:endParaRPr lang="en-US" sz="1000" dirty="0" smtClean="0"/>
          </a:p>
          <a:p>
            <a:pPr eaLnBrk="1" hangingPunct="1">
              <a:lnSpc>
                <a:spcPct val="90000"/>
              </a:lnSpc>
            </a:pPr>
            <a:r>
              <a:rPr lang="en-US" sz="1000" b="1" dirty="0" smtClean="0"/>
              <a:t>Training and Development.  </a:t>
            </a:r>
            <a:r>
              <a:rPr lang="en-US" sz="1000" dirty="0" smtClean="0"/>
              <a:t>Ensures that organizational members develop the skills and abilities that will enable them to perform their jobs effectively in the present and the future. Changes in technology and the environment require that organizational members learn new techniques and ways of working.  Generally, firms hire people with the skills they need and only pay train them in special circumstances.  However, sometimes, it is cheaper to teach a current employee new skills instead of paying the market rate for the skill with a new employee.</a:t>
            </a:r>
          </a:p>
          <a:p>
            <a:pPr eaLnBrk="1" hangingPunct="1">
              <a:lnSpc>
                <a:spcPct val="90000"/>
              </a:lnSpc>
            </a:pPr>
            <a:endParaRPr lang="en-US" sz="1000" b="1" dirty="0" smtClean="0"/>
          </a:p>
          <a:p>
            <a:pPr eaLnBrk="1" hangingPunct="1">
              <a:lnSpc>
                <a:spcPct val="90000"/>
              </a:lnSpc>
            </a:pPr>
            <a:r>
              <a:rPr lang="en-US" sz="1000" b="1" dirty="0" smtClean="0"/>
              <a:t>Performance Appraisal and Feedback.  </a:t>
            </a:r>
            <a:r>
              <a:rPr lang="en-US" sz="1000" dirty="0" smtClean="0"/>
              <a:t>Provides managers with the information they need to make good human resources decisions about how to train, motivate, and reward organizational members.  I side with Drucker and Deming and believe that formal performance systems have negative effects on firms.  Nonetheless, if a firm insists on have a performance system, it must be equitable, unbiased, and designed to reward the behaviors the firm values.</a:t>
            </a:r>
            <a:endParaRPr lang="en-US" sz="1000" b="1" dirty="0" smtClean="0"/>
          </a:p>
          <a:p>
            <a:pPr eaLnBrk="1" hangingPunct="1">
              <a:lnSpc>
                <a:spcPct val="90000"/>
              </a:lnSpc>
            </a:pPr>
            <a:endParaRPr lang="en-US" sz="1000" b="1" dirty="0" smtClean="0"/>
          </a:p>
          <a:p>
            <a:pPr eaLnBrk="1" hangingPunct="1">
              <a:lnSpc>
                <a:spcPct val="90000"/>
              </a:lnSpc>
            </a:pPr>
            <a:r>
              <a:rPr lang="en-US" sz="1000" b="1" dirty="0" smtClean="0"/>
              <a:t>Pay and Benefits.  </a:t>
            </a:r>
            <a:r>
              <a:rPr lang="en-US" sz="1000" dirty="0" smtClean="0"/>
              <a:t>Rewarding high performing members with raises, bonuses and recognition.  Some believe that </a:t>
            </a:r>
            <a:r>
              <a:rPr lang="en-US" sz="1000" dirty="0"/>
              <a:t>i</a:t>
            </a:r>
            <a:r>
              <a:rPr lang="en-US" sz="1000" dirty="0" smtClean="0"/>
              <a:t>ncreased pay encourages better performance.  I disagree, but we will address that in the lecture on motivation.  Benefits are a way to sweeten the pot. Some benefits, such as health insurance under the Affordable Care Act, are now mandatory.  The total cost to the employer (pay and benefits) must be considered in making hiring decisions.</a:t>
            </a:r>
          </a:p>
          <a:p>
            <a:pPr eaLnBrk="1" hangingPunct="1">
              <a:lnSpc>
                <a:spcPct val="90000"/>
              </a:lnSpc>
            </a:pPr>
            <a:endParaRPr lang="en-US" sz="1000" b="1" dirty="0" smtClean="0"/>
          </a:p>
          <a:p>
            <a:pPr eaLnBrk="1" hangingPunct="1">
              <a:lnSpc>
                <a:spcPct val="90000"/>
              </a:lnSpc>
            </a:pPr>
            <a:r>
              <a:rPr lang="en-US" sz="1000" b="1" dirty="0" smtClean="0"/>
              <a:t>Labor relations.  </a:t>
            </a:r>
            <a:r>
              <a:rPr lang="en-US" sz="1000" dirty="0" smtClean="0"/>
              <a:t>Steps that managers take to develop and maintain good working relationships with the labor unions that may represent their employees’ interests.  Labor unions are becoming less and less relevant; however, firms must ensure that human resource departments meet the needs of the firm and properly address all matter of employer-employee relations.</a:t>
            </a:r>
            <a:endParaRPr lang="en-US" sz="1000" dirty="0"/>
          </a:p>
        </p:txBody>
      </p:sp>
    </p:spTree>
    <p:extLst>
      <p:ext uri="{BB962C8B-B14F-4D97-AF65-F5344CB8AC3E}">
        <p14:creationId xmlns:p14="http://schemas.microsoft.com/office/powerpoint/2010/main" val="35913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dirty="0" smtClean="0"/>
              <a:t>Claims of sexual harassment can be expensive for firms to defend in court.  To protect the firm, management must ensure that:</a:t>
            </a:r>
          </a:p>
          <a:p>
            <a:pPr marL="228600" indent="-228600" eaLnBrk="1" hangingPunct="1">
              <a:lnSpc>
                <a:spcPct val="90000"/>
              </a:lnSpc>
              <a:buAutoNum type="arabicPeriod"/>
            </a:pPr>
            <a:r>
              <a:rPr lang="en-US" dirty="0" smtClean="0"/>
              <a:t>Policies prohibiting sexual harassment and hostile work environments exists.</a:t>
            </a:r>
          </a:p>
          <a:p>
            <a:pPr marL="228600" indent="-228600" eaLnBrk="1" hangingPunct="1">
              <a:lnSpc>
                <a:spcPct val="90000"/>
              </a:lnSpc>
              <a:buAutoNum type="arabicPeriod"/>
            </a:pPr>
            <a:r>
              <a:rPr lang="en-US" dirty="0" smtClean="0"/>
              <a:t>Employees are aware of the policies.</a:t>
            </a:r>
          </a:p>
          <a:p>
            <a:pPr marL="228600" indent="-228600" eaLnBrk="1" hangingPunct="1">
              <a:lnSpc>
                <a:spcPct val="90000"/>
              </a:lnSpc>
              <a:buAutoNum type="arabicPeriod"/>
            </a:pPr>
            <a:r>
              <a:rPr lang="en-US" dirty="0" smtClean="0"/>
              <a:t>Policies are enforced.</a:t>
            </a:r>
          </a:p>
          <a:p>
            <a:pPr marL="228600" indent="-228600" eaLnBrk="1" hangingPunct="1">
              <a:lnSpc>
                <a:spcPct val="90000"/>
              </a:lnSpc>
              <a:buAutoNum type="arabicPeriod"/>
            </a:pPr>
            <a:r>
              <a:rPr lang="en-US" dirty="0" smtClean="0"/>
              <a:t>No allegation is ignored.  The decision might be to do nothing, but the investigation of the accusation must be performed.</a:t>
            </a:r>
          </a:p>
          <a:p>
            <a:pPr marL="228600" indent="-228600" eaLnBrk="1" hangingPunct="1">
              <a:lnSpc>
                <a:spcPct val="90000"/>
              </a:lnSpc>
              <a:buAutoNum type="arabicPeriod"/>
            </a:pPr>
            <a:endParaRPr lang="en-US" dirty="0"/>
          </a:p>
          <a:p>
            <a:pPr>
              <a:lnSpc>
                <a:spcPct val="90000"/>
              </a:lnSpc>
            </a:pPr>
            <a:r>
              <a:rPr lang="en-US" dirty="0" smtClean="0"/>
              <a:t>The Americans with Disabilities Act (ADA) requires </a:t>
            </a:r>
            <a:r>
              <a:rPr lang="en-US" dirty="0"/>
              <a:t>employers with 15 or more employees to provide qualified individuals with disabilities an equal opportunity to benefit from the full range of employment-related opportunities available to others. For example, it prohibits discrimination in recruitment, hiring, promotions, training, pay, social activities, and other privileges of employment. It restricts questions that can be asked about an applicant's disability before a job offer is made, and it requires that employers make </a:t>
            </a:r>
            <a:r>
              <a:rPr lang="en-US" b="1" dirty="0"/>
              <a:t>reasonable</a:t>
            </a:r>
            <a:r>
              <a:rPr lang="en-US" dirty="0"/>
              <a:t> accommodation to the known physical or mental limitations of otherwise qualified individuals with disabilities, </a:t>
            </a:r>
            <a:r>
              <a:rPr lang="en-US" b="1" dirty="0"/>
              <a:t>unless</a:t>
            </a:r>
            <a:r>
              <a:rPr lang="en-US" dirty="0"/>
              <a:t> it results in undue hardship. </a:t>
            </a:r>
            <a:r>
              <a:rPr lang="en-US" dirty="0" smtClean="0"/>
              <a:t>  What is reasonable and what is undue is a question still being addressed in the courts.</a:t>
            </a:r>
          </a:p>
          <a:p>
            <a:pPr>
              <a:lnSpc>
                <a:spcPct val="90000"/>
              </a:lnSpc>
            </a:pPr>
            <a:endParaRPr lang="en-US" dirty="0"/>
          </a:p>
          <a:p>
            <a:pPr>
              <a:lnSpc>
                <a:spcPct val="90000"/>
              </a:lnSpc>
            </a:pPr>
            <a:r>
              <a:rPr lang="en-US" dirty="0" smtClean="0"/>
              <a:t>Sometimes, if might be cost effective to treat employees with substance abuse issues, however, a firm should always have a policy to establish expectations.</a:t>
            </a:r>
          </a:p>
          <a:p>
            <a:pPr>
              <a:lnSpc>
                <a:spcPct val="90000"/>
              </a:lnSpc>
            </a:pPr>
            <a:endParaRPr lang="en-US" dirty="0"/>
          </a:p>
          <a:p>
            <a:pPr>
              <a:lnSpc>
                <a:spcPct val="90000"/>
              </a:lnSpc>
            </a:pPr>
            <a:r>
              <a:rPr lang="en-US" dirty="0" smtClean="0"/>
              <a:t>Dealing with employees with communicable diseases is a very complex issue.  Read the document Moodle, “Infectious Disease in the Workplace.”</a:t>
            </a:r>
            <a:endParaRPr lang="en-US" dirty="0"/>
          </a:p>
        </p:txBody>
      </p:sp>
    </p:spTree>
    <p:extLst>
      <p:ext uri="{BB962C8B-B14F-4D97-AF65-F5344CB8AC3E}">
        <p14:creationId xmlns:p14="http://schemas.microsoft.com/office/powerpoint/2010/main" val="2553767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In the United States, laws protecting employment exist. The </a:t>
            </a:r>
            <a:r>
              <a:rPr lang="en-US" b="1" dirty="0"/>
              <a:t>Equal Employment Opportunity Commission</a:t>
            </a:r>
            <a:r>
              <a:rPr lang="en-US" dirty="0"/>
              <a:t> (</a:t>
            </a:r>
            <a:r>
              <a:rPr lang="en-US" b="1" dirty="0"/>
              <a:t>EEOC</a:t>
            </a:r>
            <a:r>
              <a:rPr lang="en-US" dirty="0"/>
              <a:t>) is </a:t>
            </a:r>
            <a:r>
              <a:rPr lang="en-US" dirty="0" smtClean="0"/>
              <a:t>the federal </a:t>
            </a:r>
            <a:r>
              <a:rPr lang="en-US" dirty="0"/>
              <a:t>agency that administers and enforces </a:t>
            </a:r>
            <a:r>
              <a:rPr lang="en-US" dirty="0" smtClean="0"/>
              <a:t>these laws. </a:t>
            </a:r>
            <a:r>
              <a:rPr lang="en-US" dirty="0"/>
              <a:t>The EEOC investigates discrimination complaints </a:t>
            </a:r>
            <a:r>
              <a:rPr lang="en-US" dirty="0" smtClean="0"/>
              <a:t>of race</a:t>
            </a:r>
            <a:r>
              <a:rPr lang="en-US" dirty="0"/>
              <a:t>, color, national origin, religion, sex, age, disability, genetic information, and retaliation for reporting, </a:t>
            </a:r>
            <a:r>
              <a:rPr lang="en-US" dirty="0" smtClean="0"/>
              <a:t>discriminatory practices. The </a:t>
            </a:r>
            <a:r>
              <a:rPr lang="en-US" dirty="0"/>
              <a:t>Commission </a:t>
            </a:r>
            <a:r>
              <a:rPr lang="en-US" dirty="0" smtClean="0"/>
              <a:t>also mediates </a:t>
            </a:r>
            <a:r>
              <a:rPr lang="en-US" dirty="0"/>
              <a:t>and settles </a:t>
            </a:r>
            <a:r>
              <a:rPr lang="en-US" dirty="0" smtClean="0"/>
              <a:t>discrimination complaints and is </a:t>
            </a:r>
            <a:r>
              <a:rPr lang="en-US" dirty="0"/>
              <a:t>empowered to file civil </a:t>
            </a:r>
            <a:r>
              <a:rPr lang="en-US" dirty="0" smtClean="0"/>
              <a:t>discrimination </a:t>
            </a:r>
            <a:r>
              <a:rPr lang="en-US" dirty="0"/>
              <a:t>suits against </a:t>
            </a:r>
            <a:r>
              <a:rPr lang="en-US" dirty="0" smtClean="0"/>
              <a:t>employers. </a:t>
            </a:r>
          </a:p>
          <a:p>
            <a:endParaRPr lang="en-US" dirty="0"/>
          </a:p>
          <a:p>
            <a:r>
              <a:rPr lang="en-US" dirty="0" smtClean="0"/>
              <a:t>The EEOC has been criticized for some of its rulings, such as advice </a:t>
            </a:r>
            <a:r>
              <a:rPr lang="en-US" dirty="0"/>
              <a:t>that requiring a high school diploma from job applicants could violate the Americans with Disabilities Act. The advice letter stated that the longtime lowest common denominator of employee screening must be "job-related for the position in question and consistent with business necessity." </a:t>
            </a:r>
            <a:r>
              <a:rPr lang="en-US" dirty="0" smtClean="0"/>
              <a:t> The </a:t>
            </a:r>
            <a:r>
              <a:rPr lang="en-US" dirty="0"/>
              <a:t>EEOC has been criticized for </a:t>
            </a:r>
            <a:r>
              <a:rPr lang="en-US" dirty="0" smtClean="0"/>
              <a:t>its heavy-handed tactics. Based </a:t>
            </a:r>
            <a:r>
              <a:rPr lang="en-US" dirty="0"/>
              <a:t>on a statistical analysis of personnel and promotions, EEOC argued that </a:t>
            </a:r>
            <a:r>
              <a:rPr lang="en-US" dirty="0" smtClean="0"/>
              <a:t>one firm was </a:t>
            </a:r>
            <a:r>
              <a:rPr lang="en-US" dirty="0"/>
              <a:t>systematically excluding women from high-earning positions in commission sales, and was paying female management lower wages than male management. </a:t>
            </a:r>
            <a:r>
              <a:rPr lang="en-US" dirty="0" smtClean="0"/>
              <a:t>The firm counter-argued </a:t>
            </a:r>
            <a:r>
              <a:rPr lang="en-US" dirty="0"/>
              <a:t>that the company had in fact encouraged female applicants for sales and management, but that women preferred lower-paying positions with more stable daytime working hours, as compared to commission sales which demanded evening and weekend shifts and featured drastically varying pay</a:t>
            </a:r>
            <a:r>
              <a:rPr lang="en-US" dirty="0" smtClean="0"/>
              <a:t>. The courts </a:t>
            </a:r>
            <a:r>
              <a:rPr lang="en-US" dirty="0"/>
              <a:t>ruled in favor of </a:t>
            </a:r>
            <a:r>
              <a:rPr lang="en-US" dirty="0" smtClean="0"/>
              <a:t>the firm, </a:t>
            </a:r>
            <a:r>
              <a:rPr lang="en-US" dirty="0"/>
              <a:t>noting that the EEOC had not produced a single witness who alleged discrimination, nor had the EEOC identified any Sears policy that discriminated against women</a:t>
            </a:r>
            <a:r>
              <a:rPr lang="en-US" dirty="0" smtClean="0"/>
              <a:t>.</a:t>
            </a:r>
          </a:p>
          <a:p>
            <a:endParaRPr lang="en-US" dirty="0"/>
          </a:p>
          <a:p>
            <a:r>
              <a:rPr lang="en-US" dirty="0" smtClean="0"/>
              <a:t>The EEOC was a long-standing approach to arguing discrimination:  </a:t>
            </a:r>
            <a:r>
              <a:rPr lang="en-US" i="1" dirty="0" smtClean="0"/>
              <a:t>post hoc, ergo propter hoc</a:t>
            </a:r>
            <a:r>
              <a:rPr lang="en-US" dirty="0" smtClean="0"/>
              <a:t>.  The EEOC assumes that if the demographics of your workforce are not identical to the demographics of the local community, then discriminatory practices exist and you must prove they do not—in essence, guilty until proven innocent.</a:t>
            </a:r>
          </a:p>
          <a:p>
            <a:endParaRPr lang="en-US" dirty="0" smtClean="0"/>
          </a:p>
          <a:p>
            <a:endParaRPr lang="en-US" baseline="30000" dirty="0"/>
          </a:p>
          <a:p>
            <a:endParaRPr lang="en-US" baseline="30000"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3392580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major laws passed in the last 50 years that address employer obligations in the hiring process.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328315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674761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planning processes of </a:t>
            </a:r>
            <a:r>
              <a:rPr lang="en-US" dirty="0" smtClean="0"/>
              <a:t>firms should not </a:t>
            </a:r>
            <a:r>
              <a:rPr lang="en-US" dirty="0"/>
              <a:t>only define what will be accomplished within a given </a:t>
            </a:r>
            <a:r>
              <a:rPr lang="en-US" dirty="0" smtClean="0"/>
              <a:t>time, </a:t>
            </a:r>
            <a:r>
              <a:rPr lang="en-US" dirty="0"/>
              <a:t>but also the </a:t>
            </a:r>
            <a:r>
              <a:rPr lang="en-US" dirty="0" smtClean="0"/>
              <a:t>skills that </a:t>
            </a:r>
            <a:r>
              <a:rPr lang="en-US" dirty="0"/>
              <a:t>will be needed to achieve the defined business goals (e.g., </a:t>
            </a:r>
            <a:r>
              <a:rPr lang="en-US" dirty="0" smtClean="0"/>
              <a:t>knowledge, skills, abilities, and training of employees and number of employees).</a:t>
            </a:r>
          </a:p>
          <a:p>
            <a:endParaRPr lang="en-US" dirty="0"/>
          </a:p>
          <a:p>
            <a:r>
              <a:rPr lang="en-US" dirty="0" smtClean="0"/>
              <a:t>Firms should evaluate the skill mix of the workforce </a:t>
            </a:r>
            <a:r>
              <a:rPr lang="en-US" dirty="0"/>
              <a:t>on a regular basis to ensure that </a:t>
            </a:r>
            <a:r>
              <a:rPr lang="en-US" dirty="0" smtClean="0"/>
              <a:t>the workforce is moving </a:t>
            </a:r>
            <a:r>
              <a:rPr lang="en-US" dirty="0"/>
              <a:t>the </a:t>
            </a:r>
            <a:r>
              <a:rPr lang="en-US" dirty="0" smtClean="0"/>
              <a:t>firm in </a:t>
            </a:r>
            <a:r>
              <a:rPr lang="en-US" dirty="0"/>
              <a:t>the desired </a:t>
            </a:r>
            <a:r>
              <a:rPr lang="en-US" dirty="0" smtClean="0"/>
              <a:t>direction. </a:t>
            </a:r>
            <a:r>
              <a:rPr lang="en-US" dirty="0"/>
              <a:t>The </a:t>
            </a:r>
            <a:r>
              <a:rPr lang="en-US" dirty="0" smtClean="0"/>
              <a:t>overall objective </a:t>
            </a:r>
            <a:r>
              <a:rPr lang="en-US" dirty="0"/>
              <a:t>of human resource </a:t>
            </a:r>
            <a:r>
              <a:rPr lang="en-US" dirty="0" smtClean="0"/>
              <a:t>planning </a:t>
            </a:r>
            <a:r>
              <a:rPr lang="en-US" dirty="0"/>
              <a:t>is to ensure the best fit between employees and jobs, while avoiding workforce shortages or </a:t>
            </a:r>
            <a:r>
              <a:rPr lang="en-US" dirty="0" smtClean="0"/>
              <a:t>excesses. </a:t>
            </a:r>
            <a:r>
              <a:rPr lang="en-US" dirty="0"/>
              <a:t>The three key elements of the HR planning process are </a:t>
            </a:r>
            <a:r>
              <a:rPr lang="en-US" dirty="0" smtClean="0"/>
              <a:t>forecasting labor demand, analyzing </a:t>
            </a:r>
            <a:r>
              <a:rPr lang="en-US" dirty="0"/>
              <a:t>present </a:t>
            </a:r>
            <a:r>
              <a:rPr lang="en-US" dirty="0" smtClean="0"/>
              <a:t>labor </a:t>
            </a:r>
            <a:r>
              <a:rPr lang="en-US" dirty="0"/>
              <a:t>supply, and </a:t>
            </a:r>
            <a:r>
              <a:rPr lang="en-US" dirty="0" smtClean="0"/>
              <a:t>then taking action to balance </a:t>
            </a:r>
            <a:r>
              <a:rPr lang="en-US" dirty="0"/>
              <a:t>projected </a:t>
            </a:r>
            <a:r>
              <a:rPr lang="en-US" dirty="0" smtClean="0"/>
              <a:t>labor </a:t>
            </a:r>
            <a:r>
              <a:rPr lang="en-US" dirty="0"/>
              <a:t>demand and </a:t>
            </a:r>
            <a:r>
              <a:rPr lang="en-US" dirty="0" smtClean="0"/>
              <a:t>supply.</a:t>
            </a:r>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459262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Job </a:t>
            </a:r>
            <a:r>
              <a:rPr lang="en-US" dirty="0"/>
              <a:t>analysis </a:t>
            </a:r>
            <a:r>
              <a:rPr lang="en-US" dirty="0" smtClean="0"/>
              <a:t>is a </a:t>
            </a:r>
            <a:r>
              <a:rPr lang="en-US" dirty="0"/>
              <a:t>process of collecting information about a job. The process </a:t>
            </a:r>
            <a:r>
              <a:rPr lang="en-US" dirty="0" smtClean="0"/>
              <a:t>results </a:t>
            </a:r>
            <a:r>
              <a:rPr lang="en-US" dirty="0"/>
              <a:t>in two sets of </a:t>
            </a:r>
            <a:r>
              <a:rPr lang="en-US" dirty="0" smtClean="0"/>
              <a:t>data: job </a:t>
            </a:r>
            <a:r>
              <a:rPr lang="en-US" dirty="0"/>
              <a:t>description </a:t>
            </a:r>
            <a:r>
              <a:rPr lang="en-US" dirty="0" smtClean="0"/>
              <a:t>and job </a:t>
            </a:r>
            <a:r>
              <a:rPr lang="en-US" dirty="0"/>
              <a:t>specification.</a:t>
            </a:r>
          </a:p>
          <a:p>
            <a:endParaRPr lang="en-US" b="1" dirty="0" smtClean="0"/>
          </a:p>
          <a:p>
            <a:r>
              <a:rPr lang="en-US" b="1" dirty="0" smtClean="0"/>
              <a:t>Job </a:t>
            </a:r>
            <a:r>
              <a:rPr lang="en-US" b="1" dirty="0"/>
              <a:t>Description </a:t>
            </a:r>
            <a:r>
              <a:rPr lang="en-US" dirty="0" smtClean="0"/>
              <a:t>provides </a:t>
            </a:r>
            <a:r>
              <a:rPr lang="en-US" dirty="0"/>
              <a:t>both organizational </a:t>
            </a:r>
            <a:r>
              <a:rPr lang="en-US" dirty="0" smtClean="0"/>
              <a:t>information (e.g., location </a:t>
            </a:r>
            <a:r>
              <a:rPr lang="en-US" dirty="0"/>
              <a:t>in </a:t>
            </a:r>
            <a:r>
              <a:rPr lang="en-US" dirty="0" smtClean="0"/>
              <a:t>hierarchy and  authority) </a:t>
            </a:r>
            <a:r>
              <a:rPr lang="en-US" dirty="0"/>
              <a:t>and functional information (what the work is</a:t>
            </a:r>
            <a:r>
              <a:rPr lang="en-US" dirty="0" smtClean="0"/>
              <a:t>). This </a:t>
            </a:r>
            <a:r>
              <a:rPr lang="en-US" dirty="0"/>
              <a:t>information gives the worker, analyst, and supervisor </a:t>
            </a:r>
            <a:r>
              <a:rPr lang="en-US" dirty="0" smtClean="0"/>
              <a:t>a </a:t>
            </a:r>
            <a:r>
              <a:rPr lang="en-US" dirty="0"/>
              <a:t>clear idea of what the </a:t>
            </a:r>
            <a:r>
              <a:rPr lang="en-US" dirty="0" smtClean="0"/>
              <a:t>employee must </a:t>
            </a:r>
            <a:r>
              <a:rPr lang="en-US" dirty="0"/>
              <a:t>do to meet the demand of the job</a:t>
            </a:r>
            <a:r>
              <a:rPr lang="en-US" dirty="0" smtClean="0"/>
              <a:t>.  The job description must:</a:t>
            </a:r>
            <a:endParaRPr lang="en-US" dirty="0"/>
          </a:p>
          <a:p>
            <a:r>
              <a:rPr lang="en-US" dirty="0" smtClean="0"/>
              <a:t>--indicate </a:t>
            </a:r>
            <a:r>
              <a:rPr lang="en-US" dirty="0"/>
              <a:t>the scope and nature of the work including all-important relationships.</a:t>
            </a:r>
          </a:p>
          <a:p>
            <a:r>
              <a:rPr lang="en-US" dirty="0" smtClean="0"/>
              <a:t>--be </a:t>
            </a:r>
            <a:r>
              <a:rPr lang="en-US" dirty="0"/>
              <a:t>clear regarding the work of the position, duties etc.</a:t>
            </a:r>
          </a:p>
          <a:p>
            <a:r>
              <a:rPr lang="en-US" dirty="0" smtClean="0"/>
              <a:t>--be </a:t>
            </a:r>
            <a:r>
              <a:rPr lang="en-US" dirty="0"/>
              <a:t>specific </a:t>
            </a:r>
            <a:r>
              <a:rPr lang="en-US" dirty="0" smtClean="0"/>
              <a:t>about the kind </a:t>
            </a:r>
            <a:r>
              <a:rPr lang="en-US" dirty="0"/>
              <a:t>of </a:t>
            </a:r>
            <a:r>
              <a:rPr lang="en-US" dirty="0" smtClean="0"/>
              <a:t>work, complexity of the work, the </a:t>
            </a:r>
            <a:r>
              <a:rPr lang="en-US" dirty="0"/>
              <a:t>degree of skill </a:t>
            </a:r>
            <a:r>
              <a:rPr lang="en-US" dirty="0" smtClean="0"/>
              <a:t>required, the </a:t>
            </a:r>
            <a:r>
              <a:rPr lang="en-US" dirty="0"/>
              <a:t>extent to which problems are </a:t>
            </a:r>
            <a:r>
              <a:rPr lang="en-US" dirty="0" smtClean="0"/>
              <a:t>addressed, and the </a:t>
            </a:r>
            <a:r>
              <a:rPr lang="en-US" dirty="0"/>
              <a:t>extent of </a:t>
            </a:r>
            <a:r>
              <a:rPr lang="en-US" dirty="0" smtClean="0"/>
              <a:t>employee’s responsibility </a:t>
            </a:r>
            <a:r>
              <a:rPr lang="en-US" dirty="0"/>
              <a:t>for each phase of the work</a:t>
            </a:r>
          </a:p>
          <a:p>
            <a:endParaRPr lang="en-US" dirty="0" smtClean="0"/>
          </a:p>
          <a:p>
            <a:r>
              <a:rPr lang="en-US" b="1" dirty="0"/>
              <a:t>Job Specification </a:t>
            </a:r>
            <a:r>
              <a:rPr lang="en-US" dirty="0" smtClean="0"/>
              <a:t>is the information about:</a:t>
            </a:r>
          </a:p>
          <a:p>
            <a:r>
              <a:rPr lang="en-US" dirty="0" smtClean="0"/>
              <a:t>--Physical </a:t>
            </a:r>
            <a:r>
              <a:rPr lang="en-US" dirty="0"/>
              <a:t>specifications: </a:t>
            </a:r>
            <a:r>
              <a:rPr lang="en-US" dirty="0" smtClean="0"/>
              <a:t>include </a:t>
            </a:r>
            <a:r>
              <a:rPr lang="en-US" dirty="0"/>
              <a:t>the physical qualifications or physical capacities that vary from job to </a:t>
            </a:r>
            <a:r>
              <a:rPr lang="en-US" dirty="0" smtClean="0"/>
              <a:t>job to include </a:t>
            </a:r>
            <a:r>
              <a:rPr lang="en-US" dirty="0"/>
              <a:t>physical features like height, weight, </a:t>
            </a:r>
            <a:r>
              <a:rPr lang="en-US" dirty="0" smtClean="0"/>
              <a:t>size, </a:t>
            </a:r>
            <a:r>
              <a:rPr lang="en-US" dirty="0"/>
              <a:t>vision, hearing, ability to lift weight, ability to carry weight, health, age, capacity to use or operate machines, tools, equipment etc.</a:t>
            </a:r>
          </a:p>
          <a:p>
            <a:r>
              <a:rPr lang="en-US" dirty="0" smtClean="0"/>
              <a:t>--Mental specifications: include </a:t>
            </a:r>
            <a:r>
              <a:rPr lang="en-US" dirty="0"/>
              <a:t>ability to </a:t>
            </a:r>
            <a:r>
              <a:rPr lang="en-US" dirty="0" smtClean="0"/>
              <a:t>perform arithmetic </a:t>
            </a:r>
            <a:r>
              <a:rPr lang="en-US" dirty="0"/>
              <a:t>calculations, to interpret data, </a:t>
            </a:r>
            <a:r>
              <a:rPr lang="en-US" dirty="0" smtClean="0"/>
              <a:t>to read, to plan, judgment</a:t>
            </a:r>
            <a:r>
              <a:rPr lang="en-US" dirty="0"/>
              <a:t>, ability to concentrate, ability to handle variable factors, general intelligence, </a:t>
            </a:r>
            <a:r>
              <a:rPr lang="en-US" dirty="0" smtClean="0"/>
              <a:t>memory, </a:t>
            </a:r>
            <a:r>
              <a:rPr lang="en-US" dirty="0"/>
              <a:t>etc.</a:t>
            </a:r>
          </a:p>
          <a:p>
            <a:r>
              <a:rPr lang="en-US" dirty="0" smtClean="0"/>
              <a:t>--Emotional </a:t>
            </a:r>
            <a:r>
              <a:rPr lang="en-US" dirty="0"/>
              <a:t>and social specifications: </a:t>
            </a:r>
            <a:r>
              <a:rPr lang="en-US" dirty="0" smtClean="0"/>
              <a:t>emotional </a:t>
            </a:r>
            <a:r>
              <a:rPr lang="en-US" dirty="0"/>
              <a:t>stability, flexibility, social adaptability in human relationships, personal appearance including dress, </a:t>
            </a:r>
            <a:r>
              <a:rPr lang="en-US" dirty="0" smtClean="0"/>
              <a:t>posture, </a:t>
            </a:r>
            <a:r>
              <a:rPr lang="en-US" dirty="0"/>
              <a:t>etc.</a:t>
            </a:r>
          </a:p>
          <a:p>
            <a:r>
              <a:rPr lang="en-US" dirty="0" smtClean="0"/>
              <a:t>--Behavioral </a:t>
            </a:r>
            <a:r>
              <a:rPr lang="en-US" dirty="0"/>
              <a:t>Specifications: </a:t>
            </a:r>
            <a:r>
              <a:rPr lang="en-US" dirty="0" smtClean="0"/>
              <a:t>include </a:t>
            </a:r>
            <a:r>
              <a:rPr lang="en-US" dirty="0"/>
              <a:t>judgments, research, creativity, teaching ability, </a:t>
            </a:r>
            <a:r>
              <a:rPr lang="en-US" dirty="0" smtClean="0"/>
              <a:t>maturity, </a:t>
            </a:r>
            <a:r>
              <a:rPr lang="en-US" dirty="0"/>
              <a:t>self-reliance, </a:t>
            </a:r>
            <a:r>
              <a:rPr lang="en-US" dirty="0" smtClean="0"/>
              <a:t>dominance, </a:t>
            </a:r>
            <a:r>
              <a:rPr lang="en-US" dirty="0"/>
              <a:t>etc.</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914775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a:t>
            </a:r>
            <a:r>
              <a:rPr lang="en-US" sz="1000" dirty="0" smtClean="0"/>
              <a:t>2014, 2016 </a:t>
            </a:r>
            <a:r>
              <a:rPr lang="en-US" sz="1000" dirty="0" smtClean="0"/>
              <a:t>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586406" y="3436203"/>
            <a:ext cx="7926915" cy="830997"/>
          </a:xfrm>
          <a:prstGeom prst="rect">
            <a:avLst/>
          </a:prstGeom>
          <a:noFill/>
        </p:spPr>
        <p:txBody>
          <a:bodyPr wrap="none" rtlCol="0">
            <a:spAutoFit/>
          </a:bodyPr>
          <a:lstStyle/>
          <a:p>
            <a:pPr algn="ctr"/>
            <a:r>
              <a:rPr lang="en-US" sz="4800" dirty="0" smtClean="0"/>
              <a:t>Human Resource Management</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3718775" cy="646331"/>
          </a:xfrm>
          <a:prstGeom prst="rect">
            <a:avLst/>
          </a:prstGeom>
          <a:noFill/>
        </p:spPr>
        <p:txBody>
          <a:bodyPr wrap="none" rtlCol="0">
            <a:spAutoFit/>
          </a:bodyPr>
          <a:lstStyle/>
          <a:p>
            <a:r>
              <a:rPr lang="en-US" sz="3600" dirty="0" smtClean="0"/>
              <a:t>External Recruiting</a:t>
            </a:r>
            <a:endParaRPr lang="en-US" sz="3600" dirty="0"/>
          </a:p>
        </p:txBody>
      </p:sp>
      <p:sp>
        <p:nvSpPr>
          <p:cNvPr id="5" name="Rectangle 4"/>
          <p:cNvSpPr/>
          <p:nvPr/>
        </p:nvSpPr>
        <p:spPr>
          <a:xfrm>
            <a:off x="914400" y="1586552"/>
            <a:ext cx="7924800" cy="4893647"/>
          </a:xfrm>
          <a:prstGeom prst="rect">
            <a:avLst/>
          </a:prstGeom>
        </p:spPr>
        <p:txBody>
          <a:bodyPr wrap="square">
            <a:spAutoFit/>
          </a:bodyPr>
          <a:lstStyle/>
          <a:p>
            <a:pPr>
              <a:defRPr/>
            </a:pPr>
            <a:r>
              <a:rPr lang="en-US" sz="2400" dirty="0" smtClean="0"/>
              <a:t> Looking outside the organization for people who have not worked at the firm previously.  </a:t>
            </a:r>
          </a:p>
          <a:p>
            <a:pPr marL="457200" lvl="2">
              <a:buFont typeface="Wingdings" pitchFamily="2" charset="2"/>
              <a:buChar char="§"/>
              <a:defRPr/>
            </a:pPr>
            <a:r>
              <a:rPr lang="en-US" sz="2400" dirty="0" smtClean="0"/>
              <a:t>  Access to a potentially large applicant pool</a:t>
            </a:r>
          </a:p>
          <a:p>
            <a:pPr marL="457200" lvl="2">
              <a:buFont typeface="Wingdings" pitchFamily="2" charset="2"/>
              <a:buChar char="§"/>
              <a:defRPr/>
            </a:pPr>
            <a:r>
              <a:rPr lang="en-US" sz="2400" dirty="0" smtClean="0"/>
              <a:t>  Ability to attract people who have the skills, knowledge, and abilities an organization needs</a:t>
            </a:r>
          </a:p>
          <a:p>
            <a:pPr marL="457200" lvl="2">
              <a:buFont typeface="Wingdings" pitchFamily="2" charset="2"/>
              <a:buChar char="§"/>
              <a:defRPr/>
            </a:pPr>
            <a:r>
              <a:rPr lang="en-US" sz="2400" dirty="0" smtClean="0"/>
              <a:t>  Brings in newcomers who may have a fresh approach to problems and current with the latest technology</a:t>
            </a:r>
          </a:p>
          <a:p>
            <a:pPr marL="457200" lvl="2">
              <a:buFont typeface="Wingdings" pitchFamily="2" charset="2"/>
              <a:buChar char="§"/>
              <a:defRPr/>
            </a:pPr>
            <a:r>
              <a:rPr lang="en-US" sz="2400" dirty="0" smtClean="0"/>
              <a:t>  </a:t>
            </a:r>
            <a:r>
              <a:rPr lang="en-US" sz="2400" b="1" dirty="0" smtClean="0"/>
              <a:t>Targeted recruiting </a:t>
            </a:r>
            <a:r>
              <a:rPr lang="en-US" sz="2400" dirty="0" smtClean="0"/>
              <a:t>includes advertising needs in newspapers and at open houses, career fairs at colleges, and recruiting meetings with groups in the community</a:t>
            </a:r>
          </a:p>
          <a:p>
            <a:pPr>
              <a:buFont typeface="Wingdings" pitchFamily="2" charset="2"/>
              <a:buChar char="Ø"/>
              <a:defRPr/>
            </a:pPr>
            <a:endParaRPr lang="en-US" sz="2400" dirty="0" smtClean="0"/>
          </a:p>
          <a:p>
            <a:pPr>
              <a:buFont typeface="Wingdings" pitchFamily="2" charset="2"/>
              <a:buChar char="Ø"/>
              <a:defRPr/>
            </a:pPr>
            <a:endParaRPr lang="en-US" sz="2400" dirty="0" smtClean="0"/>
          </a:p>
          <a:p>
            <a:pPr>
              <a:buFont typeface="Wingdings" pitchFamily="2" charset="2"/>
              <a:buChar char="Ø"/>
              <a:defRPr/>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3645806" cy="646331"/>
          </a:xfrm>
          <a:prstGeom prst="rect">
            <a:avLst/>
          </a:prstGeom>
          <a:noFill/>
        </p:spPr>
        <p:txBody>
          <a:bodyPr wrap="none" rtlCol="0">
            <a:spAutoFit/>
          </a:bodyPr>
          <a:lstStyle/>
          <a:p>
            <a:r>
              <a:rPr lang="en-US" sz="3600" dirty="0" smtClean="0"/>
              <a:t>Internal Recruiting</a:t>
            </a:r>
            <a:endParaRPr lang="en-US" sz="3600" dirty="0"/>
          </a:p>
        </p:txBody>
      </p:sp>
      <p:sp>
        <p:nvSpPr>
          <p:cNvPr id="6" name="Rectangle 5"/>
          <p:cNvSpPr/>
          <p:nvPr/>
        </p:nvSpPr>
        <p:spPr>
          <a:xfrm>
            <a:off x="914400" y="1586552"/>
            <a:ext cx="7848600" cy="3416320"/>
          </a:xfrm>
          <a:prstGeom prst="rect">
            <a:avLst/>
          </a:prstGeom>
        </p:spPr>
        <p:txBody>
          <a:bodyPr wrap="square">
            <a:spAutoFit/>
          </a:bodyPr>
          <a:lstStyle/>
          <a:p>
            <a:pPr>
              <a:defRPr/>
            </a:pPr>
            <a:r>
              <a:rPr lang="en-US" sz="2400" dirty="0" smtClean="0"/>
              <a:t>Managers turn to existing employees to fill open positions </a:t>
            </a:r>
          </a:p>
          <a:p>
            <a:pPr marL="457200" lvl="2">
              <a:buFont typeface="Wingdings" pitchFamily="2" charset="2"/>
              <a:buChar char="§"/>
              <a:defRPr/>
            </a:pPr>
            <a:r>
              <a:rPr lang="en-US" sz="2400" dirty="0" smtClean="0"/>
              <a:t>  Internal applicants are already familiar with the organization</a:t>
            </a:r>
          </a:p>
          <a:p>
            <a:pPr marL="457200" lvl="2">
              <a:buFont typeface="Wingdings" pitchFamily="2" charset="2"/>
              <a:buChar char="§"/>
              <a:defRPr/>
            </a:pPr>
            <a:r>
              <a:rPr lang="en-US" sz="2400" dirty="0" smtClean="0"/>
              <a:t>  Managers already know candidates (better the devil you know than the devil you don’t know)</a:t>
            </a:r>
          </a:p>
          <a:p>
            <a:pPr marL="457200" lvl="2">
              <a:buFont typeface="Wingdings" pitchFamily="2" charset="2"/>
              <a:buChar char="§"/>
              <a:defRPr/>
            </a:pPr>
            <a:r>
              <a:rPr lang="en-US" sz="2400" dirty="0" smtClean="0"/>
              <a:t>  Can help boost employee morale</a:t>
            </a:r>
          </a:p>
          <a:p>
            <a:pPr marL="457200" lvl="2">
              <a:buFont typeface="Wingdings" pitchFamily="2" charset="2"/>
              <a:buChar char="§"/>
              <a:defRPr/>
            </a:pPr>
            <a:endParaRPr lang="en-US" sz="2400" dirty="0"/>
          </a:p>
          <a:p>
            <a:pPr marL="0" lvl="1">
              <a:defRPr/>
            </a:pPr>
            <a:r>
              <a:rPr lang="en-US" sz="2400" dirty="0" smtClean="0"/>
              <a:t>An internal recruiting only policy can limit innovation in a firm</a:t>
            </a:r>
          </a:p>
          <a:p>
            <a:pPr>
              <a:buFont typeface="Wingdings" pitchFamily="2" charset="2"/>
              <a:buChar char="Ø"/>
              <a:defRPr/>
            </a:pPr>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6399701" cy="646331"/>
          </a:xfrm>
          <a:prstGeom prst="rect">
            <a:avLst/>
          </a:prstGeom>
          <a:noFill/>
        </p:spPr>
        <p:txBody>
          <a:bodyPr wrap="none" rtlCol="0">
            <a:spAutoFit/>
          </a:bodyPr>
          <a:lstStyle/>
          <a:p>
            <a:r>
              <a:rPr lang="en-US" sz="3600" dirty="0" smtClean="0"/>
              <a:t>How to Differentiate Candidates?</a:t>
            </a:r>
            <a:endParaRPr lang="en-US" sz="3600" dirty="0"/>
          </a:p>
        </p:txBody>
      </p:sp>
      <p:pic>
        <p:nvPicPr>
          <p:cNvPr id="4" name="Picture 5" descr="jon30433_1203.jpg"/>
          <p:cNvPicPr>
            <a:picLocks noChangeAspect="1"/>
          </p:cNvPicPr>
          <p:nvPr/>
        </p:nvPicPr>
        <p:blipFill>
          <a:blip r:embed="rId3" cstate="print"/>
          <a:srcRect/>
          <a:stretch>
            <a:fillRect/>
          </a:stretch>
        </p:blipFill>
        <p:spPr bwMode="auto">
          <a:xfrm>
            <a:off x="1447800" y="1600200"/>
            <a:ext cx="6248400" cy="4767263"/>
          </a:xfrm>
          <a:prstGeom prst="rect">
            <a:avLst/>
          </a:prstGeom>
          <a:noFill/>
          <a:ln w="9525">
            <a:noFill/>
            <a:miter lim="800000"/>
            <a:headEnd/>
            <a:tailEnd/>
          </a:ln>
        </p:spPr>
      </p:pic>
      <p:sp>
        <p:nvSpPr>
          <p:cNvPr id="5" name="TextBox 4"/>
          <p:cNvSpPr txBox="1"/>
          <p:nvPr/>
        </p:nvSpPr>
        <p:spPr>
          <a:xfrm>
            <a:off x="76200" y="6477000"/>
            <a:ext cx="3555782" cy="246221"/>
          </a:xfrm>
          <a:prstGeom prst="rect">
            <a:avLst/>
          </a:prstGeom>
          <a:noFill/>
        </p:spPr>
        <p:txBody>
          <a:bodyPr wrap="none" rtlCol="0">
            <a:spAutoFit/>
          </a:bodyPr>
          <a:lstStyle/>
          <a:p>
            <a:r>
              <a:rPr lang="en-US" sz="1000" dirty="0" smtClean="0"/>
              <a:t>Adapted from</a:t>
            </a:r>
            <a:r>
              <a:rPr lang="en-US" sz="1000" i="1" dirty="0" smtClean="0"/>
              <a:t>  Contemporary Management</a:t>
            </a:r>
            <a:r>
              <a:rPr lang="en-US" sz="1000" dirty="0" smtClean="0"/>
              <a:t>, 8</a:t>
            </a:r>
            <a:r>
              <a:rPr lang="en-US" sz="1000" baseline="30000" dirty="0" smtClean="0"/>
              <a:t>th</a:t>
            </a:r>
            <a:r>
              <a:rPr lang="en-US" sz="1000" dirty="0" smtClean="0"/>
              <a:t>. Jones and Garth</a:t>
            </a:r>
            <a:endParaRPr lang="en-US" sz="1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5104859" cy="646331"/>
          </a:xfrm>
          <a:prstGeom prst="rect">
            <a:avLst/>
          </a:prstGeom>
          <a:noFill/>
        </p:spPr>
        <p:txBody>
          <a:bodyPr wrap="none" rtlCol="0">
            <a:spAutoFit/>
          </a:bodyPr>
          <a:lstStyle/>
          <a:p>
            <a:r>
              <a:rPr lang="en-US" sz="3600" dirty="0" smtClean="0"/>
              <a:t>Training and Development</a:t>
            </a:r>
            <a:endParaRPr lang="en-US" sz="3600" dirty="0"/>
          </a:p>
        </p:txBody>
      </p:sp>
      <p:sp>
        <p:nvSpPr>
          <p:cNvPr id="4" name="Rectangle 3"/>
          <p:cNvSpPr txBox="1">
            <a:spLocks noChangeArrowheads="1"/>
          </p:cNvSpPr>
          <p:nvPr/>
        </p:nvSpPr>
        <p:spPr>
          <a:xfrm>
            <a:off x="457200" y="1600200"/>
            <a:ext cx="8229600" cy="4525963"/>
          </a:xfrm>
          <a:prstGeom prst="rect">
            <a:avLst/>
          </a:prstGeom>
        </p:spPr>
        <p:txBody>
          <a:bodyPr/>
          <a:lstStyle/>
          <a:p>
            <a:pPr marR="0" lvl="0" algn="l" defTabSz="914400" rtl="0" eaLnBrk="1" fontAlgn="auto" latinLnBrk="0" hangingPunct="1">
              <a:lnSpc>
                <a:spcPct val="90000"/>
              </a:lnSpc>
              <a:spcBef>
                <a:spcPct val="20000"/>
              </a:spcBef>
              <a:spcAft>
                <a:spcPts val="0"/>
              </a:spcAft>
              <a:buClrTx/>
              <a:buSzTx/>
              <a:buFont typeface="Wingdings" pitchFamily="2" charset="2"/>
              <a:buChar char="Ø"/>
              <a:tabLst/>
              <a:defRPr/>
            </a:pPr>
            <a:r>
              <a:rPr kumimoji="0" lang="en-US" sz="2400" b="1" i="0" u="none" strike="noStrike" kern="1200" cap="none" spc="0" normalizeH="0" baseline="0" noProof="0" dirty="0" smtClean="0">
                <a:ln>
                  <a:noFill/>
                </a:ln>
                <a:effectLst/>
                <a:uLnTx/>
                <a:uFillTx/>
                <a:latin typeface="+mn-lt"/>
                <a:ea typeface="+mn-ea"/>
                <a:cs typeface="+mn-cs"/>
              </a:rPr>
              <a:t>  Training.  </a:t>
            </a:r>
            <a:r>
              <a:rPr kumimoji="0" lang="en-US" sz="2400" b="0" i="0" u="none" strike="noStrike" kern="1200" cap="none" spc="0" normalizeH="0" baseline="0" noProof="0" dirty="0" smtClean="0">
                <a:ln>
                  <a:noFill/>
                </a:ln>
                <a:effectLst/>
                <a:uLnTx/>
                <a:uFillTx/>
                <a:latin typeface="+mn-lt"/>
                <a:ea typeface="+mn-ea"/>
                <a:cs typeface="+mn-cs"/>
              </a:rPr>
              <a:t>Teaching organizational members how to perform current jobs and helping them to acquire the knowledge and skills they need to be effective performers.</a:t>
            </a:r>
          </a:p>
          <a:p>
            <a:pPr marR="0" lvl="0" algn="l" defTabSz="914400" rtl="0" eaLnBrk="1" fontAlgn="auto" latinLnBrk="0" hangingPunct="1">
              <a:lnSpc>
                <a:spcPct val="90000"/>
              </a:lnSpc>
              <a:spcBef>
                <a:spcPct val="20000"/>
              </a:spcBef>
              <a:spcAft>
                <a:spcPts val="0"/>
              </a:spcAft>
              <a:buClrTx/>
              <a:buSzTx/>
              <a:buFont typeface="Wingdings" pitchFamily="2" charset="2"/>
              <a:buChar char="Ø"/>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1" i="0" u="none" strike="noStrike" kern="1200" cap="none" spc="0" normalizeH="0" baseline="0" noProof="0" dirty="0" smtClean="0">
                <a:ln>
                  <a:noFill/>
                </a:ln>
                <a:effectLst/>
                <a:uLnTx/>
                <a:uFillTx/>
                <a:latin typeface="+mn-lt"/>
                <a:ea typeface="+mn-ea"/>
                <a:cs typeface="+mn-cs"/>
              </a:rPr>
              <a:t>  Development.  </a:t>
            </a:r>
            <a:r>
              <a:rPr kumimoji="0" lang="en-US" sz="2400" b="0" i="0" u="none" strike="noStrike" kern="1200" cap="none" spc="0" normalizeH="0" baseline="0" noProof="0" dirty="0" smtClean="0">
                <a:ln>
                  <a:noFill/>
                </a:ln>
                <a:effectLst/>
                <a:uLnTx/>
                <a:uFillTx/>
                <a:latin typeface="+mn-lt"/>
                <a:ea typeface="+mn-ea"/>
                <a:cs typeface="+mn-cs"/>
              </a:rPr>
              <a:t>Building the knowledge and skills of organizational members to enable them to take on new responsibilities and challenges.</a:t>
            </a: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2400" b="0" i="0" u="none" strike="noStrike" kern="1200" cap="none" spc="0" normalizeH="0" baseline="0" noProof="0" dirty="0" smtClean="0">
              <a:ln>
                <a:noFill/>
              </a:ln>
              <a:effectLst/>
              <a:uLnTx/>
              <a:uFillTx/>
              <a:latin typeface="+mn-lt"/>
              <a:ea typeface="+mn-ea"/>
              <a:cs typeface="+mn-cs"/>
            </a:endParaRPr>
          </a:p>
          <a:p>
            <a:pPr lvl="0">
              <a:spcBef>
                <a:spcPct val="20000"/>
              </a:spcBef>
              <a:buFont typeface="Wingdings" pitchFamily="2" charset="2"/>
              <a:buChar char="Ø"/>
              <a:defRPr/>
            </a:pPr>
            <a:r>
              <a:rPr lang="en-US" sz="2400" b="1" dirty="0" smtClean="0"/>
              <a:t>  Needs Assessment.  </a:t>
            </a:r>
            <a:r>
              <a:rPr lang="en-US" sz="2400" dirty="0" smtClean="0"/>
              <a:t>An assessment of which employees need training or development and what type of skills or knowledge they need to acquire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4619021" cy="646331"/>
          </a:xfrm>
          <a:prstGeom prst="rect">
            <a:avLst/>
          </a:prstGeom>
          <a:noFill/>
        </p:spPr>
        <p:txBody>
          <a:bodyPr wrap="none" rtlCol="0">
            <a:spAutoFit/>
          </a:bodyPr>
          <a:lstStyle/>
          <a:p>
            <a:r>
              <a:rPr lang="en-US" sz="3600" dirty="0" smtClean="0"/>
              <a:t>Performance Appraisals</a:t>
            </a:r>
            <a:endParaRPr lang="en-US" sz="3600" dirty="0"/>
          </a:p>
        </p:txBody>
      </p:sp>
      <p:sp>
        <p:nvSpPr>
          <p:cNvPr id="4" name="Rectangle 3"/>
          <p:cNvSpPr txBox="1">
            <a:spLocks noChangeArrowheads="1"/>
          </p:cNvSpPr>
          <p:nvPr/>
        </p:nvSpPr>
        <p:spPr>
          <a:xfrm>
            <a:off x="457200" y="1600200"/>
            <a:ext cx="8382000" cy="4525963"/>
          </a:xfrm>
          <a:prstGeom prst="rect">
            <a:avLst/>
          </a:prstGeom>
        </p:spPr>
        <p:txBody>
          <a:bodyPr/>
          <a:lstStyle/>
          <a:p>
            <a:pPr marL="0" marR="0" lvl="1"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The evaluation of employees’ job performance and contributions to the</a:t>
            </a:r>
            <a:r>
              <a:rPr kumimoji="0" lang="en-US" sz="2800" b="0" i="0" u="none" strike="noStrike" kern="1200" cap="none" spc="0" normalizeH="0" noProof="0" dirty="0" smtClean="0">
                <a:ln>
                  <a:noFill/>
                </a:ln>
                <a:solidFill>
                  <a:schemeClr val="tx1"/>
                </a:solidFill>
                <a:effectLst/>
                <a:uLnTx/>
                <a:uFillTx/>
                <a:latin typeface="+mn-lt"/>
                <a:ea typeface="+mn-ea"/>
                <a:cs typeface="+mn-cs"/>
              </a:rPr>
              <a:t> firm’s performance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1"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Evaluates traits, behaviors, results</a:t>
            </a:r>
          </a:p>
          <a:p>
            <a:pPr marL="457200" lvl="2">
              <a:spcBef>
                <a:spcPct val="20000"/>
              </a:spcBef>
              <a:buFont typeface="Wingdings" pitchFamily="2" charset="2"/>
              <a:buChar char="§"/>
              <a:defRPr/>
            </a:pPr>
            <a:r>
              <a:rPr lang="en-US" sz="2800" dirty="0" smtClean="0"/>
              <a:t>  Traits.  Loyalty, dedication, dependability, dedication</a:t>
            </a:r>
          </a:p>
          <a:p>
            <a:pPr marL="457200" lvl="2">
              <a:spcBef>
                <a:spcPct val="20000"/>
              </a:spcBef>
              <a:buFont typeface="Wingdings" pitchFamily="2" charset="2"/>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Behaviors.  Timeliness, friendliness, attitude, communication skills</a:t>
            </a:r>
          </a:p>
          <a:p>
            <a:pPr marL="457200" lvl="2">
              <a:spcBef>
                <a:spcPct val="20000"/>
              </a:spcBef>
              <a:buFont typeface="Wingdings" pitchFamily="2" charset="2"/>
              <a:buChar char="§"/>
              <a:defRPr/>
            </a:pPr>
            <a:r>
              <a:rPr lang="en-US" sz="2800" dirty="0" smtClean="0"/>
              <a:t>  Results.  Outcomes (or outputs) vs. goals</a:t>
            </a:r>
          </a:p>
          <a:p>
            <a:pPr marL="0" lvl="1">
              <a:spcBef>
                <a:spcPct val="20000"/>
              </a:spcBef>
              <a:buFont typeface="Wingdings" pitchFamily="2" charset="2"/>
              <a:buChar char="Ø"/>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Usually</a:t>
            </a:r>
            <a:r>
              <a:rPr kumimoji="0" lang="en-US" sz="2800" b="0" i="0" u="none" strike="noStrike" kern="1200" cap="none" spc="0" normalizeH="0" noProof="0" dirty="0" smtClean="0">
                <a:ln>
                  <a:noFill/>
                </a:ln>
                <a:solidFill>
                  <a:schemeClr val="tx1"/>
                </a:solidFill>
                <a:effectLst/>
                <a:uLnTx/>
                <a:uFillTx/>
                <a:latin typeface="+mn-lt"/>
                <a:ea typeface="+mn-ea"/>
                <a:cs typeface="+mn-cs"/>
              </a:rPr>
              <a:t> on some </a:t>
            </a:r>
            <a:r>
              <a:rPr kumimoji="0" lang="en-US" sz="2800" b="0" i="0" u="none" strike="noStrike" kern="1200" cap="none" spc="0" normalizeH="0" noProof="0" dirty="0" err="1" smtClean="0">
                <a:ln>
                  <a:noFill/>
                </a:ln>
                <a:solidFill>
                  <a:schemeClr val="tx1"/>
                </a:solidFill>
                <a:effectLst/>
                <a:uLnTx/>
                <a:uFillTx/>
                <a:latin typeface="+mn-lt"/>
                <a:ea typeface="+mn-ea"/>
                <a:cs typeface="+mn-cs"/>
              </a:rPr>
              <a:t>Likert</a:t>
            </a:r>
            <a:r>
              <a:rPr kumimoji="0" lang="en-US" sz="2800" b="0" i="0" u="none" strike="noStrike" kern="1200" cap="none" spc="0" normalizeH="0" noProof="0" dirty="0" smtClean="0">
                <a:ln>
                  <a:noFill/>
                </a:ln>
                <a:solidFill>
                  <a:schemeClr val="tx1"/>
                </a:solidFill>
                <a:effectLst/>
                <a:uLnTx/>
                <a:uFillTx/>
                <a:latin typeface="+mn-lt"/>
                <a:ea typeface="+mn-ea"/>
                <a:cs typeface="+mn-cs"/>
              </a:rPr>
              <a:t>-like scale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6509731" cy="646331"/>
          </a:xfrm>
          <a:prstGeom prst="rect">
            <a:avLst/>
          </a:prstGeom>
          <a:noFill/>
        </p:spPr>
        <p:txBody>
          <a:bodyPr wrap="none" rtlCol="0">
            <a:spAutoFit/>
          </a:bodyPr>
          <a:lstStyle/>
          <a:p>
            <a:r>
              <a:rPr lang="en-US" sz="3600" dirty="0" smtClean="0"/>
              <a:t>Sources of Evaluation Information</a:t>
            </a:r>
            <a:endParaRPr lang="en-US" sz="3600" dirty="0"/>
          </a:p>
        </p:txBody>
      </p:sp>
      <p:sp>
        <p:nvSpPr>
          <p:cNvPr id="5" name="Oval 4"/>
          <p:cNvSpPr/>
          <p:nvPr/>
        </p:nvSpPr>
        <p:spPr>
          <a:xfrm>
            <a:off x="7467600" y="2590800"/>
            <a:ext cx="1447800" cy="1524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Reports</a:t>
            </a:r>
            <a:endParaRPr lang="en-US" dirty="0">
              <a:solidFill>
                <a:schemeClr val="tx1"/>
              </a:solidFill>
            </a:endParaRPr>
          </a:p>
        </p:txBody>
      </p:sp>
      <p:sp>
        <p:nvSpPr>
          <p:cNvPr id="6" name="Oval 5"/>
          <p:cNvSpPr/>
          <p:nvPr/>
        </p:nvSpPr>
        <p:spPr>
          <a:xfrm>
            <a:off x="1676400" y="2590800"/>
            <a:ext cx="1447800" cy="1524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Supervisors</a:t>
            </a:r>
            <a:endParaRPr lang="en-US" sz="1400" dirty="0">
              <a:solidFill>
                <a:schemeClr val="tx1"/>
              </a:solidFill>
            </a:endParaRPr>
          </a:p>
        </p:txBody>
      </p:sp>
      <p:sp>
        <p:nvSpPr>
          <p:cNvPr id="7" name="Oval 6"/>
          <p:cNvSpPr/>
          <p:nvPr/>
        </p:nvSpPr>
        <p:spPr>
          <a:xfrm>
            <a:off x="228600" y="2590800"/>
            <a:ext cx="1447800" cy="1524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Self</a:t>
            </a:r>
            <a:endParaRPr lang="en-US" dirty="0">
              <a:solidFill>
                <a:schemeClr val="tx1"/>
              </a:solidFill>
            </a:endParaRPr>
          </a:p>
        </p:txBody>
      </p:sp>
      <p:sp>
        <p:nvSpPr>
          <p:cNvPr id="8" name="Oval 7"/>
          <p:cNvSpPr/>
          <p:nvPr/>
        </p:nvSpPr>
        <p:spPr>
          <a:xfrm>
            <a:off x="4572000" y="2590800"/>
            <a:ext cx="1447800" cy="1524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solidFill>
              </a:rPr>
              <a:t>Subordinates</a:t>
            </a:r>
            <a:endParaRPr lang="en-US" sz="1200" dirty="0">
              <a:solidFill>
                <a:schemeClr val="tx1"/>
              </a:solidFill>
            </a:endParaRPr>
          </a:p>
        </p:txBody>
      </p:sp>
      <p:sp>
        <p:nvSpPr>
          <p:cNvPr id="9" name="Oval 8"/>
          <p:cNvSpPr/>
          <p:nvPr/>
        </p:nvSpPr>
        <p:spPr>
          <a:xfrm>
            <a:off x="6019800" y="2590800"/>
            <a:ext cx="1447800" cy="1524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Customers</a:t>
            </a:r>
            <a:endParaRPr lang="en-US" sz="1400" dirty="0">
              <a:solidFill>
                <a:schemeClr val="tx1"/>
              </a:solidFill>
            </a:endParaRPr>
          </a:p>
        </p:txBody>
      </p:sp>
      <p:sp>
        <p:nvSpPr>
          <p:cNvPr id="10" name="Oval 9"/>
          <p:cNvSpPr/>
          <p:nvPr/>
        </p:nvSpPr>
        <p:spPr>
          <a:xfrm>
            <a:off x="3124200" y="2590800"/>
            <a:ext cx="1447800" cy="1524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Peers</a:t>
            </a:r>
            <a:endParaRPr lang="en-US" dirty="0">
              <a:solidFill>
                <a:schemeClr val="tx1"/>
              </a:solidFill>
            </a:endParaRPr>
          </a:p>
        </p:txBody>
      </p:sp>
      <p:cxnSp>
        <p:nvCxnSpPr>
          <p:cNvPr id="12" name="Elbow Connector 11"/>
          <p:cNvCxnSpPr>
            <a:stCxn id="7" idx="0"/>
            <a:endCxn id="8" idx="0"/>
          </p:cNvCxnSpPr>
          <p:nvPr/>
        </p:nvCxnSpPr>
        <p:spPr>
          <a:xfrm rot="5400000" flipH="1" flipV="1">
            <a:off x="3124200" y="419100"/>
            <a:ext cx="12700" cy="4343400"/>
          </a:xfrm>
          <a:prstGeom prst="bentConnector3">
            <a:avLst>
              <a:gd name="adj1" fmla="val 4164182"/>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0"/>
            <a:endCxn id="10" idx="0"/>
          </p:cNvCxnSpPr>
          <p:nvPr/>
        </p:nvCxnSpPr>
        <p:spPr>
          <a:xfrm rot="5400000" flipH="1" flipV="1">
            <a:off x="3124200" y="1866900"/>
            <a:ext cx="12700" cy="1447800"/>
          </a:xfrm>
          <a:prstGeom prst="bentConnector3">
            <a:avLst>
              <a:gd name="adj1" fmla="val 394926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5676" y="1524000"/>
            <a:ext cx="535724" cy="369332"/>
          </a:xfrm>
          <a:prstGeom prst="rect">
            <a:avLst/>
          </a:prstGeom>
          <a:noFill/>
        </p:spPr>
        <p:txBody>
          <a:bodyPr wrap="none" rtlCol="0">
            <a:spAutoFit/>
          </a:bodyPr>
          <a:lstStyle/>
          <a:p>
            <a:r>
              <a:rPr lang="en-US" dirty="0" smtClean="0"/>
              <a:t>360</a:t>
            </a:r>
            <a:endParaRPr lang="en-US" dirty="0"/>
          </a:p>
        </p:txBody>
      </p:sp>
      <p:pic>
        <p:nvPicPr>
          <p:cNvPr id="1026" name="Picture 2" descr="C:\Users\defrick\AppData\Local\Microsoft\Windows\Temporary Internet Files\Content.IE5\6LNRGH9P\MC900078622[1].wmf"/>
          <p:cNvPicPr>
            <a:picLocks noChangeAspect="1" noChangeArrowheads="1"/>
          </p:cNvPicPr>
          <p:nvPr/>
        </p:nvPicPr>
        <p:blipFill>
          <a:blip r:embed="rId3" cstate="print"/>
          <a:srcRect/>
          <a:stretch>
            <a:fillRect/>
          </a:stretch>
        </p:blipFill>
        <p:spPr bwMode="auto">
          <a:xfrm>
            <a:off x="4105871" y="4343400"/>
            <a:ext cx="999529" cy="21502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3760966" cy="646331"/>
          </a:xfrm>
          <a:prstGeom prst="rect">
            <a:avLst/>
          </a:prstGeom>
          <a:noFill/>
        </p:spPr>
        <p:txBody>
          <a:bodyPr wrap="none" rtlCol="0">
            <a:spAutoFit/>
          </a:bodyPr>
          <a:lstStyle/>
          <a:p>
            <a:r>
              <a:rPr lang="en-US" sz="3600" dirty="0" smtClean="0"/>
              <a:t>Types of Appraisals</a:t>
            </a:r>
            <a:endParaRPr lang="en-US" sz="3600" dirty="0"/>
          </a:p>
        </p:txBody>
      </p:sp>
      <p:sp>
        <p:nvSpPr>
          <p:cNvPr id="4" name="Rectangle 3"/>
          <p:cNvSpPr txBox="1">
            <a:spLocks noChangeArrowheads="1"/>
          </p:cNvSpPr>
          <p:nvPr/>
        </p:nvSpPr>
        <p:spPr>
          <a:xfrm>
            <a:off x="457200" y="1600200"/>
            <a:ext cx="8229600" cy="4525963"/>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1" i="0" u="none" strike="noStrike" kern="1200" cap="none" spc="0" normalizeH="0" baseline="0" noProof="0" dirty="0" smtClean="0">
                <a:ln>
                  <a:noFill/>
                </a:ln>
                <a:effectLst/>
                <a:uLnTx/>
                <a:uFillTx/>
                <a:latin typeface="+mn-lt"/>
                <a:ea typeface="+mn-ea"/>
                <a:cs typeface="+mn-cs"/>
              </a:rPr>
              <a:t>  Formal appraisals.  </a:t>
            </a:r>
            <a:r>
              <a:rPr kumimoji="0" lang="en-US" sz="2400" b="0" i="0" u="none" strike="noStrike" kern="1200" cap="none" spc="0" normalizeH="0" baseline="0" noProof="0" dirty="0" smtClean="0">
                <a:ln>
                  <a:noFill/>
                </a:ln>
                <a:effectLst/>
                <a:uLnTx/>
                <a:uFillTx/>
                <a:latin typeface="+mn-lt"/>
                <a:ea typeface="+mn-ea"/>
                <a:cs typeface="+mn-cs"/>
              </a:rPr>
              <a:t>An appraisal conducted at a set time during the year and based on performance dimensions that were specified in advance</a:t>
            </a: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1" i="0" u="none" strike="noStrike" kern="1200" cap="none" spc="0" normalizeH="0" baseline="0" noProof="0" dirty="0" smtClean="0">
                <a:ln>
                  <a:noFill/>
                </a:ln>
                <a:effectLst/>
                <a:uLnTx/>
                <a:uFillTx/>
                <a:latin typeface="+mn-lt"/>
                <a:ea typeface="+mn-ea"/>
                <a:cs typeface="+mn-cs"/>
              </a:rPr>
              <a:t>  Informal appraisals.  </a:t>
            </a:r>
            <a:r>
              <a:rPr kumimoji="0" lang="en-US" sz="2400" b="0" i="0" u="none" strike="noStrike" kern="1200" cap="none" spc="0" normalizeH="0" baseline="0" noProof="0" dirty="0" smtClean="0">
                <a:ln>
                  <a:noFill/>
                </a:ln>
                <a:effectLst/>
                <a:uLnTx/>
                <a:uFillTx/>
                <a:latin typeface="+mn-lt"/>
                <a:ea typeface="+mn-ea"/>
                <a:cs typeface="+mn-cs"/>
              </a:rPr>
              <a:t>An unscheduled appraisal of ongoing progress and areas for improvement</a:t>
            </a:r>
            <a:endParaRPr kumimoji="0" lang="en-US" sz="24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3278333" cy="646331"/>
          </a:xfrm>
          <a:prstGeom prst="rect">
            <a:avLst/>
          </a:prstGeom>
          <a:noFill/>
        </p:spPr>
        <p:txBody>
          <a:bodyPr wrap="none" rtlCol="0">
            <a:spAutoFit/>
          </a:bodyPr>
          <a:lstStyle/>
          <a:p>
            <a:r>
              <a:rPr lang="en-US" sz="3600" dirty="0" smtClean="0"/>
              <a:t>Pay and Benefits</a:t>
            </a:r>
            <a:endParaRPr lang="en-US" sz="3600" dirty="0"/>
          </a:p>
        </p:txBody>
      </p:sp>
      <p:sp>
        <p:nvSpPr>
          <p:cNvPr id="4" name="Rectangle 3"/>
          <p:cNvSpPr txBox="1">
            <a:spLocks noChangeArrowheads="1"/>
          </p:cNvSpPr>
          <p:nvPr/>
        </p:nvSpPr>
        <p:spPr>
          <a:xfrm>
            <a:off x="457200" y="1600200"/>
            <a:ext cx="8229600" cy="5105399"/>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1" i="0" u="none" strike="noStrike" kern="1200" cap="none" spc="0" normalizeH="0" baseline="0" noProof="0" dirty="0" smtClean="0">
                <a:ln>
                  <a:noFill/>
                </a:ln>
                <a:effectLst/>
                <a:uLnTx/>
                <a:uFillTx/>
                <a:latin typeface="+mn-lt"/>
                <a:ea typeface="+mn-ea"/>
                <a:cs typeface="+mn-cs"/>
              </a:rPr>
              <a:t>  Pay</a:t>
            </a:r>
          </a:p>
          <a:p>
            <a:pPr marL="457200" lvl="2">
              <a:spcBef>
                <a:spcPct val="20000"/>
              </a:spcBef>
              <a:buFont typeface="Wingdings" pitchFamily="2" charset="2"/>
              <a:buChar char="§"/>
              <a:defRPr/>
            </a:pPr>
            <a:r>
              <a:rPr kumimoji="0" lang="en-US" sz="2400" b="0" i="0" u="none" strike="noStrike" kern="1200" cap="none" spc="0" normalizeH="0" baseline="0" noProof="0" dirty="0" smtClean="0">
                <a:ln>
                  <a:noFill/>
                </a:ln>
                <a:effectLst/>
                <a:uLnTx/>
                <a:uFillTx/>
                <a:latin typeface="+mn-lt"/>
                <a:ea typeface="+mn-ea"/>
                <a:cs typeface="+mn-cs"/>
              </a:rPr>
              <a:t>  Includes employees’ base salaries, pay raises, and bonuses</a:t>
            </a:r>
          </a:p>
          <a:p>
            <a:pPr marL="457200" lvl="2">
              <a:spcBef>
                <a:spcPct val="20000"/>
              </a:spcBef>
              <a:buFont typeface="Wingdings" pitchFamily="2" charset="2"/>
              <a:buChar char="§"/>
              <a:defRPr/>
            </a:pPr>
            <a:r>
              <a:rPr kumimoji="0" lang="en-US" sz="2400" b="0" i="0" u="none" strike="noStrike" kern="1200" cap="none" spc="0" normalizeH="0" baseline="0" noProof="0" dirty="0" smtClean="0">
                <a:ln>
                  <a:noFill/>
                </a:ln>
                <a:effectLst/>
                <a:uLnTx/>
                <a:uFillTx/>
                <a:latin typeface="+mn-lt"/>
                <a:ea typeface="+mn-ea"/>
                <a:cs typeface="+mn-cs"/>
              </a:rPr>
              <a:t>  Determined by characteristics of the organization, the labor market, the job complexity, and levels of performance</a:t>
            </a:r>
          </a:p>
          <a:p>
            <a:pPr marL="457200" lvl="2">
              <a:spcBef>
                <a:spcPct val="20000"/>
              </a:spcBef>
              <a:buFont typeface="Wingdings" pitchFamily="2" charset="2"/>
              <a:buChar char="§"/>
              <a:defRPr/>
            </a:pPr>
            <a:endParaRPr kumimoji="0" lang="en-US" sz="2400" b="0" i="0" u="none" strike="noStrike" kern="1200" cap="none" spc="0" normalizeH="0" baseline="0" noProof="0" dirty="0" smtClean="0">
              <a:ln>
                <a:noFill/>
              </a:ln>
              <a:effectLst/>
              <a:uLnTx/>
              <a:uFillTx/>
              <a:latin typeface="+mn-lt"/>
              <a:ea typeface="+mn-ea"/>
              <a:cs typeface="+mn-cs"/>
            </a:endParaRPr>
          </a:p>
          <a:p>
            <a:pPr lvl="0">
              <a:lnSpc>
                <a:spcPct val="90000"/>
              </a:lnSpc>
              <a:spcBef>
                <a:spcPct val="20000"/>
              </a:spcBef>
              <a:buFont typeface="Wingdings" pitchFamily="2" charset="2"/>
              <a:buChar char="Ø"/>
              <a:defRPr/>
            </a:pPr>
            <a:r>
              <a:rPr lang="en-US" sz="2400" b="1" dirty="0" smtClean="0"/>
              <a:t>  Benefits</a:t>
            </a:r>
          </a:p>
          <a:p>
            <a:pPr marL="457200" lvl="2">
              <a:lnSpc>
                <a:spcPct val="90000"/>
              </a:lnSpc>
              <a:spcBef>
                <a:spcPct val="20000"/>
              </a:spcBef>
              <a:buFont typeface="Wingdings" pitchFamily="2" charset="2"/>
              <a:buChar char="§"/>
              <a:defRPr/>
            </a:pPr>
            <a:r>
              <a:rPr lang="en-US" sz="2400" dirty="0" smtClean="0"/>
              <a:t>  Required.  Social security, workers’ compensation, unemployment insurance</a:t>
            </a:r>
          </a:p>
          <a:p>
            <a:pPr marL="457200" lvl="2">
              <a:lnSpc>
                <a:spcPct val="90000"/>
              </a:lnSpc>
              <a:spcBef>
                <a:spcPct val="20000"/>
              </a:spcBef>
              <a:buFont typeface="Wingdings" pitchFamily="2" charset="2"/>
              <a:buChar char="§"/>
              <a:defRPr/>
            </a:pPr>
            <a:r>
              <a:rPr lang="en-US" sz="2400" dirty="0" smtClean="0"/>
              <a:t>  Optional.  </a:t>
            </a:r>
            <a:r>
              <a:rPr lang="en-US" sz="2400" u="sng" dirty="0" smtClean="0"/>
              <a:t>Health insurance</a:t>
            </a:r>
            <a:r>
              <a:rPr lang="en-US" sz="2400" dirty="0" smtClean="0"/>
              <a:t>, retirement, paid leave, day care, flex-time, </a:t>
            </a:r>
            <a:r>
              <a:rPr lang="en-US" sz="2400" dirty="0" err="1" smtClean="0"/>
              <a:t>telework</a:t>
            </a:r>
            <a:endParaRPr lang="en-US" sz="2400" dirty="0" smtClean="0"/>
          </a:p>
          <a:p>
            <a:pPr marL="457200" lvl="2">
              <a:lnSpc>
                <a:spcPct val="90000"/>
              </a:lnSpc>
              <a:spcBef>
                <a:spcPct val="20000"/>
              </a:spcBef>
              <a:buFont typeface="Wingdings" pitchFamily="2" charset="2"/>
              <a:buChar char="§"/>
              <a:defRPr/>
            </a:pPr>
            <a:r>
              <a:rPr lang="en-US" sz="2400" dirty="0" smtClean="0"/>
              <a:t>  Cafeteria-style benefits plans allow employees to choose the best mix of benefits for them, but can be hard to manage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3"/>
          <p:cNvSpPr txBox="1">
            <a:spLocks noChangeArrowheads="1"/>
          </p:cNvSpPr>
          <p:nvPr/>
        </p:nvSpPr>
        <p:spPr>
          <a:xfrm>
            <a:off x="533400" y="5181600"/>
            <a:ext cx="8229600" cy="33528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1581267" cy="646331"/>
          </a:xfrm>
          <a:prstGeom prst="rect">
            <a:avLst/>
          </a:prstGeom>
          <a:noFill/>
        </p:spPr>
        <p:txBody>
          <a:bodyPr wrap="none" rtlCol="0">
            <a:spAutoFit/>
          </a:bodyPr>
          <a:lstStyle/>
          <a:p>
            <a:r>
              <a:rPr lang="en-US" sz="3600" dirty="0" smtClean="0"/>
              <a:t>Policies</a:t>
            </a:r>
            <a:endParaRPr lang="en-US" sz="3600" dirty="0"/>
          </a:p>
        </p:txBody>
      </p:sp>
      <p:sp>
        <p:nvSpPr>
          <p:cNvPr id="4" name="TextBox 3"/>
          <p:cNvSpPr txBox="1"/>
          <p:nvPr/>
        </p:nvSpPr>
        <p:spPr>
          <a:xfrm>
            <a:off x="914400" y="1588770"/>
            <a:ext cx="7595028" cy="4524315"/>
          </a:xfrm>
          <a:prstGeom prst="rect">
            <a:avLst/>
          </a:prstGeom>
          <a:noFill/>
        </p:spPr>
        <p:txBody>
          <a:bodyPr wrap="none" rtlCol="0">
            <a:spAutoFit/>
          </a:bodyPr>
          <a:lstStyle/>
          <a:p>
            <a:pPr>
              <a:buFont typeface="Wingdings" pitchFamily="2" charset="2"/>
              <a:buChar char="Ø"/>
            </a:pPr>
            <a:r>
              <a:rPr lang="en-US" sz="2400" dirty="0" smtClean="0"/>
              <a:t>  </a:t>
            </a:r>
            <a:r>
              <a:rPr lang="en-US" sz="2400" b="1" dirty="0" smtClean="0"/>
              <a:t>Pay policy</a:t>
            </a:r>
          </a:p>
          <a:p>
            <a:pPr lvl="1">
              <a:buFont typeface="Wingdings" pitchFamily="2" charset="2"/>
              <a:buChar char="§"/>
            </a:pPr>
            <a:r>
              <a:rPr lang="en-US" sz="2400" dirty="0" smtClean="0"/>
              <a:t>  Leading.  Firm pays workers more than prevailing rate</a:t>
            </a:r>
          </a:p>
          <a:p>
            <a:pPr lvl="1">
              <a:buFont typeface="Wingdings" pitchFamily="2" charset="2"/>
              <a:buChar char="§"/>
            </a:pPr>
            <a:r>
              <a:rPr lang="en-US" sz="2400" dirty="0" smtClean="0"/>
              <a:t>  Matching.  Firm matches prevailing rate</a:t>
            </a:r>
          </a:p>
          <a:p>
            <a:pPr lvl="1">
              <a:buFont typeface="Wingdings" pitchFamily="2" charset="2"/>
              <a:buChar char="§"/>
            </a:pPr>
            <a:r>
              <a:rPr lang="en-US" sz="2400" dirty="0" smtClean="0"/>
              <a:t>  Lagging.  Firm pays less that prevailing rate</a:t>
            </a:r>
          </a:p>
          <a:p>
            <a:pPr lvl="1">
              <a:buFont typeface="Wingdings" pitchFamily="2" charset="2"/>
              <a:buChar char="§"/>
            </a:pPr>
            <a:endParaRPr lang="en-US" sz="2400" dirty="0" smtClean="0"/>
          </a:p>
          <a:p>
            <a:pPr>
              <a:buFont typeface="Wingdings" pitchFamily="2" charset="2"/>
              <a:buChar char="Ø"/>
            </a:pPr>
            <a:r>
              <a:rPr lang="en-US" sz="2400" dirty="0" smtClean="0"/>
              <a:t>  </a:t>
            </a:r>
            <a:r>
              <a:rPr lang="en-US" sz="2400" b="1" dirty="0" smtClean="0"/>
              <a:t>Hiring</a:t>
            </a:r>
          </a:p>
          <a:p>
            <a:pPr lvl="1">
              <a:buFont typeface="Wingdings" pitchFamily="2" charset="2"/>
              <a:buChar char="§"/>
            </a:pPr>
            <a:r>
              <a:rPr lang="en-US" sz="2400" dirty="0" smtClean="0"/>
              <a:t>  Preference to internal hiring</a:t>
            </a:r>
          </a:p>
          <a:p>
            <a:pPr lvl="1">
              <a:buFont typeface="Wingdings" pitchFamily="2" charset="2"/>
              <a:buChar char="§"/>
            </a:pPr>
            <a:r>
              <a:rPr lang="en-US" sz="2400" dirty="0" smtClean="0"/>
              <a:t>  Preference to external hiring</a:t>
            </a:r>
          </a:p>
          <a:p>
            <a:pPr lvl="1">
              <a:buFont typeface="Wingdings" pitchFamily="2" charset="2"/>
              <a:buChar char="§"/>
            </a:pPr>
            <a:endParaRPr lang="en-US" sz="2400" dirty="0" smtClean="0"/>
          </a:p>
          <a:p>
            <a:pPr>
              <a:buFont typeface="Wingdings" pitchFamily="2" charset="2"/>
              <a:buChar char="Ø"/>
            </a:pPr>
            <a:r>
              <a:rPr lang="en-US" sz="2400" dirty="0" smtClean="0"/>
              <a:t>  </a:t>
            </a:r>
            <a:r>
              <a:rPr lang="en-US" sz="2400" b="1" dirty="0" smtClean="0"/>
              <a:t>Personnel</a:t>
            </a:r>
          </a:p>
          <a:p>
            <a:pPr lvl="1">
              <a:buFont typeface="Wingdings" pitchFamily="2" charset="2"/>
              <a:buChar char="§"/>
            </a:pPr>
            <a:r>
              <a:rPr lang="en-US" sz="2400" dirty="0" smtClean="0"/>
              <a:t>  Dress</a:t>
            </a:r>
          </a:p>
          <a:p>
            <a:pPr lvl="1">
              <a:buFont typeface="Wingdings" pitchFamily="2" charset="2"/>
              <a:buChar char="§"/>
            </a:pPr>
            <a:r>
              <a:rPr lang="en-US" sz="2400" dirty="0" smtClean="0"/>
              <a:t>  Relationships</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19</a:t>
            </a:fld>
            <a:endParaRPr lang="en-US"/>
          </a:p>
        </p:txBody>
      </p:sp>
      <p:sp>
        <p:nvSpPr>
          <p:cNvPr id="3" name="TextBox 2"/>
          <p:cNvSpPr txBox="1"/>
          <p:nvPr/>
        </p:nvSpPr>
        <p:spPr>
          <a:xfrm>
            <a:off x="1371600" y="381000"/>
            <a:ext cx="3967625" cy="646331"/>
          </a:xfrm>
          <a:prstGeom prst="rect">
            <a:avLst/>
          </a:prstGeom>
          <a:noFill/>
        </p:spPr>
        <p:txBody>
          <a:bodyPr wrap="none" rtlCol="0">
            <a:spAutoFit/>
          </a:bodyPr>
          <a:lstStyle/>
          <a:p>
            <a:r>
              <a:rPr lang="en-US" sz="3600" dirty="0" smtClean="0"/>
              <a:t>Workforce Relations</a:t>
            </a:r>
            <a:endParaRPr lang="en-US" sz="3600" dirty="0"/>
          </a:p>
        </p:txBody>
      </p:sp>
      <p:sp>
        <p:nvSpPr>
          <p:cNvPr id="4" name="Rectangle 3"/>
          <p:cNvSpPr/>
          <p:nvPr/>
        </p:nvSpPr>
        <p:spPr>
          <a:xfrm>
            <a:off x="914400" y="1586552"/>
            <a:ext cx="7620000" cy="4154984"/>
          </a:xfrm>
          <a:prstGeom prst="rect">
            <a:avLst/>
          </a:prstGeom>
        </p:spPr>
        <p:txBody>
          <a:bodyPr wrap="square">
            <a:spAutoFit/>
          </a:bodyPr>
          <a:lstStyle/>
          <a:p>
            <a:pPr>
              <a:buFont typeface="Wingdings" pitchFamily="2" charset="2"/>
              <a:buChar char="Ø"/>
              <a:defRPr/>
            </a:pPr>
            <a:r>
              <a:rPr lang="en-US" sz="2400" b="1" dirty="0" smtClean="0"/>
              <a:t>  Labor Relations.  </a:t>
            </a:r>
            <a:r>
              <a:rPr lang="en-US" sz="2400" dirty="0" smtClean="0"/>
              <a:t>The activities managers engage in to ensure they have effective working relationships with the labor unions that represent their employees interests</a:t>
            </a:r>
          </a:p>
          <a:p>
            <a:pPr>
              <a:buFont typeface="Wingdings" pitchFamily="2" charset="2"/>
              <a:buChar char="Ø"/>
              <a:defRPr/>
            </a:pPr>
            <a:endParaRPr lang="en-US" sz="2400" dirty="0" smtClean="0"/>
          </a:p>
          <a:p>
            <a:pPr>
              <a:buFont typeface="Wingdings" pitchFamily="2" charset="2"/>
              <a:buChar char="Ø"/>
              <a:defRPr/>
            </a:pPr>
            <a:r>
              <a:rPr lang="en-US" sz="2400" b="1" dirty="0" smtClean="0"/>
              <a:t>  Unions.  </a:t>
            </a:r>
            <a:r>
              <a:rPr lang="en-US" sz="2400" dirty="0" smtClean="0"/>
              <a:t>Supposedly represent worker’s interests to management in organizations</a:t>
            </a:r>
          </a:p>
          <a:p>
            <a:pPr>
              <a:buFont typeface="Wingdings" pitchFamily="2" charset="2"/>
              <a:buChar char="Ø"/>
              <a:defRPr/>
            </a:pPr>
            <a:endParaRPr lang="en-US" sz="2400" dirty="0" smtClean="0"/>
          </a:p>
          <a:p>
            <a:pPr>
              <a:buFont typeface="Wingdings" pitchFamily="2" charset="2"/>
              <a:buChar char="Ø"/>
              <a:defRPr/>
            </a:pPr>
            <a:r>
              <a:rPr lang="en-US" sz="2400" b="1" dirty="0" smtClean="0"/>
              <a:t>  Collective bargaining.  </a:t>
            </a:r>
            <a:r>
              <a:rPr lang="en-US" sz="2400" dirty="0" smtClean="0"/>
              <a:t>Negotiation between labor and management to resolve conflicts and disputes about issues such as working hours, wages, benefits, working conditions, and job security</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Rectangle 3"/>
          <p:cNvSpPr/>
          <p:nvPr/>
        </p:nvSpPr>
        <p:spPr>
          <a:xfrm>
            <a:off x="914400" y="1584826"/>
            <a:ext cx="7696200" cy="5016758"/>
          </a:xfrm>
          <a:prstGeom prst="rect">
            <a:avLst/>
          </a:prstGeom>
        </p:spPr>
        <p:txBody>
          <a:bodyPr wrap="square">
            <a:spAutoFit/>
          </a:bodyPr>
          <a:lstStyle/>
          <a:p>
            <a:pPr>
              <a:buFont typeface="Wingdings" pitchFamily="2" charset="2"/>
              <a:buChar char="Ø"/>
              <a:defRPr/>
            </a:pPr>
            <a:r>
              <a:rPr lang="en-US" sz="2000" b="1" dirty="0" smtClean="0"/>
              <a:t>  Human Resource Management (HRM).  </a:t>
            </a:r>
            <a:r>
              <a:rPr lang="en-US" sz="2000" dirty="0" smtClean="0"/>
              <a:t>Activities that managers engage in to attract and retain employees and to ensure that they </a:t>
            </a:r>
            <a:r>
              <a:rPr lang="en-US" sz="2000" i="1" dirty="0" smtClean="0"/>
              <a:t>perform at a high level </a:t>
            </a:r>
            <a:r>
              <a:rPr lang="en-US" sz="2000" dirty="0" smtClean="0"/>
              <a:t>and contribute to the accomplishment of organizational goals.</a:t>
            </a:r>
          </a:p>
          <a:p>
            <a:pPr marL="457200" lvl="2">
              <a:buFont typeface="Wingdings" pitchFamily="2" charset="2"/>
              <a:buChar char="§"/>
            </a:pPr>
            <a:r>
              <a:rPr lang="en-US" sz="2000" dirty="0" smtClean="0"/>
              <a:t>  Recruitment and selection</a:t>
            </a:r>
          </a:p>
          <a:p>
            <a:pPr marL="457200" lvl="2">
              <a:buFont typeface="Wingdings" pitchFamily="2" charset="2"/>
              <a:buChar char="§"/>
            </a:pPr>
            <a:r>
              <a:rPr lang="en-US" sz="2000" dirty="0" smtClean="0"/>
              <a:t>  Training and development</a:t>
            </a:r>
          </a:p>
          <a:p>
            <a:pPr marL="457200" lvl="2">
              <a:buFont typeface="Wingdings" pitchFamily="2" charset="2"/>
              <a:buChar char="§"/>
            </a:pPr>
            <a:r>
              <a:rPr lang="en-US" sz="2000" dirty="0" smtClean="0"/>
              <a:t>  Performance appraisal and feedback</a:t>
            </a:r>
          </a:p>
          <a:p>
            <a:pPr marL="457200" lvl="2">
              <a:buFont typeface="Wingdings" pitchFamily="2" charset="2"/>
              <a:buChar char="§"/>
            </a:pPr>
            <a:r>
              <a:rPr lang="en-US" sz="2000" dirty="0" smtClean="0"/>
              <a:t>  Pay and benefits</a:t>
            </a:r>
          </a:p>
          <a:p>
            <a:pPr marL="457200" lvl="2">
              <a:buFont typeface="Wingdings" pitchFamily="2" charset="2"/>
              <a:buChar char="§"/>
            </a:pPr>
            <a:r>
              <a:rPr lang="en-US" sz="2000" dirty="0" smtClean="0"/>
              <a:t>  Labor relations</a:t>
            </a:r>
          </a:p>
          <a:p>
            <a:pPr marL="457200" lvl="2">
              <a:buFont typeface="Wingdings" pitchFamily="2" charset="2"/>
              <a:buChar char="§"/>
            </a:pPr>
            <a:endParaRPr lang="en-US" sz="2000" dirty="0" smtClean="0"/>
          </a:p>
          <a:p>
            <a:pPr marL="0" lvl="1">
              <a:buFont typeface="Wingdings" pitchFamily="2" charset="2"/>
              <a:buChar char="Ø"/>
            </a:pPr>
            <a:r>
              <a:rPr lang="en-US" sz="2000" b="1" dirty="0" smtClean="0"/>
              <a:t>   Strategic Human Resource Management (SHRM).  </a:t>
            </a:r>
            <a:r>
              <a:rPr lang="en-US" sz="2000" dirty="0" smtClean="0"/>
              <a:t>The process by which managers design the components of a HRM system to be consistent with each other, with other elements of organizational architecture, and with the firm’s strategy and goals.  The objective of SHRM is the development of an HRM system that enhances the firm’s efficiency, quality, innovation, and responsiveness to customers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20</a:t>
            </a:fld>
            <a:endParaRPr lang="en-US"/>
          </a:p>
        </p:txBody>
      </p:sp>
      <p:sp>
        <p:nvSpPr>
          <p:cNvPr id="3" name="TextBox 2"/>
          <p:cNvSpPr txBox="1"/>
          <p:nvPr/>
        </p:nvSpPr>
        <p:spPr>
          <a:xfrm>
            <a:off x="1371600" y="381000"/>
            <a:ext cx="2693366" cy="646331"/>
          </a:xfrm>
          <a:prstGeom prst="rect">
            <a:avLst/>
          </a:prstGeom>
          <a:noFill/>
        </p:spPr>
        <p:txBody>
          <a:bodyPr wrap="none" rtlCol="0">
            <a:spAutoFit/>
          </a:bodyPr>
          <a:lstStyle/>
          <a:p>
            <a:r>
              <a:rPr lang="en-US" sz="3600" dirty="0" smtClean="0"/>
              <a:t>Consider This</a:t>
            </a:r>
            <a:endParaRPr lang="en-US" sz="3600" dirty="0"/>
          </a:p>
        </p:txBody>
      </p:sp>
      <p:sp>
        <p:nvSpPr>
          <p:cNvPr id="5" name="TextBox 4"/>
          <p:cNvSpPr txBox="1"/>
          <p:nvPr/>
        </p:nvSpPr>
        <p:spPr>
          <a:xfrm>
            <a:off x="902970" y="1588770"/>
            <a:ext cx="7620000" cy="4524315"/>
          </a:xfrm>
          <a:prstGeom prst="rect">
            <a:avLst/>
          </a:prstGeom>
          <a:noFill/>
        </p:spPr>
        <p:txBody>
          <a:bodyPr wrap="square" rtlCol="0">
            <a:spAutoFit/>
          </a:bodyPr>
          <a:lstStyle/>
          <a:p>
            <a:pPr>
              <a:buFont typeface="Wingdings" pitchFamily="2" charset="2"/>
              <a:buChar char="Ø"/>
            </a:pPr>
            <a:r>
              <a:rPr lang="en-US" sz="2400" dirty="0" smtClean="0"/>
              <a:t>  Both Drucker </a:t>
            </a:r>
            <a:r>
              <a:rPr lang="en-US" sz="2400" smtClean="0"/>
              <a:t>and Deming </a:t>
            </a:r>
            <a:r>
              <a:rPr lang="en-US" sz="2400" dirty="0" smtClean="0"/>
              <a:t>argue the performance evaluation systems have a negative effect on business</a:t>
            </a:r>
          </a:p>
          <a:p>
            <a:pPr>
              <a:buFont typeface="Wingdings" pitchFamily="2" charset="2"/>
              <a:buChar char="Ø"/>
            </a:pPr>
            <a:endParaRPr lang="en-US" sz="2400" dirty="0" smtClean="0"/>
          </a:p>
          <a:p>
            <a:pPr>
              <a:buFont typeface="Wingdings" pitchFamily="2" charset="2"/>
              <a:buChar char="Ø"/>
            </a:pPr>
            <a:r>
              <a:rPr lang="en-US" sz="2400" dirty="0" smtClean="0"/>
              <a:t>  Complexity drives compensation, not amount of work.  If you are doing the work of two people, hire another person</a:t>
            </a:r>
          </a:p>
          <a:p>
            <a:pPr>
              <a:buFont typeface="Wingdings" pitchFamily="2" charset="2"/>
              <a:buChar char="Ø"/>
            </a:pPr>
            <a:endParaRPr lang="en-US" sz="2400" dirty="0" smtClean="0"/>
          </a:p>
          <a:p>
            <a:pPr>
              <a:buFont typeface="Wingdings" pitchFamily="2" charset="2"/>
              <a:buChar char="Ø"/>
            </a:pPr>
            <a:r>
              <a:rPr lang="en-US" sz="2400" dirty="0" smtClean="0"/>
              <a:t>  Labor union participation is at lowest level since 1950s</a:t>
            </a:r>
          </a:p>
          <a:p>
            <a:pPr>
              <a:buFont typeface="Wingdings" pitchFamily="2" charset="2"/>
              <a:buChar char="Ø"/>
            </a:pPr>
            <a:endParaRPr lang="en-US" sz="2400" dirty="0" smtClean="0"/>
          </a:p>
          <a:p>
            <a:pPr>
              <a:buFont typeface="Wingdings" pitchFamily="2" charset="2"/>
              <a:buChar char="Ø"/>
            </a:pPr>
            <a:r>
              <a:rPr lang="en-US" sz="2400" dirty="0" smtClean="0"/>
              <a:t>  Policies must be codified</a:t>
            </a:r>
          </a:p>
          <a:p>
            <a:pPr lvl="1">
              <a:buFont typeface="Wingdings" pitchFamily="2" charset="2"/>
              <a:buChar char="§"/>
            </a:pPr>
            <a:r>
              <a:rPr lang="en-US" sz="2400" dirty="0" smtClean="0"/>
              <a:t>  To ensure employees understand them</a:t>
            </a:r>
          </a:p>
          <a:p>
            <a:pPr lvl="1">
              <a:buFont typeface="Wingdings" pitchFamily="2" charset="2"/>
              <a:buChar char="§"/>
            </a:pPr>
            <a:r>
              <a:rPr lang="en-US" sz="2400" dirty="0" smtClean="0"/>
              <a:t>  To overcome the presumption of responsibility</a:t>
            </a:r>
          </a:p>
          <a:p>
            <a:pPr lvl="1">
              <a:buFont typeface="Wingdings" pitchFamily="2" charset="2"/>
              <a:buChar char="§"/>
            </a:pPr>
            <a:r>
              <a:rPr lang="en-US" sz="2400" dirty="0" smtClean="0"/>
              <a:t>  To protect the firm from litigation</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2553071" cy="646331"/>
          </a:xfrm>
          <a:prstGeom prst="rect">
            <a:avLst/>
          </a:prstGeom>
          <a:noFill/>
        </p:spPr>
        <p:txBody>
          <a:bodyPr wrap="none" rtlCol="0">
            <a:spAutoFit/>
          </a:bodyPr>
          <a:lstStyle/>
          <a:p>
            <a:r>
              <a:rPr lang="en-US" sz="3600" dirty="0" smtClean="0"/>
              <a:t>HRM System</a:t>
            </a:r>
            <a:endParaRPr lang="en-US" sz="3600" dirty="0"/>
          </a:p>
        </p:txBody>
      </p:sp>
      <p:pic>
        <p:nvPicPr>
          <p:cNvPr id="4" name="Picture 2"/>
          <p:cNvPicPr>
            <a:picLocks noChangeAspect="1" noChangeArrowheads="1"/>
          </p:cNvPicPr>
          <p:nvPr/>
        </p:nvPicPr>
        <p:blipFill>
          <a:blip r:embed="rId3" cstate="print"/>
          <a:srcRect/>
          <a:stretch>
            <a:fillRect/>
          </a:stretch>
        </p:blipFill>
        <p:spPr bwMode="auto">
          <a:xfrm>
            <a:off x="2117449" y="1447800"/>
            <a:ext cx="4816751" cy="5216415"/>
          </a:xfrm>
          <a:prstGeom prst="rect">
            <a:avLst/>
          </a:prstGeom>
          <a:noFill/>
          <a:ln w="9525">
            <a:noFill/>
            <a:miter lim="800000"/>
            <a:headEnd/>
            <a:tailEnd/>
          </a:ln>
        </p:spPr>
      </p:pic>
      <p:sp>
        <p:nvSpPr>
          <p:cNvPr id="5" name="TextBox 4"/>
          <p:cNvSpPr txBox="1"/>
          <p:nvPr/>
        </p:nvSpPr>
        <p:spPr>
          <a:xfrm>
            <a:off x="76200" y="6477000"/>
            <a:ext cx="3555782" cy="246221"/>
          </a:xfrm>
          <a:prstGeom prst="rect">
            <a:avLst/>
          </a:prstGeom>
          <a:noFill/>
        </p:spPr>
        <p:txBody>
          <a:bodyPr wrap="none" rtlCol="0">
            <a:spAutoFit/>
          </a:bodyPr>
          <a:lstStyle/>
          <a:p>
            <a:r>
              <a:rPr lang="en-US" sz="1000" dirty="0" smtClean="0"/>
              <a:t>Adapted from</a:t>
            </a:r>
            <a:r>
              <a:rPr lang="en-US" sz="1000" i="1" dirty="0" smtClean="0"/>
              <a:t>  Contemporary Management</a:t>
            </a:r>
            <a:r>
              <a:rPr lang="en-US" sz="1000" dirty="0" smtClean="0"/>
              <a:t>, 8</a:t>
            </a:r>
            <a:r>
              <a:rPr lang="en-US" sz="1000" baseline="30000" dirty="0" smtClean="0"/>
              <a:t>th</a:t>
            </a:r>
            <a:r>
              <a:rPr lang="en-US" sz="1000" dirty="0" smtClean="0"/>
              <a:t>. Jones and Garth</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5002203" cy="646331"/>
          </a:xfrm>
          <a:prstGeom prst="rect">
            <a:avLst/>
          </a:prstGeom>
          <a:noFill/>
        </p:spPr>
        <p:txBody>
          <a:bodyPr wrap="none" rtlCol="0">
            <a:spAutoFit/>
          </a:bodyPr>
          <a:lstStyle/>
          <a:p>
            <a:r>
              <a:rPr lang="en-US" sz="3600" dirty="0" smtClean="0"/>
              <a:t>Contemporary Challenges</a:t>
            </a:r>
            <a:endParaRPr lang="en-US" sz="3600" dirty="0"/>
          </a:p>
        </p:txBody>
      </p:sp>
      <p:sp>
        <p:nvSpPr>
          <p:cNvPr id="4" name="Rectangle 3"/>
          <p:cNvSpPr txBox="1">
            <a:spLocks noChangeArrowheads="1"/>
          </p:cNvSpPr>
          <p:nvPr/>
        </p:nvSpPr>
        <p:spPr>
          <a:xfrm>
            <a:off x="914400" y="1586553"/>
            <a:ext cx="7772400" cy="2909248"/>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  Eliminating</a:t>
            </a:r>
            <a:r>
              <a:rPr kumimoji="0" lang="en-US" sz="2400" b="0" i="0" u="none" strike="noStrike" kern="1200" cap="none" spc="0" normalizeH="0" noProof="0" dirty="0" smtClean="0">
                <a:ln>
                  <a:noFill/>
                </a:ln>
                <a:effectLst/>
                <a:uLnTx/>
                <a:uFillTx/>
                <a:latin typeface="+mn-lt"/>
                <a:ea typeface="+mn-ea"/>
                <a:cs typeface="+mn-cs"/>
              </a:rPr>
              <a:t> exposure to</a:t>
            </a:r>
            <a:r>
              <a:rPr kumimoji="0" lang="en-US" sz="2400" b="0" i="0" u="none" strike="noStrike" kern="1200" cap="none" spc="0" normalizeH="0" baseline="0" noProof="0" dirty="0" smtClean="0">
                <a:ln>
                  <a:noFill/>
                </a:ln>
                <a:effectLst/>
                <a:uLnTx/>
                <a:uFillTx/>
                <a:latin typeface="+mn-lt"/>
                <a:ea typeface="+mn-ea"/>
                <a:cs typeface="+mn-cs"/>
              </a:rPr>
              <a:t> sexual harassment or hostile work</a:t>
            </a:r>
            <a:r>
              <a:rPr kumimoji="0" lang="en-US" sz="2400" b="0" i="0" u="none" strike="noStrike" kern="1200" cap="none" spc="0" normalizeH="0" noProof="0" dirty="0" smtClean="0">
                <a:ln>
                  <a:noFill/>
                </a:ln>
                <a:effectLst/>
                <a:uLnTx/>
                <a:uFillTx/>
                <a:latin typeface="+mn-lt"/>
                <a:ea typeface="+mn-ea"/>
                <a:cs typeface="+mn-cs"/>
              </a:rPr>
              <a:t> environment litigation</a:t>
            </a:r>
            <a:endParaRPr kumimoji="0" lang="en-US" sz="2400" b="0" i="0" u="none" strike="noStrike" kern="1200" cap="none" spc="0" normalizeH="0" baseline="0" noProof="0" dirty="0" smtClean="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 Accommodating employees with disabilities under the Americans with Disabilities Act of 1990</a:t>
            </a: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  Dealing with employees who have substance abuse problems</a:t>
            </a: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 Managing</a:t>
            </a:r>
            <a:r>
              <a:rPr kumimoji="0" lang="en-US" sz="2400" b="0" i="0" u="none" strike="noStrike" kern="1200" cap="none" spc="0" normalizeH="0" noProof="0" dirty="0" smtClean="0">
                <a:ln>
                  <a:noFill/>
                </a:ln>
                <a:effectLst/>
                <a:uLnTx/>
                <a:uFillTx/>
                <a:latin typeface="+mn-lt"/>
                <a:ea typeface="+mn-ea"/>
                <a:cs typeface="+mn-cs"/>
              </a:rPr>
              <a:t> the effects of</a:t>
            </a:r>
            <a:r>
              <a:rPr kumimoji="0" lang="en-US" sz="2400" b="0" i="0" u="none" strike="noStrike" kern="1200" cap="none" spc="0" normalizeH="0" baseline="0" noProof="0" dirty="0" smtClean="0">
                <a:ln>
                  <a:noFill/>
                </a:ln>
                <a:effectLst/>
                <a:uLnTx/>
                <a:uFillTx/>
                <a:latin typeface="+mn-lt"/>
                <a:ea typeface="+mn-ea"/>
                <a:cs typeface="+mn-cs"/>
              </a:rPr>
              <a:t> HIV-positive employees and employees with AIDs, Ebola, the flu, etc.</a:t>
            </a:r>
            <a:endParaRPr kumimoji="0" lang="en-US" sz="24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3651192" cy="646331"/>
          </a:xfrm>
          <a:prstGeom prst="rect">
            <a:avLst/>
          </a:prstGeom>
          <a:noFill/>
        </p:spPr>
        <p:txBody>
          <a:bodyPr wrap="none" rtlCol="0">
            <a:spAutoFit/>
          </a:bodyPr>
          <a:lstStyle/>
          <a:p>
            <a:r>
              <a:rPr lang="en-US" sz="3600" dirty="0" smtClean="0"/>
              <a:t>Legal Environment</a:t>
            </a:r>
            <a:endParaRPr lang="en-US" sz="3600" dirty="0"/>
          </a:p>
        </p:txBody>
      </p:sp>
      <p:sp>
        <p:nvSpPr>
          <p:cNvPr id="4" name="Rectangle 3"/>
          <p:cNvSpPr txBox="1">
            <a:spLocks noChangeArrowheads="1"/>
          </p:cNvSpPr>
          <p:nvPr/>
        </p:nvSpPr>
        <p:spPr>
          <a:xfrm>
            <a:off x="914400" y="1586552"/>
            <a:ext cx="7772400" cy="4525963"/>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buFont typeface="Wingdings" pitchFamily="2" charset="2"/>
              <a:buChar char="Ø"/>
              <a:defRPr/>
            </a:pPr>
            <a:r>
              <a:rPr kumimoji="0" lang="en-US" sz="2400" b="1" i="0" u="none" strike="noStrike" kern="1200" cap="none" spc="0" normalizeH="0" baseline="0" noProof="0" dirty="0" smtClean="0">
                <a:ln>
                  <a:noFill/>
                </a:ln>
                <a:effectLst/>
                <a:uLnTx/>
                <a:uFillTx/>
                <a:latin typeface="+mn-lt"/>
                <a:ea typeface="+mn-ea"/>
                <a:cs typeface="+mn-cs"/>
              </a:rPr>
              <a:t>  Equal Employment Opportunity (EEO).   </a:t>
            </a:r>
            <a:r>
              <a:rPr kumimoji="0" lang="en-US" sz="2400" b="0" i="0" u="none" strike="noStrike" kern="1200" cap="none" spc="0" normalizeH="0" baseline="0" noProof="0" dirty="0" smtClean="0">
                <a:ln>
                  <a:noFill/>
                </a:ln>
                <a:effectLst/>
                <a:uLnTx/>
                <a:uFillTx/>
                <a:latin typeface="+mn-lt"/>
                <a:ea typeface="+mn-ea"/>
                <a:cs typeface="+mn-cs"/>
              </a:rPr>
              <a:t>The right of all citizens to the opportunity to obtain employment regardless of their sex, age, race, country of origin, religion, or disabilities</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  Equal Employment Opportunity Commission (EEOC) enforces employment laws</a:t>
            </a:r>
          </a:p>
          <a:p>
            <a:pPr marR="0" lvl="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lang="en-US" sz="2400" dirty="0" smtClean="0"/>
          </a:p>
          <a:p>
            <a:pPr lvl="0">
              <a:spcBef>
                <a:spcPct val="20000"/>
              </a:spcBef>
              <a:buFont typeface="Wingdings" pitchFamily="2" charset="2"/>
              <a:buChar char="Ø"/>
              <a:defRPr/>
            </a:pPr>
            <a:r>
              <a:rPr kumimoji="0" lang="en-US" sz="2400" b="1" i="0" u="none" strike="noStrike" kern="1200" cap="none" spc="0" normalizeH="0" noProof="0" dirty="0" smtClean="0">
                <a:ln>
                  <a:noFill/>
                </a:ln>
                <a:effectLst/>
                <a:uLnTx/>
                <a:uFillTx/>
                <a:latin typeface="+mn-lt"/>
                <a:ea typeface="+mn-ea"/>
                <a:cs typeface="+mn-cs"/>
              </a:rPr>
              <a:t>  Americans with Disabilities Act of 1990</a:t>
            </a:r>
            <a:r>
              <a:rPr kumimoji="0" lang="en-US" sz="2400" b="0" i="0" u="none" strike="noStrike" kern="1200" cap="none" spc="0" normalizeH="0" noProof="0" dirty="0" smtClean="0">
                <a:ln>
                  <a:noFill/>
                </a:ln>
                <a:effectLst/>
                <a:uLnTx/>
                <a:uFillTx/>
                <a:latin typeface="+mn-lt"/>
                <a:ea typeface="+mn-ea"/>
                <a:cs typeface="+mn-cs"/>
              </a:rPr>
              <a:t>. </a:t>
            </a:r>
            <a:r>
              <a:rPr lang="en-US" sz="2400" noProof="0" dirty="0" smtClean="0"/>
              <a:t> Prohibits </a:t>
            </a:r>
            <a:r>
              <a:rPr lang="en-US" sz="2400" dirty="0" smtClean="0"/>
              <a:t>discrimination based on disability.  Requires reasonable accommodation for firm’s with more than 50 employees </a:t>
            </a:r>
            <a:r>
              <a:rPr kumimoji="0" lang="en-US" sz="2400" b="0" i="0" u="none" strike="noStrike" kern="1200" cap="none" spc="0" normalizeH="0" noProof="0" dirty="0" smtClean="0">
                <a:ln>
                  <a:noFill/>
                </a:ln>
                <a:effectLst/>
                <a:uLnTx/>
                <a:uFillTx/>
                <a:latin typeface="+mn-lt"/>
                <a:ea typeface="+mn-ea"/>
                <a:cs typeface="+mn-cs"/>
              </a:rPr>
              <a:t>  </a:t>
            </a:r>
            <a:endParaRPr kumimoji="0" lang="en-US" sz="24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3651192" cy="646331"/>
          </a:xfrm>
          <a:prstGeom prst="rect">
            <a:avLst/>
          </a:prstGeom>
          <a:noFill/>
        </p:spPr>
        <p:txBody>
          <a:bodyPr wrap="none" rtlCol="0">
            <a:spAutoFit/>
          </a:bodyPr>
          <a:lstStyle/>
          <a:p>
            <a:r>
              <a:rPr lang="en-US" sz="3600" dirty="0" smtClean="0"/>
              <a:t>Legal Environment</a:t>
            </a:r>
            <a:endParaRPr lang="en-US" sz="3600" dirty="0"/>
          </a:p>
        </p:txBody>
      </p:sp>
      <p:pic>
        <p:nvPicPr>
          <p:cNvPr id="4" name="Picture 2"/>
          <p:cNvPicPr>
            <a:picLocks noChangeAspect="1" noChangeArrowheads="1"/>
          </p:cNvPicPr>
          <p:nvPr/>
        </p:nvPicPr>
        <p:blipFill>
          <a:blip r:embed="rId3" cstate="print"/>
          <a:srcRect/>
          <a:stretch>
            <a:fillRect/>
          </a:stretch>
        </p:blipFill>
        <p:spPr bwMode="auto">
          <a:xfrm>
            <a:off x="249022" y="1676400"/>
            <a:ext cx="8742578" cy="4885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5" name="Rectangle 4"/>
          <p:cNvSpPr/>
          <p:nvPr/>
        </p:nvSpPr>
        <p:spPr>
          <a:xfrm>
            <a:off x="914400" y="1586552"/>
            <a:ext cx="7772400" cy="3896451"/>
          </a:xfrm>
          <a:prstGeom prst="rect">
            <a:avLst/>
          </a:prstGeom>
        </p:spPr>
        <p:txBody>
          <a:bodyPr wrap="square">
            <a:spAutoFit/>
          </a:bodyPr>
          <a:lstStyle/>
          <a:p>
            <a:pPr>
              <a:lnSpc>
                <a:spcPct val="90000"/>
              </a:lnSpc>
              <a:buFont typeface="Wingdings" pitchFamily="2" charset="2"/>
              <a:buChar char="Ø"/>
              <a:defRPr/>
            </a:pPr>
            <a:r>
              <a:rPr lang="en-US" sz="2400" b="1" dirty="0" smtClean="0"/>
              <a:t>  Recruitment.  </a:t>
            </a:r>
            <a:r>
              <a:rPr lang="en-US" sz="2400" dirty="0" smtClean="0"/>
              <a:t>Activities that managers engage in to develop a pool of candidates for open positions</a:t>
            </a:r>
          </a:p>
          <a:p>
            <a:pPr>
              <a:lnSpc>
                <a:spcPct val="90000"/>
              </a:lnSpc>
              <a:buFont typeface="Wingdings" pitchFamily="2" charset="2"/>
              <a:buChar char="Ø"/>
              <a:defRPr/>
            </a:pPr>
            <a:endParaRPr lang="en-US" sz="2400" dirty="0" smtClean="0"/>
          </a:p>
          <a:p>
            <a:pPr>
              <a:buFont typeface="Wingdings" pitchFamily="2" charset="2"/>
              <a:buChar char="Ø"/>
              <a:defRPr/>
            </a:pPr>
            <a:r>
              <a:rPr lang="en-US" sz="2400" dirty="0" smtClean="0"/>
              <a:t>  </a:t>
            </a:r>
            <a:r>
              <a:rPr lang="en-US" sz="2400" b="1" dirty="0" smtClean="0"/>
              <a:t>Selection</a:t>
            </a:r>
            <a:r>
              <a:rPr lang="en-US" sz="2400" dirty="0" smtClean="0"/>
              <a:t>.  The process that managers use to determine the relative qualifications of job applicants and their potential for performing well in a particular job</a:t>
            </a:r>
          </a:p>
          <a:p>
            <a:pPr>
              <a:buFont typeface="Wingdings" pitchFamily="2" charset="2"/>
              <a:buChar char="Ø"/>
              <a:defRPr/>
            </a:pPr>
            <a:endParaRPr lang="en-US" sz="2400" dirty="0" smtClean="0"/>
          </a:p>
          <a:p>
            <a:pPr>
              <a:lnSpc>
                <a:spcPct val="90000"/>
              </a:lnSpc>
              <a:buFont typeface="Wingdings" pitchFamily="2" charset="2"/>
              <a:buChar char="Ø"/>
              <a:defRPr/>
            </a:pPr>
            <a:r>
              <a:rPr lang="en-US" sz="2400" b="1" dirty="0" smtClean="0"/>
              <a:t>  Outsourcing </a:t>
            </a:r>
          </a:p>
          <a:p>
            <a:pPr lvl="1">
              <a:lnSpc>
                <a:spcPct val="90000"/>
              </a:lnSpc>
              <a:buFont typeface="Wingdings" pitchFamily="2" charset="2"/>
              <a:buChar char="§"/>
              <a:defRPr/>
            </a:pPr>
            <a:r>
              <a:rPr lang="en-US" sz="2400" dirty="0" smtClean="0"/>
              <a:t>  Using outside suppliers and manufacturers to produce goods and services</a:t>
            </a:r>
          </a:p>
          <a:p>
            <a:pPr lvl="1">
              <a:lnSpc>
                <a:spcPct val="90000"/>
              </a:lnSpc>
              <a:buFont typeface="Wingdings" pitchFamily="2" charset="2"/>
              <a:buChar char="§"/>
              <a:defRPr/>
            </a:pPr>
            <a:r>
              <a:rPr lang="en-US" sz="2400" dirty="0" smtClean="0"/>
              <a:t>  Using contract workers rather than hiring them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6245171" cy="646331"/>
          </a:xfrm>
          <a:prstGeom prst="rect">
            <a:avLst/>
          </a:prstGeom>
          <a:noFill/>
        </p:spPr>
        <p:txBody>
          <a:bodyPr wrap="none" rtlCol="0">
            <a:spAutoFit/>
          </a:bodyPr>
          <a:lstStyle/>
          <a:p>
            <a:r>
              <a:rPr lang="en-US" sz="3600" dirty="0" smtClean="0"/>
              <a:t>Human Resource Planning (HRP)</a:t>
            </a:r>
            <a:endParaRPr lang="en-US" sz="3600" dirty="0"/>
          </a:p>
        </p:txBody>
      </p:sp>
      <p:sp>
        <p:nvSpPr>
          <p:cNvPr id="4" name="Rectangle 3"/>
          <p:cNvSpPr txBox="1">
            <a:spLocks noChangeArrowheads="1"/>
          </p:cNvSpPr>
          <p:nvPr/>
        </p:nvSpPr>
        <p:spPr>
          <a:xfrm>
            <a:off x="381000" y="1524000"/>
            <a:ext cx="8229600" cy="2438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600200"/>
            <a:ext cx="7772400" cy="4745915"/>
          </a:xfrm>
          <a:prstGeom prst="rect">
            <a:avLst/>
          </a:prstGeom>
        </p:spPr>
        <p:txBody>
          <a:bodyPr wrap="square">
            <a:spAutoFit/>
          </a:bodyPr>
          <a:lstStyle/>
          <a:p>
            <a:pPr>
              <a:buFont typeface="Wingdings" pitchFamily="2" charset="2"/>
              <a:buChar char="Ø"/>
              <a:defRPr/>
            </a:pPr>
            <a:r>
              <a:rPr lang="en-US" sz="2400" dirty="0" smtClean="0"/>
              <a:t> Activities that managers engage in to forecast their current and future needs for human resources</a:t>
            </a:r>
          </a:p>
          <a:p>
            <a:pPr lvl="1">
              <a:spcBef>
                <a:spcPct val="20000"/>
              </a:spcBef>
              <a:buFont typeface="Wingdings" pitchFamily="2" charset="2"/>
              <a:buChar char="§"/>
              <a:defRPr/>
            </a:pPr>
            <a:r>
              <a:rPr lang="en-US" sz="2400" dirty="0" smtClean="0"/>
              <a:t>  </a:t>
            </a:r>
            <a:r>
              <a:rPr lang="en-US" sz="2400" b="1" dirty="0" smtClean="0"/>
              <a:t>Demand forecasts.  </a:t>
            </a:r>
            <a:r>
              <a:rPr lang="en-US" sz="2400" dirty="0" smtClean="0"/>
              <a:t>Estimates the qualifications and numbers of employees the firm will need given its goals strategies</a:t>
            </a:r>
          </a:p>
          <a:p>
            <a:pPr lvl="1">
              <a:spcBef>
                <a:spcPct val="20000"/>
              </a:spcBef>
              <a:buFont typeface="Wingdings" pitchFamily="2" charset="2"/>
              <a:buChar char="§"/>
              <a:defRPr/>
            </a:pPr>
            <a:r>
              <a:rPr lang="en-US" sz="2400" b="1" dirty="0" smtClean="0"/>
              <a:t>  Supply forecasts.  </a:t>
            </a:r>
            <a:r>
              <a:rPr lang="en-US" sz="2400" dirty="0" smtClean="0"/>
              <a:t>Estimates the availability and qualifications of current employees now and in the future, as well as the supply of qualified workers in the external labor market</a:t>
            </a:r>
          </a:p>
          <a:p>
            <a:pPr lvl="1">
              <a:spcBef>
                <a:spcPct val="20000"/>
              </a:spcBef>
              <a:buFont typeface="Wingdings" pitchFamily="2" charset="2"/>
              <a:buChar char="§"/>
              <a:defRPr/>
            </a:pPr>
            <a:r>
              <a:rPr lang="en-US" sz="2400" dirty="0" smtClean="0"/>
              <a:t>  </a:t>
            </a:r>
            <a:r>
              <a:rPr lang="en-US" sz="2400" b="1" dirty="0" smtClean="0"/>
              <a:t>Gap analysis</a:t>
            </a:r>
            <a:r>
              <a:rPr lang="en-US" sz="2400" dirty="0" smtClean="0"/>
              <a:t>.  The analysis of knowledge, skills, and abilities (KSAs) of the current workforce and those KSAs that are or will be needed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1922449" cy="646331"/>
          </a:xfrm>
          <a:prstGeom prst="rect">
            <a:avLst/>
          </a:prstGeom>
          <a:noFill/>
        </p:spPr>
        <p:txBody>
          <a:bodyPr wrap="none" rtlCol="0">
            <a:spAutoFit/>
          </a:bodyPr>
          <a:lstStyle/>
          <a:p>
            <a:r>
              <a:rPr lang="en-US" sz="3600" dirty="0" smtClean="0"/>
              <a:t>Job Roles</a:t>
            </a:r>
            <a:endParaRPr lang="en-US" sz="3600" dirty="0"/>
          </a:p>
        </p:txBody>
      </p:sp>
      <p:sp>
        <p:nvSpPr>
          <p:cNvPr id="6" name="Rectangle 5"/>
          <p:cNvSpPr/>
          <p:nvPr/>
        </p:nvSpPr>
        <p:spPr>
          <a:xfrm>
            <a:off x="914400" y="1586552"/>
            <a:ext cx="7772400" cy="3785652"/>
          </a:xfrm>
          <a:prstGeom prst="rect">
            <a:avLst/>
          </a:prstGeom>
        </p:spPr>
        <p:txBody>
          <a:bodyPr wrap="square">
            <a:spAutoFit/>
          </a:bodyPr>
          <a:lstStyle/>
          <a:p>
            <a:pPr>
              <a:buFont typeface="Wingdings" pitchFamily="2" charset="2"/>
              <a:buChar char="Ø"/>
              <a:defRPr/>
            </a:pPr>
            <a:r>
              <a:rPr lang="en-US" sz="2400" b="1" dirty="0" smtClean="0"/>
              <a:t>  Job Analysis.  </a:t>
            </a:r>
            <a:r>
              <a:rPr lang="en-US" sz="2400" dirty="0" smtClean="0"/>
              <a:t>Identifying the tasks, duties and responsibilities that make up a job and the knowledge, skills, and abilities needed to perform the job</a:t>
            </a:r>
          </a:p>
          <a:p>
            <a:pPr>
              <a:buFont typeface="Wingdings" pitchFamily="2" charset="2"/>
              <a:buChar char="Ø"/>
              <a:defRPr/>
            </a:pPr>
            <a:endParaRPr lang="en-US" sz="2400" dirty="0" smtClean="0"/>
          </a:p>
          <a:p>
            <a:pPr>
              <a:buFont typeface="Wingdings" pitchFamily="2" charset="2"/>
              <a:buChar char="Ø"/>
              <a:defRPr/>
            </a:pPr>
            <a:r>
              <a:rPr lang="en-US" sz="2400" b="1" dirty="0" smtClean="0"/>
              <a:t>  Job analysis methods</a:t>
            </a:r>
          </a:p>
          <a:p>
            <a:pPr marL="457200" lvl="2">
              <a:buFont typeface="Wingdings" pitchFamily="2" charset="2"/>
              <a:buChar char="§"/>
              <a:defRPr/>
            </a:pPr>
            <a:r>
              <a:rPr lang="en-US" sz="2400" dirty="0" smtClean="0"/>
              <a:t>  Observing what current workers do</a:t>
            </a:r>
          </a:p>
          <a:p>
            <a:pPr marL="457200" lvl="2">
              <a:buFont typeface="Wingdings" pitchFamily="2" charset="2"/>
              <a:buChar char="§"/>
              <a:defRPr/>
            </a:pPr>
            <a:r>
              <a:rPr lang="en-US" sz="2400" dirty="0" smtClean="0"/>
              <a:t>  Having workers and manages fill out questionnaires</a:t>
            </a:r>
          </a:p>
          <a:p>
            <a:pPr marL="457200" lvl="2">
              <a:buFont typeface="Wingdings" pitchFamily="2" charset="2"/>
              <a:buChar char="§"/>
              <a:defRPr/>
            </a:pPr>
            <a:endParaRPr lang="en-US" sz="2400" dirty="0" smtClean="0"/>
          </a:p>
          <a:p>
            <a:pPr marL="0" lvl="1">
              <a:buFont typeface="Wingdings" pitchFamily="2" charset="2"/>
              <a:buChar char="Ø"/>
              <a:defRPr/>
            </a:pPr>
            <a:r>
              <a:rPr lang="en-US" sz="2400" dirty="0" smtClean="0"/>
              <a:t>  Job compensation should be proportional to complexity</a:t>
            </a:r>
          </a:p>
          <a:p>
            <a:pPr>
              <a:buFont typeface="Wingdings" pitchFamily="2" charset="2"/>
              <a:buChar char="Ø"/>
              <a:defRPr/>
            </a:pPr>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3621</Words>
  <Application>Microsoft Office PowerPoint</Application>
  <PresentationFormat>On-screen Show (4:3)</PresentationFormat>
  <Paragraphs>262</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41</cp:revision>
  <dcterms:created xsi:type="dcterms:W3CDTF">2014-11-04T12:55:44Z</dcterms:created>
  <dcterms:modified xsi:type="dcterms:W3CDTF">2016-08-24T14:12:11Z</dcterms:modified>
</cp:coreProperties>
</file>