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294" r:id="rId4"/>
    <p:sldId id="268" r:id="rId5"/>
    <p:sldId id="269" r:id="rId6"/>
    <p:sldId id="270" r:id="rId7"/>
    <p:sldId id="271" r:id="rId8"/>
    <p:sldId id="293" r:id="rId9"/>
    <p:sldId id="272" r:id="rId10"/>
    <p:sldId id="298" r:id="rId11"/>
    <p:sldId id="273" r:id="rId12"/>
    <p:sldId id="295" r:id="rId13"/>
    <p:sldId id="280" r:id="rId14"/>
    <p:sldId id="289" r:id="rId15"/>
    <p:sldId id="291" r:id="rId16"/>
    <p:sldId id="290" r:id="rId17"/>
    <p:sldId id="297" r:id="rId18"/>
    <p:sldId id="299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2" autoAdjust="0"/>
  </p:normalViewPr>
  <p:slideViewPr>
    <p:cSldViewPr>
      <p:cViewPr varScale="1">
        <p:scale>
          <a:sx n="92" d="100"/>
          <a:sy n="92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25" d="100"/>
          <a:sy n="125" d="100"/>
        </p:scale>
        <p:origin x="2928" y="-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AE962-139C-4978-BBB1-EAC5A9997EC7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941AB-FC5A-45B6-ADDD-B5D8CD656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skp2rZ94RQ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dan_ariely_what_makes_us_feel_good_about_our_work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dan_pink_on_motiva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eRcHdeUG9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5MW6F03w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04OsNuvc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_DH2YYO0q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this video on Self-determination </a:t>
            </a:r>
            <a:r>
              <a:rPr lang="en-US" dirty="0"/>
              <a:t>Theory: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www.youtube.com/watch?v=pskp2rZ94RQ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The effects of Tournament Theory is most common in professional athletics, where you see the best in a specific area (who might only be slightly better than the next person) can demand huge salaries differences.</a:t>
            </a:r>
          </a:p>
          <a:p>
            <a:endParaRPr lang="en-US" dirty="0"/>
          </a:p>
          <a:p>
            <a:r>
              <a:rPr lang="en-US" dirty="0" smtClean="0"/>
              <a:t>Look at CEO salaries.  Men and women are given huge salaries because they are perceived to be the best and therefore demand tournament-like salaries.  Even worse, the benefit packages usually include “golden parachutes” where the executive is paid a huge bonus, when the executive leaves the firm.  So even if the executive does a poor job, destroys the company, and is fired, a huge bonus is received.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9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b="1" dirty="0"/>
              <a:t>carrot</a:t>
            </a:r>
            <a:r>
              <a:rPr lang="en-US" dirty="0"/>
              <a:t> </a:t>
            </a:r>
            <a:r>
              <a:rPr lang="en-US" b="1" dirty="0"/>
              <a:t>and</a:t>
            </a:r>
            <a:r>
              <a:rPr lang="en-US" dirty="0"/>
              <a:t> </a:t>
            </a:r>
            <a:r>
              <a:rPr lang="en-US" b="1" dirty="0"/>
              <a:t>stick</a:t>
            </a:r>
            <a:r>
              <a:rPr lang="en-US" dirty="0"/>
              <a:t>" approach </a:t>
            </a:r>
            <a:r>
              <a:rPr lang="en-US" dirty="0" smtClean="0"/>
              <a:t>is </a:t>
            </a:r>
            <a:r>
              <a:rPr lang="en-US" dirty="0"/>
              <a:t>an idiom that refers to a policy of offering a combination of rewards and punishment to induce behavior. It is named in reference to a cart driver dangling a carrot in front of a mule and holding a stick behind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are in a position to apply the stick, such must be done carefully.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this video: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www.ted.com/talks/dan_ariely_what_makes_us_feel_good_about_our_work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7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Bonuses</a:t>
            </a:r>
            <a:r>
              <a:rPr lang="en-US" baseline="0" dirty="0" smtClean="0"/>
              <a:t> are a common form of contingent, extrinsic rewards:  do this and get this.</a:t>
            </a:r>
          </a:p>
          <a:p>
            <a:endParaRPr lang="en-US" dirty="0"/>
          </a:p>
          <a:p>
            <a:r>
              <a:rPr lang="en-US" dirty="0" smtClean="0"/>
              <a:t>Piece rate pay is the ultimate form on incentive.  Amazingly, advocates for workers rights have denounce piece rate pay as exploitative.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1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4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this </a:t>
            </a:r>
            <a:r>
              <a:rPr lang="en-US" dirty="0"/>
              <a:t>video: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www.ted.com/talks/dan_pink_on_motivation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the classic descriptions of motivation.  You will find definitions similar to these in most books on management.</a:t>
            </a:r>
          </a:p>
          <a:p>
            <a:endParaRPr lang="en-US" dirty="0"/>
          </a:p>
          <a:p>
            <a:r>
              <a:rPr lang="en-US" dirty="0" smtClean="0"/>
              <a:t>I believe this description to be inaccurate.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this video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www.youtube.com/watch?v=ReRcHdeUG9Y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This is a 45 minute video.  Yes, that is a long video, but Mr. </a:t>
            </a:r>
            <a:r>
              <a:rPr lang="en-US" dirty="0" err="1" smtClean="0"/>
              <a:t>Sinek</a:t>
            </a:r>
            <a:r>
              <a:rPr lang="en-US" dirty="0" smtClean="0"/>
              <a:t> has done a very good job of capturing his book, “Why Leaders Eat Last,” in this video.</a:t>
            </a:r>
          </a:p>
          <a:p>
            <a:endParaRPr lang="en-US" dirty="0"/>
          </a:p>
          <a:p>
            <a:r>
              <a:rPr lang="en-US" dirty="0" smtClean="0"/>
              <a:t>By watching this video, you do not need to buy and read 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  <a:r>
              <a:rPr lang="en-US" baseline="0" dirty="0" smtClean="0"/>
              <a:t> of motivation exist:  intrinsic (internal) and extrinsic (external).</a:t>
            </a:r>
          </a:p>
          <a:p>
            <a:endParaRPr lang="en-US" dirty="0"/>
          </a:p>
          <a:p>
            <a:r>
              <a:rPr lang="en-US" dirty="0" smtClean="0"/>
              <a:t>In my view of the world, even extrinsic motivation is a precursor to a physiological response, i.e., you make a logical assessment that doing something will result in a dopamine response.</a:t>
            </a:r>
          </a:p>
          <a:p>
            <a:endParaRPr lang="en-US" dirty="0"/>
          </a:p>
          <a:p>
            <a:r>
              <a:rPr lang="en-US" dirty="0" smtClean="0"/>
              <a:t>Pro-social motivation is a term used in many books on the topic of motivation.  I do not consider this a separate category of motivation.  In my view, philanthropic action (to better mankind) or charitable action (to alleviate suffering in one) is a logical assessment that the action is in the best interest of the individual</a:t>
            </a:r>
            <a:r>
              <a:rPr lang="en-US" b="1" dirty="0" smtClean="0"/>
              <a:t>—maximizing pleasure or minimizing harm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Mentally healthy people act in their rational self interest.  Mentally healthy people will not do things that cause them harm. I argue that even the exceptions are not exceptions.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priest who accepts poverty, chastity, and humility to help others, in my mind is doing so because he is convinced that he will receive his reward in the afterlife.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parent who risks life to save a child does so because of the logical assessment that the risk in action is less costly (harmful) than the harm of the death of the child.</a:t>
            </a:r>
          </a:p>
          <a:p>
            <a:pPr marL="228600" indent="-228600">
              <a:buAutoNum type="arabicPeriod"/>
            </a:pPr>
            <a:r>
              <a:rPr lang="en-US" dirty="0" smtClean="0"/>
              <a:t>Acts of generosity encourage the production of serotonin.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definitions of input and output are from the perspective of the employee.</a:t>
            </a:r>
          </a:p>
          <a:p>
            <a:endParaRPr lang="en-US" dirty="0"/>
          </a:p>
          <a:p>
            <a:r>
              <a:rPr lang="en-US" dirty="0" smtClean="0"/>
              <a:t>From the firm’s perspective, the employee is a black box, into which you feed inputs (pay and benefits, instructions, policies) and from which the firm accepts outputs (work, ideas, or other actions).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seen the other two, so view this video on Three Needs Theory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www.youtube.com/watch?v=an5MW6F03wk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popular model of Maslow’s Hierarchy of Needs.</a:t>
            </a:r>
          </a:p>
          <a:p>
            <a:endParaRPr lang="en-US" dirty="0"/>
          </a:p>
          <a:p>
            <a:r>
              <a:rPr lang="en-US" dirty="0" smtClean="0"/>
              <a:t>If you need a refresher, view this </a:t>
            </a:r>
            <a:r>
              <a:rPr lang="en-US" dirty="0"/>
              <a:t>3 minute video: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www.youtube.com/watch?v=EH04OsNuvcw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Maslow’s original model actually had 8 levels. I read his book, “Maslow: On Motivation” and the distinction between the 8 and 5-level model is insignificant.</a:t>
            </a:r>
          </a:p>
          <a:p>
            <a:endParaRPr lang="en-US" dirty="0"/>
          </a:p>
          <a:p>
            <a:r>
              <a:rPr lang="en-US" dirty="0" smtClean="0"/>
              <a:t>One point of trivia that I need to make on this topic.  Almost all of the commenters of Maslow describe his Hierarchy of Needs as a theory.  It is not.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theory provides an explanatory framework for some observation, and from the assumptions of the explanation follows a number of possible hypotheses that can be tested in order to </a:t>
            </a:r>
            <a:r>
              <a:rPr lang="en-US" dirty="0" smtClean="0"/>
              <a:t>provide </a:t>
            </a:r>
            <a:r>
              <a:rPr lang="en-US" dirty="0"/>
              <a:t>support for, or challenge, the theory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hierarchy cannot be decomposed into hypotheses that can be tested.</a:t>
            </a:r>
          </a:p>
          <a:p>
            <a:endParaRPr lang="en-US" dirty="0"/>
          </a:p>
          <a:p>
            <a:r>
              <a:rPr lang="en-US" dirty="0" smtClean="0"/>
              <a:t>Is this distinction important?  Probably not, but I prefer to be exact in presenting theses briefings.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your have seen the other two, so look at this video on ERG </a:t>
            </a:r>
            <a:r>
              <a:rPr lang="en-US" dirty="0"/>
              <a:t>Theory: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www.youtube.com/watch?v=W_DH2YYO0qE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41AB-FC5A-45B6-ADDD-B5D8CD6566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0" y="1600200"/>
            <a:ext cx="3657600" cy="1470025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Management 515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\\dodiis.mil\NE\DIAC\Home\d\defrick\Desktop\2190_5933_logo_banner_smal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2586"/>
            <a:ext cx="6646371" cy="125761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81000" cy="365125"/>
          </a:xfrm>
        </p:spPr>
        <p:txBody>
          <a:bodyPr/>
          <a:lstStyle/>
          <a:p>
            <a:fld id="{0C5D3D0F-3A05-4524-BC17-C6EE010E67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\\dodiis.mil\NE\DIAC\Home\d\defrick\Desktop\UoNA_3753_logo_smal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6" y="152400"/>
            <a:ext cx="1101184" cy="10668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914400" y="1371600"/>
            <a:ext cx="7315200" cy="0"/>
          </a:xfrm>
          <a:prstGeom prst="line">
            <a:avLst/>
          </a:prstGeom>
          <a:ln w="50800" cmpd="dbl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3D0F-3A05-4524-BC17-C6EE010E6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38169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© 2014 David E. Frick.</a:t>
            </a:r>
          </a:p>
          <a:p>
            <a:r>
              <a:rPr lang="en-US" sz="1000" dirty="0" smtClean="0"/>
              <a:t>All rights reserved.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1981200"/>
            <a:ext cx="3141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Management 515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1165" y="3436203"/>
            <a:ext cx="7377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Motivation and Performance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Motivation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323" y="2514600"/>
            <a:ext cx="8950477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381000"/>
            <a:ext cx="556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 Example of Equity Theory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02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72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More Business Theories of 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Goal Setting Theory</a:t>
            </a:r>
            <a:r>
              <a:rPr lang="en-US" sz="2400" dirty="0" smtClean="0"/>
              <a:t>.  Focuses on identifying the types of goals that are most effective in producing high levels of motivation and performance and explaining why goals have these effects (Edwin Locke)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Operant Conditioning Theory</a:t>
            </a:r>
            <a:r>
              <a:rPr lang="en-US" sz="2400" dirty="0" smtClean="0"/>
              <a:t>. People learn to perform behaviors that lead to desired consequences and learn not to perform behaviors that lead to undesired consequences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400" b="1" dirty="0" smtClean="0"/>
              <a:t>  Positive Reinforcement.  </a:t>
            </a:r>
            <a:r>
              <a:rPr lang="en-US" sz="2400" dirty="0" smtClean="0"/>
              <a:t>Offer people outcomes they desire when they exhibit desired behaviors (get a cookie)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400" b="1" dirty="0" smtClean="0"/>
              <a:t>  Negative Reinforcement.  </a:t>
            </a:r>
            <a:r>
              <a:rPr lang="en-US" sz="2400" dirty="0" smtClean="0"/>
              <a:t>Eliminate or remove undesired outcomes when people exhibit desired outcomes (stop the beatings) (B.F. Skinner)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72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More Business Theories of 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Motivation Crowding Theory</a:t>
            </a:r>
            <a:r>
              <a:rPr lang="en-US" sz="2400" dirty="0" smtClean="0"/>
              <a:t>. Extrinsic motivators such as monetary incentives or punishments can undermine intrinsic motivation (Bruno Fey &amp; </a:t>
            </a:r>
            <a:r>
              <a:rPr lang="en-US" sz="2400" dirty="0" err="1" smtClean="0"/>
              <a:t>Reto</a:t>
            </a:r>
            <a:r>
              <a:rPr lang="en-US" sz="2400" dirty="0" smtClean="0"/>
              <a:t> </a:t>
            </a:r>
            <a:r>
              <a:rPr lang="en-US" sz="2400" dirty="0" err="1" smtClean="0"/>
              <a:t>Jegen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Self-determination Theory</a:t>
            </a:r>
            <a:r>
              <a:rPr lang="en-US" sz="2400" dirty="0" smtClean="0"/>
              <a:t>. A self-determined man chooses to behave in a manner that reflects his autonomy and his behavior and not to achieve an external reward or escape aversive environmental stimuli (Edward </a:t>
            </a:r>
            <a:r>
              <a:rPr lang="en-US" sz="2400" dirty="0" err="1" smtClean="0"/>
              <a:t>Deci</a:t>
            </a:r>
            <a:r>
              <a:rPr lang="en-US" sz="2400" dirty="0" smtClean="0"/>
              <a:t> &amp; Richard Ryan)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Tournament Theory</a:t>
            </a:r>
            <a:r>
              <a:rPr lang="en-US" sz="2400" dirty="0" smtClean="0"/>
              <a:t>.  Large differences between pay of a superior and subordinate motivates subordinates to compete for the reward (Edward </a:t>
            </a:r>
            <a:r>
              <a:rPr lang="en-US" sz="2400" dirty="0" err="1" smtClean="0"/>
              <a:t>Lazear</a:t>
            </a:r>
            <a:r>
              <a:rPr lang="en-US" sz="2400" dirty="0" smtClean="0"/>
              <a:t> &amp; Sherwin Rosen)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399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If you must punish…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873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Downplay the personal element of punishment. Make it clear that you are dissatisfied with the performance or dysfunctional behavior, not the person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Try to punish dysfunctional behaviors as soon after they occur.  Be certain that individuals know exactly why they are being punished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Try to avoid punishing someone in front of others.  This can damage a person’s self-esteem.  However, making organizational members aware that an individual who has committed a serious infraction has been punished is effective in preventing future infractions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40" y="76200"/>
            <a:ext cx="1557960" cy="116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380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Pay and Motivation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26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  </a:t>
            </a:r>
            <a:r>
              <a:rPr lang="en-US" sz="2400" b="1" dirty="0" smtClean="0"/>
              <a:t>Expectancy Theory</a:t>
            </a:r>
            <a:r>
              <a:rPr lang="en-US" sz="2400" dirty="0" smtClean="0"/>
              <a:t>.  Instrumentality, the association between performance and outcomes, must be high for motivation to be high</a:t>
            </a:r>
          </a:p>
          <a:p>
            <a:pPr marL="0" lvl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marL="0"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  </a:t>
            </a:r>
            <a:r>
              <a:rPr lang="en-US" sz="2400" b="1" dirty="0" smtClean="0"/>
              <a:t>Needs Theory</a:t>
            </a:r>
            <a:r>
              <a:rPr lang="en-US" sz="2400" dirty="0" smtClean="0"/>
              <a:t>.  Pay is used to satisfy many needs</a:t>
            </a:r>
          </a:p>
          <a:p>
            <a:pPr marL="0" lvl="1">
              <a:lnSpc>
                <a:spcPct val="90000"/>
              </a:lnSpc>
              <a:defRPr/>
            </a:pPr>
            <a:endParaRPr lang="en-US" sz="2400" dirty="0" smtClean="0"/>
          </a:p>
          <a:p>
            <a:pPr marL="0"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  </a:t>
            </a:r>
            <a:r>
              <a:rPr lang="en-US" sz="2400" b="1" dirty="0" smtClean="0"/>
              <a:t>Equity Theory</a:t>
            </a:r>
            <a:r>
              <a:rPr lang="en-US" sz="2400" dirty="0" smtClean="0"/>
              <a:t>.  Pay is given in relation to inputs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Goal Setting Theory</a:t>
            </a:r>
            <a:r>
              <a:rPr lang="en-US" sz="2400" dirty="0" smtClean="0"/>
              <a:t>.  Pay is linked to attainment of goals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Maslow</a:t>
            </a:r>
            <a:r>
              <a:rPr lang="en-US" sz="2400" dirty="0" smtClean="0"/>
              <a:t>.  Once basic needs are satisfied, pay becomes less influential in motivating performance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198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Merit Pay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Bonuses</a:t>
            </a:r>
            <a:r>
              <a:rPr lang="en-US" sz="2400" dirty="0" smtClean="0"/>
              <a:t>.  Compensation plan that bases pay on individual, group, or organization performance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/>
              <a:t>  Piece-rate Pay.  </a:t>
            </a:r>
            <a:r>
              <a:rPr lang="en-US" sz="2400" dirty="0" smtClean="0"/>
              <a:t>Employee’s pay is based on the number of units that the employee produces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/>
              <a:t> Commission Pay.  </a:t>
            </a:r>
            <a:r>
              <a:rPr lang="en-US" sz="2400" dirty="0" smtClean="0"/>
              <a:t>Employee’s pay is based on a percentage of sales that the employee makes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/>
              <a:t>  Organizationally-based Merit Plans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Scanlon plan</a:t>
            </a:r>
            <a:r>
              <a:rPr lang="en-US" sz="2400" dirty="0" smtClean="0"/>
              <a:t>.  Focuses on cost avoidance (reducing expenses or costs) and sharing based on savings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Profit sharing</a:t>
            </a:r>
            <a:r>
              <a:rPr lang="en-US" sz="2400" dirty="0" smtClean="0"/>
              <a:t>.  Employees receive a share of an organization’s profits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3128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One PhD’s View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Equity and Expectancy</a:t>
            </a:r>
            <a:r>
              <a:rPr lang="en-US" sz="2400" dirty="0" smtClean="0"/>
              <a:t>.  As long as pay is considered equitable and meets expectations, pay is not a motivator.  It can, however, be a </a:t>
            </a:r>
            <a:r>
              <a:rPr lang="en-US" sz="2400" dirty="0" err="1" smtClean="0"/>
              <a:t>dissatisfier</a:t>
            </a:r>
            <a:r>
              <a:rPr lang="en-US" sz="2400" dirty="0" smtClean="0"/>
              <a:t> (Motivation-Hygiene Theory) when perceived as unfair or unexpected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Merit Pay</a:t>
            </a:r>
            <a:r>
              <a:rPr lang="en-US" sz="2400" dirty="0" smtClean="0"/>
              <a:t>.  All pay-for-performance plans, except pure piece work, will be considered unfair and inequitable by some and have a net negative result on the firm. Pure piece work is considered exploitative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Pay is never #1</a:t>
            </a:r>
            <a:r>
              <a:rPr lang="en-US" sz="2400" dirty="0" smtClean="0"/>
              <a:t>.  Pay has never ranked higher than 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on any list of factors that motivate performance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500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Alternate View Continued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Extrinsic rewards, if used, must be trivial, timely, and directly linked to the desired behavior</a:t>
            </a:r>
          </a:p>
        </p:txBody>
      </p:sp>
      <p:pic>
        <p:nvPicPr>
          <p:cNvPr id="5" name="Picture 4" descr="motivation 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23" y="2819400"/>
            <a:ext cx="8920977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8288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Motivational </a:t>
            </a:r>
            <a:r>
              <a:rPr lang="en-US" sz="2400" dirty="0"/>
              <a:t>tricks, e.g., new titles without increases in pay or responsibility, don’t fool anyone</a:t>
            </a:r>
          </a:p>
        </p:txBody>
      </p:sp>
      <p:pic>
        <p:nvPicPr>
          <p:cNvPr id="4" name="Picture 3" descr="motivation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2971800"/>
            <a:ext cx="9031514" cy="2844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81000"/>
            <a:ext cx="500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Alternate View Continued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68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435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World is Changing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712416"/>
            <a:ext cx="77111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Knowledge workers</a:t>
            </a:r>
            <a:r>
              <a:rPr lang="en-US" sz="2400" dirty="0" smtClean="0"/>
              <a:t>.  Value to firm is based on knowledge held by individual not on skills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Industrial to service-oriented</a:t>
            </a:r>
            <a:r>
              <a:rPr lang="en-US" sz="2400" dirty="0" smtClean="0"/>
              <a:t>.  The United States is becoming a pure service-oriented workforce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Developing nations</a:t>
            </a:r>
            <a:r>
              <a:rPr lang="en-US" sz="2400" dirty="0" smtClean="0"/>
              <a:t>.  Lesser developed nations can provide labor at lower costs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Communication costs</a:t>
            </a:r>
            <a:r>
              <a:rPr lang="en-US" sz="2400" dirty="0" smtClean="0"/>
              <a:t>.  Communication transaction costs continue to decrease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3556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Classic Definitions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Motivation</a:t>
            </a:r>
            <a:r>
              <a:rPr lang="en-US" sz="2400" dirty="0" smtClean="0"/>
              <a:t>. The psychological forces that determine the direction of a person’s behavior in an organization, a person’s level of effort, and a person’s level of persistence</a:t>
            </a:r>
          </a:p>
          <a:p>
            <a:pPr marL="457200" lvl="2">
              <a:buFont typeface="Wingdings" pitchFamily="2" charset="2"/>
              <a:buChar char="§"/>
            </a:pPr>
            <a:r>
              <a:rPr lang="en-US" sz="2400" dirty="0" smtClean="0"/>
              <a:t>  Explains why people behave the way they do in organizations</a:t>
            </a:r>
          </a:p>
          <a:p>
            <a:pPr marL="457200" lvl="2">
              <a:buFont typeface="Wingdings" pitchFamily="2" charset="2"/>
              <a:buChar char="§"/>
            </a:pPr>
            <a:r>
              <a:rPr lang="en-US" sz="2400" dirty="0" smtClean="0"/>
              <a:t>  Can be manipulated by external forces</a:t>
            </a:r>
          </a:p>
          <a:p>
            <a:pPr marL="0" lvl="1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Nature of Motivation</a:t>
            </a:r>
            <a:r>
              <a:rPr lang="en-US" sz="2400" dirty="0" smtClean="0"/>
              <a:t>.</a:t>
            </a:r>
          </a:p>
          <a:p>
            <a:pPr marL="457200" lvl="2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Direction</a:t>
            </a:r>
            <a:r>
              <a:rPr lang="en-US" sz="2400" dirty="0" smtClean="0"/>
              <a:t>.  Possible behaviors the individual could engage in</a:t>
            </a:r>
          </a:p>
          <a:p>
            <a:pPr marL="457200" lvl="2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Effort</a:t>
            </a:r>
            <a:r>
              <a:rPr lang="en-US" sz="2400" dirty="0" smtClean="0"/>
              <a:t>.  How hard the individual will work</a:t>
            </a:r>
          </a:p>
          <a:p>
            <a:pPr marL="457200" lvl="2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Persistence</a:t>
            </a:r>
            <a:r>
              <a:rPr lang="en-US" sz="2400" dirty="0" smtClean="0"/>
              <a:t>. </a:t>
            </a:r>
            <a:r>
              <a:rPr lang="en-US" sz="2400" dirty="0" smtClean="0">
                <a:cs typeface="Arial" charset="0"/>
              </a:rPr>
              <a:t> Whether the individual will keep trying or give up when faced with obstacles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274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My Definition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828800"/>
            <a:ext cx="7711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Motivation</a:t>
            </a:r>
            <a:r>
              <a:rPr lang="en-US" sz="3200" dirty="0" smtClean="0"/>
              <a:t>:  An internal desire to elicit a pleasurable physiological response, i.e., the production of </a:t>
            </a:r>
            <a:r>
              <a:rPr lang="en-US" sz="3200" dirty="0" err="1" smtClean="0"/>
              <a:t>neurotransmitting</a:t>
            </a:r>
            <a:r>
              <a:rPr lang="en-US" sz="3200" dirty="0" smtClean="0"/>
              <a:t> hormones.  This desire can be a consequence of a learned response to stimuli, the outcome of a logical assessment (an internal cost-benefit analysis), or the demand to satisfy some physical human need.  It is the mildest form of addiction.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33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More Definitions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Intrinsic Motivation</a:t>
            </a:r>
            <a:r>
              <a:rPr lang="en-US" sz="2400" dirty="0" smtClean="0"/>
              <a:t>. 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 Desire to take an action for it’s own sake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 Usually results in a physiological response, e.g., production of endorphins or dopamine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Extrinsic Motivation</a:t>
            </a:r>
            <a:r>
              <a:rPr lang="en-US" sz="2400" dirty="0" smtClean="0"/>
              <a:t>.  Desire to take an action in order to receive an external reward or avoid a punishment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Pro-social Motivation</a:t>
            </a:r>
            <a:r>
              <a:rPr lang="en-US" sz="2400" dirty="0" smtClean="0"/>
              <a:t>.  Desire to benefit or help others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Philanthropy</a:t>
            </a:r>
            <a:r>
              <a:rPr lang="en-US" sz="2400" dirty="0" smtClean="0"/>
              <a:t>.  Taking action to better mankind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Misanthropy</a:t>
            </a:r>
            <a:r>
              <a:rPr lang="en-US" sz="2400" dirty="0" smtClean="0"/>
              <a:t>.  Hatred or distain of humankind or human nature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b="1" dirty="0" smtClean="0"/>
              <a:t>Charity</a:t>
            </a:r>
            <a:r>
              <a:rPr lang="en-US" sz="2400" dirty="0" smtClean="0"/>
              <a:t>.  Taking action to alleviate suffering in others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401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Relevant to Business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Inputs</a:t>
            </a:r>
            <a:r>
              <a:rPr lang="en-US" sz="2400" dirty="0" smtClean="0"/>
              <a:t>.  Anything a person contributes to his or her job or organization, </a:t>
            </a:r>
            <a:r>
              <a:rPr lang="en-US" sz="2400" dirty="0" smtClean="0"/>
              <a:t>e.g</a:t>
            </a:r>
            <a:r>
              <a:rPr lang="en-US" sz="2400" dirty="0" smtClean="0"/>
              <a:t>., time, effort, skills, knowledge, work behaviors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Outputs</a:t>
            </a:r>
            <a:r>
              <a:rPr lang="en-US" sz="2400" dirty="0" smtClean="0"/>
              <a:t>.  Anything a person gets from a job or an organization, e.g., pay, job security, benefits, praise or recognition, positive feedback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Benefits</a:t>
            </a:r>
            <a:r>
              <a:rPr lang="en-US" sz="2400" dirty="0" smtClean="0"/>
              <a:t>.  Compensation other than salary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Total Pay Package</a:t>
            </a:r>
            <a:r>
              <a:rPr lang="en-US" sz="2400" dirty="0" smtClean="0"/>
              <a:t>.  Total value of all monetary  compensation and benefits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617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Business Theories of Motivation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Expectancy Theory</a:t>
            </a:r>
            <a:r>
              <a:rPr lang="en-US" sz="2400" dirty="0" smtClean="0"/>
              <a:t>.  Motivation will be high when workers believe that high levels of effort lead to high performance and high performance leads to achieving desired outputs or outcomes (Victor Vroom)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Three Needs Theory</a:t>
            </a:r>
            <a:r>
              <a:rPr lang="en-US" sz="2400" dirty="0" smtClean="0"/>
              <a:t>.  Posits that the needs for achievement, power, and affiliation affect the actions of people from a managerial context (David McClelland)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Maslow’s Hierarch of Needs</a:t>
            </a:r>
            <a:r>
              <a:rPr lang="en-US" sz="2400" dirty="0" smtClean="0"/>
              <a:t>.  A model of how human’s seek to satisfy needs at progressively higher levels.  Needs at a lower level must be satisfied before seeking needs at a higher level (Abraham Maslow)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3558" name="Picture 6" descr="http://careersintheory.files.wordpress.com/2010/01/mas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4" descr="http://www.fengshuidana.com/wp-content/uploads/2013/04/mas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7560259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057400" y="6091535"/>
            <a:ext cx="5029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         Maslow’s -- Another View      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3D0F-3A05-4524-BC17-C6EE010E67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81000"/>
            <a:ext cx="72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More Business Theories of Motivation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1600200"/>
            <a:ext cx="7711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ERG Theory</a:t>
            </a:r>
            <a:r>
              <a:rPr lang="en-US" sz="2400" dirty="0" smtClean="0"/>
              <a:t>.  There exist three universal needs—existence, relatedness, and growth—which constitute a hierarchy of needs and motivate behavior (Clayton </a:t>
            </a:r>
            <a:r>
              <a:rPr lang="en-US" sz="2400" dirty="0" err="1" smtClean="0"/>
              <a:t>Alderfer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Motivation-Hygiene Theory</a:t>
            </a:r>
            <a:r>
              <a:rPr lang="en-US" sz="2400" dirty="0" smtClean="0"/>
              <a:t>.   Posits that some  outcomes that lead to higher motivation and job satisfaction and can prevent dissatisfaction. Unsatisfied hygiene needs create dissatisfaction; satisfaction of hygiene needs does not lead to motivation or job satisfaction (Frederick Hertzberg)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Equity Theory.  </a:t>
            </a:r>
            <a:r>
              <a:rPr lang="en-US" sz="2400" dirty="0" smtClean="0"/>
              <a:t>Workers constantly evaluate the fairness of their work outputs or outcomes with respect to their work inputs (Stacy Adams)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2021</Words>
  <Application>Microsoft Office PowerPoint</Application>
  <PresentationFormat>On-screen Show (4:3)</PresentationFormat>
  <Paragraphs>193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USER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defrick</dc:creator>
  <cp:lastModifiedBy>Frick, David E.</cp:lastModifiedBy>
  <cp:revision>46</cp:revision>
  <dcterms:created xsi:type="dcterms:W3CDTF">2014-11-04T12:55:44Z</dcterms:created>
  <dcterms:modified xsi:type="dcterms:W3CDTF">2016-08-25T14:01:54Z</dcterms:modified>
</cp:coreProperties>
</file>