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1" r:id="rId5"/>
    <p:sldId id="275" r:id="rId6"/>
    <p:sldId id="260" r:id="rId7"/>
    <p:sldId id="262" r:id="rId8"/>
    <p:sldId id="264" r:id="rId9"/>
    <p:sldId id="265" r:id="rId10"/>
    <p:sldId id="276"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179" autoAdjust="0"/>
  </p:normalViewPr>
  <p:slideViewPr>
    <p:cSldViewPr>
      <p:cViewPr varScale="1">
        <p:scale>
          <a:sx n="82" d="100"/>
          <a:sy n="82" d="100"/>
        </p:scale>
        <p:origin x="2454" y="96"/>
      </p:cViewPr>
      <p:guideLst>
        <p:guide orient="horz" pos="2160"/>
        <p:guide pos="2880"/>
      </p:guideLst>
    </p:cSldViewPr>
  </p:slideViewPr>
  <p:notesTextViewPr>
    <p:cViewPr>
      <p:scale>
        <a:sx n="100" d="100"/>
        <a:sy n="100" d="100"/>
      </p:scale>
      <p:origin x="0" y="0"/>
    </p:cViewPr>
  </p:notesTextViewPr>
  <p:notesViewPr>
    <p:cSldViewPr>
      <p:cViewPr varScale="1">
        <p:scale>
          <a:sx n="105" d="100"/>
          <a:sy n="105" d="100"/>
        </p:scale>
        <p:origin x="3378"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246393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Ishikawa_diagram" TargetMode="External"/><Relationship Id="rId3" Type="http://schemas.openxmlformats.org/officeDocument/2006/relationships/hyperlink" Target="https://en.wikipedia.org/wiki/Flowchart" TargetMode="External"/><Relationship Id="rId7" Type="http://schemas.openxmlformats.org/officeDocument/2006/relationships/hyperlink" Target="https://en.wikipedia.org/wiki/Histogra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Control_chart" TargetMode="External"/><Relationship Id="rId5" Type="http://schemas.openxmlformats.org/officeDocument/2006/relationships/hyperlink" Target="https://en.wikipedia.org/wiki/Scatter_plot" TargetMode="External"/><Relationship Id="rId4" Type="http://schemas.openxmlformats.org/officeDocument/2006/relationships/hyperlink" Target="https://en.wikipedia.org/wiki/Pareto_char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Gantt_char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Swim_lan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1630484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643306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not familiar with this toll, please look at the Wikipedia page.</a:t>
            </a:r>
          </a:p>
          <a:p>
            <a:endParaRPr lang="en-US" dirty="0"/>
          </a:p>
          <a:p>
            <a:r>
              <a:rPr lang="en-US" dirty="0"/>
              <a:t>Flowcharts: </a:t>
            </a:r>
            <a:r>
              <a:rPr lang="en-US" dirty="0">
                <a:hlinkClick r:id="rId3"/>
              </a:rPr>
              <a:t>https://</a:t>
            </a:r>
            <a:r>
              <a:rPr lang="en-US" dirty="0" smtClean="0">
                <a:hlinkClick r:id="rId3"/>
              </a:rPr>
              <a:t>en.wikipedia.org/wiki/Flowchart</a:t>
            </a:r>
            <a:endParaRPr lang="en-US" dirty="0" smtClean="0"/>
          </a:p>
          <a:p>
            <a:endParaRPr lang="en-US" dirty="0"/>
          </a:p>
          <a:p>
            <a:r>
              <a:rPr lang="en-US" dirty="0"/>
              <a:t>Pareto charts:  </a:t>
            </a:r>
            <a:r>
              <a:rPr lang="en-US" dirty="0">
                <a:hlinkClick r:id="rId4"/>
              </a:rPr>
              <a:t>https://</a:t>
            </a:r>
            <a:r>
              <a:rPr lang="en-US" dirty="0" smtClean="0">
                <a:hlinkClick r:id="rId4"/>
              </a:rPr>
              <a:t>en.wikipedia.org/wiki/Pareto_chart</a:t>
            </a:r>
            <a:endParaRPr lang="en-US" dirty="0" smtClean="0"/>
          </a:p>
          <a:p>
            <a:endParaRPr lang="en-US" dirty="0"/>
          </a:p>
          <a:p>
            <a:r>
              <a:rPr lang="en-US" dirty="0"/>
              <a:t>Scatter diagram:  </a:t>
            </a:r>
            <a:r>
              <a:rPr lang="en-US" dirty="0">
                <a:hlinkClick r:id="rId5"/>
              </a:rPr>
              <a:t>https://</a:t>
            </a:r>
            <a:r>
              <a:rPr lang="en-US" dirty="0" smtClean="0">
                <a:hlinkClick r:id="rId5"/>
              </a:rPr>
              <a:t>en.wikipedia.org/wiki/Scatter_plot</a:t>
            </a:r>
            <a:endParaRPr lang="en-US" dirty="0" smtClean="0"/>
          </a:p>
          <a:p>
            <a:endParaRPr lang="en-US" dirty="0"/>
          </a:p>
          <a:p>
            <a:r>
              <a:rPr lang="en-US" dirty="0"/>
              <a:t>Control charts:  </a:t>
            </a:r>
            <a:r>
              <a:rPr lang="en-US" dirty="0">
                <a:hlinkClick r:id="rId6"/>
              </a:rPr>
              <a:t>https://</a:t>
            </a:r>
            <a:r>
              <a:rPr lang="en-US" dirty="0" smtClean="0">
                <a:hlinkClick r:id="rId6"/>
              </a:rPr>
              <a:t>en.wikipedia.org/wiki/Control_chart</a:t>
            </a:r>
            <a:endParaRPr lang="en-US" dirty="0" smtClean="0"/>
          </a:p>
          <a:p>
            <a:endParaRPr lang="en-US" dirty="0"/>
          </a:p>
          <a:p>
            <a:r>
              <a:rPr lang="en-US" dirty="0"/>
              <a:t>Histogram:  </a:t>
            </a:r>
            <a:r>
              <a:rPr lang="en-US" dirty="0">
                <a:hlinkClick r:id="rId7"/>
              </a:rPr>
              <a:t>https://</a:t>
            </a:r>
            <a:r>
              <a:rPr lang="en-US" dirty="0" smtClean="0">
                <a:hlinkClick r:id="rId7"/>
              </a:rPr>
              <a:t>en.wikipedia.org/wiki/Histogram</a:t>
            </a:r>
            <a:endParaRPr lang="en-US" dirty="0" smtClean="0"/>
          </a:p>
          <a:p>
            <a:endParaRPr lang="en-US" dirty="0"/>
          </a:p>
          <a:p>
            <a:r>
              <a:rPr lang="en-US" dirty="0"/>
              <a:t>Fishbone diagram:  </a:t>
            </a:r>
            <a:r>
              <a:rPr lang="en-US" dirty="0">
                <a:hlinkClick r:id="rId8"/>
              </a:rPr>
              <a:t>https://</a:t>
            </a:r>
            <a:r>
              <a:rPr lang="en-US" dirty="0" smtClean="0">
                <a:hlinkClick r:id="rId8"/>
              </a:rPr>
              <a:t>en.wikipedia.org/wiki/Ishikawa_diagram</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240488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Gantt charts:  </a:t>
            </a:r>
            <a:r>
              <a:rPr lang="en-US" dirty="0">
                <a:hlinkClick r:id="rId3"/>
              </a:rPr>
              <a:t>https://</a:t>
            </a:r>
            <a:r>
              <a:rPr lang="en-US" dirty="0" smtClean="0">
                <a:hlinkClick r:id="rId3"/>
              </a:rPr>
              <a:t>en.wikipedia.org/wiki/Gantt_chart</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364180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Swim </a:t>
            </a:r>
            <a:r>
              <a:rPr lang="en-US" dirty="0"/>
              <a:t>lane diagram:  </a:t>
            </a:r>
            <a:r>
              <a:rPr lang="en-US" dirty="0">
                <a:hlinkClick r:id="rId3"/>
              </a:rPr>
              <a:t>https://</a:t>
            </a:r>
            <a:r>
              <a:rPr lang="en-US" dirty="0" smtClean="0">
                <a:hlinkClick r:id="rId3"/>
              </a:rPr>
              <a:t>en.wikipedia.org/wiki/Swim_lane</a:t>
            </a:r>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2052108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264924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233889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continuous process improvement (CPI) processes include these four steps its core.</a:t>
            </a:r>
          </a:p>
          <a:p>
            <a:endParaRPr lang="en-US" dirty="0"/>
          </a:p>
          <a:p>
            <a:r>
              <a:rPr lang="en-US" dirty="0" smtClean="0"/>
              <a:t>PLAN. </a:t>
            </a:r>
            <a:r>
              <a:rPr lang="en-US" dirty="0"/>
              <a:t>Establish the objectives and processes necessary to deliver results in accordance with the expected output (the target or goals). </a:t>
            </a:r>
            <a:endParaRPr lang="en-US" dirty="0" smtClean="0"/>
          </a:p>
          <a:p>
            <a:endParaRPr lang="en-US" dirty="0"/>
          </a:p>
          <a:p>
            <a:r>
              <a:rPr lang="en-US" dirty="0" smtClean="0"/>
              <a:t>DO. </a:t>
            </a:r>
            <a:r>
              <a:rPr lang="en-US" dirty="0"/>
              <a:t>Implement the plan, execute the process, make the product. Collect data for charting and analysis in the following "CHECK" and "ACT" steps. </a:t>
            </a:r>
            <a:endParaRPr lang="en-US" dirty="0" smtClean="0"/>
          </a:p>
          <a:p>
            <a:endParaRPr lang="en-US" dirty="0"/>
          </a:p>
          <a:p>
            <a:r>
              <a:rPr lang="en-US" dirty="0" smtClean="0"/>
              <a:t>CHECK. </a:t>
            </a:r>
            <a:r>
              <a:rPr lang="en-US" dirty="0"/>
              <a:t>Study the actual results </a:t>
            </a:r>
            <a:r>
              <a:rPr lang="en-US" dirty="0" smtClean="0"/>
              <a:t>and </a:t>
            </a:r>
            <a:r>
              <a:rPr lang="en-US" dirty="0"/>
              <a:t>compare against the expected results (targets or goals from </a:t>
            </a:r>
            <a:r>
              <a:rPr lang="en-US" dirty="0" smtClean="0"/>
              <a:t>"</a:t>
            </a:r>
            <a:r>
              <a:rPr lang="en-US" dirty="0"/>
              <a:t>PLAN") to ascertain any differences. Look for deviation in </a:t>
            </a:r>
            <a:r>
              <a:rPr lang="en-US" dirty="0" smtClean="0"/>
              <a:t>implementation. </a:t>
            </a:r>
          </a:p>
          <a:p>
            <a:endParaRPr lang="en-US" dirty="0"/>
          </a:p>
          <a:p>
            <a:r>
              <a:rPr lang="en-US" dirty="0" smtClean="0"/>
              <a:t>ACT. </a:t>
            </a:r>
            <a:r>
              <a:rPr lang="en-US" dirty="0"/>
              <a:t>If the CHECK shows that the PLAN that was implemented in DO is an improvement to the prior standard (baseline), then that becomes the new standard (baseline) </a:t>
            </a:r>
            <a:r>
              <a:rPr lang="en-US" dirty="0" smtClean="0"/>
              <a:t>and the next iteration begins.  If </a:t>
            </a:r>
            <a:r>
              <a:rPr lang="en-US" dirty="0"/>
              <a:t>the CHECK shows that the PLAN that was implemented in DO is not an improvement, then the existing standard (baseline) will remain in place. </a:t>
            </a:r>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421892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381435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0000"/>
              </a:lnSpc>
              <a:defRPr/>
            </a:pPr>
            <a:r>
              <a:rPr lang="en-US" b="1" dirty="0" smtClean="0"/>
              <a:t>Strong </a:t>
            </a:r>
            <a:r>
              <a:rPr lang="en-US" b="1" dirty="0"/>
              <a:t>executive </a:t>
            </a:r>
            <a:r>
              <a:rPr lang="en-US" b="1" dirty="0" smtClean="0"/>
              <a:t>leadership.  </a:t>
            </a:r>
            <a:r>
              <a:rPr lang="en-US" dirty="0" smtClean="0"/>
              <a:t>Without executive involvement to “champion” an effort, process improvement is normally doomed to failure.  People resist change.  If the people believe that the boss does not care, the initiators of change will be ignored and sometime consciously opposed.</a:t>
            </a:r>
            <a:endParaRPr lang="en-US" b="1" dirty="0"/>
          </a:p>
          <a:p>
            <a:pPr>
              <a:lnSpc>
                <a:spcPct val="90000"/>
              </a:lnSpc>
              <a:defRPr/>
            </a:pPr>
            <a:endParaRPr lang="en-US" b="1" dirty="0"/>
          </a:p>
          <a:p>
            <a:pPr>
              <a:lnSpc>
                <a:spcPct val="90000"/>
              </a:lnSpc>
              <a:defRPr/>
            </a:pPr>
            <a:r>
              <a:rPr lang="en-US" b="1" dirty="0" smtClean="0"/>
              <a:t>Clear </a:t>
            </a:r>
            <a:r>
              <a:rPr lang="en-US" b="1" dirty="0"/>
              <a:t>and measurable </a:t>
            </a:r>
            <a:r>
              <a:rPr lang="en-US" b="1" dirty="0" smtClean="0"/>
              <a:t>goals.  </a:t>
            </a:r>
            <a:r>
              <a:rPr lang="en-US" dirty="0" smtClean="0"/>
              <a:t>If you do not know where you are gong, any path will get you there.</a:t>
            </a:r>
            <a:endParaRPr lang="en-US" b="1" dirty="0"/>
          </a:p>
          <a:p>
            <a:pPr>
              <a:lnSpc>
                <a:spcPct val="90000"/>
              </a:lnSpc>
              <a:defRPr/>
            </a:pPr>
            <a:endParaRPr lang="en-US" b="1" dirty="0"/>
          </a:p>
          <a:p>
            <a:pPr>
              <a:lnSpc>
                <a:spcPct val="90000"/>
              </a:lnSpc>
              <a:defRPr/>
            </a:pPr>
            <a:r>
              <a:rPr lang="en-US" b="1" dirty="0" smtClean="0"/>
              <a:t>Alignment </a:t>
            </a:r>
            <a:r>
              <a:rPr lang="en-US" b="1" dirty="0"/>
              <a:t>of business case and performance </a:t>
            </a:r>
            <a:r>
              <a:rPr lang="en-US" b="1" dirty="0" smtClean="0"/>
              <a:t>measures.  </a:t>
            </a:r>
            <a:r>
              <a:rPr lang="en-US" dirty="0" smtClean="0"/>
              <a:t>Change usually has a cost.  If the change cannot be justified in a business case, then change should not be attempted (unless the change is mandated by some authority).</a:t>
            </a:r>
            <a:endParaRPr lang="en-US" dirty="0"/>
          </a:p>
          <a:p>
            <a:pPr>
              <a:lnSpc>
                <a:spcPct val="90000"/>
              </a:lnSpc>
              <a:defRPr/>
            </a:pPr>
            <a:endParaRPr lang="en-US" b="1" dirty="0"/>
          </a:p>
          <a:p>
            <a:pPr>
              <a:lnSpc>
                <a:spcPct val="90000"/>
              </a:lnSpc>
              <a:defRPr/>
            </a:pPr>
            <a:r>
              <a:rPr lang="en-US" b="1" dirty="0" smtClean="0"/>
              <a:t>Clearly </a:t>
            </a:r>
            <a:r>
              <a:rPr lang="en-US" b="1" dirty="0"/>
              <a:t>defined roles and </a:t>
            </a:r>
            <a:r>
              <a:rPr lang="en-US" b="1" dirty="0" smtClean="0"/>
              <a:t>responsibilities.  </a:t>
            </a:r>
            <a:r>
              <a:rPr lang="en-US" dirty="0" smtClean="0"/>
              <a:t>This is the same as with any project-oriented effort.  In many cases, a change effort can be viewed as a time-bound project.  The same project principles apply.</a:t>
            </a:r>
            <a:endParaRPr lang="en-US" b="1" dirty="0"/>
          </a:p>
          <a:p>
            <a:pPr>
              <a:lnSpc>
                <a:spcPct val="90000"/>
              </a:lnSpc>
              <a:defRPr/>
            </a:pPr>
            <a:endParaRPr lang="en-US" b="1" dirty="0"/>
          </a:p>
          <a:p>
            <a:pPr>
              <a:lnSpc>
                <a:spcPct val="90000"/>
              </a:lnSpc>
              <a:defRPr/>
            </a:pPr>
            <a:r>
              <a:rPr lang="en-US" b="1" dirty="0" smtClean="0"/>
              <a:t>Customer </a:t>
            </a:r>
            <a:r>
              <a:rPr lang="en-US" b="1" dirty="0"/>
              <a:t>focus (Voice of the Customer</a:t>
            </a:r>
            <a:r>
              <a:rPr lang="en-US" b="1" dirty="0" smtClean="0"/>
              <a:t>).  </a:t>
            </a:r>
            <a:r>
              <a:rPr lang="en-US" dirty="0" smtClean="0"/>
              <a:t>The most common mistake made in change efforts is not including the customer in the process.  The customer could be the buyer of products, an internal customer (e.g., all employees are customers of the payroll department), or some stakeholder, (e.g., the IRS is a customer of tax filings).</a:t>
            </a:r>
            <a:endParaRPr lang="en-US" b="1" dirty="0"/>
          </a:p>
          <a:p>
            <a:pPr>
              <a:lnSpc>
                <a:spcPct val="90000"/>
              </a:lnSpc>
              <a:defRPr/>
            </a:pPr>
            <a:endParaRPr lang="en-US" b="1" dirty="0"/>
          </a:p>
          <a:p>
            <a:pPr>
              <a:lnSpc>
                <a:spcPct val="90000"/>
              </a:lnSpc>
              <a:defRPr/>
            </a:pPr>
            <a:r>
              <a:rPr lang="en-US" b="1" dirty="0" smtClean="0"/>
              <a:t>Change </a:t>
            </a:r>
            <a:r>
              <a:rPr lang="en-US" b="1" dirty="0"/>
              <a:t>must be part of the </a:t>
            </a:r>
            <a:r>
              <a:rPr lang="en-US" b="1" dirty="0" smtClean="0"/>
              <a:t>culture.</a:t>
            </a:r>
            <a:r>
              <a:rPr lang="en-US" dirty="0" smtClean="0"/>
              <a:t>  Change is hard. People resist change.  Unless the people see a benefit (meaning the change is good for me), change will be resisted.  The leadership team that can inculcate the idea of change and improvement in the culture of the firm will be the most successful.</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233539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382304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list of CPI methodologies with which I am familiar.  Each is best for some types of change and each specific change effort has a best suited method.</a:t>
            </a:r>
          </a:p>
          <a:p>
            <a:endParaRPr lang="en-US" dirty="0"/>
          </a:p>
          <a:p>
            <a:r>
              <a:rPr lang="en-US" dirty="0" smtClean="0"/>
              <a:t>Sadly, few change practitioners are familiar with more than a few methods.  Firms end up using the method that is most familiar (or cheapest) instead of the best suited.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1126080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most familiar with Lean Six Sigma (LSS).  In fact, I am an LSS Black Belt.</a:t>
            </a:r>
          </a:p>
          <a:p>
            <a:endParaRPr lang="en-US" dirty="0"/>
          </a:p>
          <a:p>
            <a:r>
              <a:rPr lang="en-US" dirty="0" smtClean="0"/>
              <a:t>LSS is useful for data-intensive process where a normal range of acceptability is present.  In processes where data are not definable or easily obtainable, LSS may not be the most suitable method.</a:t>
            </a:r>
          </a:p>
          <a:p>
            <a:endParaRPr lang="en-US" dirty="0"/>
          </a:p>
          <a:p>
            <a:r>
              <a:rPr lang="en-US" dirty="0" smtClean="0"/>
              <a:t>The Department of Defense has adopted LSS as it official (and only) CPI method.  For the </a:t>
            </a:r>
            <a:r>
              <a:rPr lang="en-US" dirty="0" err="1" smtClean="0"/>
              <a:t>DoD</a:t>
            </a:r>
            <a:r>
              <a:rPr lang="en-US" dirty="0" smtClean="0"/>
              <a:t>, all problems are nails that must be driven with the LSS hammer.</a:t>
            </a:r>
          </a:p>
          <a:p>
            <a:endParaRPr lang="en-US" dirty="0" smtClean="0"/>
          </a:p>
          <a:p>
            <a:r>
              <a:rPr lang="en-US" dirty="0" smtClean="0"/>
              <a:t>Many firms suffer from this same shortsightedness.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412243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CMMI is not so much a CPI method as a way to evaluate how mature your firms process are.</a:t>
            </a:r>
          </a:p>
          <a:p>
            <a:endParaRPr lang="en-US" dirty="0"/>
          </a:p>
          <a:p>
            <a:r>
              <a:rPr lang="en-US" dirty="0" smtClean="0"/>
              <a:t>Few firms ever achieve level 5 and those that do seldom retain that rating beyond the next evaluation.</a:t>
            </a:r>
          </a:p>
          <a:p>
            <a:endParaRPr lang="en-US" dirty="0"/>
          </a:p>
          <a:p>
            <a:r>
              <a:rPr lang="en-US" dirty="0" smtClean="0"/>
              <a:t>The U.S. Congress several years ago implemented a rule that required that any company that does business with the federal government must be CMMI level 3 or better.  So few companies are able to obtain that rating, that the rule was eventually rescinded.</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1110588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smtClean="0"/>
              <a:t>© 2015, 2016 </a:t>
            </a:r>
            <a:r>
              <a:rPr lang="en-US" sz="1000" dirty="0" smtClean="0"/>
              <a:t>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1828800" y="3436203"/>
            <a:ext cx="5486400" cy="1569660"/>
          </a:xfrm>
          <a:prstGeom prst="rect">
            <a:avLst/>
          </a:prstGeom>
          <a:noFill/>
        </p:spPr>
        <p:txBody>
          <a:bodyPr wrap="square" rtlCol="0">
            <a:spAutoFit/>
          </a:bodyPr>
          <a:lstStyle/>
          <a:p>
            <a:pPr algn="ctr"/>
            <a:r>
              <a:rPr lang="en-US" sz="4800" dirty="0" smtClean="0"/>
              <a:t>Continuous Process Improvement</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5682068" cy="646331"/>
          </a:xfrm>
          <a:prstGeom prst="rect">
            <a:avLst/>
          </a:prstGeom>
          <a:noFill/>
        </p:spPr>
        <p:txBody>
          <a:bodyPr wrap="none" rtlCol="0">
            <a:spAutoFit/>
          </a:bodyPr>
          <a:lstStyle/>
          <a:p>
            <a:r>
              <a:rPr lang="en-US" sz="3600" dirty="0" smtClean="0"/>
              <a:t>CMMI Level 5 – United States</a:t>
            </a:r>
            <a:endParaRPr lang="en-US" sz="3600" dirty="0"/>
          </a:p>
        </p:txBody>
      </p:sp>
      <p:graphicFrame>
        <p:nvGraphicFramePr>
          <p:cNvPr id="21" name="Table 20"/>
          <p:cNvGraphicFramePr>
            <a:graphicFrameLocks noGrp="1"/>
          </p:cNvGraphicFramePr>
          <p:nvPr>
            <p:extLst>
              <p:ext uri="{D42A27DB-BD31-4B8C-83A1-F6EECF244321}">
                <p14:modId xmlns:p14="http://schemas.microsoft.com/office/powerpoint/2010/main" val="2851164449"/>
              </p:ext>
            </p:extLst>
          </p:nvPr>
        </p:nvGraphicFramePr>
        <p:xfrm>
          <a:off x="457200" y="1600200"/>
          <a:ext cx="8077200" cy="4800600"/>
        </p:xfrm>
        <a:graphic>
          <a:graphicData uri="http://schemas.openxmlformats.org/drawingml/2006/table">
            <a:tbl>
              <a:tblPr firstRow="1" bandRow="1">
                <a:tableStyleId>{5C22544A-7EE6-4342-B048-85BDC9FD1C3A}</a:tableStyleId>
              </a:tblPr>
              <a:tblGrid>
                <a:gridCol w="3365500"/>
                <a:gridCol w="3702050"/>
                <a:gridCol w="1009650"/>
              </a:tblGrid>
              <a:tr h="429992">
                <a:tc>
                  <a:txBody>
                    <a:bodyPr/>
                    <a:lstStyle/>
                    <a:p>
                      <a:pPr algn="ctr"/>
                      <a:r>
                        <a:rPr lang="en-US" dirty="0" smtClean="0"/>
                        <a:t>Parent Company</a:t>
                      </a:r>
                      <a:endParaRPr lang="en-US" dirty="0"/>
                    </a:p>
                  </a:txBody>
                  <a:tcPr/>
                </a:tc>
                <a:tc>
                  <a:txBody>
                    <a:bodyPr/>
                    <a:lstStyle/>
                    <a:p>
                      <a:pPr algn="ctr"/>
                      <a:r>
                        <a:rPr lang="en-US" dirty="0" smtClean="0"/>
                        <a:t>Element(s)</a:t>
                      </a:r>
                      <a:endParaRPr lang="en-US" dirty="0"/>
                    </a:p>
                  </a:txBody>
                  <a:tcPr/>
                </a:tc>
                <a:tc>
                  <a:txBody>
                    <a:bodyPr/>
                    <a:lstStyle/>
                    <a:p>
                      <a:pPr algn="ctr"/>
                      <a:r>
                        <a:rPr lang="en-US" dirty="0" smtClean="0"/>
                        <a:t>Type</a:t>
                      </a:r>
                      <a:endParaRPr lang="en-US" dirty="0"/>
                    </a:p>
                  </a:txBody>
                  <a:tcPr/>
                </a:tc>
              </a:tr>
              <a:tr h="429992">
                <a:tc>
                  <a:txBody>
                    <a:bodyPr/>
                    <a:lstStyle/>
                    <a:p>
                      <a:pPr algn="l"/>
                      <a:r>
                        <a:rPr lang="en-US" sz="1400" dirty="0" smtClean="0"/>
                        <a:t>CACI International, Inc.</a:t>
                      </a:r>
                      <a:endParaRPr lang="en-US" sz="1400" dirty="0"/>
                    </a:p>
                  </a:txBody>
                  <a:tcPr anchor="ctr"/>
                </a:tc>
                <a:tc>
                  <a:txBody>
                    <a:bodyPr/>
                    <a:lstStyle/>
                    <a:p>
                      <a:pPr algn="l"/>
                      <a:r>
                        <a:rPr lang="en-US" sz="1400" dirty="0" smtClean="0"/>
                        <a:t>Logistics and Material Readiness Division</a:t>
                      </a:r>
                      <a:endParaRPr lang="en-US" sz="1400" dirty="0"/>
                    </a:p>
                  </a:txBody>
                  <a:tcPr anchor="ctr"/>
                </a:tc>
                <a:tc>
                  <a:txBody>
                    <a:bodyPr/>
                    <a:lstStyle/>
                    <a:p>
                      <a:pPr algn="ctr"/>
                      <a:r>
                        <a:rPr lang="en-US" sz="1400" dirty="0" smtClean="0"/>
                        <a:t>DEV v1.3</a:t>
                      </a:r>
                      <a:endParaRPr lang="en-US" sz="1400" dirty="0"/>
                    </a:p>
                  </a:txBody>
                  <a:tcPr anchor="ctr"/>
                </a:tc>
              </a:tr>
              <a:tr h="848204">
                <a:tc>
                  <a:txBody>
                    <a:bodyPr/>
                    <a:lstStyle/>
                    <a:p>
                      <a:pPr algn="l"/>
                      <a:r>
                        <a:rPr lang="en-US" sz="1400" dirty="0" smtClean="0"/>
                        <a:t>General</a:t>
                      </a:r>
                      <a:r>
                        <a:rPr lang="en-US" sz="1400" baseline="0" dirty="0" smtClean="0"/>
                        <a:t> Atomics Aeronautical Systems, Inc.</a:t>
                      </a:r>
                      <a:endParaRPr lang="en-US" sz="1400" dirty="0"/>
                    </a:p>
                  </a:txBody>
                  <a:tcPr anchor="ctr"/>
                </a:tc>
                <a:tc>
                  <a:txBody>
                    <a:bodyPr/>
                    <a:lstStyle/>
                    <a:p>
                      <a:pPr algn="l"/>
                      <a:r>
                        <a:rPr lang="en-US" sz="1400" dirty="0" smtClean="0"/>
                        <a:t>Aircraft Systems Group; Full directed Programs; Systems and Software; Development and Production</a:t>
                      </a:r>
                      <a:endParaRPr lang="en-US" sz="1400" dirty="0"/>
                    </a:p>
                  </a:txBody>
                  <a:tcPr anchor="ctr"/>
                </a:tc>
                <a:tc>
                  <a:txBody>
                    <a:bodyPr/>
                    <a:lstStyle/>
                    <a:p>
                      <a:pPr algn="ctr"/>
                      <a:r>
                        <a:rPr lang="en-US" sz="1400" dirty="0" smtClean="0"/>
                        <a:t>DEV v1.3</a:t>
                      </a:r>
                      <a:endParaRPr lang="en-US" sz="1400" dirty="0"/>
                    </a:p>
                  </a:txBody>
                  <a:tcPr anchor="ctr"/>
                </a:tc>
              </a:tr>
              <a:tr h="429992">
                <a:tc>
                  <a:txBody>
                    <a:bodyPr/>
                    <a:lstStyle/>
                    <a:p>
                      <a:pPr algn="l"/>
                      <a:r>
                        <a:rPr lang="en-US" sz="1400" dirty="0" smtClean="0"/>
                        <a:t>General Dynamics Mission Systems</a:t>
                      </a:r>
                      <a:endParaRPr lang="en-US" sz="1400" dirty="0"/>
                    </a:p>
                  </a:txBody>
                  <a:tcPr anchor="ctr"/>
                </a:tc>
                <a:tc>
                  <a:txBody>
                    <a:bodyPr/>
                    <a:lstStyle/>
                    <a:p>
                      <a:pPr algn="l"/>
                      <a:r>
                        <a:rPr lang="en-US" sz="1400" dirty="0" smtClean="0"/>
                        <a:t>Maritime &amp; Strategic Systems</a:t>
                      </a:r>
                      <a:endParaRPr lang="en-US" sz="1400" dirty="0"/>
                    </a:p>
                  </a:txBody>
                  <a:tcPr anchor="ctr"/>
                </a:tc>
                <a:tc>
                  <a:txBody>
                    <a:bodyPr/>
                    <a:lstStyle/>
                    <a:p>
                      <a:pPr algn="ctr"/>
                      <a:r>
                        <a:rPr lang="en-US" sz="1400" dirty="0" smtClean="0"/>
                        <a:t>DEV v1.3</a:t>
                      </a:r>
                      <a:endParaRPr lang="en-US" sz="1400" dirty="0"/>
                    </a:p>
                  </a:txBody>
                  <a:tcPr anchor="ctr"/>
                </a:tc>
              </a:tr>
              <a:tr h="600812">
                <a:tc>
                  <a:txBody>
                    <a:bodyPr/>
                    <a:lstStyle/>
                    <a:p>
                      <a:pPr algn="l"/>
                      <a:r>
                        <a:rPr lang="en-US" sz="1400" dirty="0" smtClean="0"/>
                        <a:t>Hewlett Packard Enterprise</a:t>
                      </a:r>
                      <a:endParaRPr lang="en-US" sz="1400" dirty="0"/>
                    </a:p>
                  </a:txBody>
                  <a:tcPr anchor="ctr"/>
                </a:tc>
                <a:tc>
                  <a:txBody>
                    <a:bodyPr/>
                    <a:lstStyle/>
                    <a:p>
                      <a:pPr algn="l"/>
                      <a:r>
                        <a:rPr lang="en-US" sz="1400" dirty="0" smtClean="0"/>
                        <a:t>US Public Sector CECE High maturity Organization</a:t>
                      </a:r>
                      <a:endParaRPr lang="en-US" sz="1400" dirty="0"/>
                    </a:p>
                  </a:txBody>
                  <a:tcPr anchor="ctr"/>
                </a:tc>
                <a:tc>
                  <a:txBody>
                    <a:bodyPr/>
                    <a:lstStyle/>
                    <a:p>
                      <a:pPr algn="ctr"/>
                      <a:r>
                        <a:rPr lang="en-US" sz="1400" dirty="0" smtClean="0"/>
                        <a:t>DEV v1.3</a:t>
                      </a:r>
                      <a:endParaRPr lang="en-US" sz="1400" dirty="0"/>
                    </a:p>
                  </a:txBody>
                  <a:tcPr anchor="ctr"/>
                </a:tc>
              </a:tr>
              <a:tr h="600812">
                <a:tc>
                  <a:txBody>
                    <a:bodyPr/>
                    <a:lstStyle/>
                    <a:p>
                      <a:pPr algn="l"/>
                      <a:r>
                        <a:rPr lang="en-US" sz="1400" dirty="0" smtClean="0"/>
                        <a:t>Hewlett Packard Enterprise</a:t>
                      </a:r>
                      <a:endParaRPr lang="en-US" sz="1400" dirty="0"/>
                    </a:p>
                  </a:txBody>
                  <a:tcPr anchor="ctr"/>
                </a:tc>
                <a:tc>
                  <a:txBody>
                    <a:bodyPr/>
                    <a:lstStyle/>
                    <a:p>
                      <a:pPr algn="l"/>
                      <a:r>
                        <a:rPr lang="en-US" sz="1400" dirty="0" smtClean="0"/>
                        <a:t>US Public Sector Medicare</a:t>
                      </a:r>
                      <a:r>
                        <a:rPr lang="en-US" sz="1400" baseline="0" dirty="0" smtClean="0"/>
                        <a:t> Systems High Maturity Organization</a:t>
                      </a:r>
                      <a:endParaRPr lang="en-US" sz="1400" dirty="0"/>
                    </a:p>
                  </a:txBody>
                  <a:tcPr anchor="ctr"/>
                </a:tc>
                <a:tc>
                  <a:txBody>
                    <a:bodyPr/>
                    <a:lstStyle/>
                    <a:p>
                      <a:pPr algn="ctr"/>
                      <a:r>
                        <a:rPr lang="en-US" sz="1400" dirty="0" smtClean="0"/>
                        <a:t>DEV v1.3</a:t>
                      </a:r>
                      <a:endParaRPr lang="en-US" sz="1400" dirty="0"/>
                    </a:p>
                  </a:txBody>
                  <a:tcPr anchor="ctr"/>
                </a:tc>
              </a:tr>
              <a:tr h="429992">
                <a:tc>
                  <a:txBody>
                    <a:bodyPr/>
                    <a:lstStyle/>
                    <a:p>
                      <a:pPr algn="l"/>
                      <a:r>
                        <a:rPr lang="en-US" sz="1400" dirty="0" smtClean="0"/>
                        <a:t>HPE Enterprise Service</a:t>
                      </a:r>
                      <a:endParaRPr lang="en-US" sz="1400" dirty="0"/>
                    </a:p>
                  </a:txBody>
                  <a:tcPr anchor="ctr"/>
                </a:tc>
                <a:tc>
                  <a:txBody>
                    <a:bodyPr/>
                    <a:lstStyle/>
                    <a:p>
                      <a:pPr algn="l"/>
                      <a:r>
                        <a:rPr lang="en-US" sz="1400" dirty="0" smtClean="0"/>
                        <a:t>HPE </a:t>
                      </a:r>
                      <a:r>
                        <a:rPr lang="en-US" sz="1400" dirty="0" err="1" smtClean="0"/>
                        <a:t>TennCare</a:t>
                      </a:r>
                      <a:r>
                        <a:rPr lang="en-US" sz="1400" dirty="0" smtClean="0"/>
                        <a:t> Account</a:t>
                      </a:r>
                      <a:endParaRPr lang="en-US" sz="1400" dirty="0"/>
                    </a:p>
                  </a:txBody>
                  <a:tcPr anchor="ctr"/>
                </a:tc>
                <a:tc>
                  <a:txBody>
                    <a:bodyPr/>
                    <a:lstStyle/>
                    <a:p>
                      <a:pPr algn="ctr"/>
                      <a:r>
                        <a:rPr lang="en-US" sz="1400" dirty="0" smtClean="0"/>
                        <a:t>SVC v1.3</a:t>
                      </a:r>
                      <a:endParaRPr lang="en-US" sz="1400" dirty="0"/>
                    </a:p>
                  </a:txBody>
                  <a:tcPr anchor="ctr"/>
                </a:tc>
              </a:tr>
              <a:tr h="429992">
                <a:tc>
                  <a:txBody>
                    <a:bodyPr/>
                    <a:lstStyle/>
                    <a:p>
                      <a:pPr algn="l"/>
                      <a:r>
                        <a:rPr lang="en-US" sz="1400" dirty="0" err="1" smtClean="0"/>
                        <a:t>RelayHealth</a:t>
                      </a:r>
                      <a:r>
                        <a:rPr lang="en-US" sz="1400" dirty="0" smtClean="0"/>
                        <a:t> Corporation</a:t>
                      </a:r>
                      <a:endParaRPr lang="en-US" sz="1400" dirty="0"/>
                    </a:p>
                  </a:txBody>
                  <a:tcPr anchor="ctr"/>
                </a:tc>
                <a:tc>
                  <a:txBody>
                    <a:bodyPr/>
                    <a:lstStyle/>
                    <a:p>
                      <a:pPr algn="l"/>
                      <a:r>
                        <a:rPr lang="en-US" sz="1400" dirty="0" smtClean="0"/>
                        <a:t>Pharmacy Solutions</a:t>
                      </a:r>
                      <a:endParaRPr lang="en-US" sz="1400" dirty="0"/>
                    </a:p>
                  </a:txBody>
                  <a:tcPr anchor="ctr"/>
                </a:tc>
                <a:tc>
                  <a:txBody>
                    <a:bodyPr/>
                    <a:lstStyle/>
                    <a:p>
                      <a:pPr algn="ctr"/>
                      <a:r>
                        <a:rPr lang="en-US" sz="1400" dirty="0" smtClean="0"/>
                        <a:t>DEV v1.3</a:t>
                      </a:r>
                      <a:endParaRPr lang="en-US" sz="1400" dirty="0"/>
                    </a:p>
                  </a:txBody>
                  <a:tcPr anchor="ctr"/>
                </a:tc>
              </a:tr>
              <a:tr h="600812">
                <a:tc>
                  <a:txBody>
                    <a:bodyPr/>
                    <a:lstStyle/>
                    <a:p>
                      <a:pPr algn="l"/>
                      <a:r>
                        <a:rPr lang="en-US" sz="1400" dirty="0" smtClean="0"/>
                        <a:t>US Army ARDEC Armament</a:t>
                      </a:r>
                      <a:r>
                        <a:rPr lang="en-US" sz="1400" baseline="0" dirty="0" smtClean="0"/>
                        <a:t> SEC</a:t>
                      </a:r>
                      <a:endParaRPr lang="en-US" sz="1400" dirty="0"/>
                    </a:p>
                  </a:txBody>
                  <a:tcPr anchor="ctr"/>
                </a:tc>
                <a:tc>
                  <a:txBody>
                    <a:bodyPr/>
                    <a:lstStyle/>
                    <a:p>
                      <a:pPr algn="l"/>
                      <a:r>
                        <a:rPr lang="en-US" sz="1400" dirty="0" smtClean="0"/>
                        <a:t>ARDEC Armament Software Engineering Center</a:t>
                      </a:r>
                      <a:endParaRPr lang="en-US" sz="1400" dirty="0"/>
                    </a:p>
                  </a:txBody>
                  <a:tcPr anchor="ctr"/>
                </a:tc>
                <a:tc>
                  <a:txBody>
                    <a:bodyPr/>
                    <a:lstStyle/>
                    <a:p>
                      <a:pPr algn="ctr"/>
                      <a:r>
                        <a:rPr lang="en-US" sz="1400" dirty="0" smtClean="0"/>
                        <a:t>DEV v1.3</a:t>
                      </a:r>
                      <a:endParaRPr lang="en-US" sz="1400" dirty="0"/>
                    </a:p>
                  </a:txBody>
                  <a:tcPr anchor="ctr"/>
                </a:tc>
              </a:tr>
            </a:tbl>
          </a:graphicData>
        </a:graphic>
      </p:graphicFrame>
    </p:spTree>
    <p:extLst>
      <p:ext uri="{BB962C8B-B14F-4D97-AF65-F5344CB8AC3E}">
        <p14:creationId xmlns:p14="http://schemas.microsoft.com/office/powerpoint/2010/main" val="148398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5318059" cy="646331"/>
          </a:xfrm>
          <a:prstGeom prst="rect">
            <a:avLst/>
          </a:prstGeom>
          <a:noFill/>
        </p:spPr>
        <p:txBody>
          <a:bodyPr wrap="none" rtlCol="0">
            <a:spAutoFit/>
          </a:bodyPr>
          <a:lstStyle/>
          <a:p>
            <a:r>
              <a:rPr lang="en-US" sz="3600" dirty="0" smtClean="0"/>
              <a:t>Process Improvement Tools</a:t>
            </a:r>
            <a:endParaRPr lang="en-US" sz="3600" dirty="0"/>
          </a:p>
        </p:txBody>
      </p:sp>
      <p:pic>
        <p:nvPicPr>
          <p:cNvPr id="1026" name="Picture 2" descr="\\dodiis.mil\NE\DIAC\Home\d\defrick\Desktop\Control-Chart-Quality-Example.jpg"/>
          <p:cNvPicPr>
            <a:picLocks noChangeAspect="1" noChangeArrowheads="1"/>
          </p:cNvPicPr>
          <p:nvPr/>
        </p:nvPicPr>
        <p:blipFill>
          <a:blip r:embed="rId3" cstate="print"/>
          <a:srcRect/>
          <a:stretch>
            <a:fillRect/>
          </a:stretch>
        </p:blipFill>
        <p:spPr bwMode="auto">
          <a:xfrm>
            <a:off x="5943600" y="1828800"/>
            <a:ext cx="2073275" cy="1433085"/>
          </a:xfrm>
          <a:prstGeom prst="rect">
            <a:avLst/>
          </a:prstGeom>
          <a:noFill/>
        </p:spPr>
      </p:pic>
      <p:pic>
        <p:nvPicPr>
          <p:cNvPr id="1027" name="Picture 3" descr="\\dodiis.mil\NE\DIAC\Home\d\defrick\Desktop\Flow-Chart-Quality-Example.jpg"/>
          <p:cNvPicPr>
            <a:picLocks noChangeAspect="1" noChangeArrowheads="1"/>
          </p:cNvPicPr>
          <p:nvPr/>
        </p:nvPicPr>
        <p:blipFill>
          <a:blip r:embed="rId4" cstate="print"/>
          <a:srcRect/>
          <a:stretch>
            <a:fillRect/>
          </a:stretch>
        </p:blipFill>
        <p:spPr bwMode="auto">
          <a:xfrm>
            <a:off x="685800" y="1828800"/>
            <a:ext cx="1219200" cy="2718969"/>
          </a:xfrm>
          <a:prstGeom prst="rect">
            <a:avLst/>
          </a:prstGeom>
          <a:noFill/>
        </p:spPr>
      </p:pic>
      <p:pic>
        <p:nvPicPr>
          <p:cNvPr id="1028" name="Picture 4" descr="\\dodiis.mil\NE\DIAC\Home\d\defrick\Desktop\Fishbone-Diagram-Quality-Example.jpg"/>
          <p:cNvPicPr>
            <a:picLocks noChangeAspect="1" noChangeArrowheads="1"/>
          </p:cNvPicPr>
          <p:nvPr/>
        </p:nvPicPr>
        <p:blipFill>
          <a:blip r:embed="rId5" cstate="print"/>
          <a:srcRect/>
          <a:stretch>
            <a:fillRect/>
          </a:stretch>
        </p:blipFill>
        <p:spPr bwMode="auto">
          <a:xfrm>
            <a:off x="2590800" y="1676400"/>
            <a:ext cx="2312987" cy="1324588"/>
          </a:xfrm>
          <a:prstGeom prst="rect">
            <a:avLst/>
          </a:prstGeom>
          <a:noFill/>
        </p:spPr>
      </p:pic>
      <p:pic>
        <p:nvPicPr>
          <p:cNvPr id="1029" name="Picture 5" descr="\\dodiis.mil\NE\DIAC\Home\d\defrick\Desktop\Scatter-Diagram-Quality-Example.jpg"/>
          <p:cNvPicPr>
            <a:picLocks noChangeAspect="1" noChangeArrowheads="1"/>
          </p:cNvPicPr>
          <p:nvPr/>
        </p:nvPicPr>
        <p:blipFill>
          <a:blip r:embed="rId6" cstate="print"/>
          <a:srcRect/>
          <a:stretch>
            <a:fillRect/>
          </a:stretch>
        </p:blipFill>
        <p:spPr bwMode="auto">
          <a:xfrm>
            <a:off x="3575050" y="3661542"/>
            <a:ext cx="2063750" cy="1672458"/>
          </a:xfrm>
          <a:prstGeom prst="rect">
            <a:avLst/>
          </a:prstGeom>
          <a:noFill/>
        </p:spPr>
      </p:pic>
      <p:pic>
        <p:nvPicPr>
          <p:cNvPr id="1030" name="Picture 6" descr="\\dodiis.mil\NE\DIAC\Home\d\defrick\Desktop\Histogram-Chart-Quality-Example.jpg"/>
          <p:cNvPicPr>
            <a:picLocks noChangeAspect="1" noChangeArrowheads="1"/>
          </p:cNvPicPr>
          <p:nvPr/>
        </p:nvPicPr>
        <p:blipFill>
          <a:blip r:embed="rId7" cstate="print"/>
          <a:srcRect/>
          <a:stretch>
            <a:fillRect/>
          </a:stretch>
        </p:blipFill>
        <p:spPr bwMode="auto">
          <a:xfrm>
            <a:off x="6400800" y="4572000"/>
            <a:ext cx="2032000" cy="1833589"/>
          </a:xfrm>
          <a:prstGeom prst="rect">
            <a:avLst/>
          </a:prstGeom>
          <a:noFill/>
        </p:spPr>
      </p:pic>
      <p:pic>
        <p:nvPicPr>
          <p:cNvPr id="1031" name="Picture 7" descr="\\dodiis.mil\NE\DIAC\Home\d\defrick\Desktop\Pareto-Chart-Quality-Example.jpg"/>
          <p:cNvPicPr>
            <a:picLocks noChangeAspect="1" noChangeArrowheads="1"/>
          </p:cNvPicPr>
          <p:nvPr/>
        </p:nvPicPr>
        <p:blipFill>
          <a:blip r:embed="rId8" cstate="print"/>
          <a:srcRect/>
          <a:stretch>
            <a:fillRect/>
          </a:stretch>
        </p:blipFill>
        <p:spPr bwMode="auto">
          <a:xfrm>
            <a:off x="1905000" y="4953000"/>
            <a:ext cx="1749581" cy="155802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Slide Number Placeholder 1"/>
          <p:cNvSpPr txBox="1">
            <a:spLocks/>
          </p:cNvSpPr>
          <p:nvPr/>
        </p:nvSpPr>
        <p:spPr>
          <a:xfrm>
            <a:off x="8610600" y="6356350"/>
            <a:ext cx="381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C5D3D0F-3A05-4524-BC17-C6EE010E67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extBox 3"/>
          <p:cNvSpPr txBox="1"/>
          <p:nvPr/>
        </p:nvSpPr>
        <p:spPr>
          <a:xfrm>
            <a:off x="1371600" y="381000"/>
            <a:ext cx="2546274" cy="646331"/>
          </a:xfrm>
          <a:prstGeom prst="rect">
            <a:avLst/>
          </a:prstGeom>
          <a:noFill/>
        </p:spPr>
        <p:txBody>
          <a:bodyPr wrap="none" rtlCol="0">
            <a:spAutoFit/>
          </a:bodyPr>
          <a:lstStyle/>
          <a:p>
            <a:r>
              <a:rPr lang="en-US" sz="3600" dirty="0" smtClean="0"/>
              <a:t>Gantt Charts</a:t>
            </a:r>
            <a:endParaRPr lang="en-US" sz="3600" dirty="0"/>
          </a:p>
        </p:txBody>
      </p:sp>
      <p:pic>
        <p:nvPicPr>
          <p:cNvPr id="2054" name="Picture 6" descr="\\dodiis.mil\NE\DIAC\Home\d\defrick\Desktop\thCFNLNE1X.jpg"/>
          <p:cNvPicPr>
            <a:picLocks noChangeAspect="1" noChangeArrowheads="1"/>
          </p:cNvPicPr>
          <p:nvPr/>
        </p:nvPicPr>
        <p:blipFill>
          <a:blip r:embed="rId3" cstate="print"/>
          <a:srcRect/>
          <a:stretch>
            <a:fillRect/>
          </a:stretch>
        </p:blipFill>
        <p:spPr bwMode="auto">
          <a:xfrm>
            <a:off x="741944" y="1663765"/>
            <a:ext cx="7640056" cy="481323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Slide Number Placeholder 1"/>
          <p:cNvSpPr txBox="1">
            <a:spLocks/>
          </p:cNvSpPr>
          <p:nvPr/>
        </p:nvSpPr>
        <p:spPr>
          <a:xfrm>
            <a:off x="8610600" y="6356350"/>
            <a:ext cx="381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C5D3D0F-3A05-4524-BC17-C6EE010E67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extBox 3"/>
          <p:cNvSpPr txBox="1"/>
          <p:nvPr/>
        </p:nvSpPr>
        <p:spPr>
          <a:xfrm>
            <a:off x="1371600" y="381000"/>
            <a:ext cx="5044458" cy="646331"/>
          </a:xfrm>
          <a:prstGeom prst="rect">
            <a:avLst/>
          </a:prstGeom>
          <a:noFill/>
        </p:spPr>
        <p:txBody>
          <a:bodyPr wrap="none" rtlCol="0">
            <a:spAutoFit/>
          </a:bodyPr>
          <a:lstStyle/>
          <a:p>
            <a:r>
              <a:rPr lang="en-US" sz="3600" dirty="0" smtClean="0"/>
              <a:t>Visio Swim Lane Diagrams</a:t>
            </a:r>
            <a:endParaRPr lang="en-US" sz="3600" dirty="0"/>
          </a:p>
        </p:txBody>
      </p:sp>
      <p:pic>
        <p:nvPicPr>
          <p:cNvPr id="3074" name="Picture 2" descr="\\dodiis.mil\NE\DIAC\Home\d\defrick\Desktop\swimlane%20flowchart.png"/>
          <p:cNvPicPr>
            <a:picLocks noChangeAspect="1" noChangeArrowheads="1"/>
          </p:cNvPicPr>
          <p:nvPr/>
        </p:nvPicPr>
        <p:blipFill>
          <a:blip r:embed="rId3" cstate="print"/>
          <a:srcRect/>
          <a:stretch>
            <a:fillRect/>
          </a:stretch>
        </p:blipFill>
        <p:spPr bwMode="auto">
          <a:xfrm>
            <a:off x="1068239" y="1600201"/>
            <a:ext cx="7008961" cy="495299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2918299" cy="646331"/>
          </a:xfrm>
          <a:prstGeom prst="rect">
            <a:avLst/>
          </a:prstGeom>
          <a:noFill/>
        </p:spPr>
        <p:txBody>
          <a:bodyPr wrap="none" rtlCol="0">
            <a:spAutoFit/>
          </a:bodyPr>
          <a:lstStyle/>
          <a:p>
            <a:r>
              <a:rPr lang="en-US" sz="3600" dirty="0" smtClean="0"/>
              <a:t>Final Thoughts</a:t>
            </a:r>
            <a:endParaRPr lang="en-US" sz="3600" dirty="0"/>
          </a:p>
        </p:txBody>
      </p:sp>
      <p:sp>
        <p:nvSpPr>
          <p:cNvPr id="4" name="Rectangle 3"/>
          <p:cNvSpPr/>
          <p:nvPr/>
        </p:nvSpPr>
        <p:spPr>
          <a:xfrm>
            <a:off x="914400" y="1600200"/>
            <a:ext cx="7772400" cy="3998018"/>
          </a:xfrm>
          <a:prstGeom prst="rect">
            <a:avLst/>
          </a:prstGeom>
        </p:spPr>
        <p:txBody>
          <a:bodyPr wrap="square">
            <a:spAutoFit/>
          </a:bodyPr>
          <a:lstStyle/>
          <a:p>
            <a:pPr>
              <a:lnSpc>
                <a:spcPct val="90000"/>
              </a:lnSpc>
              <a:buFont typeface="Wingdings" pitchFamily="2" charset="2"/>
              <a:buChar char="Ø"/>
              <a:defRPr/>
            </a:pPr>
            <a:r>
              <a:rPr lang="en-US" sz="2400" dirty="0" smtClean="0"/>
              <a:t>  CPI is a mindset</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The tools, techniques, and methods are only useful, if they are useful</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Don’t force a square peg into a round hole</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Unless the culture supports CPI, any improvements will be lost over time</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Change for change’s sake is not improvement</a:t>
            </a:r>
          </a:p>
          <a:p>
            <a:pPr lvl="1">
              <a:lnSpc>
                <a:spcPct val="90000"/>
              </a:lnSpc>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Slide Number Placeholder 1"/>
          <p:cNvSpPr txBox="1">
            <a:spLocks/>
          </p:cNvSpPr>
          <p:nvPr/>
        </p:nvSpPr>
        <p:spPr>
          <a:xfrm>
            <a:off x="8610600" y="6356350"/>
            <a:ext cx="381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C5D3D0F-3A05-4524-BC17-C6EE010E67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extBox 3"/>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5" name="Rectangle 4"/>
          <p:cNvSpPr/>
          <p:nvPr/>
        </p:nvSpPr>
        <p:spPr>
          <a:xfrm>
            <a:off x="914400" y="1600200"/>
            <a:ext cx="7772400" cy="4219617"/>
          </a:xfrm>
          <a:prstGeom prst="rect">
            <a:avLst/>
          </a:prstGeom>
        </p:spPr>
        <p:txBody>
          <a:bodyPr wrap="square">
            <a:spAutoFit/>
          </a:bodyPr>
          <a:lstStyle/>
          <a:p>
            <a:pPr>
              <a:lnSpc>
                <a:spcPct val="90000"/>
              </a:lnSpc>
              <a:buFont typeface="Wingdings" pitchFamily="2" charset="2"/>
              <a:buChar char="Ø"/>
              <a:defRPr/>
            </a:pPr>
            <a:r>
              <a:rPr lang="en-US" sz="2000" b="1" dirty="0" smtClean="0"/>
              <a:t>  </a:t>
            </a:r>
            <a:r>
              <a:rPr lang="en-US" sz="2000" dirty="0" smtClean="0"/>
              <a:t>A </a:t>
            </a:r>
            <a:r>
              <a:rPr lang="en-US" sz="2000" b="1" dirty="0" smtClean="0"/>
              <a:t>continual improvement process</a:t>
            </a:r>
            <a:r>
              <a:rPr lang="en-US" sz="2000" dirty="0" smtClean="0"/>
              <a:t>, also called </a:t>
            </a:r>
            <a:r>
              <a:rPr lang="en-US" sz="2000" b="1" dirty="0" smtClean="0"/>
              <a:t>continuous process improvement</a:t>
            </a:r>
            <a:r>
              <a:rPr lang="en-US" sz="2000" dirty="0" smtClean="0"/>
              <a:t> (</a:t>
            </a:r>
            <a:r>
              <a:rPr lang="en-US" sz="2000" b="1" dirty="0" smtClean="0"/>
              <a:t>CPI</a:t>
            </a:r>
            <a:r>
              <a:rPr lang="en-US" sz="2000" dirty="0" smtClean="0"/>
              <a:t>), is an ongoing effort to improve products, services, or processes. These efforts can seek improvement over time (evolutionary) or breakthrough (revolutionary) improvement.  Customer-valued processes are constantly evaluated and improved in the light of their efficiency, effectiveness, and flexibility.</a:t>
            </a:r>
          </a:p>
          <a:p>
            <a:pPr>
              <a:lnSpc>
                <a:spcPct val="90000"/>
              </a:lnSpc>
              <a:buFont typeface="Wingdings" pitchFamily="2" charset="2"/>
              <a:buChar char="Ø"/>
              <a:defRPr/>
            </a:pPr>
            <a:endParaRPr lang="en-US" sz="2000" dirty="0" smtClean="0"/>
          </a:p>
          <a:p>
            <a:pPr>
              <a:lnSpc>
                <a:spcPct val="90000"/>
              </a:lnSpc>
              <a:buFont typeface="Wingdings" pitchFamily="2" charset="2"/>
              <a:buChar char="Ø"/>
              <a:defRPr/>
            </a:pPr>
            <a:r>
              <a:rPr lang="en-US" sz="2000" dirty="0" smtClean="0"/>
              <a:t>  In American English, common usage suggests that the word "continu</a:t>
            </a:r>
            <a:r>
              <a:rPr lang="en-US" sz="2000" i="1" dirty="0" smtClean="0"/>
              <a:t>ous</a:t>
            </a:r>
            <a:r>
              <a:rPr lang="en-US" sz="2000" dirty="0" smtClean="0"/>
              <a:t>" should be used for things that are literally or figuratively unbroken over time (as in a continuous function), whereas the word "continu</a:t>
            </a:r>
            <a:r>
              <a:rPr lang="en-US" sz="2000" i="1" dirty="0" smtClean="0"/>
              <a:t>al</a:t>
            </a:r>
            <a:r>
              <a:rPr lang="en-US" sz="2000" dirty="0" smtClean="0"/>
              <a:t>" should be used for things that continue in discrete jumps. When this distinction is enforced, it is more accurate to speak of </a:t>
            </a:r>
            <a:r>
              <a:rPr lang="en-US" sz="2000" b="1" dirty="0" smtClean="0"/>
              <a:t>continual</a:t>
            </a:r>
            <a:r>
              <a:rPr lang="en-US" sz="2000" dirty="0" smtClean="0"/>
              <a:t> processes improvement than of </a:t>
            </a:r>
            <a:r>
              <a:rPr lang="en-US" sz="2000" b="1" dirty="0" smtClean="0"/>
              <a:t>continuous</a:t>
            </a:r>
            <a:r>
              <a:rPr lang="en-US" sz="2000" dirty="0" smtClean="0"/>
              <a:t> process improvement.</a:t>
            </a:r>
          </a:p>
          <a:p>
            <a:pPr lvl="1">
              <a:lnSpc>
                <a:spcPct val="90000"/>
              </a:lnSpc>
              <a:defRPr/>
            </a:pP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Slide Number Placeholder 1"/>
          <p:cNvSpPr txBox="1">
            <a:spLocks/>
          </p:cNvSpPr>
          <p:nvPr/>
        </p:nvSpPr>
        <p:spPr>
          <a:xfrm>
            <a:off x="8610600" y="6356350"/>
            <a:ext cx="381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C5D3D0F-3A05-4524-BC17-C6EE010E67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extBox 3"/>
          <p:cNvSpPr txBox="1"/>
          <p:nvPr/>
        </p:nvSpPr>
        <p:spPr>
          <a:xfrm>
            <a:off x="1371600" y="381000"/>
            <a:ext cx="6717160" cy="646331"/>
          </a:xfrm>
          <a:prstGeom prst="rect">
            <a:avLst/>
          </a:prstGeom>
          <a:noFill/>
        </p:spPr>
        <p:txBody>
          <a:bodyPr wrap="none" rtlCol="0">
            <a:spAutoFit/>
          </a:bodyPr>
          <a:lstStyle/>
          <a:p>
            <a:r>
              <a:rPr lang="en-US" sz="3600" dirty="0" smtClean="0"/>
              <a:t>Core of All Improvement Processes</a:t>
            </a:r>
            <a:endParaRPr lang="en-US" sz="3600" dirty="0"/>
          </a:p>
        </p:txBody>
      </p:sp>
      <p:pic>
        <p:nvPicPr>
          <p:cNvPr id="6" name="Picture 3" descr="PDCA Cycle"/>
          <p:cNvPicPr>
            <a:picLocks noChangeAspect="1" noChangeArrowheads="1"/>
          </p:cNvPicPr>
          <p:nvPr/>
        </p:nvPicPr>
        <p:blipFill>
          <a:blip r:embed="rId3" cstate="print"/>
          <a:srcRect t="8522"/>
          <a:stretch>
            <a:fillRect/>
          </a:stretch>
        </p:blipFill>
        <p:spPr bwMode="auto">
          <a:xfrm>
            <a:off x="914400" y="1614176"/>
            <a:ext cx="7239000" cy="471042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Slide Number Placeholder 1"/>
          <p:cNvSpPr txBox="1">
            <a:spLocks/>
          </p:cNvSpPr>
          <p:nvPr/>
        </p:nvSpPr>
        <p:spPr>
          <a:xfrm>
            <a:off x="8610600" y="6356350"/>
            <a:ext cx="381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C5D3D0F-3A05-4524-BC17-C6EE010E67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extBox 3"/>
          <p:cNvSpPr txBox="1"/>
          <p:nvPr/>
        </p:nvSpPr>
        <p:spPr>
          <a:xfrm>
            <a:off x="1371600" y="381000"/>
            <a:ext cx="4515980" cy="646331"/>
          </a:xfrm>
          <a:prstGeom prst="rect">
            <a:avLst/>
          </a:prstGeom>
          <a:noFill/>
        </p:spPr>
        <p:txBody>
          <a:bodyPr wrap="none" rtlCol="0">
            <a:spAutoFit/>
          </a:bodyPr>
          <a:lstStyle/>
          <a:p>
            <a:r>
              <a:rPr lang="en-US" sz="3600" dirty="0" smtClean="0"/>
              <a:t>Common CPI Principles</a:t>
            </a:r>
            <a:endParaRPr lang="en-US" sz="3600" dirty="0"/>
          </a:p>
        </p:txBody>
      </p:sp>
      <p:sp>
        <p:nvSpPr>
          <p:cNvPr id="5" name="Rectangle 4"/>
          <p:cNvSpPr/>
          <p:nvPr/>
        </p:nvSpPr>
        <p:spPr>
          <a:xfrm>
            <a:off x="914400" y="1600200"/>
            <a:ext cx="7772400" cy="4278094"/>
          </a:xfrm>
          <a:prstGeom prst="rect">
            <a:avLst/>
          </a:prstGeom>
        </p:spPr>
        <p:txBody>
          <a:bodyPr wrap="square">
            <a:spAutoFit/>
          </a:bodyPr>
          <a:lstStyle/>
          <a:p>
            <a:pPr>
              <a:buFont typeface="Wingdings" pitchFamily="2" charset="2"/>
              <a:buChar char="Ø"/>
            </a:pPr>
            <a:r>
              <a:rPr lang="en-US" sz="1600" b="1" dirty="0" smtClean="0"/>
              <a:t>  Process Improvement Plan </a:t>
            </a:r>
            <a:r>
              <a:rPr lang="en-US" sz="1600" dirty="0" smtClean="0"/>
              <a:t>– “Without a plan, you do not know where you are going.”  The Project Management Institute Project Management Book of Knowledge (PMBOK) recommends every process improvement plan run alongside actual project phases. A good plan will be specific on goals and expectations</a:t>
            </a:r>
          </a:p>
          <a:p>
            <a:pPr>
              <a:buFont typeface="Wingdings" pitchFamily="2" charset="2"/>
              <a:buChar char="Ø"/>
            </a:pPr>
            <a:endParaRPr lang="en-US" sz="1600" dirty="0" smtClean="0"/>
          </a:p>
          <a:p>
            <a:pPr>
              <a:buFont typeface="Wingdings" pitchFamily="2" charset="2"/>
              <a:buChar char="Ø"/>
            </a:pPr>
            <a:r>
              <a:rPr lang="en-US" sz="1600" b="1" dirty="0" smtClean="0"/>
              <a:t>  Process for Improving </a:t>
            </a:r>
            <a:r>
              <a:rPr lang="en-US" sz="1600" dirty="0" smtClean="0"/>
              <a:t>– This principle ensures a process is set up for improvement. For example, will X-Bar control charts be used to determine acceptable and non-acceptable levels within a project or will the PDCA be employed?</a:t>
            </a:r>
          </a:p>
          <a:p>
            <a:endParaRPr lang="en-US" sz="1600" dirty="0" smtClean="0"/>
          </a:p>
          <a:p>
            <a:pPr>
              <a:buFont typeface="Wingdings" pitchFamily="2" charset="2"/>
              <a:buChar char="Ø"/>
            </a:pPr>
            <a:r>
              <a:rPr lang="en-US" sz="1600" b="1" dirty="0" smtClean="0"/>
              <a:t>  Root Causes </a:t>
            </a:r>
            <a:r>
              <a:rPr lang="en-US" sz="1600" dirty="0" smtClean="0"/>
              <a:t>– Improvements must detect and correct root causes.  Fault tree diagrams are often used to identify root causes in order for issues to be controlled or improved.</a:t>
            </a:r>
          </a:p>
          <a:p>
            <a:pPr>
              <a:buFont typeface="Wingdings" pitchFamily="2" charset="2"/>
              <a:buChar char="Ø"/>
            </a:pPr>
            <a:endParaRPr lang="en-US" sz="1600" dirty="0" smtClean="0"/>
          </a:p>
          <a:p>
            <a:pPr>
              <a:buFont typeface="Wingdings" pitchFamily="2" charset="2"/>
              <a:buChar char="Ø"/>
            </a:pPr>
            <a:r>
              <a:rPr lang="en-US" sz="1600" b="1" dirty="0" smtClean="0"/>
              <a:t>  Monitoring Improvements </a:t>
            </a:r>
            <a:r>
              <a:rPr lang="en-US" sz="1600" dirty="0" smtClean="0"/>
              <a:t>– This may be the most useful part of CPI as it ensures improvements are not lost through “regression to the former”</a:t>
            </a:r>
          </a:p>
          <a:p>
            <a:pPr>
              <a:buFont typeface="Wingdings" pitchFamily="2" charset="2"/>
              <a:buChar char="Ø"/>
            </a:pPr>
            <a:endParaRPr lang="en-US" sz="1600" dirty="0" smtClean="0"/>
          </a:p>
          <a:p>
            <a:pPr>
              <a:buFont typeface="Wingdings" pitchFamily="2" charset="2"/>
              <a:buChar char="Ø"/>
            </a:pPr>
            <a:r>
              <a:rPr lang="en-US" sz="1600" b="1" dirty="0" smtClean="0"/>
              <a:t>  Developing Quality Assurance Plans </a:t>
            </a:r>
            <a:r>
              <a:rPr lang="en-US" sz="1600" dirty="0" smtClean="0"/>
              <a:t>– View QAPs as lessons learned and a method for codifying techniques</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2922851" cy="646331"/>
          </a:xfrm>
          <a:prstGeom prst="rect">
            <a:avLst/>
          </a:prstGeom>
          <a:noFill/>
        </p:spPr>
        <p:txBody>
          <a:bodyPr wrap="none" rtlCol="0">
            <a:spAutoFit/>
          </a:bodyPr>
          <a:lstStyle/>
          <a:p>
            <a:r>
              <a:rPr lang="en-US" sz="3600" dirty="0" smtClean="0"/>
              <a:t>Critical Factors</a:t>
            </a:r>
            <a:endParaRPr lang="en-US" sz="3600" dirty="0"/>
          </a:p>
        </p:txBody>
      </p:sp>
      <p:sp>
        <p:nvSpPr>
          <p:cNvPr id="4" name="Rectangle 3"/>
          <p:cNvSpPr/>
          <p:nvPr/>
        </p:nvSpPr>
        <p:spPr>
          <a:xfrm>
            <a:off x="914400" y="1945582"/>
            <a:ext cx="7772400" cy="3998018"/>
          </a:xfrm>
          <a:prstGeom prst="rect">
            <a:avLst/>
          </a:prstGeom>
        </p:spPr>
        <p:txBody>
          <a:bodyPr wrap="square">
            <a:spAutoFit/>
          </a:bodyPr>
          <a:lstStyle/>
          <a:p>
            <a:pPr>
              <a:lnSpc>
                <a:spcPct val="90000"/>
              </a:lnSpc>
              <a:buFont typeface="Wingdings" pitchFamily="2" charset="2"/>
              <a:buChar char="Ø"/>
              <a:defRPr/>
            </a:pPr>
            <a:r>
              <a:rPr lang="en-US" sz="2400" dirty="0" smtClean="0"/>
              <a:t>  Strong executive leadership</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Clear and measurable goals</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Alignment of business case and performance measures</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Clearly defined roles and responsibilities</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Customer focus (Voice of the Customer)</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Change must be part of the culture</a:t>
            </a:r>
          </a:p>
          <a:p>
            <a:pPr lvl="1">
              <a:lnSpc>
                <a:spcPct val="90000"/>
              </a:lnSpc>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2701381" cy="646331"/>
          </a:xfrm>
          <a:prstGeom prst="rect">
            <a:avLst/>
          </a:prstGeom>
          <a:noFill/>
        </p:spPr>
        <p:txBody>
          <a:bodyPr wrap="none" rtlCol="0">
            <a:spAutoFit/>
          </a:bodyPr>
          <a:lstStyle/>
          <a:p>
            <a:r>
              <a:rPr lang="en-US" sz="3600" dirty="0" smtClean="0"/>
              <a:t>Most Popular</a:t>
            </a:r>
            <a:endParaRPr lang="en-US" sz="3600" dirty="0"/>
          </a:p>
        </p:txBody>
      </p:sp>
      <p:graphicFrame>
        <p:nvGraphicFramePr>
          <p:cNvPr id="5" name="Table 4"/>
          <p:cNvGraphicFramePr>
            <a:graphicFrameLocks noGrp="1"/>
          </p:cNvGraphicFramePr>
          <p:nvPr/>
        </p:nvGraphicFramePr>
        <p:xfrm>
          <a:off x="609600" y="1676400"/>
          <a:ext cx="8077200" cy="3962400"/>
        </p:xfrm>
        <a:graphic>
          <a:graphicData uri="http://schemas.openxmlformats.org/drawingml/2006/table">
            <a:tbl>
              <a:tblPr/>
              <a:tblGrid>
                <a:gridCol w="5943600"/>
                <a:gridCol w="2133600"/>
              </a:tblGrid>
              <a:tr h="0">
                <a:tc>
                  <a:txBody>
                    <a:bodyPr/>
                    <a:lstStyle/>
                    <a:p>
                      <a:r>
                        <a:rPr lang="en-US" sz="2400" b="1" dirty="0"/>
                        <a:t>Continuous Improvement </a:t>
                      </a:r>
                      <a:r>
                        <a:rPr lang="en-US" sz="2400" b="1" dirty="0" smtClean="0"/>
                        <a:t>Method</a:t>
                      </a:r>
                      <a:endParaRPr lang="en-US" sz="2400" dirty="0"/>
                    </a:p>
                  </a:txBody>
                  <a:tcPr marL="15240" marR="15240" marT="15240" marB="15240" anchor="ctr">
                    <a:lnL>
                      <a:noFill/>
                    </a:lnL>
                    <a:lnR>
                      <a:noFill/>
                    </a:lnR>
                    <a:lnT>
                      <a:noFill/>
                    </a:lnT>
                    <a:lnB>
                      <a:noFill/>
                    </a:lnB>
                  </a:tcPr>
                </a:tc>
                <a:tc>
                  <a:txBody>
                    <a:bodyPr/>
                    <a:lstStyle/>
                    <a:p>
                      <a:pPr algn="ctr"/>
                      <a:r>
                        <a:rPr lang="en-US" sz="2400" b="1" dirty="0" smtClean="0"/>
                        <a:t>Popularity</a:t>
                      </a:r>
                      <a:endParaRPr lang="en-US" sz="2400" dirty="0"/>
                    </a:p>
                  </a:txBody>
                  <a:tcPr marL="15240" marR="15240" marT="15240" marB="15240" anchor="ctr">
                    <a:lnL>
                      <a:noFill/>
                    </a:lnL>
                    <a:lnR>
                      <a:noFill/>
                    </a:lnR>
                    <a:lnT>
                      <a:noFill/>
                    </a:lnT>
                    <a:lnB>
                      <a:noFill/>
                    </a:lnB>
                  </a:tcPr>
                </a:tc>
              </a:tr>
              <a:tr h="0">
                <a:tc>
                  <a:txBody>
                    <a:bodyPr/>
                    <a:lstStyle/>
                    <a:p>
                      <a:r>
                        <a:rPr lang="en-US" sz="2400" dirty="0"/>
                        <a:t>Lean manufacturing</a:t>
                      </a:r>
                    </a:p>
                  </a:txBody>
                  <a:tcPr marL="15240" marR="15240" marT="15240" marB="15240" anchor="ctr">
                    <a:lnL>
                      <a:noFill/>
                    </a:lnL>
                    <a:lnR>
                      <a:noFill/>
                    </a:lnR>
                    <a:lnT>
                      <a:noFill/>
                    </a:lnT>
                    <a:lnB>
                      <a:noFill/>
                    </a:lnB>
                  </a:tcPr>
                </a:tc>
                <a:tc>
                  <a:txBody>
                    <a:bodyPr/>
                    <a:lstStyle/>
                    <a:p>
                      <a:pPr algn="ctr"/>
                      <a:r>
                        <a:rPr lang="en-US" sz="2400" dirty="0"/>
                        <a:t>40.5%</a:t>
                      </a:r>
                    </a:p>
                  </a:txBody>
                  <a:tcPr marL="15240" marR="15240" marT="15240" marB="15240" anchor="ctr">
                    <a:lnL>
                      <a:noFill/>
                    </a:lnL>
                    <a:lnR>
                      <a:noFill/>
                    </a:lnR>
                    <a:lnT>
                      <a:noFill/>
                    </a:lnT>
                    <a:lnB>
                      <a:noFill/>
                    </a:lnB>
                  </a:tcPr>
                </a:tc>
              </a:tr>
              <a:tr h="0">
                <a:tc>
                  <a:txBody>
                    <a:bodyPr/>
                    <a:lstStyle/>
                    <a:p>
                      <a:r>
                        <a:rPr lang="en-US" sz="2400" dirty="0"/>
                        <a:t>Lean and Six Sigma</a:t>
                      </a:r>
                    </a:p>
                  </a:txBody>
                  <a:tcPr marL="15240" marR="15240" marT="15240" marB="15240" anchor="ctr">
                    <a:lnL>
                      <a:noFill/>
                    </a:lnL>
                    <a:lnR>
                      <a:noFill/>
                    </a:lnR>
                    <a:lnT>
                      <a:noFill/>
                    </a:lnT>
                    <a:lnB>
                      <a:noFill/>
                    </a:lnB>
                  </a:tcPr>
                </a:tc>
                <a:tc>
                  <a:txBody>
                    <a:bodyPr/>
                    <a:lstStyle/>
                    <a:p>
                      <a:pPr algn="ctr"/>
                      <a:r>
                        <a:rPr lang="en-US" sz="2400" dirty="0"/>
                        <a:t>12.4%</a:t>
                      </a:r>
                    </a:p>
                  </a:txBody>
                  <a:tcPr marL="15240" marR="15240" marT="15240" marB="15240" anchor="ctr">
                    <a:lnL>
                      <a:noFill/>
                    </a:lnL>
                    <a:lnR>
                      <a:noFill/>
                    </a:lnR>
                    <a:lnT>
                      <a:noFill/>
                    </a:lnT>
                    <a:lnB>
                      <a:noFill/>
                    </a:lnB>
                  </a:tcPr>
                </a:tc>
              </a:tr>
              <a:tr h="0">
                <a:tc>
                  <a:txBody>
                    <a:bodyPr/>
                    <a:lstStyle/>
                    <a:p>
                      <a:r>
                        <a:rPr lang="en-US" sz="2400" dirty="0"/>
                        <a:t>Total quality management</a:t>
                      </a:r>
                    </a:p>
                  </a:txBody>
                  <a:tcPr marL="15240" marR="15240" marT="15240" marB="15240" anchor="ctr">
                    <a:lnL>
                      <a:noFill/>
                    </a:lnL>
                    <a:lnR>
                      <a:noFill/>
                    </a:lnR>
                    <a:lnT>
                      <a:noFill/>
                    </a:lnT>
                    <a:lnB>
                      <a:noFill/>
                    </a:lnB>
                  </a:tcPr>
                </a:tc>
                <a:tc>
                  <a:txBody>
                    <a:bodyPr/>
                    <a:lstStyle/>
                    <a:p>
                      <a:pPr algn="ctr"/>
                      <a:r>
                        <a:rPr lang="en-US" sz="2400" dirty="0"/>
                        <a:t>9.9%</a:t>
                      </a:r>
                    </a:p>
                  </a:txBody>
                  <a:tcPr marL="15240" marR="15240" marT="15240" marB="15240" anchor="ctr">
                    <a:lnL>
                      <a:noFill/>
                    </a:lnL>
                    <a:lnR>
                      <a:noFill/>
                    </a:lnR>
                    <a:lnT>
                      <a:noFill/>
                    </a:lnT>
                    <a:lnB>
                      <a:noFill/>
                    </a:lnB>
                  </a:tcPr>
                </a:tc>
              </a:tr>
              <a:tr h="0">
                <a:tc>
                  <a:txBody>
                    <a:bodyPr/>
                    <a:lstStyle/>
                    <a:p>
                      <a:r>
                        <a:rPr lang="en-US" sz="2400" dirty="0"/>
                        <a:t>Agile manufacturing</a:t>
                      </a:r>
                    </a:p>
                  </a:txBody>
                  <a:tcPr marL="15240" marR="15240" marT="15240" marB="15240" anchor="ctr">
                    <a:lnL>
                      <a:noFill/>
                    </a:lnL>
                    <a:lnR>
                      <a:noFill/>
                    </a:lnR>
                    <a:lnT>
                      <a:noFill/>
                    </a:lnT>
                    <a:lnB>
                      <a:noFill/>
                    </a:lnB>
                  </a:tcPr>
                </a:tc>
                <a:tc>
                  <a:txBody>
                    <a:bodyPr/>
                    <a:lstStyle/>
                    <a:p>
                      <a:pPr algn="ctr"/>
                      <a:r>
                        <a:rPr lang="en-US" sz="2400" dirty="0"/>
                        <a:t>3.8%</a:t>
                      </a:r>
                    </a:p>
                  </a:txBody>
                  <a:tcPr marL="15240" marR="15240" marT="15240" marB="15240" anchor="ctr">
                    <a:lnL>
                      <a:noFill/>
                    </a:lnL>
                    <a:lnR>
                      <a:noFill/>
                    </a:lnR>
                    <a:lnT>
                      <a:noFill/>
                    </a:lnT>
                    <a:lnB>
                      <a:noFill/>
                    </a:lnB>
                  </a:tcPr>
                </a:tc>
              </a:tr>
              <a:tr h="0">
                <a:tc>
                  <a:txBody>
                    <a:bodyPr/>
                    <a:lstStyle/>
                    <a:p>
                      <a:r>
                        <a:rPr lang="en-US" sz="2400" dirty="0"/>
                        <a:t>Toyota Production System</a:t>
                      </a:r>
                    </a:p>
                  </a:txBody>
                  <a:tcPr marL="15240" marR="15240" marT="15240" marB="15240" anchor="ctr">
                    <a:lnL>
                      <a:noFill/>
                    </a:lnL>
                    <a:lnR>
                      <a:noFill/>
                    </a:lnR>
                    <a:lnT>
                      <a:noFill/>
                    </a:lnT>
                    <a:lnB>
                      <a:noFill/>
                    </a:lnB>
                  </a:tcPr>
                </a:tc>
                <a:tc>
                  <a:txBody>
                    <a:bodyPr/>
                    <a:lstStyle/>
                    <a:p>
                      <a:pPr algn="ctr"/>
                      <a:r>
                        <a:rPr lang="en-US" sz="2400" dirty="0"/>
                        <a:t>3.1%</a:t>
                      </a:r>
                    </a:p>
                  </a:txBody>
                  <a:tcPr marL="15240" marR="15240" marT="15240" marB="15240" anchor="ctr">
                    <a:lnL>
                      <a:noFill/>
                    </a:lnL>
                    <a:lnR>
                      <a:noFill/>
                    </a:lnR>
                    <a:lnT>
                      <a:noFill/>
                    </a:lnT>
                    <a:lnB>
                      <a:noFill/>
                    </a:lnB>
                  </a:tcPr>
                </a:tc>
              </a:tr>
              <a:tr h="0">
                <a:tc>
                  <a:txBody>
                    <a:bodyPr/>
                    <a:lstStyle/>
                    <a:p>
                      <a:r>
                        <a:rPr lang="en-US" sz="2400"/>
                        <a:t>Six Sigma</a:t>
                      </a:r>
                    </a:p>
                  </a:txBody>
                  <a:tcPr marL="15240" marR="15240" marT="15240" marB="15240" anchor="ctr">
                    <a:lnL>
                      <a:noFill/>
                    </a:lnL>
                    <a:lnR>
                      <a:noFill/>
                    </a:lnR>
                    <a:lnT>
                      <a:noFill/>
                    </a:lnT>
                    <a:lnB>
                      <a:noFill/>
                    </a:lnB>
                  </a:tcPr>
                </a:tc>
                <a:tc>
                  <a:txBody>
                    <a:bodyPr/>
                    <a:lstStyle/>
                    <a:p>
                      <a:pPr algn="ctr"/>
                      <a:r>
                        <a:rPr lang="en-US" sz="2400" dirty="0"/>
                        <a:t>3.1%</a:t>
                      </a:r>
                    </a:p>
                  </a:txBody>
                  <a:tcPr marL="15240" marR="15240" marT="15240" marB="15240" anchor="ctr">
                    <a:lnL>
                      <a:noFill/>
                    </a:lnL>
                    <a:lnR>
                      <a:noFill/>
                    </a:lnR>
                    <a:lnT>
                      <a:noFill/>
                    </a:lnT>
                    <a:lnB>
                      <a:noFill/>
                    </a:lnB>
                  </a:tcPr>
                </a:tc>
              </a:tr>
              <a:tr h="0">
                <a:tc>
                  <a:txBody>
                    <a:bodyPr/>
                    <a:lstStyle/>
                    <a:p>
                      <a:r>
                        <a:rPr lang="en-US" sz="2400"/>
                        <a:t>Theory of Constraints</a:t>
                      </a:r>
                    </a:p>
                  </a:txBody>
                  <a:tcPr marL="15240" marR="15240" marT="15240" marB="15240" anchor="ctr">
                    <a:lnL>
                      <a:noFill/>
                    </a:lnL>
                    <a:lnR>
                      <a:noFill/>
                    </a:lnR>
                    <a:lnT>
                      <a:noFill/>
                    </a:lnT>
                    <a:lnB>
                      <a:noFill/>
                    </a:lnB>
                  </a:tcPr>
                </a:tc>
                <a:tc>
                  <a:txBody>
                    <a:bodyPr/>
                    <a:lstStyle/>
                    <a:p>
                      <a:pPr algn="ctr"/>
                      <a:r>
                        <a:rPr lang="en-US" sz="2400" dirty="0"/>
                        <a:t>3.0%</a:t>
                      </a:r>
                    </a:p>
                  </a:txBody>
                  <a:tcPr marL="15240" marR="15240" marT="15240" marB="15240" anchor="ctr">
                    <a:lnL>
                      <a:noFill/>
                    </a:lnL>
                    <a:lnR>
                      <a:noFill/>
                    </a:lnR>
                    <a:lnT>
                      <a:noFill/>
                    </a:lnT>
                    <a:lnB>
                      <a:noFill/>
                    </a:lnB>
                  </a:tcPr>
                </a:tc>
              </a:tr>
              <a:tr h="0">
                <a:tc>
                  <a:txBody>
                    <a:bodyPr/>
                    <a:lstStyle/>
                    <a:p>
                      <a:r>
                        <a:rPr lang="en-US" sz="2400" dirty="0"/>
                        <a:t>Other</a:t>
                      </a:r>
                    </a:p>
                  </a:txBody>
                  <a:tcPr marL="15240" marR="15240" marT="15240" marB="15240" anchor="ctr">
                    <a:lnL>
                      <a:noFill/>
                    </a:lnL>
                    <a:lnR>
                      <a:noFill/>
                    </a:lnR>
                    <a:lnT>
                      <a:noFill/>
                    </a:lnT>
                    <a:lnB>
                      <a:noFill/>
                    </a:lnB>
                  </a:tcPr>
                </a:tc>
                <a:tc>
                  <a:txBody>
                    <a:bodyPr/>
                    <a:lstStyle/>
                    <a:p>
                      <a:pPr algn="ctr"/>
                      <a:r>
                        <a:rPr lang="en-US" sz="2400" dirty="0"/>
                        <a:t>5.2%</a:t>
                      </a:r>
                    </a:p>
                  </a:txBody>
                  <a:tcPr marL="15240" marR="15240" marT="15240" marB="15240" anchor="ctr">
                    <a:lnL>
                      <a:noFill/>
                    </a:lnL>
                    <a:lnR>
                      <a:noFill/>
                    </a:lnR>
                    <a:lnT>
                      <a:noFill/>
                    </a:lnT>
                    <a:lnB>
                      <a:noFill/>
                    </a:lnB>
                  </a:tcPr>
                </a:tc>
              </a:tr>
              <a:tr h="0">
                <a:tc>
                  <a:txBody>
                    <a:bodyPr/>
                    <a:lstStyle/>
                    <a:p>
                      <a:r>
                        <a:rPr lang="en-US" sz="2400"/>
                        <a:t>No Methodology</a:t>
                      </a:r>
                    </a:p>
                  </a:txBody>
                  <a:tcPr marL="15240" marR="15240" marT="15240" marB="15240" anchor="ctr">
                    <a:lnL>
                      <a:noFill/>
                    </a:lnL>
                    <a:lnR>
                      <a:noFill/>
                    </a:lnR>
                    <a:lnT>
                      <a:noFill/>
                    </a:lnT>
                    <a:lnB>
                      <a:noFill/>
                    </a:lnB>
                  </a:tcPr>
                </a:tc>
                <a:tc>
                  <a:txBody>
                    <a:bodyPr/>
                    <a:lstStyle/>
                    <a:p>
                      <a:pPr algn="ctr"/>
                      <a:r>
                        <a:rPr lang="en-US" sz="2400" dirty="0"/>
                        <a:t>19.1%</a:t>
                      </a:r>
                    </a:p>
                  </a:txBody>
                  <a:tcPr marL="15240" marR="15240" marT="15240" marB="15240" anchor="ctr">
                    <a:lnL>
                      <a:noFill/>
                    </a:lnL>
                    <a:lnR>
                      <a:noFill/>
                    </a:lnR>
                    <a:lnT>
                      <a:noFill/>
                    </a:lnT>
                    <a:lnB>
                      <a:noFill/>
                    </a:lnB>
                  </a:tcPr>
                </a:tc>
              </a:tr>
            </a:tbl>
          </a:graphicData>
        </a:graphic>
      </p:graphicFrame>
      <p:sp>
        <p:nvSpPr>
          <p:cNvPr id="1536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a:off x="381000" y="6096000"/>
            <a:ext cx="2833724" cy="307777"/>
          </a:xfrm>
          <a:prstGeom prst="rect">
            <a:avLst/>
          </a:prstGeom>
          <a:noFill/>
        </p:spPr>
        <p:txBody>
          <a:bodyPr wrap="none" rtlCol="0">
            <a:spAutoFit/>
          </a:bodyPr>
          <a:lstStyle/>
          <a:p>
            <a:r>
              <a:rPr lang="en-US" sz="1400" dirty="0" smtClean="0"/>
              <a:t>Source:   </a:t>
            </a:r>
            <a:r>
              <a:rPr lang="en-US" sz="1400" dirty="0" err="1" smtClean="0"/>
              <a:t>IndustryWeek</a:t>
            </a:r>
            <a:r>
              <a:rPr lang="en-US" sz="1400" dirty="0" smtClean="0"/>
              <a:t>, 9 April 2007</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Slide Number Placeholder 1"/>
          <p:cNvSpPr txBox="1">
            <a:spLocks/>
          </p:cNvSpPr>
          <p:nvPr/>
        </p:nvSpPr>
        <p:spPr>
          <a:xfrm>
            <a:off x="8610600" y="6356350"/>
            <a:ext cx="381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C5D3D0F-3A05-4524-BC17-C6EE010E67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extBox 3"/>
          <p:cNvSpPr txBox="1"/>
          <p:nvPr/>
        </p:nvSpPr>
        <p:spPr>
          <a:xfrm>
            <a:off x="1371600" y="381000"/>
            <a:ext cx="2692725" cy="646331"/>
          </a:xfrm>
          <a:prstGeom prst="rect">
            <a:avLst/>
          </a:prstGeom>
          <a:noFill/>
        </p:spPr>
        <p:txBody>
          <a:bodyPr wrap="none" rtlCol="0">
            <a:spAutoFit/>
          </a:bodyPr>
          <a:lstStyle/>
          <a:p>
            <a:r>
              <a:rPr lang="en-US" sz="3600" dirty="0" smtClean="0"/>
              <a:t>Flavors of CPI</a:t>
            </a:r>
            <a:endParaRPr lang="en-US" sz="3600" dirty="0"/>
          </a:p>
        </p:txBody>
      </p:sp>
      <p:sp>
        <p:nvSpPr>
          <p:cNvPr id="5" name="Rectangle 4"/>
          <p:cNvSpPr/>
          <p:nvPr/>
        </p:nvSpPr>
        <p:spPr>
          <a:xfrm>
            <a:off x="762000" y="2362200"/>
            <a:ext cx="4191000" cy="3083921"/>
          </a:xfrm>
          <a:prstGeom prst="rect">
            <a:avLst/>
          </a:prstGeom>
        </p:spPr>
        <p:txBody>
          <a:bodyPr wrap="square">
            <a:spAutoFit/>
          </a:bodyPr>
          <a:lstStyle/>
          <a:p>
            <a:pPr>
              <a:lnSpc>
                <a:spcPct val="90000"/>
              </a:lnSpc>
              <a:defRPr/>
            </a:pPr>
            <a:r>
              <a:rPr lang="en-US" sz="2400" b="1" dirty="0" smtClean="0"/>
              <a:t>  Six Sigma</a:t>
            </a:r>
          </a:p>
          <a:p>
            <a:pPr>
              <a:lnSpc>
                <a:spcPct val="90000"/>
              </a:lnSpc>
              <a:defRPr/>
            </a:pPr>
            <a:r>
              <a:rPr lang="en-US" sz="2400" b="1" dirty="0" smtClean="0"/>
              <a:t>  Lean</a:t>
            </a:r>
          </a:p>
          <a:p>
            <a:pPr>
              <a:lnSpc>
                <a:spcPct val="90000"/>
              </a:lnSpc>
              <a:defRPr/>
            </a:pPr>
            <a:r>
              <a:rPr lang="en-US" sz="2400" b="1" dirty="0" smtClean="0"/>
              <a:t>  Lean Management</a:t>
            </a:r>
          </a:p>
          <a:p>
            <a:pPr>
              <a:lnSpc>
                <a:spcPct val="90000"/>
              </a:lnSpc>
              <a:defRPr/>
            </a:pPr>
            <a:r>
              <a:rPr lang="en-US" sz="2400" b="1" dirty="0" smtClean="0"/>
              <a:t>  Lean Six Sigma</a:t>
            </a:r>
          </a:p>
          <a:p>
            <a:pPr>
              <a:lnSpc>
                <a:spcPct val="90000"/>
              </a:lnSpc>
              <a:defRPr/>
            </a:pPr>
            <a:r>
              <a:rPr lang="en-US" sz="2400" b="1" dirty="0" smtClean="0"/>
              <a:t>  BPR</a:t>
            </a:r>
          </a:p>
          <a:p>
            <a:pPr>
              <a:lnSpc>
                <a:spcPct val="90000"/>
              </a:lnSpc>
              <a:defRPr/>
            </a:pPr>
            <a:r>
              <a:rPr lang="en-US" sz="2400" b="1" dirty="0" smtClean="0"/>
              <a:t>  ISO 9000-2000</a:t>
            </a:r>
          </a:p>
          <a:p>
            <a:pPr>
              <a:lnSpc>
                <a:spcPct val="90000"/>
              </a:lnSpc>
              <a:defRPr/>
            </a:pPr>
            <a:r>
              <a:rPr lang="en-US" sz="2400" b="1" dirty="0" smtClean="0"/>
              <a:t>  ISO/IES 2000</a:t>
            </a:r>
          </a:p>
          <a:p>
            <a:pPr>
              <a:lnSpc>
                <a:spcPct val="90000"/>
              </a:lnSpc>
              <a:defRPr/>
            </a:pPr>
            <a:r>
              <a:rPr lang="en-US" sz="2400" b="1" dirty="0" smtClean="0"/>
              <a:t>  Quality</a:t>
            </a:r>
          </a:p>
          <a:p>
            <a:pPr>
              <a:lnSpc>
                <a:spcPct val="90000"/>
              </a:lnSpc>
              <a:defRPr/>
            </a:pPr>
            <a:r>
              <a:rPr lang="en-US" sz="2400" b="1" dirty="0" smtClean="0"/>
              <a:t>  Total Quality Management</a:t>
            </a:r>
          </a:p>
        </p:txBody>
      </p:sp>
      <p:sp>
        <p:nvSpPr>
          <p:cNvPr id="6" name="Rectangle 5"/>
          <p:cNvSpPr/>
          <p:nvPr/>
        </p:nvSpPr>
        <p:spPr>
          <a:xfrm>
            <a:off x="4724400" y="2326279"/>
            <a:ext cx="4191000" cy="2751522"/>
          </a:xfrm>
          <a:prstGeom prst="rect">
            <a:avLst/>
          </a:prstGeom>
        </p:spPr>
        <p:txBody>
          <a:bodyPr wrap="square">
            <a:spAutoFit/>
          </a:bodyPr>
          <a:lstStyle/>
          <a:p>
            <a:pPr>
              <a:lnSpc>
                <a:spcPct val="90000"/>
              </a:lnSpc>
              <a:defRPr/>
            </a:pPr>
            <a:r>
              <a:rPr lang="en-US" sz="2400" b="1" dirty="0" smtClean="0"/>
              <a:t>  Just in Time</a:t>
            </a:r>
          </a:p>
          <a:p>
            <a:pPr>
              <a:lnSpc>
                <a:spcPct val="90000"/>
              </a:lnSpc>
              <a:defRPr/>
            </a:pPr>
            <a:r>
              <a:rPr lang="en-US" sz="2400" b="1" dirty="0" smtClean="0"/>
              <a:t>  Kaizen</a:t>
            </a:r>
          </a:p>
          <a:p>
            <a:pPr>
              <a:lnSpc>
                <a:spcPct val="90000"/>
              </a:lnSpc>
              <a:defRPr/>
            </a:pPr>
            <a:r>
              <a:rPr lang="en-US" sz="2400" b="1" dirty="0" smtClean="0"/>
              <a:t>  Agile Management</a:t>
            </a:r>
          </a:p>
          <a:p>
            <a:pPr>
              <a:lnSpc>
                <a:spcPct val="90000"/>
              </a:lnSpc>
              <a:defRPr/>
            </a:pPr>
            <a:r>
              <a:rPr lang="en-US" sz="2400" b="1" dirty="0" smtClean="0"/>
              <a:t>  </a:t>
            </a:r>
            <a:r>
              <a:rPr lang="en-US" sz="2400" b="1" dirty="0" err="1" smtClean="0"/>
              <a:t>Hoshin</a:t>
            </a:r>
            <a:r>
              <a:rPr lang="en-US" sz="2400" b="1" dirty="0" smtClean="0"/>
              <a:t> Planning</a:t>
            </a:r>
          </a:p>
          <a:p>
            <a:pPr>
              <a:lnSpc>
                <a:spcPct val="90000"/>
              </a:lnSpc>
              <a:defRPr/>
            </a:pPr>
            <a:r>
              <a:rPr lang="en-US" sz="2400" b="1" dirty="0" smtClean="0"/>
              <a:t>  </a:t>
            </a:r>
            <a:r>
              <a:rPr lang="en-US" sz="2400" b="1" dirty="0" err="1" smtClean="0"/>
              <a:t>Poka-Yoka</a:t>
            </a:r>
            <a:endParaRPr lang="en-US" sz="2400" b="1" dirty="0" smtClean="0"/>
          </a:p>
          <a:p>
            <a:pPr>
              <a:lnSpc>
                <a:spcPct val="90000"/>
              </a:lnSpc>
              <a:defRPr/>
            </a:pPr>
            <a:r>
              <a:rPr lang="en-US" sz="2400" b="1" dirty="0" smtClean="0"/>
              <a:t>  Design of Experiments</a:t>
            </a:r>
          </a:p>
          <a:p>
            <a:pPr>
              <a:lnSpc>
                <a:spcPct val="90000"/>
              </a:lnSpc>
              <a:defRPr/>
            </a:pPr>
            <a:r>
              <a:rPr lang="en-US" sz="2400" b="1" dirty="0" smtClean="0"/>
              <a:t>  Process Excellence  </a:t>
            </a:r>
          </a:p>
          <a:p>
            <a:pPr>
              <a:lnSpc>
                <a:spcPct val="90000"/>
              </a:lnSpc>
              <a:defRPr/>
            </a:pPr>
            <a:r>
              <a:rPr lang="en-US" sz="2400" b="1" dirty="0" smtClean="0"/>
              <a:t>  Theory of Constraints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Slide Number Placeholder 1"/>
          <p:cNvSpPr txBox="1">
            <a:spLocks/>
          </p:cNvSpPr>
          <p:nvPr/>
        </p:nvSpPr>
        <p:spPr>
          <a:xfrm>
            <a:off x="8610600" y="6356350"/>
            <a:ext cx="381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C5D3D0F-3A05-4524-BC17-C6EE010E67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extBox 3"/>
          <p:cNvSpPr txBox="1"/>
          <p:nvPr/>
        </p:nvSpPr>
        <p:spPr>
          <a:xfrm>
            <a:off x="1371600" y="381000"/>
            <a:ext cx="2922595" cy="646331"/>
          </a:xfrm>
          <a:prstGeom prst="rect">
            <a:avLst/>
          </a:prstGeom>
          <a:noFill/>
        </p:spPr>
        <p:txBody>
          <a:bodyPr wrap="none" rtlCol="0">
            <a:spAutoFit/>
          </a:bodyPr>
          <a:lstStyle/>
          <a:p>
            <a:r>
              <a:rPr lang="en-US" sz="3600" dirty="0" smtClean="0"/>
              <a:t>Lean Six Sigma</a:t>
            </a:r>
            <a:endParaRPr lang="en-US" sz="3600" dirty="0"/>
          </a:p>
        </p:txBody>
      </p:sp>
      <p:sp>
        <p:nvSpPr>
          <p:cNvPr id="5" name="Rectangle 4"/>
          <p:cNvSpPr/>
          <p:nvPr/>
        </p:nvSpPr>
        <p:spPr>
          <a:xfrm>
            <a:off x="914400" y="1600200"/>
            <a:ext cx="7772400" cy="4718215"/>
          </a:xfrm>
          <a:prstGeom prst="rect">
            <a:avLst/>
          </a:prstGeom>
        </p:spPr>
        <p:txBody>
          <a:bodyPr wrap="square">
            <a:spAutoFit/>
          </a:bodyPr>
          <a:lstStyle/>
          <a:p>
            <a:pPr algn="ctr">
              <a:lnSpc>
                <a:spcPct val="90000"/>
              </a:lnSpc>
              <a:defRPr/>
            </a:pPr>
            <a:r>
              <a:rPr lang="en-US" sz="2400" b="1" dirty="0" smtClean="0"/>
              <a:t>  </a:t>
            </a:r>
            <a:r>
              <a:rPr lang="en-US" sz="2800" b="1" dirty="0" smtClean="0"/>
              <a:t>DMAIC</a:t>
            </a:r>
            <a:endParaRPr lang="en-US" sz="2400" b="1" dirty="0" smtClean="0"/>
          </a:p>
          <a:p>
            <a:pPr>
              <a:lnSpc>
                <a:spcPct val="90000"/>
              </a:lnSpc>
              <a:buFont typeface="Wingdings" pitchFamily="2" charset="2"/>
              <a:buChar char="Ø"/>
              <a:defRPr/>
            </a:pPr>
            <a:endParaRPr lang="en-US" sz="2400" b="1" dirty="0" smtClean="0"/>
          </a:p>
          <a:p>
            <a:pPr>
              <a:lnSpc>
                <a:spcPct val="90000"/>
              </a:lnSpc>
              <a:buFont typeface="Wingdings" pitchFamily="2" charset="2"/>
              <a:buChar char="Ø"/>
              <a:defRPr/>
            </a:pPr>
            <a:r>
              <a:rPr lang="en-US" sz="2400" b="1" dirty="0" smtClean="0"/>
              <a:t>Define.  </a:t>
            </a:r>
            <a:r>
              <a:rPr lang="en-US" sz="2400" dirty="0" smtClean="0"/>
              <a:t>Clearly describe process(</a:t>
            </a:r>
            <a:r>
              <a:rPr lang="en-US" sz="2400" dirty="0" err="1" smtClean="0"/>
              <a:t>es</a:t>
            </a:r>
            <a:r>
              <a:rPr lang="en-US" sz="2400" dirty="0" smtClean="0"/>
              <a:t>)</a:t>
            </a:r>
            <a:endParaRPr lang="en-US" sz="2400" b="1" dirty="0" smtClean="0"/>
          </a:p>
          <a:p>
            <a:pPr>
              <a:lnSpc>
                <a:spcPct val="90000"/>
              </a:lnSpc>
              <a:buFont typeface="Wingdings" pitchFamily="2" charset="2"/>
              <a:buChar char="Ø"/>
              <a:defRPr/>
            </a:pPr>
            <a:endParaRPr lang="en-US" sz="2400" b="1" dirty="0" smtClean="0"/>
          </a:p>
          <a:p>
            <a:pPr lvl="1">
              <a:lnSpc>
                <a:spcPct val="90000"/>
              </a:lnSpc>
              <a:buFont typeface="Wingdings" pitchFamily="2" charset="2"/>
              <a:buChar char="Ø"/>
              <a:defRPr/>
            </a:pPr>
            <a:r>
              <a:rPr lang="en-US" sz="2400" b="1" dirty="0" smtClean="0"/>
              <a:t>  Measure.  </a:t>
            </a:r>
            <a:r>
              <a:rPr lang="en-US" sz="2400" dirty="0" smtClean="0"/>
              <a:t>Collect data</a:t>
            </a:r>
            <a:endParaRPr lang="en-US" sz="2400" b="1" dirty="0" smtClean="0"/>
          </a:p>
          <a:p>
            <a:pPr lvl="1">
              <a:lnSpc>
                <a:spcPct val="90000"/>
              </a:lnSpc>
              <a:buFont typeface="Wingdings" pitchFamily="2" charset="2"/>
              <a:buChar char="Ø"/>
              <a:defRPr/>
            </a:pPr>
            <a:endParaRPr lang="en-US" sz="2400" b="1" dirty="0" smtClean="0"/>
          </a:p>
          <a:p>
            <a:pPr lvl="2">
              <a:lnSpc>
                <a:spcPct val="90000"/>
              </a:lnSpc>
              <a:buFont typeface="Wingdings" pitchFamily="2" charset="2"/>
              <a:buChar char="Ø"/>
              <a:defRPr/>
            </a:pPr>
            <a:r>
              <a:rPr lang="en-US" sz="2400" b="1" dirty="0" smtClean="0"/>
              <a:t>  Analyze.  </a:t>
            </a:r>
            <a:r>
              <a:rPr lang="en-US" sz="2400" dirty="0" smtClean="0"/>
              <a:t>Anything out of tolerance?</a:t>
            </a:r>
            <a:endParaRPr lang="en-US" sz="2400" b="1" dirty="0" smtClean="0"/>
          </a:p>
          <a:p>
            <a:pPr lvl="2">
              <a:lnSpc>
                <a:spcPct val="90000"/>
              </a:lnSpc>
              <a:buFont typeface="Wingdings" pitchFamily="2" charset="2"/>
              <a:buChar char="Ø"/>
              <a:defRPr/>
            </a:pPr>
            <a:endParaRPr lang="en-US" sz="2400" b="1" dirty="0" smtClean="0"/>
          </a:p>
          <a:p>
            <a:pPr lvl="3">
              <a:lnSpc>
                <a:spcPct val="90000"/>
              </a:lnSpc>
              <a:buFont typeface="Wingdings" pitchFamily="2" charset="2"/>
              <a:buChar char="Ø"/>
              <a:defRPr/>
            </a:pPr>
            <a:r>
              <a:rPr lang="en-US" sz="2400" b="1" dirty="0" smtClean="0"/>
              <a:t>  Improve.  </a:t>
            </a:r>
            <a:r>
              <a:rPr lang="en-US" sz="2400" dirty="0" smtClean="0"/>
              <a:t>Reduce variation, waste, or non-value added sub-processes</a:t>
            </a:r>
            <a:endParaRPr lang="en-US" sz="2400" b="1" dirty="0" smtClean="0"/>
          </a:p>
          <a:p>
            <a:pPr lvl="3">
              <a:lnSpc>
                <a:spcPct val="90000"/>
              </a:lnSpc>
              <a:buFont typeface="Wingdings" pitchFamily="2" charset="2"/>
              <a:buChar char="Ø"/>
              <a:defRPr/>
            </a:pPr>
            <a:endParaRPr lang="en-US" sz="2400" b="1" dirty="0" smtClean="0"/>
          </a:p>
          <a:p>
            <a:pPr lvl="4">
              <a:lnSpc>
                <a:spcPct val="90000"/>
              </a:lnSpc>
              <a:buFont typeface="Wingdings" pitchFamily="2" charset="2"/>
              <a:buChar char="Ø"/>
              <a:defRPr/>
            </a:pPr>
            <a:r>
              <a:rPr lang="en-US" sz="2400" b="1" dirty="0" smtClean="0"/>
              <a:t>  Control.  </a:t>
            </a:r>
            <a:r>
              <a:rPr lang="en-US" sz="2400" dirty="0" smtClean="0"/>
              <a:t>Don’t allow the process to regress to the old norm</a:t>
            </a:r>
          </a:p>
          <a:p>
            <a:pPr lvl="1">
              <a:lnSpc>
                <a:spcPct val="90000"/>
              </a:lnSpc>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Slide Number Placeholder 1"/>
          <p:cNvSpPr txBox="1">
            <a:spLocks/>
          </p:cNvSpPr>
          <p:nvPr/>
        </p:nvSpPr>
        <p:spPr>
          <a:xfrm>
            <a:off x="8610600" y="6356350"/>
            <a:ext cx="3810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0C5D3D0F-3A05-4524-BC17-C6EE010E67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extBox 3"/>
          <p:cNvSpPr txBox="1"/>
          <p:nvPr/>
        </p:nvSpPr>
        <p:spPr>
          <a:xfrm>
            <a:off x="1371600" y="381000"/>
            <a:ext cx="7265066" cy="646331"/>
          </a:xfrm>
          <a:prstGeom prst="rect">
            <a:avLst/>
          </a:prstGeom>
          <a:noFill/>
        </p:spPr>
        <p:txBody>
          <a:bodyPr wrap="none" rtlCol="0">
            <a:spAutoFit/>
          </a:bodyPr>
          <a:lstStyle/>
          <a:p>
            <a:r>
              <a:rPr lang="en-US" sz="3600" dirty="0" smtClean="0"/>
              <a:t>Capability Maturity Model Integration</a:t>
            </a:r>
            <a:endParaRPr lang="en-US" sz="3600" dirty="0"/>
          </a:p>
        </p:txBody>
      </p:sp>
      <p:sp>
        <p:nvSpPr>
          <p:cNvPr id="5" name="Rectangle 4"/>
          <p:cNvSpPr/>
          <p:nvPr/>
        </p:nvSpPr>
        <p:spPr>
          <a:xfrm>
            <a:off x="914400" y="1600200"/>
            <a:ext cx="7772400" cy="4468916"/>
          </a:xfrm>
          <a:prstGeom prst="rect">
            <a:avLst/>
          </a:prstGeom>
        </p:spPr>
        <p:txBody>
          <a:bodyPr wrap="square">
            <a:spAutoFit/>
          </a:bodyPr>
          <a:lstStyle/>
          <a:p>
            <a:pPr>
              <a:lnSpc>
                <a:spcPct val="90000"/>
              </a:lnSpc>
              <a:buFont typeface="Wingdings" pitchFamily="2" charset="2"/>
              <a:buChar char="Ø"/>
              <a:defRPr/>
            </a:pPr>
            <a:r>
              <a:rPr lang="en-US" sz="2400" b="1" dirty="0" smtClean="0"/>
              <a:t>  Capability Maturity Model Integration</a:t>
            </a:r>
            <a:r>
              <a:rPr lang="en-US" sz="2400" dirty="0" smtClean="0"/>
              <a:t> (</a:t>
            </a:r>
            <a:r>
              <a:rPr lang="en-US" sz="2400" b="1" dirty="0" smtClean="0"/>
              <a:t>CMMI</a:t>
            </a:r>
            <a:r>
              <a:rPr lang="en-US" sz="2400" dirty="0" smtClean="0"/>
              <a:t>) is a process improvement training and appraisal program and service administered by Carnegie Mellon University (CMU) and required by many </a:t>
            </a:r>
            <a:r>
              <a:rPr lang="en-US" sz="2400" dirty="0" err="1" smtClean="0"/>
              <a:t>DoD</a:t>
            </a:r>
            <a:r>
              <a:rPr lang="en-US" sz="2400" dirty="0" smtClean="0"/>
              <a:t> and U.S. Government contracts, especially in software development. CMU claims CMMI can be used to guide process improvement across a project, division, or an entire organization. CMMI defines five maturity levels for processes:</a:t>
            </a:r>
          </a:p>
          <a:p>
            <a:pPr>
              <a:lnSpc>
                <a:spcPct val="90000"/>
              </a:lnSpc>
              <a:defRPr/>
            </a:pPr>
            <a:r>
              <a:rPr lang="en-US" sz="2400" dirty="0" smtClean="0"/>
              <a:t> </a:t>
            </a:r>
          </a:p>
          <a:p>
            <a:pPr marL="457200" indent="-457200">
              <a:lnSpc>
                <a:spcPct val="90000"/>
              </a:lnSpc>
              <a:buFont typeface="+mj-lt"/>
              <a:buAutoNum type="arabicPeriod"/>
              <a:defRPr/>
            </a:pPr>
            <a:r>
              <a:rPr lang="en-US" sz="2000" dirty="0" smtClean="0"/>
              <a:t>  Initial—We have unpredictable processes</a:t>
            </a:r>
          </a:p>
          <a:p>
            <a:pPr marL="457200" indent="-457200">
              <a:lnSpc>
                <a:spcPct val="90000"/>
              </a:lnSpc>
              <a:buFont typeface="+mj-lt"/>
              <a:buAutoNum type="arabicPeriod"/>
              <a:defRPr/>
            </a:pPr>
            <a:r>
              <a:rPr lang="en-US" sz="2000" dirty="0" smtClean="0"/>
              <a:t>  Managed—We </a:t>
            </a:r>
            <a:r>
              <a:rPr lang="en-US" sz="2000" smtClean="0"/>
              <a:t>have reasonably </a:t>
            </a:r>
            <a:r>
              <a:rPr lang="en-US" sz="2000" dirty="0" smtClean="0"/>
              <a:t>predictable processes</a:t>
            </a:r>
          </a:p>
          <a:p>
            <a:pPr marL="457200" indent="-457200">
              <a:lnSpc>
                <a:spcPct val="90000"/>
              </a:lnSpc>
              <a:buFont typeface="+mj-lt"/>
              <a:buAutoNum type="arabicPeriod"/>
              <a:defRPr/>
            </a:pPr>
            <a:r>
              <a:rPr lang="en-US" sz="2000" dirty="0" smtClean="0"/>
              <a:t>  Defined—We follow well codified processes</a:t>
            </a:r>
          </a:p>
          <a:p>
            <a:pPr marL="457200" indent="-457200">
              <a:lnSpc>
                <a:spcPct val="90000"/>
              </a:lnSpc>
              <a:buFont typeface="+mj-lt"/>
              <a:buAutoNum type="arabicPeriod"/>
              <a:defRPr/>
            </a:pPr>
            <a:r>
              <a:rPr lang="en-US" sz="2000" dirty="0" smtClean="0"/>
              <a:t>  Quantitatively Managed—We measure and control our processes</a:t>
            </a:r>
          </a:p>
          <a:p>
            <a:pPr marL="457200" indent="-457200">
              <a:lnSpc>
                <a:spcPct val="90000"/>
              </a:lnSpc>
              <a:buFont typeface="+mj-lt"/>
              <a:buAutoNum type="arabicPeriod"/>
              <a:defRPr/>
            </a:pPr>
            <a:r>
              <a:rPr lang="en-US" sz="2000" dirty="0" smtClean="0"/>
              <a:t>  Optimizing—We use CPI</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1304</TotalTime>
  <Words>1598</Words>
  <Application>Microsoft Office PowerPoint</Application>
  <PresentationFormat>On-screen Show (4:3)</PresentationFormat>
  <Paragraphs>218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85</cp:revision>
  <dcterms:created xsi:type="dcterms:W3CDTF">2014-11-04T12:55:44Z</dcterms:created>
  <dcterms:modified xsi:type="dcterms:W3CDTF">2016-08-23T17:53:00Z</dcterms:modified>
</cp:coreProperties>
</file>