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59" r:id="rId5"/>
    <p:sldId id="262" r:id="rId6"/>
    <p:sldId id="263" r:id="rId7"/>
    <p:sldId id="264" r:id="rId8"/>
    <p:sldId id="266" r:id="rId9"/>
    <p:sldId id="298" r:id="rId10"/>
    <p:sldId id="267" r:id="rId11"/>
    <p:sldId id="270" r:id="rId12"/>
    <p:sldId id="284" r:id="rId13"/>
    <p:sldId id="285" r:id="rId14"/>
    <p:sldId id="283" r:id="rId15"/>
    <p:sldId id="286" r:id="rId16"/>
    <p:sldId id="271" r:id="rId17"/>
    <p:sldId id="272" r:id="rId18"/>
    <p:sldId id="273" r:id="rId19"/>
    <p:sldId id="282" r:id="rId20"/>
    <p:sldId id="275" r:id="rId21"/>
    <p:sldId id="299" r:id="rId22"/>
    <p:sldId id="276" r:id="rId23"/>
    <p:sldId id="300" r:id="rId24"/>
    <p:sldId id="277" r:id="rId25"/>
    <p:sldId id="307" r:id="rId26"/>
    <p:sldId id="308" r:id="rId27"/>
    <p:sldId id="278" r:id="rId28"/>
    <p:sldId id="281" r:id="rId29"/>
    <p:sldId id="301" r:id="rId30"/>
    <p:sldId id="303" r:id="rId31"/>
    <p:sldId id="302" r:id="rId32"/>
    <p:sldId id="304" r:id="rId33"/>
    <p:sldId id="305" r:id="rId34"/>
    <p:sldId id="309" r:id="rId35"/>
    <p:sldId id="287" r:id="rId36"/>
    <p:sldId id="306" r:id="rId37"/>
    <p:sldId id="288" r:id="rId38"/>
    <p:sldId id="289" r:id="rId39"/>
    <p:sldId id="290" r:id="rId40"/>
    <p:sldId id="291" r:id="rId41"/>
    <p:sldId id="29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179" autoAdjust="0"/>
  </p:normalViewPr>
  <p:slideViewPr>
    <p:cSldViewPr>
      <p:cViewPr varScale="1">
        <p:scale>
          <a:sx n="88" d="100"/>
          <a:sy n="88" d="100"/>
        </p:scale>
        <p:origin x="227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p:scale>
          <a:sx n="125" d="100"/>
          <a:sy n="125" d="100"/>
        </p:scale>
        <p:origin x="3012" y="-65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odiis.mil\NE\DIAC\Home\d\defrick\Desktop\Bias%20resul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Sheet1!$A$2</c:f>
              <c:strCache>
                <c:ptCount val="1"/>
                <c:pt idx="0">
                  <c:v>1</c:v>
                </c:pt>
              </c:strCache>
            </c:strRef>
          </c:tx>
          <c:spPr>
            <a:solidFill>
              <a:schemeClr val="accent1"/>
            </a:solidFill>
            <a:ln>
              <a:noFill/>
            </a:ln>
            <a:effectLst/>
          </c:spPr>
          <c:invertIfNegative val="0"/>
          <c:val>
            <c:numRef>
              <c:f>Sheet1!$B$2:$F$2</c:f>
              <c:numCache>
                <c:formatCode>General</c:formatCode>
                <c:ptCount val="5"/>
                <c:pt idx="0">
                  <c:v>1</c:v>
                </c:pt>
                <c:pt idx="1">
                  <c:v>7</c:v>
                </c:pt>
                <c:pt idx="2">
                  <c:v>6</c:v>
                </c:pt>
                <c:pt idx="3">
                  <c:v>8</c:v>
                </c:pt>
                <c:pt idx="4">
                  <c:v>14</c:v>
                </c:pt>
              </c:numCache>
            </c:numRef>
          </c:val>
        </c:ser>
        <c:ser>
          <c:idx val="1"/>
          <c:order val="1"/>
          <c:tx>
            <c:strRef>
              <c:f>Sheet1!$A$3</c:f>
              <c:strCache>
                <c:ptCount val="1"/>
                <c:pt idx="0">
                  <c:v>2</c:v>
                </c:pt>
              </c:strCache>
            </c:strRef>
          </c:tx>
          <c:spPr>
            <a:solidFill>
              <a:schemeClr val="accent2"/>
            </a:solidFill>
            <a:ln>
              <a:noFill/>
            </a:ln>
            <a:effectLst/>
          </c:spPr>
          <c:invertIfNegative val="0"/>
          <c:val>
            <c:numRef>
              <c:f>Sheet1!$B$3:$F$3</c:f>
              <c:numCache>
                <c:formatCode>General</c:formatCode>
                <c:ptCount val="5"/>
                <c:pt idx="0">
                  <c:v>0</c:v>
                </c:pt>
                <c:pt idx="1">
                  <c:v>1</c:v>
                </c:pt>
                <c:pt idx="2">
                  <c:v>3</c:v>
                </c:pt>
                <c:pt idx="3">
                  <c:v>20</c:v>
                </c:pt>
                <c:pt idx="4">
                  <c:v>14</c:v>
                </c:pt>
              </c:numCache>
            </c:numRef>
          </c:val>
        </c:ser>
        <c:ser>
          <c:idx val="2"/>
          <c:order val="2"/>
          <c:tx>
            <c:strRef>
              <c:f>Sheet1!$A$4</c:f>
              <c:strCache>
                <c:ptCount val="1"/>
                <c:pt idx="0">
                  <c:v>3</c:v>
                </c:pt>
              </c:strCache>
            </c:strRef>
          </c:tx>
          <c:spPr>
            <a:solidFill>
              <a:schemeClr val="accent3"/>
            </a:solidFill>
            <a:ln>
              <a:noFill/>
            </a:ln>
            <a:effectLst/>
          </c:spPr>
          <c:invertIfNegative val="0"/>
          <c:val>
            <c:numRef>
              <c:f>Sheet1!$B$4:$F$4</c:f>
              <c:numCache>
                <c:formatCode>General</c:formatCode>
                <c:ptCount val="5"/>
                <c:pt idx="0">
                  <c:v>1</c:v>
                </c:pt>
                <c:pt idx="1">
                  <c:v>3</c:v>
                </c:pt>
                <c:pt idx="2">
                  <c:v>6</c:v>
                </c:pt>
                <c:pt idx="3">
                  <c:v>18</c:v>
                </c:pt>
                <c:pt idx="4">
                  <c:v>10</c:v>
                </c:pt>
              </c:numCache>
            </c:numRef>
          </c:val>
        </c:ser>
        <c:ser>
          <c:idx val="3"/>
          <c:order val="3"/>
          <c:tx>
            <c:strRef>
              <c:f>Sheet1!$A$5</c:f>
              <c:strCache>
                <c:ptCount val="1"/>
                <c:pt idx="0">
                  <c:v>4</c:v>
                </c:pt>
              </c:strCache>
            </c:strRef>
          </c:tx>
          <c:spPr>
            <a:solidFill>
              <a:schemeClr val="accent4"/>
            </a:solidFill>
            <a:ln>
              <a:noFill/>
            </a:ln>
            <a:effectLst/>
          </c:spPr>
          <c:invertIfNegative val="0"/>
          <c:val>
            <c:numRef>
              <c:f>Sheet1!$B$5:$F$5</c:f>
              <c:numCache>
                <c:formatCode>General</c:formatCode>
                <c:ptCount val="5"/>
                <c:pt idx="0">
                  <c:v>0</c:v>
                </c:pt>
                <c:pt idx="1">
                  <c:v>1</c:v>
                </c:pt>
                <c:pt idx="2">
                  <c:v>6</c:v>
                </c:pt>
                <c:pt idx="3">
                  <c:v>20</c:v>
                </c:pt>
                <c:pt idx="4">
                  <c:v>11</c:v>
                </c:pt>
              </c:numCache>
            </c:numRef>
          </c:val>
        </c:ser>
        <c:ser>
          <c:idx val="4"/>
          <c:order val="4"/>
          <c:tx>
            <c:strRef>
              <c:f>Sheet1!$A$6</c:f>
              <c:strCache>
                <c:ptCount val="1"/>
                <c:pt idx="0">
                  <c:v>5</c:v>
                </c:pt>
              </c:strCache>
            </c:strRef>
          </c:tx>
          <c:spPr>
            <a:solidFill>
              <a:schemeClr val="accent5"/>
            </a:solidFill>
            <a:ln>
              <a:noFill/>
            </a:ln>
            <a:effectLst/>
          </c:spPr>
          <c:invertIfNegative val="0"/>
          <c:val>
            <c:numRef>
              <c:f>Sheet1!$B$6:$F$6</c:f>
              <c:numCache>
                <c:formatCode>General</c:formatCode>
                <c:ptCount val="5"/>
                <c:pt idx="0">
                  <c:v>1</c:v>
                </c:pt>
                <c:pt idx="1">
                  <c:v>0</c:v>
                </c:pt>
                <c:pt idx="2">
                  <c:v>11</c:v>
                </c:pt>
                <c:pt idx="3">
                  <c:v>20</c:v>
                </c:pt>
                <c:pt idx="4">
                  <c:v>6</c:v>
                </c:pt>
              </c:numCache>
            </c:numRef>
          </c:val>
        </c:ser>
        <c:ser>
          <c:idx val="5"/>
          <c:order val="5"/>
          <c:tx>
            <c:strRef>
              <c:f>Sheet1!$A$7</c:f>
              <c:strCache>
                <c:ptCount val="1"/>
                <c:pt idx="0">
                  <c:v>6</c:v>
                </c:pt>
              </c:strCache>
            </c:strRef>
          </c:tx>
          <c:spPr>
            <a:solidFill>
              <a:schemeClr val="accent6"/>
            </a:solidFill>
            <a:ln>
              <a:noFill/>
            </a:ln>
            <a:effectLst/>
          </c:spPr>
          <c:invertIfNegative val="0"/>
          <c:val>
            <c:numRef>
              <c:f>Sheet1!$B$7:$F$7</c:f>
              <c:numCache>
                <c:formatCode>General</c:formatCode>
                <c:ptCount val="5"/>
                <c:pt idx="0">
                  <c:v>0</c:v>
                </c:pt>
                <c:pt idx="1">
                  <c:v>1</c:v>
                </c:pt>
                <c:pt idx="2">
                  <c:v>11</c:v>
                </c:pt>
                <c:pt idx="3">
                  <c:v>19</c:v>
                </c:pt>
                <c:pt idx="4">
                  <c:v>7</c:v>
                </c:pt>
              </c:numCache>
            </c:numRef>
          </c:val>
        </c:ser>
        <c:ser>
          <c:idx val="6"/>
          <c:order val="6"/>
          <c:tx>
            <c:strRef>
              <c:f>Sheet1!$A$8</c:f>
              <c:strCache>
                <c:ptCount val="1"/>
                <c:pt idx="0">
                  <c:v>7</c:v>
                </c:pt>
              </c:strCache>
            </c:strRef>
          </c:tx>
          <c:spPr>
            <a:solidFill>
              <a:schemeClr val="accent1">
                <a:lumMod val="60000"/>
              </a:schemeClr>
            </a:solidFill>
            <a:ln>
              <a:noFill/>
            </a:ln>
            <a:effectLst/>
          </c:spPr>
          <c:invertIfNegative val="0"/>
          <c:val>
            <c:numRef>
              <c:f>Sheet1!$B$8:$F$8</c:f>
              <c:numCache>
                <c:formatCode>General</c:formatCode>
                <c:ptCount val="5"/>
                <c:pt idx="0">
                  <c:v>0</c:v>
                </c:pt>
                <c:pt idx="1">
                  <c:v>2</c:v>
                </c:pt>
                <c:pt idx="2">
                  <c:v>10</c:v>
                </c:pt>
                <c:pt idx="3">
                  <c:v>20</c:v>
                </c:pt>
                <c:pt idx="4">
                  <c:v>6</c:v>
                </c:pt>
              </c:numCache>
            </c:numRef>
          </c:val>
        </c:ser>
        <c:ser>
          <c:idx val="7"/>
          <c:order val="7"/>
          <c:tx>
            <c:strRef>
              <c:f>Sheet1!$A$9</c:f>
              <c:strCache>
                <c:ptCount val="1"/>
                <c:pt idx="0">
                  <c:v>8</c:v>
                </c:pt>
              </c:strCache>
            </c:strRef>
          </c:tx>
          <c:spPr>
            <a:solidFill>
              <a:schemeClr val="accent2">
                <a:lumMod val="60000"/>
              </a:schemeClr>
            </a:solidFill>
            <a:ln>
              <a:noFill/>
            </a:ln>
            <a:effectLst/>
          </c:spPr>
          <c:invertIfNegative val="0"/>
          <c:val>
            <c:numRef>
              <c:f>Sheet1!$B$9:$F$9</c:f>
              <c:numCache>
                <c:formatCode>General</c:formatCode>
                <c:ptCount val="5"/>
                <c:pt idx="0">
                  <c:v>0</c:v>
                </c:pt>
                <c:pt idx="1">
                  <c:v>7</c:v>
                </c:pt>
                <c:pt idx="2">
                  <c:v>6</c:v>
                </c:pt>
                <c:pt idx="3">
                  <c:v>17</c:v>
                </c:pt>
                <c:pt idx="4">
                  <c:v>8</c:v>
                </c:pt>
              </c:numCache>
            </c:numRef>
          </c:val>
        </c:ser>
        <c:dLbls>
          <c:showLegendKey val="0"/>
          <c:showVal val="0"/>
          <c:showCatName val="0"/>
          <c:showSerName val="0"/>
          <c:showPercent val="0"/>
          <c:showBubbleSize val="0"/>
        </c:dLbls>
        <c:gapWidth val="219"/>
        <c:overlap val="-27"/>
        <c:axId val="144879504"/>
        <c:axId val="144056752"/>
      </c:barChart>
      <c:catAx>
        <c:axId val="144879504"/>
        <c:scaling>
          <c:orientation val="minMax"/>
        </c:scaling>
        <c:delete val="1"/>
        <c:axPos val="b"/>
        <c:majorTickMark val="none"/>
        <c:minorTickMark val="none"/>
        <c:tickLblPos val="nextTo"/>
        <c:crossAx val="144056752"/>
        <c:crosses val="autoZero"/>
        <c:auto val="1"/>
        <c:lblAlgn val="ctr"/>
        <c:lblOffset val="100"/>
        <c:noMultiLvlLbl val="0"/>
      </c:catAx>
      <c:valAx>
        <c:axId val="14405675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44879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AE962-139C-4978-BBB1-EAC5A9997EC7}" type="datetimeFigureOut">
              <a:rPr lang="en-US" smtClean="0"/>
              <a:pPr/>
              <a:t>8/23/2016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B941AB-FC5A-45B6-ADDD-B5D8CD6566ED}" type="slidenum">
              <a:rPr lang="en-US" smtClean="0"/>
              <a:pPr/>
              <a:t>‹#›</a:t>
            </a:fld>
            <a:endParaRPr lang="en-US"/>
          </a:p>
        </p:txBody>
      </p:sp>
    </p:spTree>
    <p:extLst>
      <p:ext uri="{BB962C8B-B14F-4D97-AF65-F5344CB8AC3E}">
        <p14:creationId xmlns:p14="http://schemas.microsoft.com/office/powerpoint/2010/main" val="2142739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rincipal%E2%80%93agent_problem"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Management_by_objective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1OCAT0Uk5j0"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youtube.com/watch?v=fW8amMCVAJQ"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youtube.com/watch?v=uV9xFqblEy4"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a:t>
            </a:fld>
            <a:endParaRPr lang="en-US"/>
          </a:p>
        </p:txBody>
      </p:sp>
    </p:spTree>
    <p:extLst>
      <p:ext uri="{BB962C8B-B14F-4D97-AF65-F5344CB8AC3E}">
        <p14:creationId xmlns:p14="http://schemas.microsoft.com/office/powerpoint/2010/main" val="2019482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Goal setting</a:t>
            </a:r>
            <a:r>
              <a:rPr lang="en-US" dirty="0" smtClean="0"/>
              <a:t> involves the development of an plan or strategy designed to guide the organization towards a goal.   Goal setting can be guided by goal-setting criteria (or rules) such as SMART criteria. </a:t>
            </a:r>
          </a:p>
          <a:p>
            <a:endParaRPr lang="en-US" dirty="0" smtClean="0"/>
          </a:p>
          <a:p>
            <a:r>
              <a:rPr lang="en-US" dirty="0" smtClean="0"/>
              <a:t>More specific and ambitious goals tend to lead to better performance than easy or general goals. As long as the organization or individual accepts the goal, has the ability to attain it, and does not have conflicting goals, there is a strong positive correlation between goal difficulty and task performance.</a:t>
            </a:r>
          </a:p>
          <a:p>
            <a:endParaRPr lang="en-US" dirty="0" smtClean="0"/>
          </a:p>
          <a:p>
            <a:r>
              <a:rPr lang="en-US" dirty="0" smtClean="0"/>
              <a:t>In business, goal setting encourages participants to put in substantial effort. If every member has defined expectations, little room is left for inadequate or marginal effort to go unnoticed.</a:t>
            </a:r>
          </a:p>
          <a:p>
            <a:endParaRPr lang="en-US" dirty="0" smtClean="0"/>
          </a:p>
          <a:p>
            <a:r>
              <a:rPr lang="en-US" dirty="0" smtClean="0"/>
              <a:t>Managers cannot create motivation. Goals are therefore an important tool for managers, since goals have the ability to function as a self-regulatory mechanism that helps employees prioritize tasks.</a:t>
            </a:r>
            <a:endParaRPr lang="en-US" baseline="300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10</a:t>
            </a:fld>
            <a:endParaRPr lang="en-US"/>
          </a:p>
        </p:txBody>
      </p:sp>
    </p:spTree>
    <p:extLst>
      <p:ext uri="{BB962C8B-B14F-4D97-AF65-F5344CB8AC3E}">
        <p14:creationId xmlns:p14="http://schemas.microsoft.com/office/powerpoint/2010/main" val="2770474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Direct supervision generally means to be physically present, or within an immediate distance, such as on the same floor, and available to respond to the needs of something or someone.  Precise definitions vary by context and the organization. </a:t>
            </a:r>
          </a:p>
          <a:p>
            <a:endParaRPr lang="en-US" dirty="0" smtClean="0"/>
          </a:p>
          <a:p>
            <a:r>
              <a:rPr lang="en-US" dirty="0" smtClean="0"/>
              <a:t>For example, in the context of employment law, it may involve defining the degree of control over a worker's tasks, a role of a manager. </a:t>
            </a:r>
          </a:p>
          <a:p>
            <a:endParaRPr lang="en-US" dirty="0" smtClean="0"/>
          </a:p>
          <a:p>
            <a:r>
              <a:rPr lang="en-US" dirty="0" smtClean="0"/>
              <a:t>Direct supervision on a job may be defined by the degree of supervision by a person overseeing the work of other persons, by which the supervisor has control over and professional knowledge</a:t>
            </a:r>
          </a:p>
          <a:p>
            <a:endParaRPr lang="en-US" dirty="0" smtClean="0"/>
          </a:p>
          <a:p>
            <a:r>
              <a:rPr lang="en-US" dirty="0" smtClean="0"/>
              <a:t>In business, </a:t>
            </a:r>
            <a:r>
              <a:rPr lang="en-US" b="1" dirty="0" smtClean="0"/>
              <a:t>micromanagement</a:t>
            </a:r>
            <a:r>
              <a:rPr lang="en-US" dirty="0" smtClean="0"/>
              <a:t> is a management style in which a manager very closely observes or controls the work of subordinates. It generally has a negative connotation</a:t>
            </a:r>
            <a:r>
              <a:rPr lang="en-US" baseline="30000" dirty="0" smtClean="0"/>
              <a:t>.</a:t>
            </a:r>
            <a:endParaRPr lang="en-US" dirty="0" smtClean="0"/>
          </a:p>
          <a:p>
            <a:endParaRPr lang="en-US" dirty="0" smtClean="0"/>
          </a:p>
          <a:p>
            <a:r>
              <a:rPr lang="en-US" dirty="0" smtClean="0"/>
              <a:t>The notion of micromanagement can be extended to any social context where one person takes a bullying approach, in the level of control and influence over the members of a group. Often, excessive obsession with the most minute of details causes a management failure in that the focus on the major details is loss and worker performance is reduced.</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11</a:t>
            </a:fld>
            <a:endParaRPr lang="en-US"/>
          </a:p>
        </p:txBody>
      </p:sp>
    </p:spTree>
    <p:extLst>
      <p:ext uri="{BB962C8B-B14F-4D97-AF65-F5344CB8AC3E}">
        <p14:creationId xmlns:p14="http://schemas.microsoft.com/office/powerpoint/2010/main" val="2724173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Historically, bureaucracy was government administration managed by departments staffed with nonelected officials.</a:t>
            </a:r>
            <a:r>
              <a:rPr lang="en-US" baseline="30000" dirty="0" smtClean="0"/>
              <a:t> </a:t>
            </a:r>
            <a:r>
              <a:rPr lang="en-US" dirty="0" smtClean="0"/>
              <a:t>Today, </a:t>
            </a:r>
            <a:r>
              <a:rPr lang="en-US" i="1" dirty="0" smtClean="0"/>
              <a:t>bureaucracy</a:t>
            </a:r>
            <a:r>
              <a:rPr lang="en-US" dirty="0" smtClean="0"/>
              <a:t> is the administrative system governing any large organization.</a:t>
            </a:r>
          </a:p>
          <a:p>
            <a:endParaRPr lang="en-US" dirty="0" smtClean="0"/>
          </a:p>
          <a:p>
            <a:r>
              <a:rPr lang="en-US" dirty="0" smtClean="0"/>
              <a:t>Since being coined, the word "bureaucracy" has developed negative connotations. Bureaucracies have been criticized as being too complex, inefficient, or too inflexible.</a:t>
            </a:r>
            <a:r>
              <a:rPr lang="en-US" baseline="30000" dirty="0" smtClean="0"/>
              <a:t> </a:t>
            </a:r>
            <a:r>
              <a:rPr lang="en-US" dirty="0" smtClean="0"/>
              <a:t> </a:t>
            </a:r>
          </a:p>
          <a:p>
            <a:endParaRPr lang="en-US" dirty="0" smtClean="0"/>
          </a:p>
          <a:p>
            <a:r>
              <a:rPr lang="en-US" dirty="0" smtClean="0"/>
              <a:t>Others have defended the necessity of bureaucracies. The German sociologist, Max Weber, argued that bureaucracy constitutes the most efficient and rational way in which one can organize human activity, and that systematic processes and organized hierarchies were necessary to maintain order, maximize efficiency and eliminate favoritism. Weber also saw unfettered bureaucracy as a threat to individual freedom, in which an increase in the bureaucratization of human life can trap individuals in an "iron cage" of rule-based, rational control.</a:t>
            </a:r>
          </a:p>
          <a:p>
            <a:endParaRPr lang="en-US" dirty="0" smtClean="0"/>
          </a:p>
          <a:p>
            <a:r>
              <a:rPr lang="en-US" dirty="0" smtClean="0"/>
              <a:t>Former Speaker of the U.S. House of Representatives opined that government bureaucracy must be so large and complex that no tyrant can make it work.</a:t>
            </a:r>
          </a:p>
          <a:p>
            <a:endParaRPr lang="en-US" dirty="0" smtClean="0"/>
          </a:p>
          <a:p>
            <a:r>
              <a:rPr lang="en-US" dirty="0" smtClean="0"/>
              <a:t>However, a large complex bureaucracy in a business will likely put that business at a competitive disadvantage.</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12</a:t>
            </a:fld>
            <a:endParaRPr lang="en-US"/>
          </a:p>
        </p:txBody>
      </p:sp>
    </p:spTree>
    <p:extLst>
      <p:ext uri="{BB962C8B-B14F-4D97-AF65-F5344CB8AC3E}">
        <p14:creationId xmlns:p14="http://schemas.microsoft.com/office/powerpoint/2010/main" val="622125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Clan control is the control of the members of an organization through shared values, belief structures, and cultural norms, rather than through traditional bureaucratic control procedures.  A clan control strategy allows employees a high degree of operational latitude, relying on commonly-held goals and behavioral expectations to produce desired strategic outcomes.</a:t>
            </a:r>
          </a:p>
          <a:p>
            <a:endParaRPr lang="en-US" dirty="0" smtClean="0"/>
          </a:p>
          <a:p>
            <a:r>
              <a:rPr lang="en-US" dirty="0" smtClean="0"/>
              <a:t>A clan control strategy can he unhealthy for an organization.  It can lead to a mob mentality, where actions are taken based on emotion and not logic; groupthink, where all members begin to think alike and do not challenge assumptions; and a divergence from organizational goals in favor or group goals.</a:t>
            </a:r>
          </a:p>
          <a:p>
            <a:endParaRPr lang="en-US" dirty="0" smtClean="0"/>
          </a:p>
          <a:p>
            <a:r>
              <a:rPr lang="en-US" dirty="0" smtClean="0"/>
              <a:t>See “Principle-Agent Problem:  </a:t>
            </a:r>
            <a:r>
              <a:rPr lang="en-US" dirty="0" smtClean="0">
                <a:hlinkClick r:id="rId3"/>
              </a:rPr>
              <a:t>https://en.wikipedia.org/wiki/Principal%E2%80%93agent_problem</a:t>
            </a:r>
            <a:r>
              <a:rPr lang="en-US" dirty="0" smtClean="0"/>
              <a:t> </a:t>
            </a:r>
          </a:p>
          <a:p>
            <a:endParaRPr lang="en-US" dirty="0" smtClean="0"/>
          </a:p>
          <a:p>
            <a:r>
              <a:rPr lang="en-US" dirty="0" smtClean="0"/>
              <a:t>The principle-agent problem (Agency Theory) will be address often in the course.  If you are unsure of the concept, please drop me an email.</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13</a:t>
            </a:fld>
            <a:endParaRPr lang="en-US"/>
          </a:p>
        </p:txBody>
      </p:sp>
    </p:spTree>
    <p:extLst>
      <p:ext uri="{BB962C8B-B14F-4D97-AF65-F5344CB8AC3E}">
        <p14:creationId xmlns:p14="http://schemas.microsoft.com/office/powerpoint/2010/main" val="3251269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Review the Wikipedia page:  </a:t>
            </a:r>
            <a:r>
              <a:rPr lang="en-US" dirty="0" smtClean="0">
                <a:hlinkClick r:id="rId3"/>
              </a:rPr>
              <a:t>https://en.wikipedia.org/wiki/Management_by_objectives</a:t>
            </a:r>
            <a:r>
              <a:rPr lang="en-US" dirty="0" smtClean="0"/>
              <a:t> </a:t>
            </a:r>
          </a:p>
          <a:p>
            <a:endParaRPr lang="en-US" dirty="0" smtClean="0"/>
          </a:p>
          <a:p>
            <a:r>
              <a:rPr lang="en-US" dirty="0" smtClean="0"/>
              <a:t>Note the contributions of Peter </a:t>
            </a:r>
            <a:r>
              <a:rPr lang="en-US" dirty="0" err="1" smtClean="0"/>
              <a:t>Drucker</a:t>
            </a:r>
            <a:r>
              <a:rPr lang="en-US" dirty="0" smtClean="0"/>
              <a:t> and W. Edwards Deming.</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14</a:t>
            </a:fld>
            <a:endParaRPr lang="en-US"/>
          </a:p>
        </p:txBody>
      </p:sp>
    </p:spTree>
    <p:extLst>
      <p:ext uri="{BB962C8B-B14F-4D97-AF65-F5344CB8AC3E}">
        <p14:creationId xmlns:p14="http://schemas.microsoft.com/office/powerpoint/2010/main" val="1591707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Change is a topic the deserves its own semester-long class.  What we will cover here is just the tip of the iceberg.</a:t>
            </a:r>
          </a:p>
          <a:p>
            <a:endParaRPr lang="en-US" dirty="0" smtClean="0"/>
          </a:p>
          <a:p>
            <a:r>
              <a:rPr lang="en-US" dirty="0" smtClean="0"/>
              <a:t>The points that I want you to take away are:</a:t>
            </a:r>
          </a:p>
          <a:p>
            <a:endParaRPr lang="en-US" dirty="0" smtClean="0"/>
          </a:p>
          <a:p>
            <a:r>
              <a:rPr lang="en-US" dirty="0" smtClean="0"/>
              <a:t>Change requires leadership.  The leader inspires or persuades you that change is necessary and you need to be a part of the change.</a:t>
            </a:r>
          </a:p>
          <a:p>
            <a:pPr marL="228600" indent="-228600"/>
            <a:r>
              <a:rPr lang="en-US" dirty="0" smtClean="0"/>
              <a:t>	View these videos:  </a:t>
            </a:r>
            <a:r>
              <a:rPr lang="en-US" u="sng" dirty="0" smtClean="0">
                <a:hlinkClick r:id="rId3"/>
              </a:rPr>
              <a:t>https://www.youtube.com/watch?v=1OCAT0Uk5j0</a:t>
            </a:r>
            <a:r>
              <a:rPr lang="en-US" dirty="0" smtClean="0"/>
              <a:t>  and </a:t>
            </a:r>
            <a:r>
              <a:rPr lang="en-US" dirty="0" smtClean="0">
                <a:hlinkClick r:id="rId4"/>
              </a:rPr>
              <a:t>https://www.youtube.com/watch?v=fW8amMCVAJQ</a:t>
            </a:r>
            <a:r>
              <a:rPr lang="en-US" dirty="0" smtClean="0"/>
              <a:t> (Dancing guy)</a:t>
            </a:r>
          </a:p>
          <a:p>
            <a:pPr marL="228600" indent="-228600"/>
            <a:endParaRPr lang="en-US" dirty="0" smtClean="0"/>
          </a:p>
          <a:p>
            <a:r>
              <a:rPr lang="en-US" dirty="0" smtClean="0"/>
              <a:t>Managers are involved in managing  the elements of change, but remember the basic role of a manager is to keep the status quo.  Change is unsettling to the concept of management.  </a:t>
            </a:r>
          </a:p>
          <a:p>
            <a:endParaRPr lang="en-US" dirty="0" smtClean="0"/>
          </a:p>
          <a:p>
            <a:r>
              <a:rPr lang="en-US" dirty="0" smtClean="0"/>
              <a:t>Revolutionary change tends to be top-down and evolutionary change, bottom-up.</a:t>
            </a:r>
          </a:p>
          <a:p>
            <a:pPr marL="228600" indent="-228600"/>
            <a:r>
              <a:rPr lang="en-US" dirty="0" smtClean="0"/>
              <a:t>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15</a:t>
            </a:fld>
            <a:endParaRPr lang="en-US"/>
          </a:p>
        </p:txBody>
      </p:sp>
    </p:spTree>
    <p:extLst>
      <p:ext uri="{BB962C8B-B14F-4D97-AF65-F5344CB8AC3E}">
        <p14:creationId xmlns:p14="http://schemas.microsoft.com/office/powerpoint/2010/main" val="3037940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16</a:t>
            </a:fld>
            <a:endParaRPr lang="en-US"/>
          </a:p>
        </p:txBody>
      </p:sp>
    </p:spTree>
    <p:extLst>
      <p:ext uri="{BB962C8B-B14F-4D97-AF65-F5344CB8AC3E}">
        <p14:creationId xmlns:p14="http://schemas.microsoft.com/office/powerpoint/2010/main" val="30517383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Top-down change tends to be less effective than</a:t>
            </a:r>
            <a:r>
              <a:rPr lang="en-US" baseline="0" dirty="0" smtClean="0"/>
              <a:t> bottom-up change.  </a:t>
            </a:r>
          </a:p>
          <a:p>
            <a:endParaRPr lang="en-US" baseline="0" dirty="0" smtClean="0"/>
          </a:p>
          <a:p>
            <a:r>
              <a:rPr lang="en-US" baseline="0" dirty="0" smtClean="0"/>
              <a:t>If the leader can convince the organization that change is necessary, a top-down approach can be successful.  However, top-down change tends to be coercive—the boss demands change happen so it better happen.  Human nature, on the other hand, resists change.</a:t>
            </a:r>
            <a:r>
              <a:rPr lang="en-US" dirty="0" smtClean="0"/>
              <a:t>  Even if a change is made, people tend to revert to the previous state after the initial pressure for change is lifted.</a:t>
            </a:r>
          </a:p>
          <a:p>
            <a:endParaRPr lang="en-US" dirty="0" smtClean="0"/>
          </a:p>
          <a:p>
            <a:r>
              <a:rPr lang="en-US" dirty="0" smtClean="0"/>
              <a:t>Bottom-up change tends to be more successful because it only get started and thrives if all involved are convinced that change is in the individual’s self interest.</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17</a:t>
            </a:fld>
            <a:endParaRPr lang="en-US"/>
          </a:p>
        </p:txBody>
      </p:sp>
    </p:spTree>
    <p:extLst>
      <p:ext uri="{BB962C8B-B14F-4D97-AF65-F5344CB8AC3E}">
        <p14:creationId xmlns:p14="http://schemas.microsoft.com/office/powerpoint/2010/main" val="2192275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Benchmarking</a:t>
            </a:r>
            <a:r>
              <a:rPr lang="en-US" dirty="0" smtClean="0"/>
              <a:t> is the process of comparing business performance against standards or other companies.  In the process of </a:t>
            </a:r>
            <a:r>
              <a:rPr lang="en-US" u="sng" dirty="0" smtClean="0"/>
              <a:t>best practice benchmarking</a:t>
            </a:r>
            <a:r>
              <a:rPr lang="en-US" dirty="0" smtClean="0"/>
              <a:t>, management identifies the best firms in the firm’s industry and compares results and processes. </a:t>
            </a:r>
          </a:p>
          <a:p>
            <a:endParaRPr lang="en-US" dirty="0" smtClean="0"/>
          </a:p>
          <a:p>
            <a:r>
              <a:rPr lang="en-US" dirty="0" smtClean="0"/>
              <a:t>Benchmarking may be a one-off event, but is often treated as a continuous process in which organizations continually seek to improve their practices.</a:t>
            </a:r>
          </a:p>
          <a:p>
            <a:endParaRPr lang="en-US" dirty="0" smtClean="0"/>
          </a:p>
          <a:p>
            <a:r>
              <a:rPr lang="en-US" dirty="0" smtClean="0"/>
              <a:t>Benchmarking against industry standards can be justified.  I question the utility of comparing your firm against a competitor.  No wise competitor is going to voluntarily give away a competitive advantage.  In short, other firms will lie.</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18</a:t>
            </a:fld>
            <a:endParaRPr lang="en-US"/>
          </a:p>
        </p:txBody>
      </p:sp>
    </p:spTree>
    <p:extLst>
      <p:ext uri="{BB962C8B-B14F-4D97-AF65-F5344CB8AC3E}">
        <p14:creationId xmlns:p14="http://schemas.microsoft.com/office/powerpoint/2010/main" val="34149515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Decision-making is as a problem-solving activity that ends when a solution deemed to be satisfactory is identified. Decision making can be rational or irrational and can be based on explicit or tacit knowledge</a:t>
            </a:r>
            <a:r>
              <a:rPr lang="en-US" dirty="0" smtClean="0"/>
              <a:t>.  If you are unsure of the difference between explicit and tacit knowledge,</a:t>
            </a:r>
            <a:r>
              <a:rPr lang="en-US" baseline="0" dirty="0" smtClean="0"/>
              <a:t> please see Wikipedia.</a:t>
            </a:r>
            <a:endParaRPr lang="en-US" dirty="0" smtClean="0"/>
          </a:p>
          <a:p>
            <a:endParaRPr lang="en-US" dirty="0" smtClean="0"/>
          </a:p>
          <a:p>
            <a:r>
              <a:rPr lang="en-US" dirty="0" smtClean="0"/>
              <a:t>A major part of decision-making involves the analysis of a finite set of alternatives described in terms of evaluative criteria. Alternatives are ranked in terms of how attractive they are to the decision-maker(s) when all the criteria are considered simultaneously. </a:t>
            </a:r>
          </a:p>
          <a:p>
            <a:endParaRPr lang="en-US" dirty="0" smtClean="0"/>
          </a:p>
          <a:p>
            <a:r>
              <a:rPr lang="en-US" dirty="0" smtClean="0"/>
              <a:t>Logical decision-making is an important part of all science-based professions, where specialists apply their knowledge in a given area to make informed decisions.  Experts may use intuitive decision-making rather than structured approaches. They make decisions that fit their experience and arrive at a course of action without weighing alternatives.</a:t>
            </a:r>
          </a:p>
          <a:p>
            <a:endParaRPr lang="en-US" dirty="0" smtClean="0"/>
          </a:p>
          <a:p>
            <a:r>
              <a:rPr lang="en-US" dirty="0" smtClean="0"/>
              <a:t>The decision-maker's environment can play a part in the decision-making process. </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19</a:t>
            </a:fld>
            <a:endParaRPr lang="en-US"/>
          </a:p>
        </p:txBody>
      </p:sp>
    </p:spTree>
    <p:extLst>
      <p:ext uri="{BB962C8B-B14F-4D97-AF65-F5344CB8AC3E}">
        <p14:creationId xmlns:p14="http://schemas.microsoft.com/office/powerpoint/2010/main" val="416726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a:t>
            </a:fld>
            <a:endParaRPr lang="en-US"/>
          </a:p>
        </p:txBody>
      </p:sp>
    </p:spTree>
    <p:extLst>
      <p:ext uri="{BB962C8B-B14F-4D97-AF65-F5344CB8AC3E}">
        <p14:creationId xmlns:p14="http://schemas.microsoft.com/office/powerpoint/2010/main" val="990061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20</a:t>
            </a:fld>
            <a:endParaRPr lang="en-US"/>
          </a:p>
        </p:txBody>
      </p:sp>
    </p:spTree>
    <p:extLst>
      <p:ext uri="{BB962C8B-B14F-4D97-AF65-F5344CB8AC3E}">
        <p14:creationId xmlns:p14="http://schemas.microsoft.com/office/powerpoint/2010/main" val="6652359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Tacit knowledge </a:t>
            </a:r>
            <a:r>
              <a:rPr lang="en-US" dirty="0" smtClean="0"/>
              <a:t>is the kind of knowledge that is difficult to transfer to another person by means of writing or words. For example, the game “Twenty Questions” makes use of tacit knowledge.</a:t>
            </a:r>
          </a:p>
          <a:p>
            <a:endParaRPr lang="en-US" dirty="0" smtClean="0"/>
          </a:p>
          <a:p>
            <a:r>
              <a:rPr lang="en-US" dirty="0" smtClean="0"/>
              <a:t>			I am thinking of something.</a:t>
            </a:r>
          </a:p>
          <a:p>
            <a:endParaRPr lang="en-US" dirty="0" smtClean="0"/>
          </a:p>
          <a:p>
            <a:pPr marL="228600" indent="-228600">
              <a:buFont typeface="+mj-lt"/>
              <a:buAutoNum type="arabicPeriod"/>
            </a:pPr>
            <a:r>
              <a:rPr lang="en-US" dirty="0" smtClean="0"/>
              <a:t>Is it living?			Yes</a:t>
            </a:r>
          </a:p>
          <a:p>
            <a:pPr marL="228600" indent="-228600">
              <a:buFont typeface="+mj-lt"/>
              <a:buAutoNum type="arabicPeriod"/>
            </a:pPr>
            <a:r>
              <a:rPr lang="en-US" dirty="0" smtClean="0"/>
              <a:t>Is it a person?		No</a:t>
            </a:r>
          </a:p>
          <a:p>
            <a:pPr marL="228600" indent="-228600">
              <a:buFont typeface="+mj-lt"/>
              <a:buAutoNum type="arabicPeriod"/>
            </a:pPr>
            <a:r>
              <a:rPr lang="en-US" dirty="0" smtClean="0"/>
              <a:t>Is it an animal?		Yes</a:t>
            </a:r>
          </a:p>
          <a:p>
            <a:pPr marL="228600" indent="-228600">
              <a:buFont typeface="+mj-lt"/>
              <a:buAutoNum type="arabicPeriod"/>
            </a:pPr>
            <a:r>
              <a:rPr lang="en-US" dirty="0" smtClean="0"/>
              <a:t>Is it a mammal?		Yes</a:t>
            </a:r>
          </a:p>
          <a:p>
            <a:pPr marL="228600" indent="-228600">
              <a:buFont typeface="+mj-lt"/>
              <a:buAutoNum type="arabicPeriod"/>
            </a:pPr>
            <a:r>
              <a:rPr lang="en-US" dirty="0" smtClean="0"/>
              <a:t>Does it have four legs?		Yes</a:t>
            </a:r>
          </a:p>
          <a:p>
            <a:pPr marL="228600" indent="-228600">
              <a:buFont typeface="+mj-lt"/>
              <a:buAutoNum type="arabicPeriod"/>
            </a:pPr>
            <a:r>
              <a:rPr lang="en-US" dirty="0" smtClean="0"/>
              <a:t>Is it a domestic animal?		Yes</a:t>
            </a:r>
          </a:p>
          <a:p>
            <a:pPr marL="228600" indent="-228600">
              <a:buFont typeface="+mj-lt"/>
              <a:buAutoNum type="arabicPeriod"/>
            </a:pPr>
            <a:r>
              <a:rPr lang="en-US" dirty="0" smtClean="0"/>
              <a:t>Is it a farm animal?		No</a:t>
            </a:r>
          </a:p>
          <a:p>
            <a:pPr marL="228600" indent="-228600">
              <a:buFont typeface="+mj-lt"/>
              <a:buAutoNum type="arabicPeriod"/>
            </a:pPr>
            <a:endParaRPr lang="en-US" dirty="0" smtClean="0"/>
          </a:p>
          <a:p>
            <a:r>
              <a:rPr lang="en-US" dirty="0" smtClean="0"/>
              <a:t>At this point, you should have a limited number of guesses.  Your tacit knowledge of the general characteristics of things allows you to include or exclude options.  With just a few more focused questions, you should be able to reduce your options to one.</a:t>
            </a:r>
          </a:p>
          <a:p>
            <a:endParaRPr lang="en-US" dirty="0" smtClean="0"/>
          </a:p>
          <a:p>
            <a:r>
              <a:rPr lang="en-US" b="1" dirty="0" smtClean="0"/>
              <a:t>Explicit knowledge</a:t>
            </a:r>
            <a:r>
              <a:rPr lang="en-US" dirty="0" smtClean="0"/>
              <a:t> is knowledge that can be readily articulated, codified, accessed and verbalized. It can be easily transmitted to others.  Most forms of explicit knowledge can be stored in some medium. The information contained in encyclopedias and textbooks are good examples of explicit knowledge.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21</a:t>
            </a:fld>
            <a:endParaRPr lang="en-US"/>
          </a:p>
        </p:txBody>
      </p:sp>
    </p:spTree>
    <p:extLst>
      <p:ext uri="{BB962C8B-B14F-4D97-AF65-F5344CB8AC3E}">
        <p14:creationId xmlns:p14="http://schemas.microsoft.com/office/powerpoint/2010/main" val="32297661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22</a:t>
            </a:fld>
            <a:endParaRPr lang="en-US"/>
          </a:p>
        </p:txBody>
      </p:sp>
    </p:spTree>
    <p:extLst>
      <p:ext uri="{BB962C8B-B14F-4D97-AF65-F5344CB8AC3E}">
        <p14:creationId xmlns:p14="http://schemas.microsoft.com/office/powerpoint/2010/main" val="1886773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fallacy of the classic decision making model is that the assumptions listed above hold.</a:t>
            </a:r>
          </a:p>
          <a:p>
            <a:endParaRPr lang="en-US" dirty="0" smtClean="0"/>
          </a:p>
          <a:p>
            <a:r>
              <a:rPr lang="en-US" dirty="0" smtClean="0"/>
              <a:t>It is foolish to believe this. </a:t>
            </a:r>
          </a:p>
          <a:p>
            <a:endParaRPr lang="en-US" dirty="0" smtClean="0"/>
          </a:p>
          <a:p>
            <a:pPr marL="228600" indent="-228600">
              <a:buAutoNum type="arabicPeriod"/>
            </a:pPr>
            <a:r>
              <a:rPr lang="en-US" dirty="0" smtClean="0"/>
              <a:t>Decision makers can list many alternatives, but some are simply not knowable.  It is beyond human ability to list all possible alternatives.</a:t>
            </a:r>
          </a:p>
          <a:p>
            <a:pPr marL="228600" indent="-228600">
              <a:buAutoNum type="arabicPeriod"/>
            </a:pPr>
            <a:r>
              <a:rPr lang="en-US" dirty="0" smtClean="0"/>
              <a:t>Not all managers are that smart.  Theoretically , smart people may make reasoned decisions, but these decisions may not be wise.  I cringe at the decisions of managers of below average intelligence.</a:t>
            </a:r>
          </a:p>
          <a:p>
            <a:pPr marL="228600" indent="-228600">
              <a:buAutoNum type="arabicPeriod"/>
            </a:pPr>
            <a:r>
              <a:rPr lang="en-US" dirty="0" smtClean="0"/>
              <a:t>Humans are inherently bad at making predictions about the future.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23</a:t>
            </a:fld>
            <a:endParaRPr lang="en-US"/>
          </a:p>
        </p:txBody>
      </p:sp>
    </p:spTree>
    <p:extLst>
      <p:ext uri="{BB962C8B-B14F-4D97-AF65-F5344CB8AC3E}">
        <p14:creationId xmlns:p14="http://schemas.microsoft.com/office/powerpoint/2010/main" val="473833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Bounded Rationality (or Administrative) model is based on the concept developed by Herbert Simon. This model does not assume individual rationality in the decision process.</a:t>
            </a:r>
          </a:p>
          <a:p>
            <a:endParaRPr lang="en-US" dirty="0" smtClean="0"/>
          </a:p>
          <a:p>
            <a:r>
              <a:rPr lang="en-US" dirty="0" smtClean="0"/>
              <a:t>Instead, it assumes that people, while they may seek the best solution, normally settle for much less, because the decisions they confront typically demand greater information, time, processing capabilities than they possess. They settle for “bounded rationality or limited rationality in decisions. This model is based on certain basic concepts.</a:t>
            </a:r>
          </a:p>
          <a:p>
            <a:endParaRPr lang="en-US" dirty="0" smtClean="0"/>
          </a:p>
          <a:p>
            <a:r>
              <a:rPr lang="en-US" dirty="0" smtClean="0"/>
              <a:t>In war, the common belief is that “a poor plan, aggressively executed is always better than the perfect plan, late.”</a:t>
            </a:r>
          </a:p>
          <a:p>
            <a:endParaRPr lang="en-US" dirty="0" smtClean="0"/>
          </a:p>
          <a:p>
            <a:r>
              <a:rPr lang="en-US" dirty="0" smtClean="0"/>
              <a:t>The trade-off for time might be the death of the organization.  In these cases, a satisfactory decision is not only adequate, but necessary.</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24</a:t>
            </a:fld>
            <a:endParaRPr lang="en-US"/>
          </a:p>
        </p:txBody>
      </p:sp>
    </p:spTree>
    <p:extLst>
      <p:ext uri="{BB962C8B-B14F-4D97-AF65-F5344CB8AC3E}">
        <p14:creationId xmlns:p14="http://schemas.microsoft.com/office/powerpoint/2010/main" val="27472608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decision­-making model focuses on how decision-makers attempt to rationalize their choices after they have been made and try to justify their decisions. This model has been developed by Per </a:t>
            </a:r>
            <a:r>
              <a:rPr lang="en-US" dirty="0" err="1" smtClean="0"/>
              <a:t>Soelberg</a:t>
            </a:r>
            <a:r>
              <a:rPr lang="en-US" dirty="0" smtClean="0"/>
              <a:t>.  He made an observation regarding the job choice processes of graduating business students and noted that, in many cases, the students identified implicit favorites (i.e. the alternative they wanted) very early in the recruiting and choice process.  However, students continued their search for additional alternatives and quickly selected the best alternative.</a:t>
            </a:r>
          </a:p>
          <a:p>
            <a:endParaRPr lang="en-US" dirty="0" smtClean="0"/>
          </a:p>
          <a:p>
            <a:r>
              <a:rPr lang="en-US" dirty="0" smtClean="0"/>
              <a:t>The total process is designed to justify, through the guise of scientific rigor, a decision that has already been made intuitively. By this means, the individual becomes convinced that he or she is acting rationally and taking a logical, reasoned decision on an important topic.</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25</a:t>
            </a:fld>
            <a:endParaRPr lang="en-US"/>
          </a:p>
        </p:txBody>
      </p:sp>
    </p:spTree>
    <p:extLst>
      <p:ext uri="{BB962C8B-B14F-4D97-AF65-F5344CB8AC3E}">
        <p14:creationId xmlns:p14="http://schemas.microsoft.com/office/powerpoint/2010/main" val="21753342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 quality of the decisions can make the difference between success and failure. Therefore, it is imperative that all factors affecting the decision be properly evaluated and investigated. </a:t>
            </a:r>
            <a:br>
              <a:rPr lang="en-US" dirty="0" smtClean="0"/>
            </a:br>
            <a:endParaRPr lang="en-US" dirty="0" smtClean="0"/>
          </a:p>
          <a:p>
            <a:r>
              <a:rPr lang="en-US" b="1" dirty="0" smtClean="0"/>
              <a:t>a. Indecisiveness:  </a:t>
            </a:r>
            <a:r>
              <a:rPr lang="en-US" dirty="0" smtClean="0"/>
              <a:t>Decision-making is full of responsibility. The fear of its outcome can make some people timid about taking a decision. This timidity may result in taking a long time for making a decision and the opportunity may be lost. This trait is a personality trait and must be looked into seriously. </a:t>
            </a:r>
            <a:br>
              <a:rPr lang="en-US" dirty="0" smtClean="0"/>
            </a:br>
            <a:endParaRPr lang="en-US" dirty="0" smtClean="0"/>
          </a:p>
          <a:p>
            <a:r>
              <a:rPr lang="en-US" b="1" dirty="0" smtClean="0"/>
              <a:t>b. Postponing the decision until the last moment:   </a:t>
            </a:r>
            <a:r>
              <a:rPr lang="en-US" dirty="0" smtClean="0"/>
              <a:t>This is a common feature which results in decision-making under pressure of time which generally eliminates the possibility of thorough analysis of the problem which is time consuming as well as the establishment and comparison of all alternatives. Even though some managers work better under pressures, most often an adequate time period is required to look objectively at the problem and make an intelligent decision. Personality also has an affect on decision making.  Introverts tend to require more time to think about a situation before making a decision.</a:t>
            </a:r>
            <a:br>
              <a:rPr lang="en-US" dirty="0" smtClean="0"/>
            </a:br>
            <a:endParaRPr lang="en-US" dirty="0" smtClean="0"/>
          </a:p>
          <a:p>
            <a:r>
              <a:rPr lang="en-US" b="1" dirty="0" smtClean="0"/>
              <a:t>c. A failure to isolate the root cause of the problem:  </a:t>
            </a:r>
            <a:r>
              <a:rPr lang="en-US" dirty="0" smtClean="0"/>
              <a:t>It is a common practice to cure the symptoms rather than the causes. For example, a headache may be cause by a deep-rooted emotional problem. An aspirin will not cure the root problem. </a:t>
            </a:r>
            <a:br>
              <a:rPr lang="en-US" dirty="0" smtClean="0"/>
            </a:br>
            <a:endParaRPr lang="en-US" dirty="0" smtClean="0"/>
          </a:p>
          <a:p>
            <a:r>
              <a:rPr lang="en-US" b="1" dirty="0" smtClean="0"/>
              <a:t>d. A failure to assess the reliability of informational sources:  </a:t>
            </a:r>
            <a:r>
              <a:rPr lang="en-US" dirty="0" smtClean="0"/>
              <a:t>Very often, we take it for granted that the other person’s opinion is very reliable and trustworthy and we do not check for the accuracy of the information ourselves.  The opinion of the other person is taken, so that if the decision fails to bring the desired results, the blame for the failure can be shifted to the person who had provided the information.  This is a poor reflection on the manager’s ability and integrity.</a:t>
            </a:r>
            <a:br>
              <a:rPr lang="en-US" dirty="0" smtClean="0"/>
            </a:br>
            <a:endParaRPr lang="en-US" dirty="0" smtClean="0"/>
          </a:p>
          <a:p>
            <a:r>
              <a:rPr lang="en-US" b="1" dirty="0" smtClean="0"/>
              <a:t>e. The method for analyzing the information may not be a sound one:  </a:t>
            </a:r>
            <a:r>
              <a:rPr lang="en-US" dirty="0" smtClean="0"/>
              <a:t>Since most decisions have to be based upon a lot of information, the procedure to identify, isolate and select the useful information must be sound and dependable. Usually, it is not operationally feasible to objectively analyze more than five or six pieces of information at a time.  A model must be built which incorporates and handles many variables in order to aid the decision makers. Choosing the right model is critical.</a:t>
            </a:r>
          </a:p>
          <a:p>
            <a:endParaRPr lang="en-US" b="1" dirty="0" smtClean="0"/>
          </a:p>
          <a:p>
            <a:r>
              <a:rPr lang="en-US" b="1" dirty="0" smtClean="0"/>
              <a:t>f. Do implement the decision and follow through:  </a:t>
            </a:r>
            <a:r>
              <a:rPr lang="en-US" dirty="0" smtClean="0"/>
              <a:t>Making a decision is not the end of the process, rather it is a beginning. Implementation of the decision and the results obtained are the true barometer of the quality of the decision. Duties must be assigned, deadlines must be set, evaluation process must be established and contingency plans must be prepared in advance. The decisions must be implemented and results checked to get the best outcomes.</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26</a:t>
            </a:fld>
            <a:endParaRPr lang="en-US"/>
          </a:p>
        </p:txBody>
      </p:sp>
    </p:spTree>
    <p:extLst>
      <p:ext uri="{BB962C8B-B14F-4D97-AF65-F5344CB8AC3E}">
        <p14:creationId xmlns:p14="http://schemas.microsoft.com/office/powerpoint/2010/main" val="2263262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27</a:t>
            </a:fld>
            <a:endParaRPr lang="en-US"/>
          </a:p>
        </p:txBody>
      </p:sp>
    </p:spTree>
    <p:extLst>
      <p:ext uri="{BB962C8B-B14F-4D97-AF65-F5344CB8AC3E}">
        <p14:creationId xmlns:p14="http://schemas.microsoft.com/office/powerpoint/2010/main" val="21011937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this and the next few slides,</a:t>
            </a:r>
            <a:r>
              <a:rPr lang="en-US" baseline="0" dirty="0" smtClean="0"/>
              <a:t> I am listing several common cognitive biases that affect decision makers and the decision making process.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28</a:t>
            </a:fld>
            <a:endParaRPr lang="en-US"/>
          </a:p>
        </p:txBody>
      </p:sp>
    </p:spTree>
    <p:extLst>
      <p:ext uri="{BB962C8B-B14F-4D97-AF65-F5344CB8AC3E}">
        <p14:creationId xmlns:p14="http://schemas.microsoft.com/office/powerpoint/2010/main" val="15730335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29</a:t>
            </a:fld>
            <a:endParaRPr lang="en-US"/>
          </a:p>
        </p:txBody>
      </p:sp>
    </p:spTree>
    <p:extLst>
      <p:ext uri="{BB962C8B-B14F-4D97-AF65-F5344CB8AC3E}">
        <p14:creationId xmlns:p14="http://schemas.microsoft.com/office/powerpoint/2010/main" val="1477230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 feed-forward system, the control variable adjustment is not error-based. Instead it is based on knowledge about the process and predictions of outputs.  Some standards are needed for the control system to be reliable. Sometimes pure feed-forward control without feedback is called 'ballistic', because once a control signal has been sent, it cannot be further adjusted; any corrective adjustment must be by way of a new control signal. In contrast 'cruise control' adjusts the output in response to the load that it encounters, by a feedback mechanism.</a:t>
            </a:r>
          </a:p>
          <a:p>
            <a:endParaRPr lang="en-US" dirty="0" smtClean="0"/>
          </a:p>
          <a:p>
            <a:r>
              <a:rPr lang="en-US" dirty="0" smtClean="0"/>
              <a:t>Concurrent control is accomplished through feedback.  The control system applies constraints or adjustments which typically result in some change in ongoing operations. Operational consistency and correctness can usually be achieved without significantly reducing performance.  Concurrency control can require significant additional complexity and overhead.</a:t>
            </a:r>
          </a:p>
          <a:p>
            <a:endParaRPr lang="en-US" dirty="0" smtClean="0"/>
          </a:p>
          <a:p>
            <a:r>
              <a:rPr lang="en-US" dirty="0" smtClean="0"/>
              <a:t>Feedback control systems are similar to concurrent systems, except that the feedback information is usually after the fact, e.g., after a batch is completed, after a product is delivered to a customer.  Adjustments will affect a future run not the current run.</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a:t>
            </a:fld>
            <a:endParaRPr lang="en-US"/>
          </a:p>
        </p:txBody>
      </p:sp>
    </p:spTree>
    <p:extLst>
      <p:ext uri="{BB962C8B-B14F-4D97-AF65-F5344CB8AC3E}">
        <p14:creationId xmlns:p14="http://schemas.microsoft.com/office/powerpoint/2010/main" val="1998840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30</a:t>
            </a:fld>
            <a:endParaRPr lang="en-US"/>
          </a:p>
        </p:txBody>
      </p:sp>
    </p:spTree>
    <p:extLst>
      <p:ext uri="{BB962C8B-B14F-4D97-AF65-F5344CB8AC3E}">
        <p14:creationId xmlns:p14="http://schemas.microsoft.com/office/powerpoint/2010/main" val="38389395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31</a:t>
            </a:fld>
            <a:endParaRPr lang="en-US"/>
          </a:p>
        </p:txBody>
      </p:sp>
    </p:spTree>
    <p:extLst>
      <p:ext uri="{BB962C8B-B14F-4D97-AF65-F5344CB8AC3E}">
        <p14:creationId xmlns:p14="http://schemas.microsoft.com/office/powerpoint/2010/main" val="40986252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32</a:t>
            </a:fld>
            <a:endParaRPr lang="en-US"/>
          </a:p>
        </p:txBody>
      </p:sp>
    </p:spTree>
    <p:extLst>
      <p:ext uri="{BB962C8B-B14F-4D97-AF65-F5344CB8AC3E}">
        <p14:creationId xmlns:p14="http://schemas.microsoft.com/office/powerpoint/2010/main" val="32725534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Underestimating uncertainty.</a:t>
            </a:r>
            <a:r>
              <a:rPr lang="en-US" baseline="0" dirty="0" smtClean="0"/>
              <a:t>  People tend to overestimate their skill and performance.  Repeated studies have show that 75 percent of all workers believe they are in the top 25 percent of performers.</a:t>
            </a:r>
          </a:p>
          <a:p>
            <a:endParaRPr lang="en-US" dirty="0"/>
          </a:p>
          <a:p>
            <a:r>
              <a:rPr lang="en-US" dirty="0" smtClean="0"/>
              <a:t>[Bias survey]</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33</a:t>
            </a:fld>
            <a:endParaRPr lang="en-US"/>
          </a:p>
        </p:txBody>
      </p:sp>
    </p:spTree>
    <p:extLst>
      <p:ext uri="{BB962C8B-B14F-4D97-AF65-F5344CB8AC3E}">
        <p14:creationId xmlns:p14="http://schemas.microsoft.com/office/powerpoint/2010/main" val="40952716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distribution of a set of answers</a:t>
            </a:r>
            <a:r>
              <a:rPr lang="en-US" baseline="0" dirty="0" smtClean="0"/>
              <a:t> of a set of questions posed to on-ground classes over several semesters.</a:t>
            </a:r>
          </a:p>
          <a:p>
            <a:endParaRPr lang="en-US" dirty="0"/>
          </a:p>
          <a:p>
            <a:r>
              <a:rPr lang="en-US" dirty="0" smtClean="0"/>
              <a:t>Note how left-skewed the distribution is.  This suggests an inflated self-sense of ability, which is consistent with findings in many other experiments.</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34</a:t>
            </a:fld>
            <a:endParaRPr lang="en-US"/>
          </a:p>
        </p:txBody>
      </p:sp>
    </p:spTree>
    <p:extLst>
      <p:ext uri="{BB962C8B-B14F-4D97-AF65-F5344CB8AC3E}">
        <p14:creationId xmlns:p14="http://schemas.microsoft.com/office/powerpoint/2010/main" val="3096699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35</a:t>
            </a:fld>
            <a:endParaRPr lang="en-US"/>
          </a:p>
        </p:txBody>
      </p:sp>
    </p:spTree>
    <p:extLst>
      <p:ext uri="{BB962C8B-B14F-4D97-AF65-F5344CB8AC3E}">
        <p14:creationId xmlns:p14="http://schemas.microsoft.com/office/powerpoint/2010/main" val="16869868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36</a:t>
            </a:fld>
            <a:endParaRPr lang="en-US"/>
          </a:p>
        </p:txBody>
      </p:sp>
    </p:spTree>
    <p:extLst>
      <p:ext uri="{BB962C8B-B14F-4D97-AF65-F5344CB8AC3E}">
        <p14:creationId xmlns:p14="http://schemas.microsoft.com/office/powerpoint/2010/main" val="34850530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37</a:t>
            </a:fld>
            <a:endParaRPr lang="en-US"/>
          </a:p>
        </p:txBody>
      </p:sp>
    </p:spTree>
    <p:extLst>
      <p:ext uri="{BB962C8B-B14F-4D97-AF65-F5344CB8AC3E}">
        <p14:creationId xmlns:p14="http://schemas.microsoft.com/office/powerpoint/2010/main" val="26019866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38</a:t>
            </a:fld>
            <a:endParaRPr lang="en-US"/>
          </a:p>
        </p:txBody>
      </p:sp>
    </p:spTree>
    <p:extLst>
      <p:ext uri="{BB962C8B-B14F-4D97-AF65-F5344CB8AC3E}">
        <p14:creationId xmlns:p14="http://schemas.microsoft.com/office/powerpoint/2010/main" val="13709043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Nominal Group Technique</a:t>
            </a:r>
          </a:p>
          <a:p>
            <a:pPr>
              <a:buFont typeface="Wingdings" pitchFamily="2" charset="2"/>
              <a:buChar char="Ø"/>
              <a:defRPr/>
            </a:pPr>
            <a:r>
              <a:rPr lang="en-US" dirty="0" smtClean="0"/>
              <a:t>Useful when an issue is controversial and when different managers might be expected to champion different courses of action</a:t>
            </a:r>
          </a:p>
          <a:p>
            <a:pPr marL="0" lvl="1">
              <a:buFont typeface="Wingdings" pitchFamily="2" charset="2"/>
              <a:buChar char="Ø"/>
              <a:defRPr/>
            </a:pPr>
            <a:r>
              <a:rPr lang="en-US" dirty="0" smtClean="0"/>
              <a:t>Provides a more structured way to generate alternatives in writing and gives each manager more time and opportunity to come up with potential solutions</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39</a:t>
            </a:fld>
            <a:endParaRPr lang="en-US"/>
          </a:p>
        </p:txBody>
      </p:sp>
    </p:spTree>
    <p:extLst>
      <p:ext uri="{BB962C8B-B14F-4D97-AF65-F5344CB8AC3E}">
        <p14:creationId xmlns:p14="http://schemas.microsoft.com/office/powerpoint/2010/main" val="3497241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visual of the basic control process.</a:t>
            </a:r>
          </a:p>
          <a:p>
            <a:endParaRPr lang="en-US" dirty="0" smtClean="0"/>
          </a:p>
          <a:p>
            <a:r>
              <a:rPr lang="en-US" dirty="0" smtClean="0"/>
              <a:t>At some point in operations, a sensor measures some aspect of production.  If the result is out of tolerance, a signal is sent to the controller.  The controller then adjusts operations to return to tolerance.  </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a:t>
            </a:fld>
            <a:endParaRPr lang="en-US"/>
          </a:p>
        </p:txBody>
      </p:sp>
    </p:spTree>
    <p:extLst>
      <p:ext uri="{BB962C8B-B14F-4D97-AF65-F5344CB8AC3E}">
        <p14:creationId xmlns:p14="http://schemas.microsoft.com/office/powerpoint/2010/main" val="302963671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40</a:t>
            </a:fld>
            <a:endParaRPr lang="en-US"/>
          </a:p>
        </p:txBody>
      </p:sp>
    </p:spTree>
    <p:extLst>
      <p:ext uri="{BB962C8B-B14F-4D97-AF65-F5344CB8AC3E}">
        <p14:creationId xmlns:p14="http://schemas.microsoft.com/office/powerpoint/2010/main" val="3579642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a:t>
            </a:r>
            <a:r>
              <a:rPr lang="en-US" smtClean="0"/>
              <a:t>is a </a:t>
            </a:r>
            <a:r>
              <a:rPr lang="en-US" dirty="0" smtClean="0"/>
              <a:t>graphic of the Delphi method.</a:t>
            </a:r>
          </a:p>
          <a:p>
            <a:endParaRPr lang="en-US" dirty="0" smtClean="0"/>
          </a:p>
          <a:p>
            <a:r>
              <a:rPr lang="en-US" dirty="0" smtClean="0"/>
              <a:t>Some critics have claimed that Delphi leads to groupthink.  If structured correctly, I do not believe this to be the case.  </a:t>
            </a:r>
          </a:p>
          <a:p>
            <a:endParaRPr lang="en-US" dirty="0" smtClean="0"/>
          </a:p>
          <a:p>
            <a:r>
              <a:rPr lang="en-US" dirty="0" smtClean="0"/>
              <a:t>Review this video: </a:t>
            </a:r>
            <a:r>
              <a:rPr lang="en-US" dirty="0" smtClean="0">
                <a:hlinkClick r:id="rId3"/>
              </a:rPr>
              <a:t>https://www.youtube.com/watch?v=uV9xFqblEy4</a:t>
            </a:r>
            <a:r>
              <a:rPr lang="en-US" dirty="0" smtClean="0"/>
              <a:t> </a:t>
            </a:r>
          </a:p>
          <a:p>
            <a:endParaRPr lang="en-US" dirty="0" smtClean="0"/>
          </a:p>
          <a:p>
            <a:r>
              <a:rPr lang="en-US" dirty="0" smtClean="0"/>
              <a:t>You can stop at 03:40.</a:t>
            </a:r>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41</a:t>
            </a:fld>
            <a:endParaRPr lang="en-US"/>
          </a:p>
        </p:txBody>
      </p:sp>
    </p:spTree>
    <p:extLst>
      <p:ext uri="{BB962C8B-B14F-4D97-AF65-F5344CB8AC3E}">
        <p14:creationId xmlns:p14="http://schemas.microsoft.com/office/powerpoint/2010/main" val="1426383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5</a:t>
            </a:fld>
            <a:endParaRPr lang="en-US"/>
          </a:p>
        </p:txBody>
      </p:sp>
    </p:spTree>
    <p:extLst>
      <p:ext uri="{BB962C8B-B14F-4D97-AF65-F5344CB8AC3E}">
        <p14:creationId xmlns:p14="http://schemas.microsoft.com/office/powerpoint/2010/main" val="10788178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a table of control systems that are common in business.</a:t>
            </a:r>
          </a:p>
          <a:p>
            <a:endParaRPr lang="en-US" dirty="0" smtClean="0"/>
          </a:p>
          <a:p>
            <a:r>
              <a:rPr lang="en-US" dirty="0" smtClean="0"/>
              <a:t>Even organizational culture can be viewed as a control system.  Individuals who violate organizational norms  can suffer pressure to return to acceptable behavior.</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6</a:t>
            </a:fld>
            <a:endParaRPr lang="en-US"/>
          </a:p>
        </p:txBody>
      </p:sp>
    </p:spTree>
    <p:extLst>
      <p:ext uri="{BB962C8B-B14F-4D97-AF65-F5344CB8AC3E}">
        <p14:creationId xmlns:p14="http://schemas.microsoft.com/office/powerpoint/2010/main" val="2049982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steps to designing a control process are quire simple.  Simple to state, difficult to execute.</a:t>
            </a:r>
          </a:p>
          <a:p>
            <a:endParaRPr lang="en-US" dirty="0" smtClean="0"/>
          </a:p>
          <a:p>
            <a:r>
              <a:rPr lang="en-US" dirty="0" smtClean="0"/>
              <a:t>Step one is the most critical.  You must establish the RIGHT measures and standards. </a:t>
            </a:r>
          </a:p>
          <a:p>
            <a:endParaRPr lang="en-US" dirty="0" smtClean="0"/>
          </a:p>
          <a:p>
            <a:r>
              <a:rPr lang="en-US" dirty="0" smtClean="0"/>
              <a:t>Ideally, you want to measure outcomes.  Outcomes can be very hard to measure.</a:t>
            </a:r>
          </a:p>
          <a:p>
            <a:endParaRPr lang="en-US" dirty="0" smtClean="0"/>
          </a:p>
          <a:p>
            <a:r>
              <a:rPr lang="en-US" dirty="0" smtClean="0"/>
              <a:t>Outputs tend to be easier to identify and measure, so firms tend to measure outputs as an indicator of outputs.</a:t>
            </a:r>
          </a:p>
          <a:p>
            <a:endParaRPr lang="en-US" dirty="0" smtClean="0"/>
          </a:p>
          <a:p>
            <a:r>
              <a:rPr lang="en-US" dirty="0" smtClean="0"/>
              <a:t>Ideally, measures should be SMART:</a:t>
            </a:r>
          </a:p>
          <a:p>
            <a:r>
              <a:rPr lang="en-US" i="1" dirty="0" smtClean="0"/>
              <a:t>Specific</a:t>
            </a:r>
            <a:r>
              <a:rPr lang="en-US" dirty="0" smtClean="0"/>
              <a:t> – target a specific item or goal</a:t>
            </a:r>
          </a:p>
          <a:p>
            <a:r>
              <a:rPr lang="en-US" i="1" dirty="0" smtClean="0"/>
              <a:t>Measurable</a:t>
            </a:r>
            <a:r>
              <a:rPr lang="en-US" dirty="0" smtClean="0"/>
              <a:t> – quantifiable in some meaningful unit, e.g., dollars, days, errors, units</a:t>
            </a:r>
          </a:p>
          <a:p>
            <a:r>
              <a:rPr lang="en-US" i="1" dirty="0" smtClean="0"/>
              <a:t>Assignable</a:t>
            </a:r>
            <a:r>
              <a:rPr lang="en-US" dirty="0" smtClean="0"/>
              <a:t> – who is responsible for this specific result?</a:t>
            </a:r>
          </a:p>
          <a:p>
            <a:r>
              <a:rPr lang="en-US" i="1" dirty="0" smtClean="0"/>
              <a:t>Realistic</a:t>
            </a:r>
            <a:r>
              <a:rPr lang="en-US" dirty="0" smtClean="0"/>
              <a:t> – results must be realistically be achievable, given available resources.</a:t>
            </a:r>
          </a:p>
          <a:p>
            <a:r>
              <a:rPr lang="en-US" i="1" dirty="0" smtClean="0"/>
              <a:t>Time-related</a:t>
            </a:r>
            <a:r>
              <a:rPr lang="en-US" dirty="0" smtClean="0"/>
              <a:t> – specify when the result(s) can be achieved.</a:t>
            </a:r>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7</a:t>
            </a:fld>
            <a:endParaRPr lang="en-US"/>
          </a:p>
        </p:txBody>
      </p:sp>
    </p:spTree>
    <p:extLst>
      <p:ext uri="{BB962C8B-B14F-4D97-AF65-F5344CB8AC3E}">
        <p14:creationId xmlns:p14="http://schemas.microsoft.com/office/powerpoint/2010/main" val="3212144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Business tend to use financial measures as indicators of performance.</a:t>
            </a:r>
          </a:p>
          <a:p>
            <a:endParaRPr lang="en-US" dirty="0" smtClean="0"/>
          </a:p>
          <a:p>
            <a:r>
              <a:rPr lang="en-US" dirty="0" smtClean="0"/>
              <a:t>These measures can be useful if the goals of the firm are financial based, i.e., profit.  Some organizations are less concerned about profit and more concerned with social issues.</a:t>
            </a:r>
          </a:p>
          <a:p>
            <a:endParaRPr lang="en-US" dirty="0" smtClean="0"/>
          </a:p>
          <a:p>
            <a:r>
              <a:rPr lang="en-US" dirty="0" smtClean="0"/>
              <a:t>U.S. government agencies tend to misuse financial measures, partly become their desired outcomes are very nebulous or difficult to measure.</a:t>
            </a:r>
          </a:p>
          <a:p>
            <a:endParaRPr lang="en-US" dirty="0" smtClean="0"/>
          </a:p>
          <a:p>
            <a:r>
              <a:rPr lang="en-US" dirty="0" smtClean="0"/>
              <a:t>For example, the U.S. Department of Health and Human Services measures the number of individuals receiving Medicare Benefits.  This is easy to track and helps justify budgets, yet the linkage between the number of people receiving benefits and the mission to “advance the quality of life for all Americans” is tenuous at best.</a:t>
            </a:r>
          </a:p>
          <a:p>
            <a:endParaRPr lang="en-US" dirty="0"/>
          </a:p>
          <a:p>
            <a:r>
              <a:rPr lang="en-US" dirty="0" smtClean="0"/>
              <a:t>[Build a SMART measure exercise.]</a:t>
            </a:r>
            <a:endParaRPr lang="en-US" dirty="0"/>
          </a:p>
        </p:txBody>
      </p:sp>
      <p:sp>
        <p:nvSpPr>
          <p:cNvPr id="4" name="Slide Number Placeholder 3"/>
          <p:cNvSpPr>
            <a:spLocks noGrp="1"/>
          </p:cNvSpPr>
          <p:nvPr>
            <p:ph type="sldNum" sz="quarter" idx="10"/>
          </p:nvPr>
        </p:nvSpPr>
        <p:spPr/>
        <p:txBody>
          <a:bodyPr/>
          <a:lstStyle/>
          <a:p>
            <a:fld id="{1DB941AB-FC5A-45B6-ADDD-B5D8CD6566ED}" type="slidenum">
              <a:rPr lang="en-US" smtClean="0"/>
              <a:pPr/>
              <a:t>8</a:t>
            </a:fld>
            <a:endParaRPr lang="en-US"/>
          </a:p>
        </p:txBody>
      </p:sp>
    </p:spTree>
    <p:extLst>
      <p:ext uri="{BB962C8B-B14F-4D97-AF65-F5344CB8AC3E}">
        <p14:creationId xmlns:p14="http://schemas.microsoft.com/office/powerpoint/2010/main" val="36865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B941AB-FC5A-45B6-ADDD-B5D8CD6566ED}" type="slidenum">
              <a:rPr lang="en-US" smtClean="0"/>
              <a:pPr/>
              <a:t>9</a:t>
            </a:fld>
            <a:endParaRPr lang="en-US"/>
          </a:p>
        </p:txBody>
      </p:sp>
    </p:spTree>
    <p:extLst>
      <p:ext uri="{BB962C8B-B14F-4D97-AF65-F5344CB8AC3E}">
        <p14:creationId xmlns:p14="http://schemas.microsoft.com/office/powerpoint/2010/main" val="2080119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3200" y="1600200"/>
            <a:ext cx="3657600" cy="1470025"/>
          </a:xfrm>
        </p:spPr>
        <p:txBody>
          <a:bodyPr>
            <a:normAutofit/>
          </a:bodyPr>
          <a:lstStyle>
            <a:lvl1pPr>
              <a:defRPr sz="2400" baseline="0"/>
            </a:lvl1pPr>
          </a:lstStyle>
          <a:p>
            <a:r>
              <a:rPr lang="en-US" dirty="0" smtClean="0"/>
              <a:t>Management 515</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5" name="Footer Placeholder 4"/>
          <p:cNvSpPr>
            <a:spLocks noGrp="1"/>
          </p:cNvSpPr>
          <p:nvPr>
            <p:ph type="ftr" sz="quarter" idx="11"/>
          </p:nvPr>
        </p:nvSpPr>
        <p:spPr>
          <a:xfrm>
            <a:off x="76200" y="6356350"/>
            <a:ext cx="2895600" cy="365125"/>
          </a:xfrm>
        </p:spPr>
        <p:txBody>
          <a:bodyPr/>
          <a:lstStyle>
            <a:lvl1pPr algn="l">
              <a:defRPr/>
            </a:lvl1pPr>
          </a:lstStyle>
          <a:p>
            <a:endParaRPr lang="en-US" dirty="0"/>
          </a:p>
        </p:txBody>
      </p:sp>
      <p:pic>
        <p:nvPicPr>
          <p:cNvPr id="1026" name="Picture 2" descr="\\dodiis.mil\NE\DIAC\Home\d\defrick\Desktop\2190_5933_logo_banner_small.jpg"/>
          <p:cNvPicPr>
            <a:picLocks noChangeAspect="1" noChangeArrowheads="1"/>
          </p:cNvPicPr>
          <p:nvPr userDrawn="1"/>
        </p:nvPicPr>
        <p:blipFill>
          <a:blip r:embed="rId2" cstate="print"/>
          <a:srcRect/>
          <a:stretch>
            <a:fillRect/>
          </a:stretch>
        </p:blipFill>
        <p:spPr bwMode="auto">
          <a:xfrm>
            <a:off x="1219200" y="342586"/>
            <a:ext cx="6646371" cy="1257614"/>
          </a:xfrm>
          <a:prstGeom prst="rect">
            <a:avLst/>
          </a:prstGeom>
          <a:no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610600" y="6356350"/>
            <a:ext cx="381000" cy="365125"/>
          </a:xfrm>
        </p:spPr>
        <p:txBody>
          <a:bodyPr/>
          <a:lstStyle/>
          <a:p>
            <a:fld id="{0C5D3D0F-3A05-4524-BC17-C6EE010E67B7}" type="slidenum">
              <a:rPr lang="en-US" smtClean="0"/>
              <a:pPr/>
              <a:t>‹#›</a:t>
            </a:fld>
            <a:endParaRPr lang="en-US"/>
          </a:p>
        </p:txBody>
      </p:sp>
      <p:pic>
        <p:nvPicPr>
          <p:cNvPr id="2050" name="Picture 2" descr="\\dodiis.mil\NE\DIAC\Home\d\defrick\Desktop\UoNA_3753_logo_small.jpg"/>
          <p:cNvPicPr>
            <a:picLocks noChangeAspect="1" noChangeArrowheads="1"/>
          </p:cNvPicPr>
          <p:nvPr userDrawn="1"/>
        </p:nvPicPr>
        <p:blipFill>
          <a:blip r:embed="rId2" cstate="print"/>
          <a:srcRect/>
          <a:stretch>
            <a:fillRect/>
          </a:stretch>
        </p:blipFill>
        <p:spPr bwMode="auto">
          <a:xfrm>
            <a:off x="118016" y="152400"/>
            <a:ext cx="1101184" cy="1066800"/>
          </a:xfrm>
          <a:prstGeom prst="rect">
            <a:avLst/>
          </a:prstGeom>
          <a:noFill/>
        </p:spPr>
      </p:pic>
      <p:cxnSp>
        <p:nvCxnSpPr>
          <p:cNvPr id="7" name="Straight Connector 6"/>
          <p:cNvCxnSpPr/>
          <p:nvPr userDrawn="1"/>
        </p:nvCxnSpPr>
        <p:spPr>
          <a:xfrm>
            <a:off x="914400" y="1371600"/>
            <a:ext cx="7315200" cy="0"/>
          </a:xfrm>
          <a:prstGeom prst="line">
            <a:avLst/>
          </a:prstGeom>
          <a:ln w="50800" cmpd="dbl">
            <a:solidFill>
              <a:srgbClr val="FFD7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5D3D0F-3A05-4524-BC17-C6EE010E67B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6381690"/>
            <a:ext cx="1659429" cy="400110"/>
          </a:xfrm>
          <a:prstGeom prst="rect">
            <a:avLst/>
          </a:prstGeom>
          <a:noFill/>
        </p:spPr>
        <p:txBody>
          <a:bodyPr wrap="none" rtlCol="0">
            <a:spAutoFit/>
          </a:bodyPr>
          <a:lstStyle/>
          <a:p>
            <a:r>
              <a:rPr lang="en-US" sz="1000" dirty="0" smtClean="0"/>
              <a:t>© 2014, 2016 David E. Frick.</a:t>
            </a:r>
          </a:p>
          <a:p>
            <a:r>
              <a:rPr lang="en-US" sz="1000" dirty="0" smtClean="0"/>
              <a:t>All rights reserved.</a:t>
            </a:r>
            <a:endParaRPr lang="en-US" sz="1000" dirty="0"/>
          </a:p>
        </p:txBody>
      </p:sp>
      <p:sp>
        <p:nvSpPr>
          <p:cNvPr id="5" name="TextBox 4"/>
          <p:cNvSpPr txBox="1"/>
          <p:nvPr/>
        </p:nvSpPr>
        <p:spPr>
          <a:xfrm>
            <a:off x="2971800" y="1981200"/>
            <a:ext cx="3141437" cy="584775"/>
          </a:xfrm>
          <a:prstGeom prst="rect">
            <a:avLst/>
          </a:prstGeom>
          <a:noFill/>
        </p:spPr>
        <p:txBody>
          <a:bodyPr wrap="none" rtlCol="0">
            <a:spAutoFit/>
          </a:bodyPr>
          <a:lstStyle/>
          <a:p>
            <a:pPr algn="ctr"/>
            <a:r>
              <a:rPr lang="en-US" sz="3200" dirty="0" smtClean="0"/>
              <a:t>Management 515</a:t>
            </a:r>
            <a:endParaRPr lang="en-US" sz="3200" dirty="0"/>
          </a:p>
        </p:txBody>
      </p:sp>
      <p:sp>
        <p:nvSpPr>
          <p:cNvPr id="6" name="TextBox 5"/>
          <p:cNvSpPr txBox="1"/>
          <p:nvPr/>
        </p:nvSpPr>
        <p:spPr>
          <a:xfrm>
            <a:off x="1828800" y="3436203"/>
            <a:ext cx="5486400" cy="1569660"/>
          </a:xfrm>
          <a:prstGeom prst="rect">
            <a:avLst/>
          </a:prstGeom>
          <a:noFill/>
        </p:spPr>
        <p:txBody>
          <a:bodyPr wrap="square" rtlCol="0">
            <a:spAutoFit/>
          </a:bodyPr>
          <a:lstStyle/>
          <a:p>
            <a:pPr algn="ctr"/>
            <a:r>
              <a:rPr lang="en-US" sz="4800" dirty="0" smtClean="0"/>
              <a:t>Control, Change, and Decision Making</a:t>
            </a:r>
            <a:endParaRPr lang="en-US" sz="4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10</a:t>
            </a:fld>
            <a:endParaRPr lang="en-US"/>
          </a:p>
        </p:txBody>
      </p:sp>
      <p:sp>
        <p:nvSpPr>
          <p:cNvPr id="3" name="TextBox 2"/>
          <p:cNvSpPr txBox="1"/>
          <p:nvPr/>
        </p:nvSpPr>
        <p:spPr>
          <a:xfrm>
            <a:off x="1371600" y="381000"/>
            <a:ext cx="2456698" cy="646331"/>
          </a:xfrm>
          <a:prstGeom prst="rect">
            <a:avLst/>
          </a:prstGeom>
          <a:noFill/>
        </p:spPr>
        <p:txBody>
          <a:bodyPr wrap="none" rtlCol="0">
            <a:spAutoFit/>
          </a:bodyPr>
          <a:lstStyle/>
          <a:p>
            <a:r>
              <a:rPr lang="en-US" sz="3600" dirty="0" smtClean="0"/>
              <a:t>Goal Setting</a:t>
            </a:r>
            <a:endParaRPr lang="en-US" sz="3600" dirty="0"/>
          </a:p>
        </p:txBody>
      </p:sp>
      <p:sp>
        <p:nvSpPr>
          <p:cNvPr id="5" name="TextBox 4"/>
          <p:cNvSpPr txBox="1"/>
          <p:nvPr/>
        </p:nvSpPr>
        <p:spPr>
          <a:xfrm>
            <a:off x="914400" y="1600200"/>
            <a:ext cx="7772400" cy="3785652"/>
          </a:xfrm>
          <a:prstGeom prst="rect">
            <a:avLst/>
          </a:prstGeom>
          <a:noFill/>
        </p:spPr>
        <p:txBody>
          <a:bodyPr wrap="square" rtlCol="0">
            <a:spAutoFit/>
          </a:bodyPr>
          <a:lstStyle/>
          <a:p>
            <a:pPr>
              <a:buFont typeface="Wingdings" pitchFamily="2" charset="2"/>
              <a:buChar char="Ø"/>
            </a:pPr>
            <a:r>
              <a:rPr lang="en-US" sz="2400" dirty="0" smtClean="0"/>
              <a:t>  Corporate managers set goals for divisions that will allow the organization to achieve corporate goals</a:t>
            </a:r>
          </a:p>
          <a:p>
            <a:pPr>
              <a:buFont typeface="Wingdings" pitchFamily="2" charset="2"/>
              <a:buChar char="Ø"/>
            </a:pPr>
            <a:endParaRPr lang="en-US" sz="2400" dirty="0" smtClean="0"/>
          </a:p>
          <a:p>
            <a:pPr>
              <a:buFont typeface="Wingdings" pitchFamily="2" charset="2"/>
              <a:buChar char="Ø"/>
            </a:pPr>
            <a:r>
              <a:rPr lang="en-US" sz="2400" dirty="0" smtClean="0"/>
              <a:t>  Division managers set goals for each activity or function that allow the division to achieve division and corporate goals</a:t>
            </a:r>
          </a:p>
          <a:p>
            <a:pPr>
              <a:buFont typeface="Wingdings" pitchFamily="2" charset="2"/>
              <a:buChar char="Ø"/>
            </a:pPr>
            <a:endParaRPr lang="en-US" sz="2400" dirty="0" smtClean="0"/>
          </a:p>
          <a:p>
            <a:pPr>
              <a:buFont typeface="Wingdings" pitchFamily="2" charset="2"/>
              <a:buChar char="Ø"/>
            </a:pPr>
            <a:r>
              <a:rPr lang="en-US" sz="2400" dirty="0" smtClean="0"/>
              <a:t>  Activity or functional managers set goals for each employee that are linked to activity/function, division, and corporate goals</a:t>
            </a:r>
            <a:endParaRPr 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11</a:t>
            </a:fld>
            <a:endParaRPr lang="en-US"/>
          </a:p>
        </p:txBody>
      </p:sp>
      <p:sp>
        <p:nvSpPr>
          <p:cNvPr id="3" name="TextBox 2"/>
          <p:cNvSpPr txBox="1"/>
          <p:nvPr/>
        </p:nvSpPr>
        <p:spPr>
          <a:xfrm>
            <a:off x="1371600" y="381000"/>
            <a:ext cx="3327962" cy="646331"/>
          </a:xfrm>
          <a:prstGeom prst="rect">
            <a:avLst/>
          </a:prstGeom>
          <a:noFill/>
        </p:spPr>
        <p:txBody>
          <a:bodyPr wrap="none" rtlCol="0">
            <a:spAutoFit/>
          </a:bodyPr>
          <a:lstStyle/>
          <a:p>
            <a:r>
              <a:rPr lang="en-US" sz="3600" dirty="0" smtClean="0"/>
              <a:t>Behavior Control</a:t>
            </a:r>
            <a:endParaRPr lang="en-US" sz="3600" dirty="0"/>
          </a:p>
        </p:txBody>
      </p:sp>
      <p:sp>
        <p:nvSpPr>
          <p:cNvPr id="4" name="Rectangle 3"/>
          <p:cNvSpPr/>
          <p:nvPr/>
        </p:nvSpPr>
        <p:spPr>
          <a:xfrm>
            <a:off x="914400" y="1600200"/>
            <a:ext cx="7696200" cy="4893647"/>
          </a:xfrm>
          <a:prstGeom prst="rect">
            <a:avLst/>
          </a:prstGeom>
        </p:spPr>
        <p:txBody>
          <a:bodyPr wrap="square">
            <a:spAutoFit/>
          </a:bodyPr>
          <a:lstStyle/>
          <a:p>
            <a:pPr>
              <a:buClr>
                <a:schemeClr val="tx1"/>
              </a:buClr>
              <a:buFont typeface="Wingdings" pitchFamily="2" charset="2"/>
              <a:buChar char="Ø"/>
            </a:pPr>
            <a:r>
              <a:rPr lang="en-US" sz="2400" b="1" dirty="0" smtClean="0"/>
              <a:t>  Direct supervision</a:t>
            </a:r>
          </a:p>
          <a:p>
            <a:pPr lvl="1">
              <a:buClr>
                <a:schemeClr val="tx1"/>
              </a:buClr>
              <a:buFont typeface="Wingdings" pitchFamily="2" charset="2"/>
              <a:buChar char="§"/>
            </a:pPr>
            <a:r>
              <a:rPr lang="en-US" sz="2400" dirty="0" smtClean="0"/>
              <a:t>  Actively observe the behavior of subordinates</a:t>
            </a:r>
          </a:p>
          <a:p>
            <a:pPr lvl="1">
              <a:buClr>
                <a:schemeClr val="tx1"/>
              </a:buClr>
              <a:buFont typeface="Wingdings" pitchFamily="2" charset="2"/>
              <a:buChar char="§"/>
            </a:pPr>
            <a:r>
              <a:rPr lang="en-US" sz="2400" dirty="0" smtClean="0"/>
              <a:t>  Teach subordinates appropriate behaviors</a:t>
            </a:r>
          </a:p>
          <a:p>
            <a:pPr lvl="1">
              <a:buClr>
                <a:schemeClr val="tx1"/>
              </a:buClr>
              <a:buFont typeface="Wingdings" pitchFamily="2" charset="2"/>
              <a:buChar char="§"/>
            </a:pPr>
            <a:r>
              <a:rPr lang="en-US" sz="2400" dirty="0" smtClean="0"/>
              <a:t>  Intervene to take corrective action</a:t>
            </a:r>
          </a:p>
          <a:p>
            <a:pPr lvl="1">
              <a:buClr>
                <a:schemeClr val="tx1"/>
              </a:buClr>
              <a:buFont typeface="Wingdings" pitchFamily="2" charset="2"/>
              <a:buChar char="§"/>
            </a:pPr>
            <a:r>
              <a:rPr lang="en-US" sz="2400" dirty="0" smtClean="0"/>
              <a:t>  Most immediate and potent form of behavioral control</a:t>
            </a:r>
          </a:p>
          <a:p>
            <a:pPr lvl="1">
              <a:buClr>
                <a:schemeClr val="tx1"/>
              </a:buClr>
              <a:buFont typeface="Wingdings" pitchFamily="2" charset="2"/>
              <a:buChar char="§"/>
            </a:pPr>
            <a:r>
              <a:rPr lang="en-US" sz="2400" dirty="0" smtClean="0"/>
              <a:t>  Can be an effective way of influencing employees</a:t>
            </a:r>
          </a:p>
          <a:p>
            <a:pPr lvl="1">
              <a:buClr>
                <a:schemeClr val="tx1"/>
              </a:buClr>
              <a:buFont typeface="Wingdings" pitchFamily="2" charset="2"/>
              <a:buChar char="§"/>
            </a:pPr>
            <a:endParaRPr lang="en-US" sz="2400" dirty="0" smtClean="0"/>
          </a:p>
          <a:p>
            <a:pPr>
              <a:buClr>
                <a:schemeClr val="tx1"/>
              </a:buClr>
              <a:buFont typeface="Wingdings" pitchFamily="2" charset="2"/>
              <a:buChar char="Ø"/>
              <a:defRPr/>
            </a:pPr>
            <a:r>
              <a:rPr lang="en-US" sz="2400" dirty="0" smtClean="0"/>
              <a:t>  Very expensive because a manager can only manage a relatively small number of subordinates effectively (5-7)</a:t>
            </a:r>
          </a:p>
          <a:p>
            <a:pPr>
              <a:buClr>
                <a:schemeClr val="tx1"/>
              </a:buClr>
              <a:buFont typeface="Wingdings" pitchFamily="2" charset="2"/>
              <a:buChar char="Ø"/>
              <a:defRPr/>
            </a:pPr>
            <a:endParaRPr lang="en-US" sz="2400" dirty="0" smtClean="0"/>
          </a:p>
          <a:p>
            <a:pPr>
              <a:buClr>
                <a:schemeClr val="tx1"/>
              </a:buClr>
              <a:buFont typeface="Wingdings" pitchFamily="2" charset="2"/>
              <a:buChar char="Ø"/>
              <a:defRPr/>
            </a:pPr>
            <a:r>
              <a:rPr lang="en-US" sz="2400" dirty="0" smtClean="0"/>
              <a:t>  Can </a:t>
            </a:r>
            <a:r>
              <a:rPr lang="en-US" sz="2400" dirty="0" err="1" smtClean="0"/>
              <a:t>demotivate</a:t>
            </a:r>
            <a:r>
              <a:rPr lang="en-US" sz="2400" dirty="0" smtClean="0"/>
              <a:t> subordinates if they feel that they are under such close scrutiny that they are not free to make their own decisions (micro-managing)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12</a:t>
            </a:fld>
            <a:endParaRPr lang="en-US"/>
          </a:p>
        </p:txBody>
      </p:sp>
      <p:sp>
        <p:nvSpPr>
          <p:cNvPr id="3" name="TextBox 2"/>
          <p:cNvSpPr txBox="1"/>
          <p:nvPr/>
        </p:nvSpPr>
        <p:spPr>
          <a:xfrm>
            <a:off x="1371600" y="381000"/>
            <a:ext cx="4032322" cy="646331"/>
          </a:xfrm>
          <a:prstGeom prst="rect">
            <a:avLst/>
          </a:prstGeom>
          <a:noFill/>
        </p:spPr>
        <p:txBody>
          <a:bodyPr wrap="none" rtlCol="0">
            <a:spAutoFit/>
          </a:bodyPr>
          <a:lstStyle/>
          <a:p>
            <a:r>
              <a:rPr lang="en-US" sz="3600" dirty="0" smtClean="0"/>
              <a:t>Bureaucratic Control</a:t>
            </a:r>
            <a:endParaRPr lang="en-US" sz="3600" dirty="0"/>
          </a:p>
        </p:txBody>
      </p:sp>
      <p:sp>
        <p:nvSpPr>
          <p:cNvPr id="4" name="Rectangle 3"/>
          <p:cNvSpPr/>
          <p:nvPr/>
        </p:nvSpPr>
        <p:spPr>
          <a:xfrm>
            <a:off x="914400" y="1601969"/>
            <a:ext cx="7848600" cy="3785652"/>
          </a:xfrm>
          <a:prstGeom prst="rect">
            <a:avLst/>
          </a:prstGeom>
        </p:spPr>
        <p:txBody>
          <a:bodyPr wrap="square">
            <a:spAutoFit/>
          </a:bodyPr>
          <a:lstStyle/>
          <a:p>
            <a:pPr marL="0" lvl="1">
              <a:buFont typeface="Wingdings" pitchFamily="2" charset="2"/>
              <a:buChar char="Ø"/>
              <a:defRPr/>
            </a:pPr>
            <a:r>
              <a:rPr lang="en-US" sz="2400" dirty="0" smtClean="0"/>
              <a:t>  Control through a system of rules and standard (standing) operating procedures (SOPs) that shapes and regulates the behavior of divisions, functions, and individuals</a:t>
            </a:r>
          </a:p>
          <a:p>
            <a:pPr marL="0" lvl="1">
              <a:buFont typeface="Wingdings" pitchFamily="2" charset="2"/>
              <a:buChar char="Ø"/>
              <a:defRPr/>
            </a:pPr>
            <a:endParaRPr lang="en-US" sz="2400" dirty="0" smtClean="0"/>
          </a:p>
          <a:p>
            <a:pPr>
              <a:buFont typeface="Wingdings" pitchFamily="2" charset="2"/>
              <a:buChar char="Ø"/>
              <a:defRPr/>
            </a:pPr>
            <a:r>
              <a:rPr lang="en-US" sz="2400" dirty="0" smtClean="0"/>
              <a:t>  Rules are easier to make than discard, leading to bureaucratic “red tape” and slowing organizational reaction times</a:t>
            </a:r>
          </a:p>
          <a:p>
            <a:pPr>
              <a:buFont typeface="Wingdings" pitchFamily="2" charset="2"/>
              <a:buChar char="Ø"/>
              <a:defRPr/>
            </a:pPr>
            <a:endParaRPr lang="en-US" sz="2400" dirty="0" smtClean="0"/>
          </a:p>
          <a:p>
            <a:pPr>
              <a:buFont typeface="Wingdings" pitchFamily="2" charset="2"/>
              <a:buChar char="Ø"/>
              <a:defRPr/>
            </a:pPr>
            <a:r>
              <a:rPr lang="en-US" sz="2400" dirty="0" smtClean="0"/>
              <a:t>  People might become so used to automatically following rules that they stop thinking for themselves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13</a:t>
            </a:fld>
            <a:endParaRPr lang="en-US"/>
          </a:p>
        </p:txBody>
      </p:sp>
      <p:sp>
        <p:nvSpPr>
          <p:cNvPr id="3" name="TextBox 2"/>
          <p:cNvSpPr txBox="1"/>
          <p:nvPr/>
        </p:nvSpPr>
        <p:spPr>
          <a:xfrm>
            <a:off x="1371600" y="381000"/>
            <a:ext cx="2489271" cy="646331"/>
          </a:xfrm>
          <a:prstGeom prst="rect">
            <a:avLst/>
          </a:prstGeom>
          <a:noFill/>
        </p:spPr>
        <p:txBody>
          <a:bodyPr wrap="none" rtlCol="0">
            <a:spAutoFit/>
          </a:bodyPr>
          <a:lstStyle/>
          <a:p>
            <a:r>
              <a:rPr lang="en-US" sz="3600" dirty="0" smtClean="0"/>
              <a:t>Clan Control</a:t>
            </a:r>
            <a:endParaRPr lang="en-US" sz="3600" dirty="0"/>
          </a:p>
        </p:txBody>
      </p:sp>
      <p:sp>
        <p:nvSpPr>
          <p:cNvPr id="4" name="Rectangle 3"/>
          <p:cNvSpPr/>
          <p:nvPr/>
        </p:nvSpPr>
        <p:spPr>
          <a:xfrm>
            <a:off x="914400" y="1600200"/>
            <a:ext cx="7620000" cy="1938992"/>
          </a:xfrm>
          <a:prstGeom prst="rect">
            <a:avLst/>
          </a:prstGeom>
        </p:spPr>
        <p:txBody>
          <a:bodyPr wrap="square">
            <a:spAutoFit/>
          </a:bodyPr>
          <a:lstStyle/>
          <a:p>
            <a:pPr marL="0" lvl="1">
              <a:buFont typeface="Wingdings" pitchFamily="2" charset="2"/>
              <a:buChar char="Ø"/>
              <a:defRPr/>
            </a:pPr>
            <a:r>
              <a:rPr lang="en-US" sz="2400" dirty="0" smtClean="0"/>
              <a:t>  The control exerted on individuals and groups in an organization by shared values, norms, standards of behavior, </a:t>
            </a:r>
            <a:r>
              <a:rPr lang="en-US" sz="2400" dirty="0" smtClean="0"/>
              <a:t>expectations, policies, rewards, and punishments</a:t>
            </a:r>
            <a:endParaRPr lang="en-US" sz="2400" dirty="0" smtClean="0"/>
          </a:p>
          <a:p>
            <a:pPr marL="0" lvl="1">
              <a:buFont typeface="Wingdings" pitchFamily="2" charset="2"/>
              <a:buChar char="Ø"/>
              <a:defRPr/>
            </a:pPr>
            <a:endParaRPr lang="en-US" sz="2400" dirty="0" smtClean="0"/>
          </a:p>
          <a:p>
            <a:pPr marL="0" lvl="1">
              <a:buFont typeface="Wingdings" pitchFamily="2" charset="2"/>
              <a:buChar char="Ø"/>
              <a:defRPr/>
            </a:pPr>
            <a:r>
              <a:rPr lang="en-US" sz="2400" dirty="0" smtClean="0"/>
              <a:t>  One example is an organization’s “values statement”</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14</a:t>
            </a:fld>
            <a:endParaRPr lang="en-US"/>
          </a:p>
        </p:txBody>
      </p:sp>
      <p:sp>
        <p:nvSpPr>
          <p:cNvPr id="3" name="TextBox 2"/>
          <p:cNvSpPr txBox="1"/>
          <p:nvPr/>
        </p:nvSpPr>
        <p:spPr>
          <a:xfrm>
            <a:off x="1371600" y="381000"/>
            <a:ext cx="6645922" cy="646331"/>
          </a:xfrm>
          <a:prstGeom prst="rect">
            <a:avLst/>
          </a:prstGeom>
          <a:noFill/>
        </p:spPr>
        <p:txBody>
          <a:bodyPr wrap="none" rtlCol="0">
            <a:spAutoFit/>
          </a:bodyPr>
          <a:lstStyle/>
          <a:p>
            <a:r>
              <a:rPr lang="en-US" sz="3600" dirty="0" smtClean="0"/>
              <a:t>Management by Objectives (MBO)</a:t>
            </a:r>
            <a:endParaRPr lang="en-US" sz="3600" dirty="0"/>
          </a:p>
        </p:txBody>
      </p:sp>
      <p:sp>
        <p:nvSpPr>
          <p:cNvPr id="4" name="Rectangle 3"/>
          <p:cNvSpPr/>
          <p:nvPr/>
        </p:nvSpPr>
        <p:spPr>
          <a:xfrm>
            <a:off x="914400" y="1600200"/>
            <a:ext cx="7467600" cy="4228850"/>
          </a:xfrm>
          <a:prstGeom prst="rect">
            <a:avLst/>
          </a:prstGeom>
        </p:spPr>
        <p:txBody>
          <a:bodyPr wrap="square">
            <a:spAutoFit/>
          </a:bodyPr>
          <a:lstStyle/>
          <a:p>
            <a:pPr>
              <a:buFont typeface="Wingdings" pitchFamily="2" charset="2"/>
              <a:buChar char="Ø"/>
              <a:defRPr/>
            </a:pPr>
            <a:r>
              <a:rPr lang="en-US" sz="2400" dirty="0" smtClean="0"/>
              <a:t>  Formal system of evaluating subordinates for their ability to achieve specific organizational goals or performance standards and to </a:t>
            </a:r>
            <a:br>
              <a:rPr lang="en-US" sz="2400" dirty="0" smtClean="0"/>
            </a:br>
            <a:r>
              <a:rPr lang="en-US" sz="2400" dirty="0" smtClean="0"/>
              <a:t>meet operating budgets</a:t>
            </a:r>
          </a:p>
          <a:p>
            <a:pPr marL="609600" indent="-376238">
              <a:lnSpc>
                <a:spcPct val="90000"/>
              </a:lnSpc>
              <a:buFont typeface="Wingdings" pitchFamily="2" charset="2"/>
              <a:buChar char="§"/>
              <a:defRPr/>
            </a:pPr>
            <a:r>
              <a:rPr lang="en-US" sz="2400" dirty="0" smtClean="0"/>
              <a:t>Specific goals and objectives are established at each level of the organization</a:t>
            </a:r>
          </a:p>
          <a:p>
            <a:pPr marL="609600" indent="-376238">
              <a:lnSpc>
                <a:spcPct val="90000"/>
              </a:lnSpc>
              <a:buFont typeface="Wingdings" pitchFamily="2" charset="2"/>
              <a:buChar char="§"/>
              <a:defRPr/>
            </a:pPr>
            <a:r>
              <a:rPr lang="en-US" sz="2400" dirty="0" smtClean="0"/>
              <a:t>Managers and their subordinates together determine subordinates’ goals</a:t>
            </a:r>
          </a:p>
          <a:p>
            <a:pPr marL="609600" indent="-376238">
              <a:lnSpc>
                <a:spcPct val="90000"/>
              </a:lnSpc>
              <a:buFont typeface="Wingdings" pitchFamily="2" charset="2"/>
              <a:buChar char="§"/>
              <a:defRPr/>
            </a:pPr>
            <a:r>
              <a:rPr lang="en-US" sz="2400" dirty="0" smtClean="0"/>
              <a:t>Managers and their subordinates periodically review the subordinates’ progress toward meeting goals</a:t>
            </a:r>
          </a:p>
          <a:p>
            <a:pPr marL="609600" indent="-376238">
              <a:lnSpc>
                <a:spcPct val="90000"/>
              </a:lnSpc>
              <a:buFont typeface="Wingdings" pitchFamily="2" charset="2"/>
              <a:buChar char="§"/>
              <a:defRPr/>
            </a:pPr>
            <a:endParaRPr lang="en-US" sz="2400" dirty="0" smtClean="0"/>
          </a:p>
          <a:p>
            <a:pPr>
              <a:lnSpc>
                <a:spcPct val="90000"/>
              </a:lnSpc>
              <a:buFont typeface="Wingdings" pitchFamily="2" charset="2"/>
              <a:buChar char="Ø"/>
              <a:defRPr/>
            </a:pPr>
            <a:r>
              <a:rPr lang="en-US" sz="2400" dirty="0" smtClean="0"/>
              <a:t>  Critical element of most performance/rewards systems</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15</a:t>
            </a:fld>
            <a:endParaRPr lang="en-US"/>
          </a:p>
        </p:txBody>
      </p:sp>
      <p:sp>
        <p:nvSpPr>
          <p:cNvPr id="3" name="TextBox 2"/>
          <p:cNvSpPr txBox="1"/>
          <p:nvPr/>
        </p:nvSpPr>
        <p:spPr>
          <a:xfrm>
            <a:off x="1371600" y="381000"/>
            <a:ext cx="1580241" cy="646331"/>
          </a:xfrm>
          <a:prstGeom prst="rect">
            <a:avLst/>
          </a:prstGeom>
          <a:noFill/>
        </p:spPr>
        <p:txBody>
          <a:bodyPr wrap="none" rtlCol="0">
            <a:spAutoFit/>
          </a:bodyPr>
          <a:lstStyle/>
          <a:p>
            <a:r>
              <a:rPr lang="en-US" sz="3600" dirty="0" smtClean="0"/>
              <a:t>Change</a:t>
            </a:r>
            <a:endParaRPr lang="en-US" sz="3600" dirty="0"/>
          </a:p>
        </p:txBody>
      </p:sp>
      <p:sp>
        <p:nvSpPr>
          <p:cNvPr id="4" name="Rectangle 3"/>
          <p:cNvSpPr/>
          <p:nvPr/>
        </p:nvSpPr>
        <p:spPr>
          <a:xfrm>
            <a:off x="914400" y="1600200"/>
            <a:ext cx="7772400" cy="4893647"/>
          </a:xfrm>
          <a:prstGeom prst="rect">
            <a:avLst/>
          </a:prstGeom>
        </p:spPr>
        <p:txBody>
          <a:bodyPr wrap="square">
            <a:spAutoFit/>
          </a:bodyPr>
          <a:lstStyle/>
          <a:p>
            <a:pPr>
              <a:buFont typeface="Wingdings" pitchFamily="2" charset="2"/>
              <a:buChar char="Ø"/>
              <a:defRPr/>
            </a:pPr>
            <a:r>
              <a:rPr lang="en-US" sz="2400" b="1" dirty="0" smtClean="0"/>
              <a:t>  Organizational change.  </a:t>
            </a:r>
            <a:r>
              <a:rPr lang="en-US" sz="2400" dirty="0" smtClean="0"/>
              <a:t>Movement of an organization away from its present state and toward some desired future state to increase its efficiency and effectiveness</a:t>
            </a:r>
          </a:p>
          <a:p>
            <a:pPr lvl="1">
              <a:buFont typeface="Wingdings" pitchFamily="2" charset="2"/>
              <a:buChar char="Ø"/>
              <a:defRPr/>
            </a:pPr>
            <a:endParaRPr lang="en-US" sz="2400" dirty="0" smtClean="0"/>
          </a:p>
          <a:p>
            <a:pPr>
              <a:buFont typeface="Wingdings" pitchFamily="2" charset="2"/>
              <a:buChar char="Ø"/>
              <a:defRPr/>
            </a:pPr>
            <a:r>
              <a:rPr lang="en-US" sz="2400" b="1" dirty="0" smtClean="0"/>
              <a:t>  Evolutionary change</a:t>
            </a:r>
            <a:r>
              <a:rPr lang="en-US" sz="2400" dirty="0" smtClean="0"/>
              <a:t>.  Gradual, incremental, and narrowly focused constant attempt to improve, adapt, and adjust strategy and structure incrementally to accommodate changes in the environment</a:t>
            </a:r>
          </a:p>
          <a:p>
            <a:pPr>
              <a:buFont typeface="Wingdings" pitchFamily="2" charset="2"/>
              <a:buChar char="Ø"/>
              <a:defRPr/>
            </a:pPr>
            <a:endParaRPr lang="en-US" sz="2400" b="1" dirty="0" smtClean="0"/>
          </a:p>
          <a:p>
            <a:pPr>
              <a:buFont typeface="Wingdings" pitchFamily="2" charset="2"/>
              <a:buChar char="Ø"/>
              <a:defRPr/>
            </a:pPr>
            <a:r>
              <a:rPr lang="en-US" sz="2400" b="1" dirty="0" smtClean="0"/>
              <a:t>  Revolutionary change.  </a:t>
            </a:r>
            <a:r>
              <a:rPr lang="en-US" sz="2400" dirty="0" smtClean="0"/>
              <a:t>Rapid, dramatic, and broadly focused. Involves a bold attempt to quickly find ways to be effective.  Likely to result in a radical shift in ways of doing things, new goals, and a new structure for the organization</a:t>
            </a:r>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16</a:t>
            </a:fld>
            <a:endParaRPr lang="en-US"/>
          </a:p>
        </p:txBody>
      </p:sp>
      <p:sp>
        <p:nvSpPr>
          <p:cNvPr id="3" name="TextBox 2"/>
          <p:cNvSpPr txBox="1"/>
          <p:nvPr/>
        </p:nvSpPr>
        <p:spPr>
          <a:xfrm>
            <a:off x="1371600" y="381000"/>
            <a:ext cx="4387483" cy="646331"/>
          </a:xfrm>
          <a:prstGeom prst="rect">
            <a:avLst/>
          </a:prstGeom>
          <a:noFill/>
        </p:spPr>
        <p:txBody>
          <a:bodyPr wrap="none" rtlCol="0">
            <a:spAutoFit/>
          </a:bodyPr>
          <a:lstStyle/>
          <a:p>
            <a:r>
              <a:rPr lang="en-US" sz="3600" dirty="0" smtClean="0"/>
              <a:t>Organizational Change</a:t>
            </a:r>
            <a:endParaRPr lang="en-US" sz="3600" dirty="0"/>
          </a:p>
        </p:txBody>
      </p:sp>
      <p:graphicFrame>
        <p:nvGraphicFramePr>
          <p:cNvPr id="9" name="Table 8"/>
          <p:cNvGraphicFramePr>
            <a:graphicFrameLocks noGrp="1"/>
          </p:cNvGraphicFramePr>
          <p:nvPr/>
        </p:nvGraphicFramePr>
        <p:xfrm>
          <a:off x="914400" y="1676400"/>
          <a:ext cx="7315200" cy="2423160"/>
        </p:xfrm>
        <a:graphic>
          <a:graphicData uri="http://schemas.openxmlformats.org/drawingml/2006/table">
            <a:tbl>
              <a:tblPr firstRow="1" bandRow="1">
                <a:tableStyleId>{93296810-A885-4BE3-A3E7-6D5BEEA58F35}</a:tableStyleId>
              </a:tblPr>
              <a:tblGrid>
                <a:gridCol w="1828800"/>
                <a:gridCol w="1828800"/>
                <a:gridCol w="1828800"/>
                <a:gridCol w="1828800"/>
              </a:tblGrid>
              <a:tr h="838200">
                <a:tc>
                  <a:txBody>
                    <a:bodyPr/>
                    <a:lstStyle/>
                    <a:p>
                      <a:pPr algn="ctr"/>
                      <a:r>
                        <a:rPr lang="en-US" sz="1600" dirty="0" smtClean="0"/>
                        <a:t>Assess the need for change</a:t>
                      </a:r>
                      <a:endParaRPr lang="en-US" sz="1600" dirty="0"/>
                    </a:p>
                  </a:txBody>
                  <a:tcPr anchor="ctr"/>
                </a:tc>
                <a:tc>
                  <a:txBody>
                    <a:bodyPr/>
                    <a:lstStyle/>
                    <a:p>
                      <a:pPr algn="ctr"/>
                      <a:r>
                        <a:rPr lang="en-US" sz="1600" dirty="0" smtClean="0"/>
                        <a:t>Decide to make a change</a:t>
                      </a:r>
                      <a:endParaRPr lang="en-US" sz="1600" dirty="0"/>
                    </a:p>
                  </a:txBody>
                  <a:tcPr anchor="ctr"/>
                </a:tc>
                <a:tc>
                  <a:txBody>
                    <a:bodyPr/>
                    <a:lstStyle/>
                    <a:p>
                      <a:pPr algn="ctr"/>
                      <a:r>
                        <a:rPr lang="en-US" sz="1600" dirty="0" smtClean="0"/>
                        <a:t>Implement change</a:t>
                      </a:r>
                      <a:endParaRPr lang="en-US" sz="1600" dirty="0"/>
                    </a:p>
                  </a:txBody>
                  <a:tcPr anchor="ctr"/>
                </a:tc>
                <a:tc>
                  <a:txBody>
                    <a:bodyPr/>
                    <a:lstStyle/>
                    <a:p>
                      <a:pPr algn="ctr"/>
                      <a:r>
                        <a:rPr lang="en-US" sz="1600" dirty="0" smtClean="0"/>
                        <a:t>Evaluate change</a:t>
                      </a:r>
                      <a:endParaRPr lang="en-US" sz="1600" dirty="0"/>
                    </a:p>
                  </a:txBody>
                  <a:tcPr anchor="ctr"/>
                </a:tc>
              </a:tr>
              <a:tr h="1333500">
                <a:tc>
                  <a:txBody>
                    <a:bodyPr/>
                    <a:lstStyle/>
                    <a:p>
                      <a:pPr>
                        <a:buFont typeface="Wingdings" pitchFamily="2" charset="2"/>
                        <a:buChar char="ü"/>
                      </a:pPr>
                      <a:r>
                        <a:rPr lang="en-US" sz="1400" dirty="0" smtClean="0"/>
                        <a:t> Recognize</a:t>
                      </a:r>
                      <a:r>
                        <a:rPr lang="en-US" sz="1400" baseline="0" dirty="0" smtClean="0"/>
                        <a:t> that a problem exists</a:t>
                      </a:r>
                    </a:p>
                    <a:p>
                      <a:pPr>
                        <a:buFont typeface="Wingdings" pitchFamily="2" charset="2"/>
                        <a:buChar char="ü"/>
                      </a:pPr>
                      <a:endParaRPr lang="en-US" sz="1400" baseline="0" dirty="0" smtClean="0"/>
                    </a:p>
                    <a:p>
                      <a:pPr>
                        <a:buFont typeface="Wingdings" pitchFamily="2" charset="2"/>
                        <a:buChar char="ü"/>
                      </a:pPr>
                      <a:r>
                        <a:rPr lang="en-US" sz="1400" baseline="0" dirty="0" smtClean="0"/>
                        <a:t> Identify the root cause(s)</a:t>
                      </a:r>
                      <a:endParaRPr lang="en-US" sz="1400" dirty="0"/>
                    </a:p>
                  </a:txBody>
                  <a:tcPr/>
                </a:tc>
                <a:tc>
                  <a:txBody>
                    <a:bodyPr/>
                    <a:lstStyle/>
                    <a:p>
                      <a:pPr>
                        <a:buFont typeface="Wingdings" pitchFamily="2" charset="2"/>
                        <a:buChar char="ü"/>
                      </a:pPr>
                      <a:r>
                        <a:rPr lang="en-US" sz="1400" dirty="0" smtClean="0"/>
                        <a:t> Describe</a:t>
                      </a:r>
                      <a:r>
                        <a:rPr lang="en-US" sz="1400" baseline="0" dirty="0" smtClean="0"/>
                        <a:t> the ideal future state (vision)</a:t>
                      </a:r>
                    </a:p>
                    <a:p>
                      <a:pPr>
                        <a:buFont typeface="Wingdings" pitchFamily="2" charset="2"/>
                        <a:buChar char="ü"/>
                      </a:pPr>
                      <a:endParaRPr lang="en-US" sz="1400" baseline="0" dirty="0" smtClean="0"/>
                    </a:p>
                    <a:p>
                      <a:pPr>
                        <a:buFont typeface="Wingdings" pitchFamily="2" charset="2"/>
                        <a:buChar char="ü"/>
                      </a:pPr>
                      <a:r>
                        <a:rPr lang="en-US" sz="1400" baseline="0" dirty="0" smtClean="0"/>
                        <a:t> Identify obstacles and uncertainty</a:t>
                      </a:r>
                      <a:endParaRPr lang="en-US" sz="1400" dirty="0"/>
                    </a:p>
                  </a:txBody>
                  <a:tcPr/>
                </a:tc>
                <a:tc>
                  <a:txBody>
                    <a:bodyPr/>
                    <a:lstStyle/>
                    <a:p>
                      <a:pPr>
                        <a:buFont typeface="Wingdings" pitchFamily="2" charset="2"/>
                        <a:buChar char="ü"/>
                      </a:pPr>
                      <a:r>
                        <a:rPr lang="en-US" sz="1400" dirty="0" smtClean="0"/>
                        <a:t> Select methodology (top down</a:t>
                      </a:r>
                      <a:r>
                        <a:rPr lang="en-US" sz="1400" baseline="0" dirty="0" smtClean="0"/>
                        <a:t> or bottom up)</a:t>
                      </a:r>
                    </a:p>
                    <a:p>
                      <a:pPr>
                        <a:buFont typeface="Wingdings" pitchFamily="2" charset="2"/>
                        <a:buChar char="ü"/>
                      </a:pPr>
                      <a:endParaRPr lang="en-US" sz="1400" baseline="0" dirty="0" smtClean="0"/>
                    </a:p>
                    <a:p>
                      <a:pPr>
                        <a:buFont typeface="Wingdings" pitchFamily="2" charset="2"/>
                        <a:buChar char="ü"/>
                      </a:pPr>
                      <a:r>
                        <a:rPr lang="en-US" sz="1400" baseline="0" dirty="0" smtClean="0"/>
                        <a:t> Introduce and lead change</a:t>
                      </a:r>
                      <a:endParaRPr lang="en-US" sz="1400" dirty="0"/>
                    </a:p>
                  </a:txBody>
                  <a:tcPr/>
                </a:tc>
                <a:tc>
                  <a:txBody>
                    <a:bodyPr/>
                    <a:lstStyle/>
                    <a:p>
                      <a:pPr>
                        <a:buFont typeface="Wingdings" pitchFamily="2" charset="2"/>
                        <a:buChar char="ü"/>
                      </a:pPr>
                      <a:r>
                        <a:rPr lang="en-US" sz="1400" dirty="0" smtClean="0"/>
                        <a:t> Compare pre-change and post-change</a:t>
                      </a:r>
                      <a:r>
                        <a:rPr lang="en-US" sz="1400" baseline="0" dirty="0" smtClean="0"/>
                        <a:t> performance</a:t>
                      </a:r>
                    </a:p>
                    <a:p>
                      <a:pPr>
                        <a:buFont typeface="Wingdings" pitchFamily="2" charset="2"/>
                        <a:buChar char="ü"/>
                      </a:pPr>
                      <a:endParaRPr lang="en-US" sz="1400" baseline="0" dirty="0" smtClean="0"/>
                    </a:p>
                    <a:p>
                      <a:pPr>
                        <a:buFont typeface="Wingdings" pitchFamily="2" charset="2"/>
                        <a:buChar char="ü"/>
                      </a:pPr>
                      <a:r>
                        <a:rPr lang="en-US" sz="1400" baseline="0" dirty="0" smtClean="0"/>
                        <a:t> Compare to ideal performance (benchmarking)</a:t>
                      </a:r>
                      <a:endParaRPr lang="en-US" sz="1400" dirty="0"/>
                    </a:p>
                  </a:txBody>
                  <a:tcPr/>
                </a:tc>
              </a:tr>
            </a:tbl>
          </a:graphicData>
        </a:graphic>
      </p:graphicFrame>
      <p:sp>
        <p:nvSpPr>
          <p:cNvPr id="10" name="TextBox 9"/>
          <p:cNvSpPr txBox="1"/>
          <p:nvPr/>
        </p:nvSpPr>
        <p:spPr>
          <a:xfrm>
            <a:off x="914400" y="4343400"/>
            <a:ext cx="5999015" cy="1938992"/>
          </a:xfrm>
          <a:prstGeom prst="rect">
            <a:avLst/>
          </a:prstGeom>
          <a:noFill/>
        </p:spPr>
        <p:txBody>
          <a:bodyPr wrap="none" rtlCol="0">
            <a:spAutoFit/>
          </a:bodyPr>
          <a:lstStyle/>
          <a:p>
            <a:pPr>
              <a:buFont typeface="Wingdings" pitchFamily="2" charset="2"/>
              <a:buChar char="Ø"/>
            </a:pPr>
            <a:r>
              <a:rPr lang="en-US" sz="2400" dirty="0" smtClean="0"/>
              <a:t>  Change is hard</a:t>
            </a:r>
          </a:p>
          <a:p>
            <a:pPr>
              <a:buFont typeface="Wingdings" pitchFamily="2" charset="2"/>
              <a:buChar char="Ø"/>
            </a:pPr>
            <a:endParaRPr lang="en-US" sz="2400" dirty="0" smtClean="0"/>
          </a:p>
          <a:p>
            <a:pPr>
              <a:buFont typeface="Wingdings" pitchFamily="2" charset="2"/>
              <a:buChar char="Ø"/>
            </a:pPr>
            <a:r>
              <a:rPr lang="en-US" sz="2400" dirty="0" smtClean="0"/>
              <a:t>  People resist change</a:t>
            </a:r>
          </a:p>
          <a:p>
            <a:pPr>
              <a:buFont typeface="Wingdings" pitchFamily="2" charset="2"/>
              <a:buChar char="Ø"/>
            </a:pPr>
            <a:endParaRPr lang="en-US" sz="2400" dirty="0" smtClean="0"/>
          </a:p>
          <a:p>
            <a:pPr>
              <a:buFont typeface="Wingdings" pitchFamily="2" charset="2"/>
              <a:buChar char="Ø"/>
            </a:pPr>
            <a:r>
              <a:rPr lang="en-US" sz="2400" dirty="0" smtClean="0"/>
              <a:t>  Change takes leadership (not management)</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17</a:t>
            </a:fld>
            <a:endParaRPr lang="en-US"/>
          </a:p>
        </p:txBody>
      </p:sp>
      <p:sp>
        <p:nvSpPr>
          <p:cNvPr id="3" name="TextBox 2"/>
          <p:cNvSpPr txBox="1"/>
          <p:nvPr/>
        </p:nvSpPr>
        <p:spPr>
          <a:xfrm>
            <a:off x="1371600" y="381000"/>
            <a:ext cx="4302653" cy="646331"/>
          </a:xfrm>
          <a:prstGeom prst="rect">
            <a:avLst/>
          </a:prstGeom>
          <a:noFill/>
        </p:spPr>
        <p:txBody>
          <a:bodyPr wrap="none" rtlCol="0">
            <a:spAutoFit/>
          </a:bodyPr>
          <a:lstStyle/>
          <a:p>
            <a:r>
              <a:rPr lang="en-US" sz="3600" dirty="0" smtClean="0"/>
              <a:t>Implementing Change</a:t>
            </a:r>
            <a:endParaRPr lang="en-US" sz="3600" dirty="0"/>
          </a:p>
        </p:txBody>
      </p:sp>
      <p:sp>
        <p:nvSpPr>
          <p:cNvPr id="4" name="Rectangle 3"/>
          <p:cNvSpPr/>
          <p:nvPr/>
        </p:nvSpPr>
        <p:spPr>
          <a:xfrm>
            <a:off x="914400" y="1600200"/>
            <a:ext cx="7772400" cy="3323987"/>
          </a:xfrm>
          <a:prstGeom prst="rect">
            <a:avLst/>
          </a:prstGeom>
        </p:spPr>
        <p:txBody>
          <a:bodyPr wrap="square">
            <a:spAutoFit/>
          </a:bodyPr>
          <a:lstStyle/>
          <a:p>
            <a:pPr>
              <a:buFont typeface="Wingdings" pitchFamily="2" charset="2"/>
              <a:buChar char="Ø"/>
            </a:pPr>
            <a:r>
              <a:rPr lang="en-US" sz="2400" b="1" dirty="0" smtClean="0"/>
              <a:t>  Top Down Change</a:t>
            </a:r>
            <a:r>
              <a:rPr lang="en-US" sz="2400" dirty="0" smtClean="0"/>
              <a:t>.  A fast, revolutionary approach to change in which top managers identify what needs to be changed and then move quickly to implement the changes throughout the organization</a:t>
            </a:r>
          </a:p>
          <a:p>
            <a:pPr lvl="1">
              <a:buFont typeface="Wingdings" pitchFamily="2" charset="2"/>
              <a:buChar char="Ø"/>
            </a:pPr>
            <a:endParaRPr lang="en-US" sz="2400" dirty="0" smtClean="0"/>
          </a:p>
          <a:p>
            <a:pPr>
              <a:buFont typeface="Wingdings" pitchFamily="2" charset="2"/>
              <a:buChar char="Ø"/>
            </a:pPr>
            <a:r>
              <a:rPr lang="en-US" sz="2400" b="1" dirty="0" smtClean="0"/>
              <a:t>  Bottom-up change.  </a:t>
            </a:r>
            <a:r>
              <a:rPr lang="en-US" sz="2400" dirty="0" smtClean="0"/>
              <a:t>A gradual or evolutionary approach to change in which managers at all levels work together to develop a detailed plan for change.</a:t>
            </a:r>
          </a:p>
          <a:p>
            <a:pPr lvl="1">
              <a:buClr>
                <a:srgbClr val="558ED5"/>
              </a:buClr>
            </a:pPr>
            <a:endParaRPr lang="en-US" dirty="0" smtClean="0"/>
          </a:p>
        </p:txBody>
      </p:sp>
      <p:pic>
        <p:nvPicPr>
          <p:cNvPr id="21506" name="Picture 2" descr="http://changemanagementsuccess.com/wp-content/uploads/2013/03/ChangeManagementTugOfWar.jpg"/>
          <p:cNvPicPr>
            <a:picLocks noChangeAspect="1" noChangeArrowheads="1"/>
          </p:cNvPicPr>
          <p:nvPr/>
        </p:nvPicPr>
        <p:blipFill>
          <a:blip r:embed="rId3" cstate="print"/>
          <a:srcRect/>
          <a:stretch>
            <a:fillRect/>
          </a:stretch>
        </p:blipFill>
        <p:spPr bwMode="auto">
          <a:xfrm>
            <a:off x="2514600" y="5029200"/>
            <a:ext cx="4429125" cy="145732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18</a:t>
            </a:fld>
            <a:endParaRPr lang="en-US"/>
          </a:p>
        </p:txBody>
      </p:sp>
      <p:sp>
        <p:nvSpPr>
          <p:cNvPr id="3" name="TextBox 2"/>
          <p:cNvSpPr txBox="1"/>
          <p:nvPr/>
        </p:nvSpPr>
        <p:spPr>
          <a:xfrm>
            <a:off x="1371600" y="381000"/>
            <a:ext cx="3607013" cy="646331"/>
          </a:xfrm>
          <a:prstGeom prst="rect">
            <a:avLst/>
          </a:prstGeom>
          <a:noFill/>
        </p:spPr>
        <p:txBody>
          <a:bodyPr wrap="none" rtlCol="0">
            <a:spAutoFit/>
          </a:bodyPr>
          <a:lstStyle/>
          <a:p>
            <a:r>
              <a:rPr lang="en-US" sz="3600" dirty="0" smtClean="0"/>
              <a:t>Evaluating Change</a:t>
            </a:r>
            <a:endParaRPr lang="en-US" sz="3600" dirty="0"/>
          </a:p>
        </p:txBody>
      </p:sp>
      <p:sp>
        <p:nvSpPr>
          <p:cNvPr id="4" name="Rectangle 3"/>
          <p:cNvSpPr/>
          <p:nvPr/>
        </p:nvSpPr>
        <p:spPr>
          <a:xfrm>
            <a:off x="914400" y="1600200"/>
            <a:ext cx="7772400" cy="3416320"/>
          </a:xfrm>
          <a:prstGeom prst="rect">
            <a:avLst/>
          </a:prstGeom>
        </p:spPr>
        <p:txBody>
          <a:bodyPr wrap="square">
            <a:spAutoFit/>
          </a:bodyPr>
          <a:lstStyle/>
          <a:p>
            <a:pPr>
              <a:buFont typeface="Wingdings" pitchFamily="2" charset="2"/>
              <a:buChar char="Ø"/>
            </a:pPr>
            <a:r>
              <a:rPr lang="en-US" sz="2400" b="1" dirty="0" smtClean="0"/>
              <a:t>  Benchmarking.  </a:t>
            </a:r>
            <a:r>
              <a:rPr lang="en-US" sz="2400" dirty="0" smtClean="0"/>
              <a:t>The process of comparing one company’s performance on specific dimensions with the performance of other, high-performing organizations</a:t>
            </a:r>
          </a:p>
          <a:p>
            <a:pPr lvl="1">
              <a:buFont typeface="Wingdings" pitchFamily="2" charset="2"/>
              <a:buChar char="§"/>
            </a:pPr>
            <a:r>
              <a:rPr lang="en-US" sz="2400" dirty="0" smtClean="0"/>
              <a:t>  Many flavors of benchmarking exist</a:t>
            </a:r>
          </a:p>
          <a:p>
            <a:pPr lvl="1">
              <a:buFont typeface="Wingdings" pitchFamily="2" charset="2"/>
              <a:buChar char="§"/>
            </a:pPr>
            <a:r>
              <a:rPr lang="en-US" sz="2400" dirty="0" smtClean="0"/>
              <a:t>  Lots of software from which to chose</a:t>
            </a:r>
          </a:p>
          <a:p>
            <a:pPr lvl="1">
              <a:buFont typeface="Wingdings" pitchFamily="2" charset="2"/>
              <a:buChar char="§"/>
            </a:pPr>
            <a:endParaRPr lang="en-US" sz="2400" dirty="0" smtClean="0"/>
          </a:p>
          <a:p>
            <a:pPr>
              <a:buFont typeface="Wingdings" pitchFamily="2" charset="2"/>
              <a:buChar char="Ø"/>
            </a:pPr>
            <a:r>
              <a:rPr lang="en-US" sz="2400" dirty="0" smtClean="0"/>
              <a:t>  Everyone is looking for the “best practice”</a:t>
            </a:r>
          </a:p>
          <a:p>
            <a:pPr lvl="1">
              <a:buFont typeface="Wingdings" pitchFamily="2" charset="2"/>
              <a:buChar char="ü"/>
            </a:pPr>
            <a:r>
              <a:rPr lang="en-US" sz="2400" dirty="0" smtClean="0"/>
              <a:t>  Industry standards</a:t>
            </a:r>
          </a:p>
          <a:p>
            <a:pPr lvl="1">
              <a:buFont typeface="Calibri" pitchFamily="34" charset="0"/>
              <a:buChar char="?"/>
            </a:pPr>
            <a:r>
              <a:rPr lang="en-US" sz="2400" dirty="0" smtClean="0"/>
              <a:t>   Competitor’s results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19</a:t>
            </a:fld>
            <a:endParaRPr lang="en-US"/>
          </a:p>
        </p:txBody>
      </p:sp>
      <p:sp>
        <p:nvSpPr>
          <p:cNvPr id="3" name="TextBox 2"/>
          <p:cNvSpPr txBox="1"/>
          <p:nvPr/>
        </p:nvSpPr>
        <p:spPr>
          <a:xfrm>
            <a:off x="1371600" y="381000"/>
            <a:ext cx="5154809" cy="646331"/>
          </a:xfrm>
          <a:prstGeom prst="rect">
            <a:avLst/>
          </a:prstGeom>
          <a:noFill/>
        </p:spPr>
        <p:txBody>
          <a:bodyPr wrap="none" rtlCol="0">
            <a:spAutoFit/>
          </a:bodyPr>
          <a:lstStyle/>
          <a:p>
            <a:r>
              <a:rPr lang="en-US" sz="3600" dirty="0" smtClean="0"/>
              <a:t>Nature of Decision Making</a:t>
            </a:r>
            <a:endParaRPr lang="en-US" sz="3600" dirty="0"/>
          </a:p>
        </p:txBody>
      </p:sp>
      <p:sp>
        <p:nvSpPr>
          <p:cNvPr id="4" name="Rectangle 3"/>
          <p:cNvSpPr/>
          <p:nvPr/>
        </p:nvSpPr>
        <p:spPr>
          <a:xfrm>
            <a:off x="914400" y="1600200"/>
            <a:ext cx="7772400" cy="4524315"/>
          </a:xfrm>
          <a:prstGeom prst="rect">
            <a:avLst/>
          </a:prstGeom>
        </p:spPr>
        <p:txBody>
          <a:bodyPr wrap="square">
            <a:spAutoFit/>
          </a:bodyPr>
          <a:lstStyle/>
          <a:p>
            <a:pPr>
              <a:buFont typeface="Wingdings" pitchFamily="2" charset="2"/>
              <a:buChar char="Ø"/>
              <a:defRPr/>
            </a:pPr>
            <a:r>
              <a:rPr lang="en-US" sz="2400" dirty="0" smtClean="0"/>
              <a:t>  The process by which managers respond to opportunities and threats that confront them by analyzing options and making determinations about  specific organizational goals and courses of action</a:t>
            </a:r>
          </a:p>
          <a:p>
            <a:pPr marL="0" lvl="1">
              <a:defRPr/>
            </a:pPr>
            <a:endParaRPr lang="en-US" sz="2400" dirty="0" smtClean="0"/>
          </a:p>
          <a:p>
            <a:pPr>
              <a:buFont typeface="Wingdings" pitchFamily="2" charset="2"/>
              <a:buChar char="Ø"/>
            </a:pPr>
            <a:r>
              <a:rPr lang="en-US" sz="2400" b="1" dirty="0" smtClean="0"/>
              <a:t>  In response to opportunities.  </a:t>
            </a:r>
            <a:r>
              <a:rPr lang="en-US" sz="2400" dirty="0" smtClean="0"/>
              <a:t>Occurs when managers respond to ways to improve organizational performance to benefit customers, employees, and other stakeholder groups</a:t>
            </a:r>
          </a:p>
          <a:p>
            <a:pPr>
              <a:buClr>
                <a:srgbClr val="376092"/>
              </a:buClr>
            </a:pPr>
            <a:endParaRPr lang="en-US" sz="2400" dirty="0" smtClean="0"/>
          </a:p>
          <a:p>
            <a:pPr>
              <a:buFont typeface="Wingdings" pitchFamily="2" charset="2"/>
              <a:buChar char="Ø"/>
            </a:pPr>
            <a:r>
              <a:rPr lang="en-US" sz="2400" b="1" dirty="0" smtClean="0"/>
              <a:t>  In response to threats.  </a:t>
            </a:r>
            <a:r>
              <a:rPr lang="en-US" sz="2400" dirty="0" smtClean="0"/>
              <a:t>Events inside or outside the organization are adversely affecting organizational performance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a:t>
            </a:fld>
            <a:endParaRPr lang="en-US"/>
          </a:p>
        </p:txBody>
      </p:sp>
      <p:sp>
        <p:nvSpPr>
          <p:cNvPr id="3" name="TextBox 2"/>
          <p:cNvSpPr txBox="1"/>
          <p:nvPr/>
        </p:nvSpPr>
        <p:spPr>
          <a:xfrm>
            <a:off x="1371600" y="381000"/>
            <a:ext cx="2214837" cy="646331"/>
          </a:xfrm>
          <a:prstGeom prst="rect">
            <a:avLst/>
          </a:prstGeom>
          <a:noFill/>
        </p:spPr>
        <p:txBody>
          <a:bodyPr wrap="none" rtlCol="0">
            <a:spAutoFit/>
          </a:bodyPr>
          <a:lstStyle/>
          <a:p>
            <a:r>
              <a:rPr lang="en-US" sz="3600" dirty="0" smtClean="0"/>
              <a:t>Definitions</a:t>
            </a:r>
            <a:endParaRPr lang="en-US" sz="3600" dirty="0"/>
          </a:p>
        </p:txBody>
      </p:sp>
      <p:sp>
        <p:nvSpPr>
          <p:cNvPr id="4" name="Rectangle 3"/>
          <p:cNvSpPr/>
          <p:nvPr/>
        </p:nvSpPr>
        <p:spPr>
          <a:xfrm>
            <a:off x="914400" y="1600200"/>
            <a:ext cx="7772400" cy="4330416"/>
          </a:xfrm>
          <a:prstGeom prst="rect">
            <a:avLst/>
          </a:prstGeom>
        </p:spPr>
        <p:txBody>
          <a:bodyPr wrap="square">
            <a:spAutoFit/>
          </a:bodyPr>
          <a:lstStyle/>
          <a:p>
            <a:pPr>
              <a:lnSpc>
                <a:spcPct val="90000"/>
              </a:lnSpc>
              <a:buFont typeface="Wingdings" pitchFamily="2" charset="2"/>
              <a:buChar char="Ø"/>
              <a:defRPr/>
            </a:pPr>
            <a:r>
              <a:rPr lang="en-US" sz="2400" b="1" dirty="0" smtClean="0"/>
              <a:t>  Organizational Control</a:t>
            </a:r>
            <a:r>
              <a:rPr lang="en-US" sz="2400" dirty="0" smtClean="0"/>
              <a:t>.  Managers monitor and regulate how efficiently and effectively an organization and its members are performing the activities necessary to achieve </a:t>
            </a:r>
            <a:br>
              <a:rPr lang="en-US" sz="2400" dirty="0" smtClean="0"/>
            </a:br>
            <a:r>
              <a:rPr lang="en-US" sz="2400" dirty="0" smtClean="0"/>
              <a:t>organizational goals</a:t>
            </a:r>
          </a:p>
          <a:p>
            <a:pPr lvl="1">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b="1" dirty="0" smtClean="0"/>
              <a:t>  Control Systems</a:t>
            </a:r>
            <a:r>
              <a:rPr lang="en-US" sz="2400" dirty="0" smtClean="0"/>
              <a:t>.  Formal, target-setting, monitoring, evaluation and feedback systems that provide managers with information about whether the organization’s strategy and structure are working efficiently and effectively.</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dirty="0" smtClean="0"/>
              <a:t>  A system must be managed.  The bigger the system, the more difficult it is to manage it to perform optimally</a:t>
            </a:r>
          </a:p>
          <a:p>
            <a:pPr lvl="1">
              <a:lnSpc>
                <a:spcPct val="90000"/>
              </a:lnSpc>
              <a:defRPr/>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20</a:t>
            </a:fld>
            <a:endParaRPr lang="en-US"/>
          </a:p>
        </p:txBody>
      </p:sp>
      <p:sp>
        <p:nvSpPr>
          <p:cNvPr id="3" name="TextBox 2"/>
          <p:cNvSpPr txBox="1"/>
          <p:nvPr/>
        </p:nvSpPr>
        <p:spPr>
          <a:xfrm>
            <a:off x="1371600" y="381000"/>
            <a:ext cx="1868525" cy="646331"/>
          </a:xfrm>
          <a:prstGeom prst="rect">
            <a:avLst/>
          </a:prstGeom>
          <a:noFill/>
        </p:spPr>
        <p:txBody>
          <a:bodyPr wrap="none" rtlCol="0">
            <a:spAutoFit/>
          </a:bodyPr>
          <a:lstStyle/>
          <a:p>
            <a:r>
              <a:rPr lang="en-US" sz="3600" dirty="0" smtClean="0"/>
              <a:t>Methods</a:t>
            </a:r>
            <a:endParaRPr lang="en-US" sz="3600" dirty="0"/>
          </a:p>
        </p:txBody>
      </p:sp>
      <p:sp>
        <p:nvSpPr>
          <p:cNvPr id="4" name="Rectangle 3"/>
          <p:cNvSpPr/>
          <p:nvPr/>
        </p:nvSpPr>
        <p:spPr>
          <a:xfrm>
            <a:off x="914400" y="1600200"/>
            <a:ext cx="7924800" cy="3785652"/>
          </a:xfrm>
          <a:prstGeom prst="rect">
            <a:avLst/>
          </a:prstGeom>
        </p:spPr>
        <p:txBody>
          <a:bodyPr wrap="square">
            <a:spAutoFit/>
          </a:bodyPr>
          <a:lstStyle/>
          <a:p>
            <a:pPr>
              <a:defRPr/>
            </a:pPr>
            <a:r>
              <a:rPr lang="en-US" sz="2400" b="1" dirty="0" smtClean="0"/>
              <a:t>Programmed Decision.  </a:t>
            </a:r>
            <a:r>
              <a:rPr lang="en-US" sz="2400" dirty="0" smtClean="0"/>
              <a:t>Routine, virtually automatic process.</a:t>
            </a:r>
          </a:p>
          <a:p>
            <a:pPr>
              <a:defRPr/>
            </a:pPr>
            <a:r>
              <a:rPr lang="en-US" sz="2400" dirty="0" smtClean="0"/>
              <a:t>Decisions have been made so many times in the past that managers have developed rules or guidelines to be applied when certain situations inevitably occur</a:t>
            </a:r>
          </a:p>
          <a:p>
            <a:pPr>
              <a:defRPr/>
            </a:pPr>
            <a:endParaRPr lang="en-US" sz="2400" dirty="0" smtClean="0"/>
          </a:p>
          <a:p>
            <a:pPr>
              <a:defRPr/>
            </a:pPr>
            <a:r>
              <a:rPr lang="en-US" sz="2400" b="1" dirty="0" smtClean="0"/>
              <a:t>Non-Programmed Decisions.  </a:t>
            </a:r>
            <a:r>
              <a:rPr lang="en-US" sz="2400" dirty="0" smtClean="0"/>
              <a:t>Non-routine decision making that occurs in response to unusual, unpredictable  opportunities and threats.  Rules do not exist because the situation is unexpected or uncertain and managers lack the information they would need to develop rules to cover it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21</a:t>
            </a:fld>
            <a:endParaRPr lang="en-US"/>
          </a:p>
        </p:txBody>
      </p:sp>
      <p:sp>
        <p:nvSpPr>
          <p:cNvPr id="3" name="Rectangle 2"/>
          <p:cNvSpPr/>
          <p:nvPr/>
        </p:nvSpPr>
        <p:spPr>
          <a:xfrm>
            <a:off x="914400" y="1600200"/>
            <a:ext cx="7772400" cy="4413516"/>
          </a:xfrm>
          <a:prstGeom prst="rect">
            <a:avLst/>
          </a:prstGeom>
        </p:spPr>
        <p:txBody>
          <a:bodyPr wrap="square">
            <a:spAutoFit/>
          </a:bodyPr>
          <a:lstStyle/>
          <a:p>
            <a:pPr>
              <a:lnSpc>
                <a:spcPct val="90000"/>
              </a:lnSpc>
              <a:buFont typeface="Wingdings" pitchFamily="2" charset="2"/>
              <a:buChar char="Ø"/>
              <a:defRPr/>
            </a:pPr>
            <a:r>
              <a:rPr lang="en-US" sz="2400" b="1" dirty="0" smtClean="0"/>
              <a:t>  Intuition.  </a:t>
            </a:r>
            <a:r>
              <a:rPr lang="en-US" sz="2400" dirty="0" smtClean="0"/>
              <a:t>Feelings, beliefs, and hunches that come readily to mind, require little effort and information gathering and result in on-the-spot decisions</a:t>
            </a:r>
          </a:p>
          <a:p>
            <a:pPr lvl="1">
              <a:lnSpc>
                <a:spcPct val="90000"/>
              </a:lnSpc>
              <a:buFont typeface="Wingdings" pitchFamily="2" charset="2"/>
              <a:buChar char="§"/>
              <a:defRPr/>
            </a:pPr>
            <a:r>
              <a:rPr lang="en-US" sz="2400" dirty="0" smtClean="0"/>
              <a:t>  Tacit versus explicit knowledge</a:t>
            </a:r>
          </a:p>
          <a:p>
            <a:pPr lvl="1">
              <a:lnSpc>
                <a:spcPct val="90000"/>
              </a:lnSpc>
              <a:buFont typeface="Wingdings" pitchFamily="2" charset="2"/>
              <a:buChar char="§"/>
              <a:defRPr/>
            </a:pPr>
            <a:r>
              <a:rPr lang="en-US" sz="2400" dirty="0" smtClean="0"/>
              <a:t>  The power of “</a:t>
            </a:r>
            <a:r>
              <a:rPr lang="en-US" sz="2400" i="1" dirty="0" smtClean="0"/>
              <a:t>Blink</a:t>
            </a:r>
            <a:r>
              <a:rPr lang="en-US" sz="2400" dirty="0" smtClean="0"/>
              <a:t>”</a:t>
            </a:r>
          </a:p>
          <a:p>
            <a:pPr>
              <a:lnSpc>
                <a:spcPct val="90000"/>
              </a:lnSpc>
              <a:buFont typeface="Wingdings" pitchFamily="2" charset="2"/>
              <a:buChar char="Ø"/>
              <a:defRPr/>
            </a:pPr>
            <a:endParaRPr lang="en-US" sz="2400" dirty="0" smtClean="0"/>
          </a:p>
          <a:p>
            <a:pPr>
              <a:lnSpc>
                <a:spcPct val="90000"/>
              </a:lnSpc>
              <a:buFont typeface="Wingdings" pitchFamily="2" charset="2"/>
              <a:buChar char="Ø"/>
            </a:pPr>
            <a:r>
              <a:rPr lang="en-US" sz="2400" b="1" dirty="0" smtClean="0"/>
              <a:t>  Reasoned judgment</a:t>
            </a:r>
            <a:r>
              <a:rPr lang="en-US" sz="2400" dirty="0" smtClean="0"/>
              <a:t> .  Decisions that take time and effort to make and result from careful information gathering, generation of alternatives, and evaluation of alternatives</a:t>
            </a:r>
          </a:p>
          <a:p>
            <a:pPr lvl="1">
              <a:lnSpc>
                <a:spcPct val="90000"/>
              </a:lnSpc>
              <a:buFont typeface="Wingdings" pitchFamily="2" charset="2"/>
              <a:buChar char="§"/>
            </a:pPr>
            <a:r>
              <a:rPr lang="en-US" sz="2400" dirty="0" smtClean="0"/>
              <a:t>  Requires quantitative information</a:t>
            </a:r>
          </a:p>
          <a:p>
            <a:pPr lvl="1">
              <a:lnSpc>
                <a:spcPct val="90000"/>
              </a:lnSpc>
              <a:buFont typeface="Wingdings" pitchFamily="2" charset="2"/>
              <a:buChar char="§"/>
            </a:pPr>
            <a:r>
              <a:rPr lang="en-US" sz="2400" dirty="0" smtClean="0"/>
              <a:t>  Analysis of alternatives (</a:t>
            </a:r>
            <a:r>
              <a:rPr lang="en-US" sz="2400" dirty="0" err="1" smtClean="0"/>
              <a:t>AoA</a:t>
            </a:r>
            <a:r>
              <a:rPr lang="en-US" sz="2400" dirty="0" smtClean="0"/>
              <a:t>)</a:t>
            </a:r>
          </a:p>
          <a:p>
            <a:pPr lvl="1">
              <a:lnSpc>
                <a:spcPct val="90000"/>
              </a:lnSpc>
              <a:buFont typeface="Wingdings" pitchFamily="2" charset="2"/>
              <a:buChar char="§"/>
            </a:pPr>
            <a:r>
              <a:rPr lang="en-US" sz="2400" dirty="0" smtClean="0"/>
              <a:t>  Beware of analysis paralysis</a:t>
            </a:r>
          </a:p>
          <a:p>
            <a:pPr lvl="1">
              <a:lnSpc>
                <a:spcPct val="90000"/>
              </a:lnSpc>
              <a:buFont typeface="Wingdings" pitchFamily="2" charset="2"/>
              <a:buChar char="§"/>
            </a:pPr>
            <a:r>
              <a:rPr lang="en-US" sz="2400" dirty="0" smtClean="0"/>
              <a:t>  See “game theory”</a:t>
            </a:r>
          </a:p>
        </p:txBody>
      </p:sp>
      <p:sp>
        <p:nvSpPr>
          <p:cNvPr id="4" name="TextBox 3"/>
          <p:cNvSpPr txBox="1"/>
          <p:nvPr/>
        </p:nvSpPr>
        <p:spPr>
          <a:xfrm>
            <a:off x="1371600" y="381000"/>
            <a:ext cx="2175596" cy="646331"/>
          </a:xfrm>
          <a:prstGeom prst="rect">
            <a:avLst/>
          </a:prstGeom>
          <a:noFill/>
        </p:spPr>
        <p:txBody>
          <a:bodyPr wrap="none" rtlCol="0">
            <a:spAutoFit/>
          </a:bodyPr>
          <a:lstStyle/>
          <a:p>
            <a:r>
              <a:rPr lang="en-US" sz="3600" dirty="0" smtClean="0"/>
              <a:t>Based On?</a:t>
            </a:r>
            <a:endParaRPr lang="en-US" sz="3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z="1400" smtClean="0"/>
              <a:pPr/>
              <a:t>22</a:t>
            </a:fld>
            <a:endParaRPr lang="en-US" sz="1400" dirty="0"/>
          </a:p>
        </p:txBody>
      </p:sp>
      <p:sp>
        <p:nvSpPr>
          <p:cNvPr id="3" name="TextBox 2"/>
          <p:cNvSpPr txBox="1"/>
          <p:nvPr/>
        </p:nvSpPr>
        <p:spPr>
          <a:xfrm>
            <a:off x="1371600" y="381000"/>
            <a:ext cx="5928226" cy="646331"/>
          </a:xfrm>
          <a:prstGeom prst="rect">
            <a:avLst/>
          </a:prstGeom>
          <a:noFill/>
        </p:spPr>
        <p:txBody>
          <a:bodyPr wrap="none" rtlCol="0">
            <a:spAutoFit/>
          </a:bodyPr>
          <a:lstStyle/>
          <a:p>
            <a:r>
              <a:rPr lang="en-US" sz="3600" dirty="0" smtClean="0"/>
              <a:t>Classic Decision Making Model</a:t>
            </a:r>
            <a:endParaRPr lang="en-US" sz="3600" dirty="0"/>
          </a:p>
        </p:txBody>
      </p:sp>
      <p:sp>
        <p:nvSpPr>
          <p:cNvPr id="4" name="Rectangle 3"/>
          <p:cNvSpPr/>
          <p:nvPr/>
        </p:nvSpPr>
        <p:spPr>
          <a:xfrm>
            <a:off x="914400" y="1600200"/>
            <a:ext cx="7772400" cy="2677656"/>
          </a:xfrm>
          <a:prstGeom prst="rect">
            <a:avLst/>
          </a:prstGeom>
        </p:spPr>
        <p:txBody>
          <a:bodyPr wrap="square">
            <a:spAutoFit/>
          </a:bodyPr>
          <a:lstStyle/>
          <a:p>
            <a:pPr marL="0" lvl="1">
              <a:defRPr/>
            </a:pPr>
            <a:r>
              <a:rPr lang="en-US" sz="2400" dirty="0" smtClean="0"/>
              <a:t>A prescriptive model of decision making that assumes the decision maker can identify and evaluate </a:t>
            </a:r>
            <a:r>
              <a:rPr lang="en-US" sz="2400" u="sng" dirty="0" smtClean="0"/>
              <a:t>all</a:t>
            </a:r>
            <a:r>
              <a:rPr lang="en-US" sz="2400" dirty="0" smtClean="0"/>
              <a:t> possible alternatives and their consequences and rationally choose the most appropriate decision in light of what managers believe to be the most desirable future consequences for their organization</a:t>
            </a:r>
          </a:p>
          <a:p>
            <a:pPr lvl="1">
              <a:defRPr/>
            </a:pPr>
            <a:endParaRPr lang="en-US" sz="2400" dirty="0"/>
          </a:p>
        </p:txBody>
      </p:sp>
      <p:sp>
        <p:nvSpPr>
          <p:cNvPr id="6" name="Rounded Rectangle 5"/>
          <p:cNvSpPr/>
          <p:nvPr/>
        </p:nvSpPr>
        <p:spPr>
          <a:xfrm>
            <a:off x="914400" y="4343400"/>
            <a:ext cx="1828800" cy="1828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List all alternative courses of action with consequences</a:t>
            </a:r>
            <a:endParaRPr lang="en-US" sz="1600" dirty="0">
              <a:solidFill>
                <a:schemeClr val="tx1"/>
              </a:solidFill>
            </a:endParaRPr>
          </a:p>
        </p:txBody>
      </p:sp>
      <p:sp>
        <p:nvSpPr>
          <p:cNvPr id="7" name="Rounded Rectangle 6"/>
          <p:cNvSpPr/>
          <p:nvPr/>
        </p:nvSpPr>
        <p:spPr>
          <a:xfrm>
            <a:off x="3657600" y="4343400"/>
            <a:ext cx="1828800" cy="1828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Rank each alternative  from least to most preferred according to personal preference</a:t>
            </a:r>
            <a:endParaRPr lang="en-US" sz="1600" dirty="0">
              <a:solidFill>
                <a:schemeClr val="tx1"/>
              </a:solidFill>
            </a:endParaRPr>
          </a:p>
        </p:txBody>
      </p:sp>
      <p:sp>
        <p:nvSpPr>
          <p:cNvPr id="8" name="Rounded Rectangle 7"/>
          <p:cNvSpPr/>
          <p:nvPr/>
        </p:nvSpPr>
        <p:spPr>
          <a:xfrm>
            <a:off x="6400800" y="4343400"/>
            <a:ext cx="1828800" cy="1828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600" dirty="0" smtClean="0">
                <a:solidFill>
                  <a:schemeClr val="tx1"/>
                </a:solidFill>
              </a:rPr>
              <a:t>Select the alternative that leads to most desired future consequences</a:t>
            </a:r>
            <a:endParaRPr lang="en-US" sz="1600" dirty="0">
              <a:solidFill>
                <a:schemeClr val="tx1"/>
              </a:solidFill>
            </a:endParaRPr>
          </a:p>
        </p:txBody>
      </p:sp>
      <p:cxnSp>
        <p:nvCxnSpPr>
          <p:cNvPr id="10" name="Straight Arrow Connector 9"/>
          <p:cNvCxnSpPr>
            <a:endCxn id="7" idx="1"/>
          </p:cNvCxnSpPr>
          <p:nvPr/>
        </p:nvCxnSpPr>
        <p:spPr>
          <a:xfrm>
            <a:off x="2743200" y="5257800"/>
            <a:ext cx="914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8" idx="1"/>
          </p:cNvCxnSpPr>
          <p:nvPr/>
        </p:nvCxnSpPr>
        <p:spPr>
          <a:xfrm>
            <a:off x="5486400" y="5257800"/>
            <a:ext cx="914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23</a:t>
            </a:fld>
            <a:endParaRPr lang="en-US"/>
          </a:p>
        </p:txBody>
      </p:sp>
      <p:graphicFrame>
        <p:nvGraphicFramePr>
          <p:cNvPr id="3" name="Table 2"/>
          <p:cNvGraphicFramePr>
            <a:graphicFrameLocks noGrp="1"/>
          </p:cNvGraphicFramePr>
          <p:nvPr/>
        </p:nvGraphicFramePr>
        <p:xfrm>
          <a:off x="914400" y="1600200"/>
          <a:ext cx="7315200" cy="4571999"/>
        </p:xfrm>
        <a:graphic>
          <a:graphicData uri="http://schemas.openxmlformats.org/drawingml/2006/table">
            <a:tbl>
              <a:tblPr firstRow="1" bandRow="1">
                <a:tableStyleId>{93296810-A885-4BE3-A3E7-6D5BEEA58F35}</a:tableStyleId>
              </a:tblPr>
              <a:tblGrid>
                <a:gridCol w="1219200"/>
                <a:gridCol w="6096000"/>
              </a:tblGrid>
              <a:tr h="489857">
                <a:tc>
                  <a:txBody>
                    <a:bodyPr/>
                    <a:lstStyle/>
                    <a:p>
                      <a:pPr algn="ctr"/>
                      <a:r>
                        <a:rPr lang="en-US" sz="2400" dirty="0" smtClean="0"/>
                        <a:t>Step</a:t>
                      </a:r>
                      <a:endParaRPr lang="en-US" sz="2400" dirty="0"/>
                    </a:p>
                  </a:txBody>
                  <a:tcPr/>
                </a:tc>
                <a:tc>
                  <a:txBody>
                    <a:bodyPr/>
                    <a:lstStyle/>
                    <a:p>
                      <a:pPr algn="ctr"/>
                      <a:r>
                        <a:rPr lang="en-US" sz="2400" dirty="0" smtClean="0"/>
                        <a:t>Assumptions</a:t>
                      </a:r>
                      <a:endParaRPr lang="en-US" sz="2400" dirty="0"/>
                    </a:p>
                  </a:txBody>
                  <a:tcPr/>
                </a:tc>
              </a:tr>
              <a:tr h="1360714">
                <a:tc>
                  <a:txBody>
                    <a:bodyPr/>
                    <a:lstStyle/>
                    <a:p>
                      <a:pPr algn="ctr"/>
                      <a:r>
                        <a:rPr lang="en-US" sz="2400" dirty="0" smtClean="0"/>
                        <a:t>List</a:t>
                      </a:r>
                      <a:endParaRPr lang="en-US" sz="2400" dirty="0"/>
                    </a:p>
                  </a:txBody>
                  <a:tcPr anchor="ctr"/>
                </a:tc>
                <a:tc>
                  <a:txBody>
                    <a:bodyPr/>
                    <a:lstStyle/>
                    <a:p>
                      <a:pPr>
                        <a:buFont typeface="Arial" pitchFamily="34" charset="0"/>
                        <a:buChar char="•"/>
                      </a:pPr>
                      <a:r>
                        <a:rPr lang="en-US" dirty="0" smtClean="0"/>
                        <a:t>  All reasonable</a:t>
                      </a:r>
                      <a:r>
                        <a:rPr lang="en-US" baseline="0" dirty="0" smtClean="0"/>
                        <a:t> alternatives are known or knowable</a:t>
                      </a:r>
                    </a:p>
                    <a:p>
                      <a:pPr>
                        <a:buFont typeface="Arial" pitchFamily="34" charset="0"/>
                        <a:buChar char="•"/>
                      </a:pPr>
                      <a:r>
                        <a:rPr lang="en-US" baseline="0" dirty="0" smtClean="0"/>
                        <a:t>  All relevant information on each alternative is available</a:t>
                      </a:r>
                    </a:p>
                    <a:p>
                      <a:pPr>
                        <a:buFont typeface="Arial" pitchFamily="34" charset="0"/>
                        <a:buChar char="•"/>
                      </a:pPr>
                      <a:endParaRPr lang="en-US" dirty="0"/>
                    </a:p>
                  </a:txBody>
                  <a:tcPr anchor="ctr"/>
                </a:tc>
              </a:tr>
              <a:tr h="1360714">
                <a:tc>
                  <a:txBody>
                    <a:bodyPr/>
                    <a:lstStyle/>
                    <a:p>
                      <a:pPr algn="ctr"/>
                      <a:r>
                        <a:rPr lang="en-US" sz="2400" dirty="0" smtClean="0"/>
                        <a:t>Rank</a:t>
                      </a:r>
                      <a:endParaRPr lang="en-US" sz="2400" dirty="0"/>
                    </a:p>
                  </a:txBody>
                  <a:tcPr anchor="ctr"/>
                </a:tc>
                <a:tc>
                  <a:txBody>
                    <a:bodyPr/>
                    <a:lstStyle/>
                    <a:p>
                      <a:pPr>
                        <a:buFont typeface="Arial" pitchFamily="34" charset="0"/>
                        <a:buChar char="•"/>
                      </a:pPr>
                      <a:r>
                        <a:rPr lang="en-US" dirty="0" smtClean="0"/>
                        <a:t>  Managers possess the mental faculty to process information</a:t>
                      </a:r>
                    </a:p>
                    <a:p>
                      <a:pPr>
                        <a:buFont typeface="Arial" pitchFamily="34" charset="0"/>
                        <a:buChar char="•"/>
                      </a:pPr>
                      <a:r>
                        <a:rPr lang="en-US" dirty="0" smtClean="0"/>
                        <a:t>  Managers</a:t>
                      </a:r>
                      <a:r>
                        <a:rPr lang="en-US" baseline="0" dirty="0" smtClean="0"/>
                        <a:t> are able to eliminate personal biases</a:t>
                      </a:r>
                      <a:endParaRPr lang="en-US" dirty="0"/>
                    </a:p>
                  </a:txBody>
                  <a:tcPr anchor="ctr"/>
                </a:tc>
              </a:tr>
              <a:tr h="1360714">
                <a:tc>
                  <a:txBody>
                    <a:bodyPr/>
                    <a:lstStyle/>
                    <a:p>
                      <a:pPr algn="ctr"/>
                      <a:r>
                        <a:rPr lang="en-US" sz="2400" dirty="0" smtClean="0"/>
                        <a:t>Select</a:t>
                      </a:r>
                      <a:endParaRPr lang="en-US" sz="2400" dirty="0"/>
                    </a:p>
                  </a:txBody>
                  <a:tcPr anchor="ctr"/>
                </a:tc>
                <a:tc>
                  <a:txBody>
                    <a:bodyPr/>
                    <a:lstStyle/>
                    <a:p>
                      <a:pPr>
                        <a:buFont typeface="Arial" pitchFamily="34" charset="0"/>
                        <a:buChar char="•"/>
                      </a:pPr>
                      <a:r>
                        <a:rPr lang="en-US" dirty="0" smtClean="0"/>
                        <a:t>  Managers are able to accurately predict consequences</a:t>
                      </a:r>
                    </a:p>
                    <a:p>
                      <a:pPr>
                        <a:buFont typeface="Arial" pitchFamily="34" charset="0"/>
                        <a:buChar char="•"/>
                      </a:pPr>
                      <a:r>
                        <a:rPr lang="en-US" dirty="0" smtClean="0"/>
                        <a:t>  Unforeseen consequences are insignificant</a:t>
                      </a:r>
                    </a:p>
                    <a:p>
                      <a:pPr>
                        <a:buFont typeface="Arial" pitchFamily="34" charset="0"/>
                        <a:buChar char="•"/>
                      </a:pPr>
                      <a:r>
                        <a:rPr lang="en-US" dirty="0" smtClean="0"/>
                        <a:t>  Managers</a:t>
                      </a:r>
                      <a:r>
                        <a:rPr lang="en-US" baseline="0" dirty="0" smtClean="0"/>
                        <a:t> can set aside self interest (Agency Theory)</a:t>
                      </a:r>
                      <a:endParaRPr lang="en-US" dirty="0"/>
                    </a:p>
                  </a:txBody>
                  <a:tcPr anchor="ctr"/>
                </a:tc>
              </a:tr>
            </a:tbl>
          </a:graphicData>
        </a:graphic>
      </p:graphicFrame>
      <p:sp>
        <p:nvSpPr>
          <p:cNvPr id="5" name="TextBox 4"/>
          <p:cNvSpPr txBox="1"/>
          <p:nvPr/>
        </p:nvSpPr>
        <p:spPr>
          <a:xfrm>
            <a:off x="1371600" y="381000"/>
            <a:ext cx="6361742" cy="646331"/>
          </a:xfrm>
          <a:prstGeom prst="rect">
            <a:avLst/>
          </a:prstGeom>
          <a:noFill/>
        </p:spPr>
        <p:txBody>
          <a:bodyPr wrap="none" rtlCol="0">
            <a:spAutoFit/>
          </a:bodyPr>
          <a:lstStyle/>
          <a:p>
            <a:r>
              <a:rPr lang="en-US" sz="3600" dirty="0" smtClean="0"/>
              <a:t>Weaknesses of the Classic Model</a:t>
            </a:r>
            <a:endParaRPr lang="en-U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24</a:t>
            </a:fld>
            <a:endParaRPr lang="en-US"/>
          </a:p>
        </p:txBody>
      </p:sp>
      <p:sp>
        <p:nvSpPr>
          <p:cNvPr id="3" name="TextBox 2"/>
          <p:cNvSpPr txBox="1"/>
          <p:nvPr/>
        </p:nvSpPr>
        <p:spPr>
          <a:xfrm>
            <a:off x="1371600" y="381000"/>
            <a:ext cx="4226413" cy="646331"/>
          </a:xfrm>
          <a:prstGeom prst="rect">
            <a:avLst/>
          </a:prstGeom>
          <a:noFill/>
        </p:spPr>
        <p:txBody>
          <a:bodyPr wrap="none" rtlCol="0">
            <a:spAutoFit/>
          </a:bodyPr>
          <a:lstStyle/>
          <a:p>
            <a:r>
              <a:rPr lang="en-US" sz="3600" dirty="0" smtClean="0"/>
              <a:t>Administrative Model</a:t>
            </a:r>
            <a:endParaRPr lang="en-US" sz="3600" dirty="0"/>
          </a:p>
        </p:txBody>
      </p:sp>
      <p:sp>
        <p:nvSpPr>
          <p:cNvPr id="4" name="Rectangle 3"/>
          <p:cNvSpPr/>
          <p:nvPr/>
        </p:nvSpPr>
        <p:spPr>
          <a:xfrm>
            <a:off x="914400" y="1600200"/>
            <a:ext cx="7772400" cy="4893647"/>
          </a:xfrm>
          <a:prstGeom prst="rect">
            <a:avLst/>
          </a:prstGeom>
        </p:spPr>
        <p:txBody>
          <a:bodyPr wrap="square">
            <a:spAutoFit/>
          </a:bodyPr>
          <a:lstStyle/>
          <a:p>
            <a:pPr>
              <a:buFont typeface="Wingdings" pitchFamily="2" charset="2"/>
              <a:buChar char="Ø"/>
              <a:defRPr/>
            </a:pPr>
            <a:r>
              <a:rPr lang="en-US" sz="2400" dirty="0" smtClean="0"/>
              <a:t>  An approach that explains why decision making is inherently uncertain and risky and why managers usually make satisfactory rather than optimum decisions</a:t>
            </a:r>
          </a:p>
          <a:p>
            <a:pPr>
              <a:buFont typeface="Wingdings" pitchFamily="2" charset="2"/>
              <a:buChar char="Ø"/>
              <a:defRPr/>
            </a:pPr>
            <a:endParaRPr lang="en-US" sz="2400" dirty="0" smtClean="0"/>
          </a:p>
          <a:p>
            <a:pPr>
              <a:buFont typeface="Wingdings" pitchFamily="2" charset="2"/>
              <a:buChar char="Ø"/>
              <a:defRPr/>
            </a:pPr>
            <a:r>
              <a:rPr lang="en-US" sz="2400" b="1" dirty="0" smtClean="0"/>
              <a:t>  Bounded rationality.  </a:t>
            </a:r>
            <a:r>
              <a:rPr lang="en-US" sz="2400" dirty="0" smtClean="0"/>
              <a:t>Cognitive limitations that constrain one’s ability to interpret, process, and act on incomplete information, uncertainty, ambiguity, and in the face of time constraints.  The number of alternatives a manager must identify is so great and the amount of information so vast that the manager cannot come close to evaluating all possible alternatives leading to </a:t>
            </a:r>
            <a:r>
              <a:rPr lang="en-US" sz="2400" b="1" dirty="0" err="1" smtClean="0"/>
              <a:t>satisficing</a:t>
            </a:r>
            <a:r>
              <a:rPr lang="en-US" sz="2400" b="1" dirty="0" smtClean="0"/>
              <a:t> </a:t>
            </a:r>
            <a:r>
              <a:rPr lang="en-US" sz="2400" dirty="0" smtClean="0"/>
              <a:t>(choosing an acceptable, or satisfactory response rather than trying to make the best decision)</a:t>
            </a:r>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25</a:t>
            </a:fld>
            <a:endParaRPr lang="en-US"/>
          </a:p>
        </p:txBody>
      </p:sp>
      <p:sp>
        <p:nvSpPr>
          <p:cNvPr id="3" name="Rectangle 2"/>
          <p:cNvSpPr/>
          <p:nvPr/>
        </p:nvSpPr>
        <p:spPr>
          <a:xfrm>
            <a:off x="914400" y="1600200"/>
            <a:ext cx="7391400" cy="1938992"/>
          </a:xfrm>
          <a:prstGeom prst="rect">
            <a:avLst/>
          </a:prstGeom>
        </p:spPr>
        <p:txBody>
          <a:bodyPr wrap="square">
            <a:spAutoFit/>
          </a:bodyPr>
          <a:lstStyle/>
          <a:p>
            <a:pPr>
              <a:buFont typeface="Wingdings" pitchFamily="2" charset="2"/>
              <a:buChar char="Ø"/>
            </a:pPr>
            <a:r>
              <a:rPr lang="en-US" sz="2400" b="1" dirty="0" smtClean="0"/>
              <a:t>  Retrospective decision model (or implicit favorite model)</a:t>
            </a:r>
          </a:p>
          <a:p>
            <a:pPr lvl="1">
              <a:buFont typeface="Wingdings" pitchFamily="2" charset="2"/>
              <a:buChar char="§"/>
            </a:pPr>
            <a:r>
              <a:rPr lang="en-US" sz="2400" b="1" dirty="0" smtClean="0"/>
              <a:t>  </a:t>
            </a:r>
            <a:r>
              <a:rPr lang="en-US" sz="2400" dirty="0" smtClean="0"/>
              <a:t>Attempts to rationalize a decision post hoc</a:t>
            </a:r>
          </a:p>
          <a:p>
            <a:pPr lvl="1">
              <a:buFont typeface="Wingdings" pitchFamily="2" charset="2"/>
              <a:buChar char="§"/>
            </a:pPr>
            <a:r>
              <a:rPr lang="en-US" sz="2400" dirty="0" smtClean="0"/>
              <a:t>  Associated with choice-supportive bias and confirmation bias</a:t>
            </a:r>
            <a:endParaRPr lang="en-US" sz="2400" dirty="0"/>
          </a:p>
        </p:txBody>
      </p:sp>
      <p:sp>
        <p:nvSpPr>
          <p:cNvPr id="4" name="TextBox 3"/>
          <p:cNvSpPr txBox="1"/>
          <p:nvPr/>
        </p:nvSpPr>
        <p:spPr>
          <a:xfrm>
            <a:off x="1371600" y="381000"/>
            <a:ext cx="5823454" cy="646331"/>
          </a:xfrm>
          <a:prstGeom prst="rect">
            <a:avLst/>
          </a:prstGeom>
          <a:noFill/>
        </p:spPr>
        <p:txBody>
          <a:bodyPr wrap="none" rtlCol="0">
            <a:spAutoFit/>
          </a:bodyPr>
          <a:lstStyle/>
          <a:p>
            <a:r>
              <a:rPr lang="en-US" sz="3600" dirty="0" smtClean="0"/>
              <a:t>Retrospective Decision Model</a:t>
            </a:r>
            <a:endParaRPr 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26</a:t>
            </a:fld>
            <a:endParaRPr lang="en-US"/>
          </a:p>
        </p:txBody>
      </p:sp>
      <p:sp>
        <p:nvSpPr>
          <p:cNvPr id="3" name="TextBox 2"/>
          <p:cNvSpPr txBox="1"/>
          <p:nvPr/>
        </p:nvSpPr>
        <p:spPr>
          <a:xfrm>
            <a:off x="1371600" y="381000"/>
            <a:ext cx="4939878" cy="646331"/>
          </a:xfrm>
          <a:prstGeom prst="rect">
            <a:avLst/>
          </a:prstGeom>
          <a:noFill/>
        </p:spPr>
        <p:txBody>
          <a:bodyPr wrap="none" rtlCol="0">
            <a:spAutoFit/>
          </a:bodyPr>
          <a:lstStyle/>
          <a:p>
            <a:r>
              <a:rPr lang="en-US" sz="3600" dirty="0" smtClean="0"/>
              <a:t>Errors in Decision Making</a:t>
            </a:r>
            <a:endParaRPr lang="en-US" sz="3600" dirty="0"/>
          </a:p>
        </p:txBody>
      </p:sp>
      <p:sp>
        <p:nvSpPr>
          <p:cNvPr id="5" name="TextBox 4"/>
          <p:cNvSpPr txBox="1"/>
          <p:nvPr/>
        </p:nvSpPr>
        <p:spPr>
          <a:xfrm>
            <a:off x="914401" y="1600200"/>
            <a:ext cx="7696200" cy="4524315"/>
          </a:xfrm>
          <a:prstGeom prst="rect">
            <a:avLst/>
          </a:prstGeom>
          <a:noFill/>
        </p:spPr>
        <p:txBody>
          <a:bodyPr wrap="square" rtlCol="0">
            <a:spAutoFit/>
          </a:bodyPr>
          <a:lstStyle/>
          <a:p>
            <a:pPr>
              <a:buFont typeface="Wingdings" pitchFamily="2" charset="2"/>
              <a:buChar char="Ø"/>
            </a:pPr>
            <a:r>
              <a:rPr lang="en-US" sz="2400" dirty="0" smtClean="0"/>
              <a:t>  Indecision</a:t>
            </a:r>
          </a:p>
          <a:p>
            <a:endParaRPr lang="en-US" sz="2400" dirty="0" smtClean="0"/>
          </a:p>
          <a:p>
            <a:pPr>
              <a:buFont typeface="Wingdings" pitchFamily="2" charset="2"/>
              <a:buChar char="Ø"/>
            </a:pPr>
            <a:r>
              <a:rPr lang="en-US" sz="2400" dirty="0" smtClean="0"/>
              <a:t>  Postponing the decision until the last minute</a:t>
            </a:r>
          </a:p>
          <a:p>
            <a:pPr>
              <a:buFont typeface="Wingdings" pitchFamily="2" charset="2"/>
              <a:buChar char="Ø"/>
            </a:pPr>
            <a:endParaRPr lang="en-US" sz="2400" dirty="0" smtClean="0"/>
          </a:p>
          <a:p>
            <a:pPr>
              <a:buFont typeface="Wingdings" pitchFamily="2" charset="2"/>
              <a:buChar char="Ø"/>
            </a:pPr>
            <a:r>
              <a:rPr lang="en-US" sz="2400" dirty="0" smtClean="0"/>
              <a:t>  Failure to isolate the root cause</a:t>
            </a:r>
          </a:p>
          <a:p>
            <a:pPr>
              <a:buFont typeface="Wingdings" pitchFamily="2" charset="2"/>
              <a:buChar char="Ø"/>
            </a:pPr>
            <a:endParaRPr lang="en-US" sz="2400" dirty="0" smtClean="0"/>
          </a:p>
          <a:p>
            <a:pPr>
              <a:buFont typeface="Wingdings" pitchFamily="2" charset="2"/>
              <a:buChar char="Ø"/>
            </a:pPr>
            <a:r>
              <a:rPr lang="en-US" sz="2400" dirty="0" smtClean="0"/>
              <a:t>  Failure to properly assess the reliability of informational sources</a:t>
            </a:r>
          </a:p>
          <a:p>
            <a:pPr>
              <a:buFont typeface="Wingdings" pitchFamily="2" charset="2"/>
              <a:buChar char="Ø"/>
            </a:pPr>
            <a:endParaRPr lang="en-US" sz="2400" dirty="0" smtClean="0"/>
          </a:p>
          <a:p>
            <a:pPr>
              <a:buFont typeface="Wingdings" pitchFamily="2" charset="2"/>
              <a:buChar char="Ø"/>
            </a:pPr>
            <a:r>
              <a:rPr lang="en-US" sz="2400" dirty="0" smtClean="0"/>
              <a:t>  Wrong choice of analytical methodology</a:t>
            </a:r>
          </a:p>
          <a:p>
            <a:pPr>
              <a:buFont typeface="Wingdings" pitchFamily="2" charset="2"/>
              <a:buChar char="Ø"/>
            </a:pPr>
            <a:endParaRPr lang="en-US" sz="2400" dirty="0" smtClean="0"/>
          </a:p>
          <a:p>
            <a:pPr>
              <a:buFont typeface="Wingdings" pitchFamily="2" charset="2"/>
              <a:buChar char="Ø"/>
            </a:pPr>
            <a:r>
              <a:rPr lang="en-US" sz="2400" dirty="0" smtClean="0"/>
              <a:t>  No follow through on the decision</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27</a:t>
            </a:fld>
            <a:endParaRPr lang="en-US"/>
          </a:p>
        </p:txBody>
      </p:sp>
      <p:sp>
        <p:nvSpPr>
          <p:cNvPr id="3" name="TextBox 2"/>
          <p:cNvSpPr txBox="1"/>
          <p:nvPr/>
        </p:nvSpPr>
        <p:spPr>
          <a:xfrm>
            <a:off x="1371600" y="381000"/>
            <a:ext cx="5975034" cy="646331"/>
          </a:xfrm>
          <a:prstGeom prst="rect">
            <a:avLst/>
          </a:prstGeom>
          <a:noFill/>
        </p:spPr>
        <p:txBody>
          <a:bodyPr wrap="none" rtlCol="0">
            <a:spAutoFit/>
          </a:bodyPr>
          <a:lstStyle/>
          <a:p>
            <a:r>
              <a:rPr lang="en-US" sz="3600" dirty="0" smtClean="0"/>
              <a:t>Why Information is Incomplete</a:t>
            </a:r>
            <a:endParaRPr lang="en-US" sz="3600" dirty="0"/>
          </a:p>
        </p:txBody>
      </p:sp>
      <p:sp>
        <p:nvSpPr>
          <p:cNvPr id="5" name="Rectangle 4"/>
          <p:cNvSpPr/>
          <p:nvPr/>
        </p:nvSpPr>
        <p:spPr>
          <a:xfrm>
            <a:off x="914400" y="1600200"/>
            <a:ext cx="7848600" cy="4154984"/>
          </a:xfrm>
          <a:prstGeom prst="rect">
            <a:avLst/>
          </a:prstGeom>
        </p:spPr>
        <p:txBody>
          <a:bodyPr wrap="square">
            <a:spAutoFit/>
          </a:bodyPr>
          <a:lstStyle/>
          <a:p>
            <a:pPr>
              <a:buFont typeface="Wingdings" pitchFamily="2" charset="2"/>
              <a:buChar char="Ø"/>
              <a:defRPr/>
            </a:pPr>
            <a:r>
              <a:rPr lang="en-US" sz="2400" b="1" dirty="0" smtClean="0"/>
              <a:t>  Uncertainty.  </a:t>
            </a:r>
            <a:r>
              <a:rPr lang="en-US" sz="2400" dirty="0" smtClean="0"/>
              <a:t>The probabilities of alternative outcomes cannot be determined or are less than 1.</a:t>
            </a:r>
          </a:p>
          <a:p>
            <a:pPr>
              <a:buFont typeface="Wingdings" pitchFamily="2" charset="2"/>
              <a:buChar char="Ø"/>
              <a:defRPr/>
            </a:pPr>
            <a:endParaRPr lang="en-US" sz="2400" b="1" dirty="0" smtClean="0"/>
          </a:p>
          <a:p>
            <a:pPr>
              <a:buFont typeface="Wingdings" pitchFamily="2" charset="2"/>
              <a:buChar char="Ø"/>
              <a:defRPr/>
            </a:pPr>
            <a:r>
              <a:rPr lang="en-US" sz="2400" b="1" dirty="0" smtClean="0"/>
              <a:t>  Ambiguous Information.  </a:t>
            </a:r>
            <a:r>
              <a:rPr lang="en-US" sz="2400" dirty="0" smtClean="0"/>
              <a:t>Information that can be interpreted in multiple and often conflicting ways</a:t>
            </a:r>
          </a:p>
          <a:p>
            <a:pPr>
              <a:buFont typeface="Wingdings" pitchFamily="2" charset="2"/>
              <a:buChar char="Ø"/>
              <a:defRPr/>
            </a:pPr>
            <a:endParaRPr lang="en-US" sz="2400" dirty="0" smtClean="0"/>
          </a:p>
          <a:p>
            <a:pPr>
              <a:buFont typeface="Wingdings" pitchFamily="2" charset="2"/>
              <a:buChar char="Ø"/>
              <a:defRPr/>
            </a:pPr>
            <a:r>
              <a:rPr lang="en-US" sz="2400" b="1" dirty="0" smtClean="0"/>
              <a:t>  Time constraints and information costs.  </a:t>
            </a:r>
            <a:r>
              <a:rPr lang="en-US" sz="2400" dirty="0" smtClean="0"/>
              <a:t>Managers have neither the time nor money to search for all possible alternatives and evaluate potential consequences</a:t>
            </a:r>
          </a:p>
          <a:p>
            <a:pPr>
              <a:buFont typeface="Wingdings" pitchFamily="2" charset="2"/>
              <a:buChar char="Ø"/>
              <a:defRPr/>
            </a:pPr>
            <a:endParaRPr lang="en-US" sz="2400" dirty="0" smtClean="0"/>
          </a:p>
          <a:p>
            <a:pPr>
              <a:buFont typeface="Wingdings" pitchFamily="2" charset="2"/>
              <a:buChar char="Ø"/>
              <a:defRPr/>
            </a:pPr>
            <a:r>
              <a:rPr lang="en-US" sz="2400" dirty="0" smtClean="0"/>
              <a:t>  </a:t>
            </a:r>
            <a:r>
              <a:rPr lang="en-US" sz="2400" b="1" dirty="0" smtClean="0"/>
              <a:t>Inaccurate information</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28</a:t>
            </a:fld>
            <a:endParaRPr lang="en-US"/>
          </a:p>
        </p:txBody>
      </p:sp>
      <p:sp>
        <p:nvSpPr>
          <p:cNvPr id="3" name="TextBox 2"/>
          <p:cNvSpPr txBox="1"/>
          <p:nvPr/>
        </p:nvSpPr>
        <p:spPr>
          <a:xfrm>
            <a:off x="1371600" y="381000"/>
            <a:ext cx="1354858" cy="646331"/>
          </a:xfrm>
          <a:prstGeom prst="rect">
            <a:avLst/>
          </a:prstGeom>
          <a:noFill/>
        </p:spPr>
        <p:txBody>
          <a:bodyPr wrap="none" rtlCol="0">
            <a:spAutoFit/>
          </a:bodyPr>
          <a:lstStyle/>
          <a:p>
            <a:r>
              <a:rPr lang="en-US" sz="3600" dirty="0" smtClean="0"/>
              <a:t>Biases</a:t>
            </a:r>
            <a:endParaRPr lang="en-US" sz="3600" dirty="0"/>
          </a:p>
        </p:txBody>
      </p:sp>
      <p:sp>
        <p:nvSpPr>
          <p:cNvPr id="4" name="Rectangle 3"/>
          <p:cNvSpPr/>
          <p:nvPr/>
        </p:nvSpPr>
        <p:spPr>
          <a:xfrm>
            <a:off x="914400" y="1600200"/>
            <a:ext cx="7696200" cy="4893647"/>
          </a:xfrm>
          <a:prstGeom prst="rect">
            <a:avLst/>
          </a:prstGeom>
        </p:spPr>
        <p:txBody>
          <a:bodyPr wrap="square">
            <a:spAutoFit/>
          </a:bodyPr>
          <a:lstStyle/>
          <a:p>
            <a:pPr>
              <a:defRPr/>
            </a:pPr>
            <a:r>
              <a:rPr lang="en-US" sz="2400" b="1" dirty="0" smtClean="0"/>
              <a:t>Heuristics.  </a:t>
            </a:r>
            <a:r>
              <a:rPr lang="en-US" sz="2400" dirty="0" smtClean="0"/>
              <a:t>Rules of thumb that simplify the process of making decisions</a:t>
            </a:r>
          </a:p>
          <a:p>
            <a:pPr>
              <a:defRPr/>
            </a:pPr>
            <a:endParaRPr lang="en-US" sz="2400" dirty="0" smtClean="0"/>
          </a:p>
          <a:p>
            <a:pPr>
              <a:defRPr/>
            </a:pPr>
            <a:r>
              <a:rPr lang="en-US" sz="2400" b="1" dirty="0" smtClean="0"/>
              <a:t>Systematic errors.  </a:t>
            </a:r>
            <a:r>
              <a:rPr lang="en-US" sz="2400" dirty="0" smtClean="0"/>
              <a:t>Poor decisions that people make over and over due to a system or process weakness</a:t>
            </a:r>
          </a:p>
          <a:p>
            <a:pPr>
              <a:defRPr/>
            </a:pPr>
            <a:endParaRPr lang="en-US" sz="2400" dirty="0" smtClean="0"/>
          </a:p>
          <a:p>
            <a:pPr>
              <a:defRPr/>
            </a:pPr>
            <a:r>
              <a:rPr lang="en-US" sz="2400" b="1" dirty="0" smtClean="0"/>
              <a:t>Prior Hypothesis Bias.  </a:t>
            </a:r>
            <a:r>
              <a:rPr lang="en-US" sz="2400" dirty="0" smtClean="0"/>
              <a:t>Results from the tendency to base decisions on strong prior beliefs even if evidence shows that those beliefs are wrong</a:t>
            </a:r>
          </a:p>
          <a:p>
            <a:pPr>
              <a:defRPr/>
            </a:pPr>
            <a:endParaRPr lang="en-US" sz="2400" dirty="0" smtClean="0"/>
          </a:p>
          <a:p>
            <a:pPr>
              <a:defRPr/>
            </a:pPr>
            <a:r>
              <a:rPr lang="en-US" sz="2400" b="1" dirty="0" smtClean="0"/>
              <a:t>Representativeness.  </a:t>
            </a:r>
            <a:r>
              <a:rPr lang="en-US" sz="2400" dirty="0" smtClean="0"/>
              <a:t>Results from the tendency to generalize inappropriately from a small sample or from a single vivid event or episode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29</a:t>
            </a:fld>
            <a:endParaRPr lang="en-US"/>
          </a:p>
        </p:txBody>
      </p:sp>
      <p:sp>
        <p:nvSpPr>
          <p:cNvPr id="3" name="Rectangle 2"/>
          <p:cNvSpPr/>
          <p:nvPr/>
        </p:nvSpPr>
        <p:spPr>
          <a:xfrm>
            <a:off x="914400" y="1600200"/>
            <a:ext cx="7772400" cy="4893647"/>
          </a:xfrm>
          <a:prstGeom prst="rect">
            <a:avLst/>
          </a:prstGeom>
        </p:spPr>
        <p:txBody>
          <a:bodyPr wrap="square">
            <a:spAutoFit/>
          </a:bodyPr>
          <a:lstStyle/>
          <a:p>
            <a:pPr>
              <a:buFont typeface="Wingdings" pitchFamily="2" charset="2"/>
              <a:buChar char="Ø"/>
              <a:defRPr/>
            </a:pPr>
            <a:r>
              <a:rPr lang="en-US" sz="2400" b="1" dirty="0" smtClean="0"/>
              <a:t>  Illusion of Control.  </a:t>
            </a:r>
            <a:r>
              <a:rPr lang="en-US" sz="2400" dirty="0" smtClean="0"/>
              <a:t>The tendency to overestimate one’s own ability to control activities and events</a:t>
            </a:r>
          </a:p>
          <a:p>
            <a:pPr>
              <a:buFont typeface="Wingdings" pitchFamily="2" charset="2"/>
              <a:buChar char="Ø"/>
              <a:defRPr/>
            </a:pPr>
            <a:endParaRPr lang="en-US" sz="2400" dirty="0" smtClean="0"/>
          </a:p>
          <a:p>
            <a:pPr>
              <a:buFont typeface="Wingdings" pitchFamily="2" charset="2"/>
              <a:buChar char="Ø"/>
              <a:defRPr/>
            </a:pPr>
            <a:r>
              <a:rPr lang="en-US" sz="2400" b="1" dirty="0" smtClean="0"/>
              <a:t>  Escalating Commitment.  </a:t>
            </a:r>
            <a:r>
              <a:rPr lang="en-US" sz="2400" dirty="0" smtClean="0"/>
              <a:t>A source of cognitive bias resulting from the tendency to commit additional resources to a project even if evidence shows that the project is failing</a:t>
            </a:r>
          </a:p>
          <a:p>
            <a:pPr>
              <a:buFont typeface="Wingdings" pitchFamily="2" charset="2"/>
              <a:buChar char="Ø"/>
              <a:defRPr/>
            </a:pPr>
            <a:endParaRPr lang="en-US" sz="2400" dirty="0" smtClean="0"/>
          </a:p>
          <a:p>
            <a:pPr lvl="0">
              <a:buFont typeface="Wingdings" pitchFamily="2" charset="2"/>
              <a:buChar char="Ø"/>
            </a:pPr>
            <a:r>
              <a:rPr lang="en-US" sz="2400" dirty="0" smtClean="0"/>
              <a:t>  </a:t>
            </a:r>
            <a:r>
              <a:rPr lang="en-US" sz="2400" b="1" dirty="0" smtClean="0"/>
              <a:t>Selective search for evidence</a:t>
            </a:r>
            <a:r>
              <a:rPr lang="en-US" sz="2400" dirty="0" smtClean="0"/>
              <a:t>.  Willingness to gather facts that support certain conclusions but disregard other facts that support different conclusions</a:t>
            </a:r>
          </a:p>
          <a:p>
            <a:pPr lvl="0">
              <a:buFont typeface="Wingdings" pitchFamily="2" charset="2"/>
              <a:buChar char="Ø"/>
            </a:pPr>
            <a:endParaRPr lang="en-US" sz="2400" dirty="0" smtClean="0"/>
          </a:p>
          <a:p>
            <a:pPr lvl="0">
              <a:buFont typeface="Wingdings" pitchFamily="2" charset="2"/>
              <a:buChar char="Ø"/>
            </a:pPr>
            <a:r>
              <a:rPr lang="en-US" sz="2400" b="1" dirty="0" smtClean="0"/>
              <a:t>  Premature termination of search for evidence</a:t>
            </a:r>
            <a:r>
              <a:rPr lang="en-US" sz="2400" dirty="0" smtClean="0"/>
              <a:t>.  Accepting the first alternative that looks like it might work</a:t>
            </a:r>
            <a:endParaRPr lang="en-US" sz="2400" dirty="0"/>
          </a:p>
        </p:txBody>
      </p:sp>
      <p:sp>
        <p:nvSpPr>
          <p:cNvPr id="4" name="TextBox 3"/>
          <p:cNvSpPr txBox="1"/>
          <p:nvPr/>
        </p:nvSpPr>
        <p:spPr>
          <a:xfrm>
            <a:off x="1371600" y="381000"/>
            <a:ext cx="1693092" cy="646331"/>
          </a:xfrm>
          <a:prstGeom prst="rect">
            <a:avLst/>
          </a:prstGeom>
          <a:noFill/>
        </p:spPr>
        <p:txBody>
          <a:bodyPr wrap="none" rtlCol="0">
            <a:spAutoFit/>
          </a:bodyPr>
          <a:lstStyle/>
          <a:p>
            <a:r>
              <a:rPr lang="en-US" sz="3600" dirty="0" smtClean="0"/>
              <a:t>Biases 2</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a:t>
            </a:fld>
            <a:endParaRPr lang="en-US"/>
          </a:p>
        </p:txBody>
      </p:sp>
      <p:sp>
        <p:nvSpPr>
          <p:cNvPr id="3" name="TextBox 2"/>
          <p:cNvSpPr txBox="1"/>
          <p:nvPr/>
        </p:nvSpPr>
        <p:spPr>
          <a:xfrm>
            <a:off x="1371600" y="381000"/>
            <a:ext cx="6383607" cy="646331"/>
          </a:xfrm>
          <a:prstGeom prst="rect">
            <a:avLst/>
          </a:prstGeom>
          <a:noFill/>
        </p:spPr>
        <p:txBody>
          <a:bodyPr wrap="none" rtlCol="0">
            <a:spAutoFit/>
          </a:bodyPr>
          <a:lstStyle/>
          <a:p>
            <a:r>
              <a:rPr lang="en-US" sz="3600" dirty="0" smtClean="0"/>
              <a:t>Types of Control Systems using IT</a:t>
            </a:r>
            <a:endParaRPr lang="en-US" sz="3600" dirty="0"/>
          </a:p>
        </p:txBody>
      </p:sp>
      <p:sp>
        <p:nvSpPr>
          <p:cNvPr id="4" name="Rectangle 3"/>
          <p:cNvSpPr/>
          <p:nvPr/>
        </p:nvSpPr>
        <p:spPr>
          <a:xfrm>
            <a:off x="914400" y="1600200"/>
            <a:ext cx="7696200" cy="4893647"/>
          </a:xfrm>
          <a:prstGeom prst="rect">
            <a:avLst/>
          </a:prstGeom>
        </p:spPr>
        <p:txBody>
          <a:bodyPr wrap="square">
            <a:spAutoFit/>
          </a:bodyPr>
          <a:lstStyle/>
          <a:p>
            <a:pPr>
              <a:buFont typeface="Wingdings" pitchFamily="2" charset="2"/>
              <a:buChar char="Ø"/>
            </a:pPr>
            <a:r>
              <a:rPr lang="en-US" sz="2400" b="1" dirty="0" smtClean="0"/>
              <a:t>  Feed forward control.  </a:t>
            </a:r>
            <a:r>
              <a:rPr lang="en-US" sz="2400" dirty="0" smtClean="0"/>
              <a:t>Control that allows managers to anticipate problems before they arise.  Giving stringent product specifications to suppliers in advance, e.g., ongoing customer research</a:t>
            </a:r>
          </a:p>
          <a:p>
            <a:pPr lvl="1">
              <a:buFont typeface="Wingdings" pitchFamily="2" charset="2"/>
              <a:buChar char="Ø"/>
            </a:pPr>
            <a:endParaRPr lang="en-US" sz="2400" dirty="0" smtClean="0"/>
          </a:p>
          <a:p>
            <a:pPr>
              <a:buFont typeface="Wingdings" pitchFamily="2" charset="2"/>
              <a:buChar char="Ø"/>
              <a:defRPr/>
            </a:pPr>
            <a:r>
              <a:rPr lang="en-US" sz="2400" b="1" dirty="0" smtClean="0"/>
              <a:t>  Concurrent control.  </a:t>
            </a:r>
            <a:r>
              <a:rPr lang="en-US" sz="2400" dirty="0" smtClean="0"/>
              <a:t>Control that gives managers immediate feedback on how efficiently inputs are being transformed into outputs so managers can correct problems as they arise, e.g., equipment sensors, daily reports</a:t>
            </a:r>
          </a:p>
          <a:p>
            <a:pPr>
              <a:buFont typeface="Wingdings" pitchFamily="2" charset="2"/>
              <a:buChar char="Ø"/>
              <a:defRPr/>
            </a:pPr>
            <a:endParaRPr lang="en-US" sz="2400" dirty="0" smtClean="0"/>
          </a:p>
          <a:p>
            <a:pPr>
              <a:buFont typeface="Wingdings" pitchFamily="2" charset="2"/>
              <a:buChar char="Ø"/>
              <a:defRPr/>
            </a:pPr>
            <a:r>
              <a:rPr lang="en-US" sz="2400" b="1" dirty="0" smtClean="0"/>
              <a:t>  Feedback control.  </a:t>
            </a:r>
            <a:r>
              <a:rPr lang="en-US" sz="2400" dirty="0" smtClean="0"/>
              <a:t>Control that gives managers information after outputs are completed, e.g., customer surveys, quality control inspections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30</a:t>
            </a:fld>
            <a:endParaRPr lang="en-US"/>
          </a:p>
        </p:txBody>
      </p:sp>
      <p:sp>
        <p:nvSpPr>
          <p:cNvPr id="3" name="TextBox 2"/>
          <p:cNvSpPr txBox="1"/>
          <p:nvPr/>
        </p:nvSpPr>
        <p:spPr>
          <a:xfrm>
            <a:off x="1371600" y="381000"/>
            <a:ext cx="1693092" cy="646331"/>
          </a:xfrm>
          <a:prstGeom prst="rect">
            <a:avLst/>
          </a:prstGeom>
          <a:noFill/>
        </p:spPr>
        <p:txBody>
          <a:bodyPr wrap="none" rtlCol="0">
            <a:spAutoFit/>
          </a:bodyPr>
          <a:lstStyle/>
          <a:p>
            <a:r>
              <a:rPr lang="en-US" sz="3600" dirty="0" smtClean="0"/>
              <a:t>Biases 3</a:t>
            </a:r>
            <a:endParaRPr lang="en-US" sz="3600" dirty="0"/>
          </a:p>
        </p:txBody>
      </p:sp>
      <p:sp>
        <p:nvSpPr>
          <p:cNvPr id="4" name="Rectangle 3"/>
          <p:cNvSpPr/>
          <p:nvPr/>
        </p:nvSpPr>
        <p:spPr>
          <a:xfrm>
            <a:off x="914400" y="1600200"/>
            <a:ext cx="7848600" cy="4524315"/>
          </a:xfrm>
          <a:prstGeom prst="rect">
            <a:avLst/>
          </a:prstGeom>
        </p:spPr>
        <p:txBody>
          <a:bodyPr wrap="square">
            <a:spAutoFit/>
          </a:bodyPr>
          <a:lstStyle/>
          <a:p>
            <a:pPr lvl="0">
              <a:buFont typeface="Wingdings" pitchFamily="2" charset="2"/>
              <a:buChar char="Ø"/>
            </a:pPr>
            <a:r>
              <a:rPr lang="en-US" sz="2400" dirty="0" smtClean="0"/>
              <a:t>  </a:t>
            </a:r>
            <a:r>
              <a:rPr lang="en-US" sz="2400" b="1" dirty="0" smtClean="0"/>
              <a:t>Inertia</a:t>
            </a:r>
            <a:r>
              <a:rPr lang="en-US" sz="2400" dirty="0" smtClean="0"/>
              <a:t>.  Unwillingness to change thought patterns that we have used in the past in the face of new circumstances</a:t>
            </a:r>
          </a:p>
          <a:p>
            <a:pPr lvl="0">
              <a:buFont typeface="Wingdings" pitchFamily="2" charset="2"/>
              <a:buChar char="Ø"/>
            </a:pPr>
            <a:endParaRPr lang="en-US" sz="2400" dirty="0" smtClean="0"/>
          </a:p>
          <a:p>
            <a:pPr lvl="0">
              <a:buFont typeface="Wingdings" pitchFamily="2" charset="2"/>
              <a:buChar char="Ø"/>
            </a:pPr>
            <a:r>
              <a:rPr lang="en-US" sz="2400" dirty="0" smtClean="0"/>
              <a:t>  </a:t>
            </a:r>
            <a:r>
              <a:rPr lang="en-US" sz="2400" b="1" dirty="0" smtClean="0"/>
              <a:t>Selective perception</a:t>
            </a:r>
            <a:r>
              <a:rPr lang="en-US" sz="2400" dirty="0" smtClean="0"/>
              <a:t>.  Actively screening-out information that we do not think is important</a:t>
            </a:r>
          </a:p>
          <a:p>
            <a:pPr lvl="0">
              <a:buFont typeface="Wingdings" pitchFamily="2" charset="2"/>
              <a:buChar char="Ø"/>
            </a:pPr>
            <a:endParaRPr lang="en-US" sz="2400" dirty="0" smtClean="0"/>
          </a:p>
          <a:p>
            <a:pPr lvl="0">
              <a:buFont typeface="Wingdings" pitchFamily="2" charset="2"/>
              <a:buChar char="Ø"/>
            </a:pPr>
            <a:r>
              <a:rPr lang="en-US" sz="2400" dirty="0" smtClean="0"/>
              <a:t>  </a:t>
            </a:r>
            <a:r>
              <a:rPr lang="en-US" sz="2400" b="1" dirty="0" smtClean="0"/>
              <a:t>Wishful thinking or optimism bias</a:t>
            </a:r>
            <a:r>
              <a:rPr lang="en-US" sz="2400" dirty="0" smtClean="0"/>
              <a:t>.  Tendency to see things in a positive light distorting perception and thinking</a:t>
            </a:r>
          </a:p>
          <a:p>
            <a:pPr lvl="0">
              <a:buFont typeface="Wingdings" pitchFamily="2" charset="2"/>
              <a:buChar char="Ø"/>
            </a:pPr>
            <a:endParaRPr lang="en-US" sz="2400" dirty="0" smtClean="0"/>
          </a:p>
          <a:p>
            <a:pPr lvl="0">
              <a:buFont typeface="Wingdings" pitchFamily="2" charset="2"/>
              <a:buChar char="Ø"/>
            </a:pPr>
            <a:r>
              <a:rPr lang="en-US" sz="2400" dirty="0" smtClean="0"/>
              <a:t>  </a:t>
            </a:r>
            <a:r>
              <a:rPr lang="en-US" sz="2400" b="1" dirty="0" smtClean="0"/>
              <a:t>Choice-supportive bias</a:t>
            </a:r>
            <a:r>
              <a:rPr lang="en-US" sz="2400" dirty="0" smtClean="0"/>
              <a:t>.  Distortion of our memories of chosen and rejected options to make the chosen options seem relatively more attractive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31</a:t>
            </a:fld>
            <a:endParaRPr lang="en-US"/>
          </a:p>
        </p:txBody>
      </p:sp>
      <p:sp>
        <p:nvSpPr>
          <p:cNvPr id="4" name="Rectangle 3"/>
          <p:cNvSpPr/>
          <p:nvPr/>
        </p:nvSpPr>
        <p:spPr>
          <a:xfrm>
            <a:off x="914400" y="1600200"/>
            <a:ext cx="7772400" cy="4154984"/>
          </a:xfrm>
          <a:prstGeom prst="rect">
            <a:avLst/>
          </a:prstGeom>
        </p:spPr>
        <p:txBody>
          <a:bodyPr wrap="square">
            <a:spAutoFit/>
          </a:bodyPr>
          <a:lstStyle/>
          <a:p>
            <a:pPr lvl="0">
              <a:buFont typeface="Wingdings" pitchFamily="2" charset="2"/>
              <a:buChar char="Ø"/>
            </a:pPr>
            <a:r>
              <a:rPr lang="en-US" sz="2400" dirty="0" smtClean="0"/>
              <a:t>  </a:t>
            </a:r>
            <a:r>
              <a:rPr lang="en-US" sz="2400" b="1" dirty="0" err="1" smtClean="0"/>
              <a:t>Recency</a:t>
            </a:r>
            <a:r>
              <a:rPr lang="en-US" sz="2400" dirty="0" smtClean="0"/>
              <a:t>.  Tending to place more attention on more recent information and either ignore or forget more distant information</a:t>
            </a:r>
          </a:p>
          <a:p>
            <a:pPr lvl="0">
              <a:buFont typeface="Wingdings" pitchFamily="2" charset="2"/>
              <a:buChar char="Ø"/>
            </a:pPr>
            <a:endParaRPr lang="en-US" sz="2400" dirty="0" smtClean="0"/>
          </a:p>
          <a:p>
            <a:pPr lvl="0">
              <a:buFont typeface="Wingdings" pitchFamily="2" charset="2"/>
              <a:buChar char="Ø"/>
            </a:pPr>
            <a:r>
              <a:rPr lang="en-US" sz="2400" dirty="0" smtClean="0"/>
              <a:t>  </a:t>
            </a:r>
            <a:r>
              <a:rPr lang="en-US" sz="2400" b="1" dirty="0" smtClean="0"/>
              <a:t>Repetition bias</a:t>
            </a:r>
            <a:r>
              <a:rPr lang="en-US" sz="2400" dirty="0" smtClean="0"/>
              <a:t>.  Willingness to believe what we have been told most often and by the greatest number of different of sources</a:t>
            </a:r>
          </a:p>
          <a:p>
            <a:pPr lvl="0"/>
            <a:r>
              <a:rPr lang="en-US" sz="2400" dirty="0" smtClean="0"/>
              <a:t> </a:t>
            </a:r>
          </a:p>
          <a:p>
            <a:pPr lvl="0">
              <a:buFont typeface="Wingdings" pitchFamily="2" charset="2"/>
              <a:buChar char="Ø"/>
            </a:pPr>
            <a:r>
              <a:rPr lang="en-US" sz="2400" dirty="0" smtClean="0"/>
              <a:t>  </a:t>
            </a:r>
            <a:r>
              <a:rPr lang="en-US" sz="2400" b="1" dirty="0" smtClean="0"/>
              <a:t>Anchoring and adjustment</a:t>
            </a:r>
            <a:r>
              <a:rPr lang="en-US" sz="2400" dirty="0" smtClean="0"/>
              <a:t>.  Making decisions that are unduly influenced by initial information that shapes our view of subsequent information</a:t>
            </a:r>
          </a:p>
        </p:txBody>
      </p:sp>
      <p:sp>
        <p:nvSpPr>
          <p:cNvPr id="5" name="TextBox 4"/>
          <p:cNvSpPr txBox="1"/>
          <p:nvPr/>
        </p:nvSpPr>
        <p:spPr>
          <a:xfrm>
            <a:off x="1371600" y="381000"/>
            <a:ext cx="1693092" cy="646331"/>
          </a:xfrm>
          <a:prstGeom prst="rect">
            <a:avLst/>
          </a:prstGeom>
          <a:noFill/>
        </p:spPr>
        <p:txBody>
          <a:bodyPr wrap="none" rtlCol="0">
            <a:spAutoFit/>
          </a:bodyPr>
          <a:lstStyle/>
          <a:p>
            <a:r>
              <a:rPr lang="en-US" sz="3600" dirty="0" smtClean="0"/>
              <a:t>Biases 4</a:t>
            </a:r>
            <a:endParaRPr lang="en-US" sz="3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32</a:t>
            </a:fld>
            <a:endParaRPr lang="en-US"/>
          </a:p>
        </p:txBody>
      </p:sp>
      <p:sp>
        <p:nvSpPr>
          <p:cNvPr id="3" name="Rectangle 2"/>
          <p:cNvSpPr/>
          <p:nvPr/>
        </p:nvSpPr>
        <p:spPr>
          <a:xfrm>
            <a:off x="914400" y="1600200"/>
            <a:ext cx="7848600" cy="3785652"/>
          </a:xfrm>
          <a:prstGeom prst="rect">
            <a:avLst/>
          </a:prstGeom>
        </p:spPr>
        <p:txBody>
          <a:bodyPr wrap="square">
            <a:spAutoFit/>
          </a:bodyPr>
          <a:lstStyle/>
          <a:p>
            <a:pPr lvl="0">
              <a:buFont typeface="Wingdings" pitchFamily="2" charset="2"/>
              <a:buChar char="Ø"/>
            </a:pPr>
            <a:r>
              <a:rPr lang="en-US" sz="2400" dirty="0" smtClean="0"/>
              <a:t>  </a:t>
            </a:r>
            <a:r>
              <a:rPr lang="en-US" sz="2400" b="1" dirty="0" smtClean="0"/>
              <a:t>Groupthink and peer pressure</a:t>
            </a:r>
            <a:r>
              <a:rPr lang="en-US" sz="2400" dirty="0" smtClean="0"/>
              <a:t>.  A desire to conform to the opinions held by the group</a:t>
            </a:r>
          </a:p>
          <a:p>
            <a:pPr lvl="0">
              <a:buFont typeface="Wingdings" pitchFamily="2" charset="2"/>
              <a:buChar char="Ø"/>
            </a:pPr>
            <a:endParaRPr lang="en-US" sz="2400" dirty="0" smtClean="0"/>
          </a:p>
          <a:p>
            <a:pPr lvl="0">
              <a:buFont typeface="Wingdings" pitchFamily="2" charset="2"/>
              <a:buChar char="Ø"/>
            </a:pPr>
            <a:r>
              <a:rPr lang="en-US" sz="2400" dirty="0" smtClean="0"/>
              <a:t>  </a:t>
            </a:r>
            <a:r>
              <a:rPr lang="en-US" sz="2400" b="1" dirty="0" smtClean="0"/>
              <a:t>Source credibility bias</a:t>
            </a:r>
            <a:r>
              <a:rPr lang="en-US" sz="2400" dirty="0" smtClean="0"/>
              <a:t>.  Rejecting something if we have a bias against the person, organization, or group to which the person belongs</a:t>
            </a:r>
          </a:p>
          <a:p>
            <a:pPr lvl="0">
              <a:buFont typeface="Wingdings" pitchFamily="2" charset="2"/>
              <a:buChar char="Ø"/>
            </a:pPr>
            <a:endParaRPr lang="en-US" sz="2400" dirty="0" smtClean="0"/>
          </a:p>
          <a:p>
            <a:pPr lvl="0">
              <a:buFont typeface="Wingdings" pitchFamily="2" charset="2"/>
              <a:buChar char="Ø"/>
            </a:pPr>
            <a:r>
              <a:rPr lang="en-US" sz="2400" dirty="0" smtClean="0"/>
              <a:t>  </a:t>
            </a:r>
            <a:r>
              <a:rPr lang="en-US" sz="2400" b="1" dirty="0" smtClean="0"/>
              <a:t>Incremental decision making and escalating commitment</a:t>
            </a:r>
            <a:r>
              <a:rPr lang="en-US" sz="2400" dirty="0" smtClean="0"/>
              <a:t>.  Looking at a decision as a small step in a process which tends to perpetuate a series of similar decisions</a:t>
            </a:r>
          </a:p>
        </p:txBody>
      </p:sp>
      <p:sp>
        <p:nvSpPr>
          <p:cNvPr id="4" name="TextBox 3"/>
          <p:cNvSpPr txBox="1"/>
          <p:nvPr/>
        </p:nvSpPr>
        <p:spPr>
          <a:xfrm>
            <a:off x="1371600" y="381000"/>
            <a:ext cx="1693092" cy="646331"/>
          </a:xfrm>
          <a:prstGeom prst="rect">
            <a:avLst/>
          </a:prstGeom>
          <a:noFill/>
        </p:spPr>
        <p:txBody>
          <a:bodyPr wrap="none" rtlCol="0">
            <a:spAutoFit/>
          </a:bodyPr>
          <a:lstStyle/>
          <a:p>
            <a:r>
              <a:rPr lang="en-US" sz="3600" dirty="0" smtClean="0"/>
              <a:t>Biases 5</a:t>
            </a:r>
            <a:endParaRPr lang="en-US" sz="3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33</a:t>
            </a:fld>
            <a:endParaRPr lang="en-US"/>
          </a:p>
        </p:txBody>
      </p:sp>
      <p:sp>
        <p:nvSpPr>
          <p:cNvPr id="3" name="Rectangle 2"/>
          <p:cNvSpPr/>
          <p:nvPr/>
        </p:nvSpPr>
        <p:spPr>
          <a:xfrm>
            <a:off x="914400" y="1600200"/>
            <a:ext cx="7772400" cy="4154984"/>
          </a:xfrm>
          <a:prstGeom prst="rect">
            <a:avLst/>
          </a:prstGeom>
        </p:spPr>
        <p:txBody>
          <a:bodyPr wrap="square">
            <a:spAutoFit/>
          </a:bodyPr>
          <a:lstStyle/>
          <a:p>
            <a:pPr lvl="0">
              <a:buFont typeface="Wingdings" pitchFamily="2" charset="2"/>
              <a:buChar char="Ø"/>
            </a:pPr>
            <a:r>
              <a:rPr lang="en-US" sz="2400" dirty="0" smtClean="0"/>
              <a:t>  </a:t>
            </a:r>
            <a:r>
              <a:rPr lang="en-US" sz="2400" b="1" dirty="0" smtClean="0"/>
              <a:t>Attribution asymmetry</a:t>
            </a:r>
            <a:r>
              <a:rPr lang="en-US" sz="2400" dirty="0" smtClean="0"/>
              <a:t>.  Tending to attribute our success to our abilities and talents, but attributing our failures to bad luck and external factors, while attributing other's success to good luck, and their failures to their mistakes</a:t>
            </a:r>
          </a:p>
          <a:p>
            <a:pPr lvl="0">
              <a:buFont typeface="Wingdings" pitchFamily="2" charset="2"/>
              <a:buChar char="Ø"/>
            </a:pPr>
            <a:endParaRPr lang="en-US" sz="2400" dirty="0" smtClean="0"/>
          </a:p>
          <a:p>
            <a:pPr lvl="0">
              <a:buFont typeface="Wingdings" pitchFamily="2" charset="2"/>
              <a:buChar char="Ø"/>
            </a:pPr>
            <a:r>
              <a:rPr lang="en-US" sz="2400" dirty="0" smtClean="0"/>
              <a:t>  </a:t>
            </a:r>
            <a:r>
              <a:rPr lang="en-US" sz="2400" b="1" dirty="0" smtClean="0"/>
              <a:t>Role fulfillment</a:t>
            </a:r>
            <a:r>
              <a:rPr lang="en-US" sz="2400" dirty="0" smtClean="0"/>
              <a:t>.  Conforming to the decision making expectations that others have of someone in our position</a:t>
            </a:r>
          </a:p>
          <a:p>
            <a:pPr lvl="0">
              <a:buFont typeface="Wingdings" pitchFamily="2" charset="2"/>
              <a:buChar char="Ø"/>
            </a:pPr>
            <a:endParaRPr lang="en-US" sz="2400" dirty="0" smtClean="0"/>
          </a:p>
          <a:p>
            <a:pPr lvl="0">
              <a:buFont typeface="Wingdings" pitchFamily="2" charset="2"/>
              <a:buChar char="Ø"/>
            </a:pPr>
            <a:r>
              <a:rPr lang="en-US" sz="2400" dirty="0" smtClean="0"/>
              <a:t>  </a:t>
            </a:r>
            <a:r>
              <a:rPr lang="en-US" sz="2400" b="1" dirty="0" smtClean="0"/>
              <a:t>Underestimating uncertainty</a:t>
            </a:r>
            <a:r>
              <a:rPr lang="en-US" sz="2400" dirty="0" smtClean="0"/>
              <a:t>.  Tending to underestimate future uncertainty because we tend to believe we are smarter than we truly are:  75-25</a:t>
            </a:r>
          </a:p>
        </p:txBody>
      </p:sp>
      <p:sp>
        <p:nvSpPr>
          <p:cNvPr id="4" name="TextBox 3"/>
          <p:cNvSpPr txBox="1"/>
          <p:nvPr/>
        </p:nvSpPr>
        <p:spPr>
          <a:xfrm>
            <a:off x="1371600" y="381000"/>
            <a:ext cx="1693092" cy="646331"/>
          </a:xfrm>
          <a:prstGeom prst="rect">
            <a:avLst/>
          </a:prstGeom>
          <a:noFill/>
        </p:spPr>
        <p:txBody>
          <a:bodyPr wrap="none" rtlCol="0">
            <a:spAutoFit/>
          </a:bodyPr>
          <a:lstStyle/>
          <a:p>
            <a:r>
              <a:rPr lang="en-US" sz="3600" dirty="0" smtClean="0"/>
              <a:t>Biases 6</a:t>
            </a:r>
            <a:endParaRPr lang="en-US" sz="36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447800"/>
            <a:ext cx="8382000" cy="5562600"/>
          </a:xfrm>
          <a:prstGeom prst="rect">
            <a:avLst/>
          </a:prstGeom>
        </p:spPr>
      </p:pic>
      <p:sp>
        <p:nvSpPr>
          <p:cNvPr id="2" name="Slide Number Placeholder 1"/>
          <p:cNvSpPr>
            <a:spLocks noGrp="1"/>
          </p:cNvSpPr>
          <p:nvPr>
            <p:ph type="sldNum" sz="quarter" idx="12"/>
          </p:nvPr>
        </p:nvSpPr>
        <p:spPr/>
        <p:txBody>
          <a:bodyPr/>
          <a:lstStyle/>
          <a:p>
            <a:fld id="{0C5D3D0F-3A05-4524-BC17-C6EE010E67B7}" type="slidenum">
              <a:rPr lang="en-US" smtClean="0"/>
              <a:pPr/>
              <a:t>34</a:t>
            </a:fld>
            <a:endParaRPr lang="en-US"/>
          </a:p>
        </p:txBody>
      </p:sp>
      <p:sp>
        <p:nvSpPr>
          <p:cNvPr id="3" name="TextBox 2"/>
          <p:cNvSpPr txBox="1"/>
          <p:nvPr/>
        </p:nvSpPr>
        <p:spPr>
          <a:xfrm>
            <a:off x="1371600" y="381000"/>
            <a:ext cx="2305503" cy="646331"/>
          </a:xfrm>
          <a:prstGeom prst="rect">
            <a:avLst/>
          </a:prstGeom>
          <a:noFill/>
        </p:spPr>
        <p:txBody>
          <a:bodyPr wrap="none" rtlCol="0">
            <a:spAutoFit/>
          </a:bodyPr>
          <a:lstStyle/>
          <a:p>
            <a:r>
              <a:rPr lang="en-US" sz="3600" dirty="0" smtClean="0"/>
              <a:t>Bias Survey</a:t>
            </a:r>
            <a:endParaRPr lang="en-US" sz="3600" dirty="0"/>
          </a:p>
        </p:txBody>
      </p:sp>
      <p:graphicFrame>
        <p:nvGraphicFramePr>
          <p:cNvPr id="4" name="Chart 3"/>
          <p:cNvGraphicFramePr>
            <a:graphicFrameLocks/>
          </p:cNvGraphicFramePr>
          <p:nvPr>
            <p:extLst>
              <p:ext uri="{D42A27DB-BD31-4B8C-83A1-F6EECF244321}">
                <p14:modId xmlns:p14="http://schemas.microsoft.com/office/powerpoint/2010/main" val="1524608566"/>
              </p:ext>
            </p:extLst>
          </p:nvPr>
        </p:nvGraphicFramePr>
        <p:xfrm>
          <a:off x="914400" y="1523999"/>
          <a:ext cx="7239000" cy="51974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233128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35</a:t>
            </a:fld>
            <a:endParaRPr lang="en-US"/>
          </a:p>
        </p:txBody>
      </p:sp>
      <p:sp>
        <p:nvSpPr>
          <p:cNvPr id="3" name="TextBox 2"/>
          <p:cNvSpPr txBox="1"/>
          <p:nvPr/>
        </p:nvSpPr>
        <p:spPr>
          <a:xfrm>
            <a:off x="1371600" y="381000"/>
            <a:ext cx="4543808" cy="646331"/>
          </a:xfrm>
          <a:prstGeom prst="rect">
            <a:avLst/>
          </a:prstGeom>
          <a:noFill/>
        </p:spPr>
        <p:txBody>
          <a:bodyPr wrap="none" rtlCol="0">
            <a:spAutoFit/>
          </a:bodyPr>
          <a:lstStyle/>
          <a:p>
            <a:r>
              <a:rPr lang="en-US" sz="3600" dirty="0" smtClean="0"/>
              <a:t>Group Decision Making</a:t>
            </a:r>
            <a:endParaRPr lang="en-US" sz="3600" dirty="0"/>
          </a:p>
        </p:txBody>
      </p:sp>
      <p:sp>
        <p:nvSpPr>
          <p:cNvPr id="4" name="Rectangle 3"/>
          <p:cNvSpPr/>
          <p:nvPr/>
        </p:nvSpPr>
        <p:spPr>
          <a:xfrm>
            <a:off x="914400" y="1600200"/>
            <a:ext cx="7848600" cy="4524315"/>
          </a:xfrm>
          <a:prstGeom prst="rect">
            <a:avLst/>
          </a:prstGeom>
        </p:spPr>
        <p:txBody>
          <a:bodyPr wrap="square">
            <a:spAutoFit/>
          </a:bodyPr>
          <a:lstStyle/>
          <a:p>
            <a:pPr>
              <a:buFont typeface="Wingdings" pitchFamily="2" charset="2"/>
              <a:buChar char="Ø"/>
            </a:pPr>
            <a:r>
              <a:rPr lang="en-US" sz="2400" dirty="0" smtClean="0"/>
              <a:t>  Can be superior to individual making</a:t>
            </a:r>
          </a:p>
          <a:p>
            <a:pPr>
              <a:buFont typeface="Wingdings" pitchFamily="2" charset="2"/>
              <a:buChar char="Ø"/>
            </a:pPr>
            <a:endParaRPr lang="en-US" sz="2400" dirty="0" smtClean="0"/>
          </a:p>
          <a:p>
            <a:pPr>
              <a:buFont typeface="Wingdings" pitchFamily="2" charset="2"/>
              <a:buChar char="Ø"/>
            </a:pPr>
            <a:r>
              <a:rPr lang="en-US" sz="2400" dirty="0" smtClean="0"/>
              <a:t>  Choices are less likely to fall victim to personal cognitive biases</a:t>
            </a:r>
          </a:p>
          <a:p>
            <a:pPr>
              <a:buFont typeface="Wingdings" pitchFamily="2" charset="2"/>
              <a:buChar char="Ø"/>
            </a:pPr>
            <a:endParaRPr lang="en-US" sz="2400" dirty="0" smtClean="0"/>
          </a:p>
          <a:p>
            <a:pPr>
              <a:buFont typeface="Wingdings" pitchFamily="2" charset="2"/>
              <a:buChar char="Ø"/>
            </a:pPr>
            <a:r>
              <a:rPr lang="en-US" sz="2400" dirty="0" smtClean="0"/>
              <a:t>  Ability to draw on combined skills of group members (diversity of thought, skills, and experiences)</a:t>
            </a:r>
          </a:p>
          <a:p>
            <a:pPr>
              <a:buFont typeface="Wingdings" pitchFamily="2" charset="2"/>
              <a:buChar char="Ø"/>
            </a:pPr>
            <a:endParaRPr lang="en-US" sz="2400" dirty="0" smtClean="0"/>
          </a:p>
          <a:p>
            <a:pPr>
              <a:buFont typeface="Wingdings" pitchFamily="2" charset="2"/>
              <a:buChar char="Ø"/>
            </a:pPr>
            <a:r>
              <a:rPr lang="en-US" sz="2400" dirty="0" smtClean="0"/>
              <a:t>  Improved capacity to generate feasible alternatives</a:t>
            </a:r>
          </a:p>
          <a:p>
            <a:pPr>
              <a:buFont typeface="Wingdings" pitchFamily="2" charset="2"/>
              <a:buChar char="Ø"/>
            </a:pPr>
            <a:endParaRPr lang="en-US" sz="2400" dirty="0" smtClean="0"/>
          </a:p>
          <a:p>
            <a:pPr>
              <a:buFont typeface="Wingdings" pitchFamily="2" charset="2"/>
              <a:buChar char="Ø"/>
              <a:defRPr/>
            </a:pPr>
            <a:r>
              <a:rPr lang="en-US" sz="2400" dirty="0" smtClean="0"/>
              <a:t>  Potential for “buy-in” when other stakeholders contribute to the decision</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36</a:t>
            </a:fld>
            <a:endParaRPr lang="en-US"/>
          </a:p>
        </p:txBody>
      </p:sp>
      <p:sp>
        <p:nvSpPr>
          <p:cNvPr id="3" name="Rectangle 2"/>
          <p:cNvSpPr/>
          <p:nvPr/>
        </p:nvSpPr>
        <p:spPr>
          <a:xfrm>
            <a:off x="914400" y="1600200"/>
            <a:ext cx="7848600" cy="3416320"/>
          </a:xfrm>
          <a:prstGeom prst="rect">
            <a:avLst/>
          </a:prstGeom>
        </p:spPr>
        <p:txBody>
          <a:bodyPr wrap="square">
            <a:spAutoFit/>
          </a:bodyPr>
          <a:lstStyle/>
          <a:p>
            <a:pPr marL="514350" indent="-514350">
              <a:buFont typeface="Wingdings" pitchFamily="2" charset="2"/>
              <a:buChar char="Ø"/>
              <a:defRPr/>
            </a:pPr>
            <a:r>
              <a:rPr lang="en-US" sz="2400" dirty="0" smtClean="0"/>
              <a:t>Likely to greatly extend the time needed to reach a decision</a:t>
            </a:r>
          </a:p>
          <a:p>
            <a:pPr marL="514350" indent="-514350">
              <a:buFont typeface="Wingdings" pitchFamily="2" charset="2"/>
              <a:buChar char="Ø"/>
              <a:defRPr/>
            </a:pPr>
            <a:endParaRPr lang="en-US" sz="2400" dirty="0" smtClean="0"/>
          </a:p>
          <a:p>
            <a:pPr marL="514350" indent="-514350">
              <a:buFont typeface="Wingdings" pitchFamily="2" charset="2"/>
              <a:buChar char="Ø"/>
              <a:defRPr/>
            </a:pPr>
            <a:r>
              <a:rPr lang="en-US" sz="2400" dirty="0" smtClean="0"/>
              <a:t>Can be difficult to get multiple managers to agree because of individual agendas (parochial thinking)</a:t>
            </a:r>
          </a:p>
          <a:p>
            <a:pPr marL="514350" indent="-514350">
              <a:buFont typeface="Wingdings" pitchFamily="2" charset="2"/>
              <a:buChar char="Ø"/>
              <a:defRPr/>
            </a:pPr>
            <a:endParaRPr lang="en-US" sz="2400" dirty="0" smtClean="0"/>
          </a:p>
          <a:p>
            <a:pPr marL="514350" indent="-514350">
              <a:buFont typeface="Wingdings" pitchFamily="2" charset="2"/>
              <a:buChar char="Ø"/>
              <a:defRPr/>
            </a:pPr>
            <a:r>
              <a:rPr lang="en-US" sz="2400" dirty="0" smtClean="0"/>
              <a:t>Can be undermined by political dirty tricks</a:t>
            </a:r>
          </a:p>
          <a:p>
            <a:pPr marL="514350" indent="-514350">
              <a:buFont typeface="Wingdings" pitchFamily="2" charset="2"/>
              <a:buChar char="Ø"/>
              <a:defRPr/>
            </a:pPr>
            <a:endParaRPr lang="en-US" sz="2400" dirty="0" smtClean="0"/>
          </a:p>
          <a:p>
            <a:pPr marL="514350" indent="-514350">
              <a:buFont typeface="Wingdings" pitchFamily="2" charset="2"/>
              <a:buChar char="Ø"/>
              <a:defRPr/>
            </a:pPr>
            <a:r>
              <a:rPr lang="en-US" sz="2400" dirty="0" smtClean="0"/>
              <a:t>Can lead to groupthink</a:t>
            </a:r>
          </a:p>
        </p:txBody>
      </p:sp>
      <p:sp>
        <p:nvSpPr>
          <p:cNvPr id="4" name="TextBox 3"/>
          <p:cNvSpPr txBox="1"/>
          <p:nvPr/>
        </p:nvSpPr>
        <p:spPr>
          <a:xfrm>
            <a:off x="1371600" y="381000"/>
            <a:ext cx="5840958" cy="646331"/>
          </a:xfrm>
          <a:prstGeom prst="rect">
            <a:avLst/>
          </a:prstGeom>
          <a:noFill/>
        </p:spPr>
        <p:txBody>
          <a:bodyPr wrap="none" rtlCol="0">
            <a:spAutoFit/>
          </a:bodyPr>
          <a:lstStyle/>
          <a:p>
            <a:r>
              <a:rPr lang="en-US" sz="3600" dirty="0" smtClean="0"/>
              <a:t>Group Decision Disadvantages</a:t>
            </a:r>
            <a:endParaRPr lang="en-US" sz="36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37</a:t>
            </a:fld>
            <a:endParaRPr lang="en-US"/>
          </a:p>
        </p:txBody>
      </p:sp>
      <p:sp>
        <p:nvSpPr>
          <p:cNvPr id="3" name="TextBox 2"/>
          <p:cNvSpPr txBox="1"/>
          <p:nvPr/>
        </p:nvSpPr>
        <p:spPr>
          <a:xfrm>
            <a:off x="1371600" y="381000"/>
            <a:ext cx="2308774" cy="646331"/>
          </a:xfrm>
          <a:prstGeom prst="rect">
            <a:avLst/>
          </a:prstGeom>
          <a:noFill/>
        </p:spPr>
        <p:txBody>
          <a:bodyPr wrap="none" rtlCol="0">
            <a:spAutoFit/>
          </a:bodyPr>
          <a:lstStyle/>
          <a:p>
            <a:r>
              <a:rPr lang="en-US" sz="3600" dirty="0" smtClean="0"/>
              <a:t>Groupthink</a:t>
            </a:r>
            <a:endParaRPr lang="en-US" sz="3600" dirty="0"/>
          </a:p>
        </p:txBody>
      </p:sp>
      <p:sp>
        <p:nvSpPr>
          <p:cNvPr id="4" name="Rectangle 3"/>
          <p:cNvSpPr/>
          <p:nvPr/>
        </p:nvSpPr>
        <p:spPr>
          <a:xfrm>
            <a:off x="914400" y="1600200"/>
            <a:ext cx="7772400" cy="4893647"/>
          </a:xfrm>
          <a:prstGeom prst="rect">
            <a:avLst/>
          </a:prstGeom>
        </p:spPr>
        <p:txBody>
          <a:bodyPr wrap="square">
            <a:spAutoFit/>
          </a:bodyPr>
          <a:lstStyle/>
          <a:p>
            <a:pPr marL="0" lvl="1">
              <a:buFont typeface="Wingdings" pitchFamily="2" charset="2"/>
              <a:buChar char="Ø"/>
              <a:defRPr/>
            </a:pPr>
            <a:r>
              <a:rPr lang="en-US" sz="2400" dirty="0" smtClean="0"/>
              <a:t>  Pattern of faulty and biased decision making that occurs in groups whose members strive for agreement among themselves at the expense of accurately assessing information relevant to a decision</a:t>
            </a:r>
          </a:p>
          <a:p>
            <a:pPr marL="457200" lvl="2">
              <a:buFont typeface="Wingdings" pitchFamily="2" charset="2"/>
              <a:buChar char="§"/>
              <a:defRPr/>
            </a:pPr>
            <a:r>
              <a:rPr lang="en-US" sz="2400" dirty="0" smtClean="0"/>
              <a:t>  Often motivated by a desire to minimize conflict</a:t>
            </a:r>
          </a:p>
          <a:p>
            <a:pPr marL="457200" lvl="2">
              <a:buFont typeface="Wingdings" pitchFamily="2" charset="2"/>
              <a:buChar char="§"/>
              <a:defRPr/>
            </a:pPr>
            <a:r>
              <a:rPr lang="en-US" sz="2400" dirty="0" smtClean="0"/>
              <a:t>  Can be cultural</a:t>
            </a:r>
          </a:p>
          <a:p>
            <a:pPr marL="0" lvl="1">
              <a:buFont typeface="Wingdings" pitchFamily="2" charset="2"/>
              <a:buChar char="Ø"/>
              <a:defRPr/>
            </a:pPr>
            <a:endParaRPr lang="en-US" sz="2400" dirty="0" smtClean="0"/>
          </a:p>
          <a:p>
            <a:pPr marL="0" lvl="2">
              <a:buFont typeface="Wingdings" pitchFamily="2" charset="2"/>
              <a:buChar char="Ø"/>
            </a:pPr>
            <a:r>
              <a:rPr lang="en-US" sz="2400" dirty="0" smtClean="0"/>
              <a:t>  Usually occurs when group members rally around a central manager’s idea and become blindly </a:t>
            </a:r>
            <a:r>
              <a:rPr lang="en-US" sz="2400" dirty="0" err="1" smtClean="0"/>
              <a:t>commited</a:t>
            </a:r>
            <a:r>
              <a:rPr lang="en-US" sz="2400" dirty="0" smtClean="0"/>
              <a:t> to the idea without considering alternatives</a:t>
            </a:r>
          </a:p>
          <a:p>
            <a:pPr marL="0" lvl="2">
              <a:buFont typeface="Wingdings" pitchFamily="2" charset="2"/>
              <a:buChar char="Ø"/>
            </a:pPr>
            <a:endParaRPr lang="en-US" sz="2400" dirty="0" smtClean="0"/>
          </a:p>
          <a:p>
            <a:pPr marL="0" lvl="2">
              <a:buFont typeface="Wingdings" pitchFamily="2" charset="2"/>
              <a:buChar char="Ø"/>
            </a:pPr>
            <a:r>
              <a:rPr lang="en-US" sz="2400" dirty="0" smtClean="0"/>
              <a:t>  The group’s influence tends to convince each member that the idea must go forward</a:t>
            </a:r>
            <a:endParaRPr lang="en-US" sz="24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38</a:t>
            </a:fld>
            <a:endParaRPr lang="en-US"/>
          </a:p>
        </p:txBody>
      </p:sp>
      <p:sp>
        <p:nvSpPr>
          <p:cNvPr id="3" name="TextBox 2"/>
          <p:cNvSpPr txBox="1"/>
          <p:nvPr/>
        </p:nvSpPr>
        <p:spPr>
          <a:xfrm>
            <a:off x="1371600" y="381000"/>
            <a:ext cx="4604530" cy="646331"/>
          </a:xfrm>
          <a:prstGeom prst="rect">
            <a:avLst/>
          </a:prstGeom>
          <a:noFill/>
        </p:spPr>
        <p:txBody>
          <a:bodyPr wrap="none" rtlCol="0">
            <a:spAutoFit/>
          </a:bodyPr>
          <a:lstStyle/>
          <a:p>
            <a:r>
              <a:rPr lang="en-US" sz="3600" dirty="0" smtClean="0"/>
              <a:t>Organizational Learning</a:t>
            </a:r>
            <a:endParaRPr lang="en-US" sz="3600" dirty="0"/>
          </a:p>
        </p:txBody>
      </p:sp>
      <p:sp>
        <p:nvSpPr>
          <p:cNvPr id="4" name="Rectangle 3"/>
          <p:cNvSpPr/>
          <p:nvPr/>
        </p:nvSpPr>
        <p:spPr>
          <a:xfrm>
            <a:off x="914400" y="1597911"/>
            <a:ext cx="7696200" cy="4893647"/>
          </a:xfrm>
          <a:prstGeom prst="rect">
            <a:avLst/>
          </a:prstGeom>
        </p:spPr>
        <p:txBody>
          <a:bodyPr wrap="square">
            <a:spAutoFit/>
          </a:bodyPr>
          <a:lstStyle/>
          <a:p>
            <a:pPr>
              <a:buFont typeface="Wingdings" pitchFamily="2" charset="2"/>
              <a:buChar char="Ø"/>
              <a:defRPr/>
            </a:pPr>
            <a:r>
              <a:rPr lang="en-US" sz="2400" b="1" dirty="0" smtClean="0"/>
              <a:t>  Organizational learning.  </a:t>
            </a:r>
            <a:r>
              <a:rPr lang="en-US" sz="2400" dirty="0" smtClean="0"/>
              <a:t>Managers seek to improve a employee’s desire and ability to understand and manage the organization and its task environment so as to raise effectiveness</a:t>
            </a:r>
          </a:p>
          <a:p>
            <a:pPr>
              <a:buFont typeface="Wingdings" pitchFamily="2" charset="2"/>
              <a:buChar char="Ø"/>
              <a:defRPr/>
            </a:pPr>
            <a:endParaRPr lang="en-US" sz="2400" dirty="0" smtClean="0"/>
          </a:p>
          <a:p>
            <a:pPr>
              <a:buFont typeface="Wingdings" pitchFamily="2" charset="2"/>
              <a:buChar char="Ø"/>
              <a:defRPr/>
            </a:pPr>
            <a:r>
              <a:rPr lang="en-US" sz="2400" b="1" dirty="0" smtClean="0"/>
              <a:t>  Learning organization.  </a:t>
            </a:r>
            <a:r>
              <a:rPr lang="en-US" sz="2400" dirty="0" smtClean="0"/>
              <a:t>An organization in which managers try to maximize the ability of individuals and groups to think and behave creatively and thus maximize the potential for organizational learning to take place</a:t>
            </a:r>
          </a:p>
          <a:p>
            <a:pPr>
              <a:buFont typeface="Wingdings" pitchFamily="2" charset="2"/>
              <a:buChar char="Ø"/>
              <a:defRPr/>
            </a:pPr>
            <a:endParaRPr lang="en-US" sz="2400" dirty="0" smtClean="0"/>
          </a:p>
          <a:p>
            <a:pPr>
              <a:buFont typeface="Wingdings" pitchFamily="2" charset="2"/>
              <a:buChar char="Ø"/>
              <a:defRPr/>
            </a:pPr>
            <a:r>
              <a:rPr lang="en-US" sz="2400" b="1" dirty="0" smtClean="0"/>
              <a:t>  Creativity.  </a:t>
            </a:r>
            <a:r>
              <a:rPr lang="en-US" sz="2400" dirty="0" smtClean="0"/>
              <a:t>A decision maker’s ability to discover original and novel ideas that lead to feasible alternative courses of action</a:t>
            </a:r>
            <a:endParaRPr lang="en-US" sz="26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39</a:t>
            </a:fld>
            <a:endParaRPr lang="en-US"/>
          </a:p>
        </p:txBody>
      </p:sp>
      <p:sp>
        <p:nvSpPr>
          <p:cNvPr id="3" name="TextBox 2"/>
          <p:cNvSpPr txBox="1"/>
          <p:nvPr/>
        </p:nvSpPr>
        <p:spPr>
          <a:xfrm>
            <a:off x="1371600" y="381000"/>
            <a:ext cx="5316264" cy="646331"/>
          </a:xfrm>
          <a:prstGeom prst="rect">
            <a:avLst/>
          </a:prstGeom>
          <a:noFill/>
        </p:spPr>
        <p:txBody>
          <a:bodyPr wrap="none" rtlCol="0">
            <a:spAutoFit/>
          </a:bodyPr>
          <a:lstStyle/>
          <a:p>
            <a:r>
              <a:rPr lang="en-US" sz="3600" dirty="0" smtClean="0"/>
              <a:t>Promoting Group Creativity</a:t>
            </a:r>
            <a:endParaRPr lang="en-US" sz="3600" dirty="0"/>
          </a:p>
        </p:txBody>
      </p:sp>
      <p:sp>
        <p:nvSpPr>
          <p:cNvPr id="4" name="Rectangle 3"/>
          <p:cNvSpPr/>
          <p:nvPr/>
        </p:nvSpPr>
        <p:spPr>
          <a:xfrm>
            <a:off x="914400" y="1599486"/>
            <a:ext cx="8001000" cy="4524315"/>
          </a:xfrm>
          <a:prstGeom prst="rect">
            <a:avLst/>
          </a:prstGeom>
        </p:spPr>
        <p:txBody>
          <a:bodyPr wrap="square">
            <a:spAutoFit/>
          </a:bodyPr>
          <a:lstStyle/>
          <a:p>
            <a:pPr>
              <a:buFont typeface="Wingdings" pitchFamily="2" charset="2"/>
              <a:buChar char="Ø"/>
              <a:defRPr/>
            </a:pPr>
            <a:r>
              <a:rPr lang="en-US" sz="2400" b="1" dirty="0" smtClean="0"/>
              <a:t>  Brainstorming.  </a:t>
            </a:r>
            <a:r>
              <a:rPr lang="en-US" sz="2400" dirty="0" smtClean="0"/>
              <a:t>Managers meet face-to-face to generate and debate many alternatives</a:t>
            </a:r>
          </a:p>
          <a:p>
            <a:pPr>
              <a:buFont typeface="Wingdings" pitchFamily="2" charset="2"/>
              <a:buChar char="Ø"/>
              <a:defRPr/>
            </a:pPr>
            <a:endParaRPr lang="en-US" sz="2400" dirty="0" smtClean="0"/>
          </a:p>
          <a:p>
            <a:pPr>
              <a:buFont typeface="Wingdings" pitchFamily="2" charset="2"/>
              <a:buChar char="Ø"/>
              <a:defRPr/>
            </a:pPr>
            <a:r>
              <a:rPr lang="en-US" sz="2400" dirty="0" smtClean="0"/>
              <a:t>   </a:t>
            </a:r>
            <a:r>
              <a:rPr lang="en-US" sz="2400" b="1" dirty="0" smtClean="0"/>
              <a:t>Production Blocking.  </a:t>
            </a:r>
            <a:r>
              <a:rPr lang="en-US" sz="2400" dirty="0" smtClean="0"/>
              <a:t>Occurs because group members cannot simultaneously make sense of all the alternatives being generated, think up additional alternatives, and remember what they were thinking</a:t>
            </a:r>
          </a:p>
          <a:p>
            <a:pPr>
              <a:buFont typeface="Wingdings" pitchFamily="2" charset="2"/>
              <a:buChar char="Ø"/>
              <a:defRPr/>
            </a:pPr>
            <a:endParaRPr lang="en-US" sz="2400" dirty="0" smtClean="0"/>
          </a:p>
          <a:p>
            <a:pPr>
              <a:buFont typeface="Wingdings" pitchFamily="2" charset="2"/>
              <a:buChar char="Ø"/>
              <a:defRPr/>
            </a:pPr>
            <a:r>
              <a:rPr lang="en-US" sz="2400" b="1" dirty="0" smtClean="0"/>
              <a:t>  Nominal Group Technique.  </a:t>
            </a:r>
            <a:r>
              <a:rPr lang="en-US" sz="2400" dirty="0" smtClean="0"/>
              <a:t>A decision making technique in which group members write down ideas and solutions, read their suggestions to the whole group, and discuss and then rank the alternatives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a:t>
            </a:fld>
            <a:endParaRPr lang="en-US"/>
          </a:p>
        </p:txBody>
      </p:sp>
      <p:sp>
        <p:nvSpPr>
          <p:cNvPr id="3" name="TextBox 2"/>
          <p:cNvSpPr txBox="1"/>
          <p:nvPr/>
        </p:nvSpPr>
        <p:spPr>
          <a:xfrm>
            <a:off x="1371600" y="381000"/>
            <a:ext cx="6365140" cy="646331"/>
          </a:xfrm>
          <a:prstGeom prst="rect">
            <a:avLst/>
          </a:prstGeom>
          <a:noFill/>
        </p:spPr>
        <p:txBody>
          <a:bodyPr wrap="none" rtlCol="0">
            <a:spAutoFit/>
          </a:bodyPr>
          <a:lstStyle/>
          <a:p>
            <a:r>
              <a:rPr lang="en-US" sz="3600" dirty="0" smtClean="0"/>
              <a:t>Basic Concurrent Control Process</a:t>
            </a:r>
            <a:endParaRPr lang="en-US" sz="3600" dirty="0"/>
          </a:p>
        </p:txBody>
      </p:sp>
      <p:sp>
        <p:nvSpPr>
          <p:cNvPr id="6" name="Rectangle 5"/>
          <p:cNvSpPr/>
          <p:nvPr/>
        </p:nvSpPr>
        <p:spPr>
          <a:xfrm>
            <a:off x="2743200" y="4419600"/>
            <a:ext cx="15240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System</a:t>
            </a:r>
            <a:endParaRPr lang="en-US" dirty="0">
              <a:solidFill>
                <a:schemeClr val="tx1"/>
              </a:solidFill>
            </a:endParaRPr>
          </a:p>
        </p:txBody>
      </p:sp>
      <p:sp>
        <p:nvSpPr>
          <p:cNvPr id="7" name="Rectangle 6"/>
          <p:cNvSpPr/>
          <p:nvPr/>
        </p:nvSpPr>
        <p:spPr>
          <a:xfrm>
            <a:off x="2743200" y="3429000"/>
            <a:ext cx="15240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Controller</a:t>
            </a:r>
            <a:endParaRPr lang="en-US" dirty="0">
              <a:solidFill>
                <a:schemeClr val="tx1"/>
              </a:solidFill>
            </a:endParaRPr>
          </a:p>
        </p:txBody>
      </p:sp>
      <p:sp>
        <p:nvSpPr>
          <p:cNvPr id="8" name="Rectangle 7"/>
          <p:cNvSpPr/>
          <p:nvPr/>
        </p:nvSpPr>
        <p:spPr>
          <a:xfrm>
            <a:off x="4953000" y="3429000"/>
            <a:ext cx="15240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Sensor</a:t>
            </a:r>
            <a:endParaRPr lang="en-US" dirty="0">
              <a:solidFill>
                <a:schemeClr val="tx1"/>
              </a:solidFill>
            </a:endParaRPr>
          </a:p>
        </p:txBody>
      </p:sp>
      <p:cxnSp>
        <p:nvCxnSpPr>
          <p:cNvPr id="37" name="Straight Arrow Connector 36"/>
          <p:cNvCxnSpPr>
            <a:stCxn id="7" idx="2"/>
            <a:endCxn id="6" idx="0"/>
          </p:cNvCxnSpPr>
          <p:nvPr/>
        </p:nvCxnSpPr>
        <p:spPr>
          <a:xfrm>
            <a:off x="3505200" y="3962400"/>
            <a:ext cx="0" cy="457200"/>
          </a:xfrm>
          <a:prstGeom prst="straightConnector1">
            <a:avLst/>
          </a:prstGeom>
          <a:ln w="25400">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7" idx="3"/>
            <a:endCxn id="8" idx="1"/>
          </p:cNvCxnSpPr>
          <p:nvPr/>
        </p:nvCxnSpPr>
        <p:spPr>
          <a:xfrm>
            <a:off x="4267200" y="3695700"/>
            <a:ext cx="685800"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09600" y="4419600"/>
            <a:ext cx="15240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a:t>
            </a:r>
            <a:endParaRPr lang="en-US" dirty="0">
              <a:solidFill>
                <a:schemeClr val="tx1"/>
              </a:solidFill>
            </a:endParaRPr>
          </a:p>
        </p:txBody>
      </p:sp>
      <p:sp>
        <p:nvSpPr>
          <p:cNvPr id="41" name="Rectangle 40"/>
          <p:cNvSpPr/>
          <p:nvPr/>
        </p:nvSpPr>
        <p:spPr>
          <a:xfrm>
            <a:off x="7162800" y="4419600"/>
            <a:ext cx="1524000"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Output</a:t>
            </a:r>
            <a:endParaRPr lang="en-US" dirty="0">
              <a:solidFill>
                <a:schemeClr val="tx1"/>
              </a:solidFill>
            </a:endParaRPr>
          </a:p>
        </p:txBody>
      </p:sp>
      <p:cxnSp>
        <p:nvCxnSpPr>
          <p:cNvPr id="43" name="Straight Arrow Connector 42"/>
          <p:cNvCxnSpPr>
            <a:stCxn id="40" idx="3"/>
            <a:endCxn id="6" idx="1"/>
          </p:cNvCxnSpPr>
          <p:nvPr/>
        </p:nvCxnSpPr>
        <p:spPr>
          <a:xfrm>
            <a:off x="2133600" y="4686300"/>
            <a:ext cx="609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6" idx="3"/>
            <a:endCxn id="41" idx="1"/>
          </p:cNvCxnSpPr>
          <p:nvPr/>
        </p:nvCxnSpPr>
        <p:spPr>
          <a:xfrm>
            <a:off x="4267200" y="4686300"/>
            <a:ext cx="28956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638800" y="4495800"/>
            <a:ext cx="152400" cy="381000"/>
          </a:xfrm>
          <a:prstGeom prst="ellipse">
            <a:avLst/>
          </a:prstGeom>
          <a:noFill/>
          <a:ln>
            <a:gradFill>
              <a:gsLst>
                <a:gs pos="0">
                  <a:srgbClr val="000082"/>
                </a:gs>
                <a:gs pos="13000">
                  <a:srgbClr val="0047FF"/>
                </a:gs>
                <a:gs pos="28000">
                  <a:srgbClr val="000082"/>
                </a:gs>
                <a:gs pos="42999">
                  <a:srgbClr val="0047FF"/>
                </a:gs>
                <a:gs pos="58000">
                  <a:srgbClr val="000082"/>
                </a:gs>
                <a:gs pos="72000">
                  <a:srgbClr val="0047FF"/>
                </a:gs>
                <a:gs pos="87000">
                  <a:srgbClr val="000082"/>
                </a:gs>
                <a:gs pos="100000">
                  <a:srgbClr val="0047FF"/>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p:cNvCxnSpPr>
            <a:stCxn id="8" idx="2"/>
            <a:endCxn id="46" idx="0"/>
          </p:cNvCxnSpPr>
          <p:nvPr/>
        </p:nvCxnSpPr>
        <p:spPr>
          <a:xfrm>
            <a:off x="5715000" y="3962400"/>
            <a:ext cx="0" cy="533400"/>
          </a:xfrm>
          <a:prstGeom prst="straightConnector1">
            <a:avLst/>
          </a:prstGeom>
          <a:ln w="25400">
            <a:solidFill>
              <a:schemeClr val="tx1"/>
            </a:solidFill>
            <a:headEnd type="triangle"/>
            <a:tailEnd type="arrow"/>
          </a:ln>
        </p:spPr>
        <p:style>
          <a:lnRef idx="1">
            <a:schemeClr val="accent1"/>
          </a:lnRef>
          <a:fillRef idx="0">
            <a:schemeClr val="accent1"/>
          </a:fillRef>
          <a:effectRef idx="0">
            <a:schemeClr val="accent1"/>
          </a:effectRef>
          <a:fontRef idx="minor">
            <a:schemeClr val="tx1"/>
          </a:fontRef>
        </p:style>
      </p:cxnSp>
      <p:sp>
        <p:nvSpPr>
          <p:cNvPr id="49" name="Right Brace 48"/>
          <p:cNvSpPr/>
          <p:nvPr/>
        </p:nvSpPr>
        <p:spPr>
          <a:xfrm rot="16200000">
            <a:off x="4229100" y="647700"/>
            <a:ext cx="914400" cy="4343400"/>
          </a:xfrm>
          <a:prstGeom prst="rightBrace">
            <a:avLst>
              <a:gd name="adj1" fmla="val 8333"/>
              <a:gd name="adj2" fmla="val 50291"/>
            </a:avLst>
          </a:prstGeom>
          <a:noFill/>
          <a:ln w="25400">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p:cNvSpPr txBox="1"/>
          <p:nvPr/>
        </p:nvSpPr>
        <p:spPr>
          <a:xfrm>
            <a:off x="4112640" y="1981200"/>
            <a:ext cx="1221360" cy="369332"/>
          </a:xfrm>
          <a:prstGeom prst="rect">
            <a:avLst/>
          </a:prstGeom>
          <a:noFill/>
        </p:spPr>
        <p:txBody>
          <a:bodyPr wrap="none" rtlCol="0">
            <a:spAutoFit/>
          </a:bodyPr>
          <a:lstStyle/>
          <a:p>
            <a:r>
              <a:rPr lang="en-US" dirty="0" smtClean="0"/>
              <a:t>Operations</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40</a:t>
            </a:fld>
            <a:endParaRPr lang="en-US"/>
          </a:p>
        </p:txBody>
      </p:sp>
      <p:sp>
        <p:nvSpPr>
          <p:cNvPr id="3" name="TextBox 2"/>
          <p:cNvSpPr txBox="1"/>
          <p:nvPr/>
        </p:nvSpPr>
        <p:spPr>
          <a:xfrm>
            <a:off x="1371600" y="381000"/>
            <a:ext cx="3000245" cy="646331"/>
          </a:xfrm>
          <a:prstGeom prst="rect">
            <a:avLst/>
          </a:prstGeom>
          <a:noFill/>
        </p:spPr>
        <p:txBody>
          <a:bodyPr wrap="none" rtlCol="0">
            <a:spAutoFit/>
          </a:bodyPr>
          <a:lstStyle/>
          <a:p>
            <a:r>
              <a:rPr lang="en-US" sz="3600" dirty="0" smtClean="0"/>
              <a:t>Delphi Method</a:t>
            </a:r>
            <a:endParaRPr lang="en-US" sz="3600" dirty="0"/>
          </a:p>
        </p:txBody>
      </p:sp>
      <p:sp>
        <p:nvSpPr>
          <p:cNvPr id="4" name="Rectangle 3"/>
          <p:cNvSpPr/>
          <p:nvPr/>
        </p:nvSpPr>
        <p:spPr>
          <a:xfrm>
            <a:off x="914400" y="1600200"/>
            <a:ext cx="7924800" cy="4893647"/>
          </a:xfrm>
          <a:prstGeom prst="rect">
            <a:avLst/>
          </a:prstGeom>
        </p:spPr>
        <p:txBody>
          <a:bodyPr wrap="square">
            <a:spAutoFit/>
          </a:bodyPr>
          <a:lstStyle/>
          <a:p>
            <a:pPr>
              <a:buFont typeface="Wingdings" pitchFamily="2" charset="2"/>
              <a:buChar char="Ø"/>
              <a:defRPr/>
            </a:pPr>
            <a:r>
              <a:rPr lang="en-US" sz="2400" dirty="0" smtClean="0"/>
              <a:t>  A decision-making technique in which group members do not meet face-to-face but respond in writing to questions posed by the group leader</a:t>
            </a:r>
          </a:p>
          <a:p>
            <a:pPr lvl="1">
              <a:buFont typeface="Wingdings" pitchFamily="2" charset="2"/>
              <a:buChar char="§"/>
              <a:defRPr/>
            </a:pPr>
            <a:r>
              <a:rPr lang="en-US" sz="2400" dirty="0" smtClean="0"/>
              <a:t>  Unusually a multi-round event</a:t>
            </a:r>
          </a:p>
          <a:p>
            <a:pPr lvl="1">
              <a:buFont typeface="Wingdings" pitchFamily="2" charset="2"/>
              <a:buChar char="§"/>
              <a:defRPr/>
            </a:pPr>
            <a:r>
              <a:rPr lang="en-US" sz="2400" dirty="0" smtClean="0"/>
              <a:t>  All contributions are anonymous</a:t>
            </a:r>
          </a:p>
          <a:p>
            <a:pPr lvl="1">
              <a:buFont typeface="Wingdings" pitchFamily="2" charset="2"/>
              <a:buChar char="§"/>
              <a:defRPr/>
            </a:pPr>
            <a:r>
              <a:rPr lang="en-US" sz="2400" dirty="0" smtClean="0"/>
              <a:t>  All contributors see all contributions</a:t>
            </a:r>
          </a:p>
          <a:p>
            <a:pPr lvl="1">
              <a:buFont typeface="Wingdings" pitchFamily="2" charset="2"/>
              <a:buChar char="§"/>
              <a:defRPr/>
            </a:pPr>
            <a:endParaRPr lang="en-US" sz="2400" dirty="0" smtClean="0"/>
          </a:p>
          <a:p>
            <a:pPr>
              <a:buFont typeface="Wingdings" pitchFamily="2" charset="2"/>
              <a:buChar char="Ø"/>
            </a:pPr>
            <a:r>
              <a:rPr lang="en-US" sz="2400" dirty="0" smtClean="0"/>
              <a:t>  Delphi seems to have advantages over other predictive methods because:</a:t>
            </a:r>
          </a:p>
          <a:p>
            <a:pPr lvl="1">
              <a:buFont typeface="Wingdings" pitchFamily="2" charset="2"/>
              <a:buChar char="§"/>
            </a:pPr>
            <a:r>
              <a:rPr lang="en-US" sz="2400" dirty="0" smtClean="0"/>
              <a:t>  Participants reveal their reasoning</a:t>
            </a:r>
          </a:p>
          <a:p>
            <a:pPr lvl="1">
              <a:buFont typeface="Wingdings" pitchFamily="2" charset="2"/>
              <a:buChar char="§"/>
            </a:pPr>
            <a:r>
              <a:rPr lang="en-US" sz="2400" dirty="0" smtClean="0"/>
              <a:t>  It is easier to maintain confidentiality</a:t>
            </a:r>
          </a:p>
          <a:p>
            <a:pPr lvl="1">
              <a:buFont typeface="Wingdings" pitchFamily="2" charset="2"/>
              <a:buChar char="§"/>
            </a:pPr>
            <a:r>
              <a:rPr lang="en-US" sz="2400" dirty="0" smtClean="0"/>
              <a:t>  Potentially quicker forecasts when experts are readily available</a:t>
            </a:r>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41</a:t>
            </a:fld>
            <a:endParaRPr lang="en-US"/>
          </a:p>
        </p:txBody>
      </p:sp>
      <p:sp>
        <p:nvSpPr>
          <p:cNvPr id="3" name="TextBox 2"/>
          <p:cNvSpPr txBox="1"/>
          <p:nvPr/>
        </p:nvSpPr>
        <p:spPr>
          <a:xfrm>
            <a:off x="1371600" y="381000"/>
            <a:ext cx="3104440" cy="646331"/>
          </a:xfrm>
          <a:prstGeom prst="rect">
            <a:avLst/>
          </a:prstGeom>
          <a:noFill/>
        </p:spPr>
        <p:txBody>
          <a:bodyPr wrap="none" rtlCol="0">
            <a:spAutoFit/>
          </a:bodyPr>
          <a:lstStyle/>
          <a:p>
            <a:r>
              <a:rPr lang="en-US" sz="3600" dirty="0" smtClean="0"/>
              <a:t>Delphi Method </a:t>
            </a:r>
            <a:endParaRPr lang="en-US" sz="3600" dirty="0"/>
          </a:p>
        </p:txBody>
      </p:sp>
      <p:pic>
        <p:nvPicPr>
          <p:cNvPr id="4" name="Picture 1" descr="\\dodiis.mil\NE\DIAC\Home\d\defrick\Desktop\DELPHIST.png"/>
          <p:cNvPicPr>
            <a:picLocks noChangeAspect="1" noChangeArrowheads="1"/>
          </p:cNvPicPr>
          <p:nvPr/>
        </p:nvPicPr>
        <p:blipFill>
          <a:blip r:embed="rId3" cstate="print"/>
          <a:srcRect/>
          <a:stretch>
            <a:fillRect/>
          </a:stretch>
        </p:blipFill>
        <p:spPr bwMode="auto">
          <a:xfrm>
            <a:off x="2914650" y="2438400"/>
            <a:ext cx="5314950" cy="4086369"/>
          </a:xfrm>
          <a:prstGeom prst="rect">
            <a:avLst/>
          </a:prstGeom>
          <a:noFill/>
        </p:spPr>
      </p:pic>
      <p:sp>
        <p:nvSpPr>
          <p:cNvPr id="5" name="Rectangle 4"/>
          <p:cNvSpPr/>
          <p:nvPr/>
        </p:nvSpPr>
        <p:spPr>
          <a:xfrm>
            <a:off x="914400" y="1600200"/>
            <a:ext cx="7848600" cy="830997"/>
          </a:xfrm>
          <a:prstGeom prst="rect">
            <a:avLst/>
          </a:prstGeom>
        </p:spPr>
        <p:txBody>
          <a:bodyPr wrap="square">
            <a:spAutoFit/>
          </a:bodyPr>
          <a:lstStyle/>
          <a:p>
            <a:r>
              <a:rPr lang="en-US" sz="2400" dirty="0" smtClean="0"/>
              <a:t> Typically used for predictive analysis or to generate an “expert opinion”</a:t>
            </a:r>
            <a:endParaRPr lang="en-US" sz="2400" dirty="0"/>
          </a:p>
        </p:txBody>
      </p:sp>
      <p:sp>
        <p:nvSpPr>
          <p:cNvPr id="6" name="TextBox 5"/>
          <p:cNvSpPr txBox="1"/>
          <p:nvPr/>
        </p:nvSpPr>
        <p:spPr>
          <a:xfrm>
            <a:off x="685800" y="3810000"/>
            <a:ext cx="2362200" cy="1200329"/>
          </a:xfrm>
          <a:prstGeom prst="rect">
            <a:avLst/>
          </a:prstGeom>
          <a:noFill/>
        </p:spPr>
        <p:txBody>
          <a:bodyPr wrap="square" rtlCol="0">
            <a:spAutoFit/>
          </a:bodyPr>
          <a:lstStyle/>
          <a:p>
            <a:r>
              <a:rPr lang="en-US" dirty="0" smtClean="0"/>
              <a:t>Typically three or four rounds, but can be more until a majority opinion emerges</a:t>
            </a:r>
            <a:endParaRPr lang="en-US" dirty="0"/>
          </a:p>
        </p:txBody>
      </p:sp>
      <p:cxnSp>
        <p:nvCxnSpPr>
          <p:cNvPr id="8" name="Straight Arrow Connector 7"/>
          <p:cNvCxnSpPr/>
          <p:nvPr/>
        </p:nvCxnSpPr>
        <p:spPr>
          <a:xfrm>
            <a:off x="2667000" y="4419600"/>
            <a:ext cx="1905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5</a:t>
            </a:fld>
            <a:endParaRPr lang="en-US"/>
          </a:p>
        </p:txBody>
      </p:sp>
      <p:sp>
        <p:nvSpPr>
          <p:cNvPr id="3" name="TextBox 2"/>
          <p:cNvSpPr txBox="1"/>
          <p:nvPr/>
        </p:nvSpPr>
        <p:spPr>
          <a:xfrm>
            <a:off x="1371600" y="381000"/>
            <a:ext cx="5092676" cy="646331"/>
          </a:xfrm>
          <a:prstGeom prst="rect">
            <a:avLst/>
          </a:prstGeom>
          <a:noFill/>
        </p:spPr>
        <p:txBody>
          <a:bodyPr wrap="none" rtlCol="0">
            <a:spAutoFit/>
          </a:bodyPr>
          <a:lstStyle/>
          <a:p>
            <a:r>
              <a:rPr lang="en-US" sz="3600" dirty="0" smtClean="0"/>
              <a:t>Flavors of Control Systems</a:t>
            </a:r>
            <a:endParaRPr lang="en-US" sz="3600" dirty="0"/>
          </a:p>
        </p:txBody>
      </p:sp>
      <p:sp>
        <p:nvSpPr>
          <p:cNvPr id="4" name="Rectangle 3"/>
          <p:cNvSpPr/>
          <p:nvPr/>
        </p:nvSpPr>
        <p:spPr>
          <a:xfrm>
            <a:off x="914400" y="1596056"/>
            <a:ext cx="7924800" cy="4893647"/>
          </a:xfrm>
          <a:prstGeom prst="rect">
            <a:avLst/>
          </a:prstGeom>
        </p:spPr>
        <p:txBody>
          <a:bodyPr wrap="square">
            <a:spAutoFit/>
          </a:bodyPr>
          <a:lstStyle/>
          <a:p>
            <a:pPr>
              <a:buFont typeface="Wingdings" pitchFamily="2" charset="2"/>
              <a:buChar char="Ø"/>
            </a:pPr>
            <a:r>
              <a:rPr lang="en-US" sz="2400" b="1" dirty="0" smtClean="0"/>
              <a:t>  Discrete</a:t>
            </a:r>
            <a:r>
              <a:rPr lang="en-US" sz="2400" dirty="0" smtClean="0"/>
              <a:t>. Found in manufacturing.  Robotic assembly can be characterized as discrete process control</a:t>
            </a:r>
          </a:p>
          <a:p>
            <a:pPr>
              <a:buFont typeface="Wingdings" pitchFamily="2" charset="2"/>
              <a:buChar char="Ø"/>
            </a:pPr>
            <a:endParaRPr lang="en-US" sz="2400" dirty="0" smtClean="0"/>
          </a:p>
          <a:p>
            <a:pPr>
              <a:buFont typeface="Wingdings" pitchFamily="2" charset="2"/>
              <a:buChar char="Ø"/>
            </a:pPr>
            <a:r>
              <a:rPr lang="en-US" sz="2400" b="1" dirty="0" smtClean="0"/>
              <a:t>  Batch</a:t>
            </a:r>
            <a:r>
              <a:rPr lang="en-US" sz="2400" dirty="0" smtClean="0"/>
              <a:t>.  Requires that specific quantities of raw materials be combined in specific ways for particular durations to produce an intermediate or end result, e.g., bread</a:t>
            </a:r>
          </a:p>
          <a:p>
            <a:pPr>
              <a:buFont typeface="Wingdings" pitchFamily="2" charset="2"/>
              <a:buChar char="Ø"/>
            </a:pPr>
            <a:endParaRPr lang="en-US" sz="2400" dirty="0" smtClean="0"/>
          </a:p>
          <a:p>
            <a:pPr>
              <a:buFont typeface="Wingdings" pitchFamily="2" charset="2"/>
              <a:buChar char="Ø"/>
            </a:pPr>
            <a:r>
              <a:rPr lang="en-US" sz="2400" b="1" dirty="0" smtClean="0"/>
              <a:t>  Continuous</a:t>
            </a:r>
            <a:r>
              <a:rPr lang="en-US" sz="2400" dirty="0" smtClean="0"/>
              <a:t>.  A physical system represented through variables that are smooth and uninterrupted over time, e.g., the water temperature in a nuclear reactor</a:t>
            </a:r>
          </a:p>
          <a:p>
            <a:pPr>
              <a:buFont typeface="Wingdings" pitchFamily="2" charset="2"/>
              <a:buChar char="Ø"/>
            </a:pPr>
            <a:endParaRPr lang="en-US" sz="2400" dirty="0" smtClean="0"/>
          </a:p>
          <a:p>
            <a:pPr>
              <a:buFont typeface="Wingdings" pitchFamily="2" charset="2"/>
              <a:buChar char="Ø"/>
            </a:pPr>
            <a:r>
              <a:rPr lang="en-US" sz="2400" dirty="0" smtClean="0"/>
              <a:t>  Applications having mixed elements are often called </a:t>
            </a:r>
            <a:r>
              <a:rPr lang="en-US" sz="2400" i="1" dirty="0" smtClean="0"/>
              <a:t>hybrid</a:t>
            </a:r>
            <a:r>
              <a:rPr lang="en-US" sz="2400" dirty="0" smtClean="0"/>
              <a:t> applications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6</a:t>
            </a:fld>
            <a:endParaRPr lang="en-US"/>
          </a:p>
        </p:txBody>
      </p:sp>
      <p:sp>
        <p:nvSpPr>
          <p:cNvPr id="3" name="TextBox 2"/>
          <p:cNvSpPr txBox="1"/>
          <p:nvPr/>
        </p:nvSpPr>
        <p:spPr>
          <a:xfrm>
            <a:off x="1371600" y="381000"/>
            <a:ext cx="5994590" cy="646331"/>
          </a:xfrm>
          <a:prstGeom prst="rect">
            <a:avLst/>
          </a:prstGeom>
          <a:noFill/>
        </p:spPr>
        <p:txBody>
          <a:bodyPr wrap="none" rtlCol="0">
            <a:spAutoFit/>
          </a:bodyPr>
          <a:lstStyle/>
          <a:p>
            <a:r>
              <a:rPr lang="en-US" sz="3600" dirty="0" smtClean="0"/>
              <a:t>Organizational Control Systems</a:t>
            </a:r>
            <a:endParaRPr lang="en-US" sz="3600" dirty="0"/>
          </a:p>
        </p:txBody>
      </p:sp>
      <p:graphicFrame>
        <p:nvGraphicFramePr>
          <p:cNvPr id="5" name="Table 4"/>
          <p:cNvGraphicFramePr>
            <a:graphicFrameLocks noGrp="1"/>
          </p:cNvGraphicFramePr>
          <p:nvPr>
            <p:extLst>
              <p:ext uri="{D42A27DB-BD31-4B8C-83A1-F6EECF244321}">
                <p14:modId xmlns:p14="http://schemas.microsoft.com/office/powerpoint/2010/main" val="2817828779"/>
              </p:ext>
            </p:extLst>
          </p:nvPr>
        </p:nvGraphicFramePr>
        <p:xfrm>
          <a:off x="1295400" y="2296160"/>
          <a:ext cx="6553200" cy="3388360"/>
        </p:xfrm>
        <a:graphic>
          <a:graphicData uri="http://schemas.openxmlformats.org/drawingml/2006/table">
            <a:tbl>
              <a:tblPr firstRow="1" bandRow="1">
                <a:tableStyleId>{F5AB1C69-6EDB-4FF4-983F-18BD219EF322}</a:tableStyleId>
              </a:tblPr>
              <a:tblGrid>
                <a:gridCol w="2184400"/>
                <a:gridCol w="4368800"/>
              </a:tblGrid>
              <a:tr h="370840">
                <a:tc>
                  <a:txBody>
                    <a:bodyPr/>
                    <a:lstStyle/>
                    <a:p>
                      <a:r>
                        <a:rPr lang="en-US" dirty="0" smtClean="0"/>
                        <a:t>Type</a:t>
                      </a:r>
                      <a:r>
                        <a:rPr lang="en-US" baseline="0" dirty="0" smtClean="0"/>
                        <a:t> of Control</a:t>
                      </a:r>
                      <a:endParaRPr lang="en-US" dirty="0"/>
                    </a:p>
                  </a:txBody>
                  <a:tcPr/>
                </a:tc>
                <a:tc>
                  <a:txBody>
                    <a:bodyPr/>
                    <a:lstStyle/>
                    <a:p>
                      <a:r>
                        <a:rPr lang="en-US" dirty="0" smtClean="0"/>
                        <a:t>Mechanisms</a:t>
                      </a:r>
                      <a:endParaRPr lang="en-US" dirty="0"/>
                    </a:p>
                  </a:txBody>
                  <a:tcPr/>
                </a:tc>
              </a:tr>
              <a:tr h="370840">
                <a:tc>
                  <a:txBody>
                    <a:bodyPr/>
                    <a:lstStyle/>
                    <a:p>
                      <a:r>
                        <a:rPr lang="en-US" dirty="0" smtClean="0"/>
                        <a:t>Output</a:t>
                      </a:r>
                      <a:endParaRPr lang="en-US" dirty="0"/>
                    </a:p>
                  </a:txBody>
                  <a:tcPr anchor="ctr"/>
                </a:tc>
                <a:tc>
                  <a:txBody>
                    <a:bodyPr/>
                    <a:lstStyle/>
                    <a:p>
                      <a:r>
                        <a:rPr lang="en-US" dirty="0" smtClean="0"/>
                        <a:t>Financial measures</a:t>
                      </a:r>
                    </a:p>
                    <a:p>
                      <a:r>
                        <a:rPr lang="en-US" dirty="0" smtClean="0"/>
                        <a:t>Organizational goals</a:t>
                      </a:r>
                    </a:p>
                    <a:p>
                      <a:r>
                        <a:rPr lang="en-US" dirty="0" smtClean="0"/>
                        <a:t>Operating budgets</a:t>
                      </a:r>
                      <a:endParaRPr lang="en-US" dirty="0"/>
                    </a:p>
                  </a:txBody>
                  <a:tcPr/>
                </a:tc>
              </a:tr>
              <a:tr h="370840">
                <a:tc>
                  <a:txBody>
                    <a:bodyPr/>
                    <a:lstStyle/>
                    <a:p>
                      <a:r>
                        <a:rPr lang="en-US" dirty="0" smtClean="0"/>
                        <a:t>Behavior</a:t>
                      </a:r>
                      <a:endParaRPr lang="en-US" dirty="0"/>
                    </a:p>
                  </a:txBody>
                  <a:tcPr anchor="ctr"/>
                </a:tc>
                <a:tc>
                  <a:txBody>
                    <a:bodyPr/>
                    <a:lstStyle/>
                    <a:p>
                      <a:r>
                        <a:rPr lang="en-US" dirty="0" smtClean="0"/>
                        <a:t>Direct supervision</a:t>
                      </a:r>
                    </a:p>
                    <a:p>
                      <a:r>
                        <a:rPr lang="en-US" dirty="0" smtClean="0"/>
                        <a:t>Rules and standing operating</a:t>
                      </a:r>
                      <a:r>
                        <a:rPr lang="en-US" baseline="0" dirty="0" smtClean="0"/>
                        <a:t> procedures</a:t>
                      </a:r>
                    </a:p>
                    <a:p>
                      <a:r>
                        <a:rPr lang="en-US" baseline="0" dirty="0" smtClean="0"/>
                        <a:t>Management by objectives</a:t>
                      </a:r>
                      <a:endParaRPr lang="en-US" dirty="0"/>
                    </a:p>
                  </a:txBody>
                  <a:tcPr/>
                </a:tc>
              </a:tr>
              <a:tr h="370840">
                <a:tc>
                  <a:txBody>
                    <a:bodyPr/>
                    <a:lstStyle/>
                    <a:p>
                      <a:r>
                        <a:rPr lang="en-US" dirty="0" smtClean="0"/>
                        <a:t>Clan</a:t>
                      </a:r>
                      <a:endParaRPr lang="en-US" dirty="0"/>
                    </a:p>
                  </a:txBody>
                  <a:tcPr anchor="ctr"/>
                </a:tc>
                <a:tc>
                  <a:txBody>
                    <a:bodyPr/>
                    <a:lstStyle/>
                    <a:p>
                      <a:r>
                        <a:rPr lang="en-US" dirty="0" smtClean="0"/>
                        <a:t>Norms, values, and culture</a:t>
                      </a:r>
                    </a:p>
                    <a:p>
                      <a:r>
                        <a:rPr lang="en-US" dirty="0" smtClean="0"/>
                        <a:t>Socialization</a:t>
                      </a:r>
                    </a:p>
                    <a:p>
                      <a:r>
                        <a:rPr lang="en-US" dirty="0" smtClean="0"/>
                        <a:t>Policies</a:t>
                      </a:r>
                    </a:p>
                    <a:p>
                      <a:r>
                        <a:rPr lang="en-US" dirty="0" smtClean="0"/>
                        <a:t>Reward and punishment</a:t>
                      </a:r>
                      <a:endParaRPr lang="en-US"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7</a:t>
            </a:fld>
            <a:endParaRPr lang="en-US"/>
          </a:p>
        </p:txBody>
      </p:sp>
      <p:sp>
        <p:nvSpPr>
          <p:cNvPr id="3" name="TextBox 2"/>
          <p:cNvSpPr txBox="1"/>
          <p:nvPr/>
        </p:nvSpPr>
        <p:spPr>
          <a:xfrm>
            <a:off x="1371600" y="381000"/>
            <a:ext cx="4459939" cy="646331"/>
          </a:xfrm>
          <a:prstGeom prst="rect">
            <a:avLst/>
          </a:prstGeom>
          <a:noFill/>
        </p:spPr>
        <p:txBody>
          <a:bodyPr wrap="none" rtlCol="0">
            <a:spAutoFit/>
          </a:bodyPr>
          <a:lstStyle/>
          <a:p>
            <a:r>
              <a:rPr lang="en-US" sz="3600" dirty="0" smtClean="0"/>
              <a:t>Control Process Design</a:t>
            </a:r>
            <a:endParaRPr lang="en-US" sz="3600" dirty="0"/>
          </a:p>
        </p:txBody>
      </p:sp>
      <p:sp>
        <p:nvSpPr>
          <p:cNvPr id="5" name="TextBox 4"/>
          <p:cNvSpPr txBox="1"/>
          <p:nvPr/>
        </p:nvSpPr>
        <p:spPr>
          <a:xfrm>
            <a:off x="3276600" y="1600200"/>
            <a:ext cx="2570960" cy="461665"/>
          </a:xfrm>
          <a:prstGeom prst="rect">
            <a:avLst/>
          </a:prstGeom>
          <a:noFill/>
        </p:spPr>
        <p:txBody>
          <a:bodyPr wrap="none" rtlCol="0">
            <a:spAutoFit/>
          </a:bodyPr>
          <a:lstStyle/>
          <a:p>
            <a:pPr algn="ctr"/>
            <a:r>
              <a:rPr lang="en-US" sz="2400" i="1" dirty="0" smtClean="0"/>
              <a:t>A four step process</a:t>
            </a:r>
            <a:endParaRPr lang="en-US" sz="2400" i="1" dirty="0"/>
          </a:p>
        </p:txBody>
      </p:sp>
      <p:sp>
        <p:nvSpPr>
          <p:cNvPr id="6" name="Rounded Rectangle 5"/>
          <p:cNvSpPr/>
          <p:nvPr/>
        </p:nvSpPr>
        <p:spPr>
          <a:xfrm>
            <a:off x="457200" y="2057400"/>
            <a:ext cx="18288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1.  Establish standards and goals</a:t>
            </a:r>
            <a:endParaRPr lang="en-US" dirty="0"/>
          </a:p>
        </p:txBody>
      </p:sp>
      <p:sp>
        <p:nvSpPr>
          <p:cNvPr id="7" name="Rounded Rectangle 6"/>
          <p:cNvSpPr/>
          <p:nvPr/>
        </p:nvSpPr>
        <p:spPr>
          <a:xfrm>
            <a:off x="2514600" y="2971800"/>
            <a:ext cx="18288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2.  Measure actual performance</a:t>
            </a:r>
            <a:endParaRPr lang="en-US" dirty="0"/>
          </a:p>
        </p:txBody>
      </p:sp>
      <p:sp>
        <p:nvSpPr>
          <p:cNvPr id="8" name="Rounded Rectangle 7"/>
          <p:cNvSpPr/>
          <p:nvPr/>
        </p:nvSpPr>
        <p:spPr>
          <a:xfrm>
            <a:off x="4724400" y="3733800"/>
            <a:ext cx="18288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3.  Compare results against standards</a:t>
            </a:r>
            <a:endParaRPr lang="en-US" dirty="0"/>
          </a:p>
        </p:txBody>
      </p:sp>
      <p:sp>
        <p:nvSpPr>
          <p:cNvPr id="9" name="Rounded Rectangle 8"/>
          <p:cNvSpPr/>
          <p:nvPr/>
        </p:nvSpPr>
        <p:spPr>
          <a:xfrm>
            <a:off x="6858000" y="4876800"/>
            <a:ext cx="1828800" cy="13716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4.  Take corrective action, if needed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8</a:t>
            </a:fld>
            <a:endParaRPr lang="en-US"/>
          </a:p>
        </p:txBody>
      </p:sp>
      <p:sp>
        <p:nvSpPr>
          <p:cNvPr id="3" name="TextBox 2"/>
          <p:cNvSpPr txBox="1"/>
          <p:nvPr/>
        </p:nvSpPr>
        <p:spPr>
          <a:xfrm>
            <a:off x="1371600" y="381000"/>
            <a:ext cx="5865195" cy="646331"/>
          </a:xfrm>
          <a:prstGeom prst="rect">
            <a:avLst/>
          </a:prstGeom>
          <a:noFill/>
        </p:spPr>
        <p:txBody>
          <a:bodyPr wrap="none" rtlCol="0">
            <a:spAutoFit/>
          </a:bodyPr>
          <a:lstStyle/>
          <a:p>
            <a:r>
              <a:rPr lang="en-US" sz="3600" dirty="0" smtClean="0"/>
              <a:t>Examples of Control Measures</a:t>
            </a:r>
            <a:endParaRPr lang="en-US" sz="3600" dirty="0"/>
          </a:p>
        </p:txBody>
      </p:sp>
      <p:sp>
        <p:nvSpPr>
          <p:cNvPr id="4" name="Rectangle 3"/>
          <p:cNvSpPr/>
          <p:nvPr/>
        </p:nvSpPr>
        <p:spPr>
          <a:xfrm>
            <a:off x="914400" y="1600200"/>
            <a:ext cx="7696200" cy="3527119"/>
          </a:xfrm>
          <a:prstGeom prst="rect">
            <a:avLst/>
          </a:prstGeom>
        </p:spPr>
        <p:txBody>
          <a:bodyPr wrap="square">
            <a:spAutoFit/>
          </a:bodyPr>
          <a:lstStyle/>
          <a:p>
            <a:pPr>
              <a:lnSpc>
                <a:spcPct val="90000"/>
              </a:lnSpc>
              <a:buFont typeface="Wingdings" pitchFamily="2" charset="2"/>
              <a:buChar char="Ø"/>
              <a:defRPr/>
            </a:pPr>
            <a:r>
              <a:rPr lang="en-US" sz="2400" b="1" dirty="0" smtClean="0"/>
              <a:t>  Profit Ratio</a:t>
            </a:r>
            <a:r>
              <a:rPr lang="en-US" sz="2400" dirty="0" smtClean="0"/>
              <a:t>.  Measures how efficiently managers are using the organization’s resources to generate profits</a:t>
            </a:r>
          </a:p>
          <a:p>
            <a:pPr>
              <a:lnSpc>
                <a:spcPct val="90000"/>
              </a:lnSpc>
              <a:buFont typeface="Wingdings" pitchFamily="2" charset="2"/>
              <a:buChar char="Ø"/>
              <a:defRPr/>
            </a:pPr>
            <a:endParaRPr lang="en-US" sz="2400" dirty="0" smtClean="0"/>
          </a:p>
          <a:p>
            <a:pPr>
              <a:lnSpc>
                <a:spcPct val="90000"/>
              </a:lnSpc>
              <a:buFont typeface="Wingdings" pitchFamily="2" charset="2"/>
              <a:buChar char="Ø"/>
              <a:defRPr/>
            </a:pPr>
            <a:r>
              <a:rPr lang="en-US" sz="2400" b="1" dirty="0" smtClean="0"/>
              <a:t>  Return on Investment (ROI).  </a:t>
            </a:r>
            <a:r>
              <a:rPr lang="en-US" sz="2400" dirty="0" smtClean="0"/>
              <a:t>Net income before taxes divided by total assets. Most commonly used financial performance measure </a:t>
            </a:r>
          </a:p>
          <a:p>
            <a:pPr>
              <a:lnSpc>
                <a:spcPct val="90000"/>
              </a:lnSpc>
              <a:buFont typeface="Wingdings" pitchFamily="2" charset="2"/>
              <a:buChar char="Ø"/>
              <a:defRPr/>
            </a:pPr>
            <a:endParaRPr lang="en-US" sz="2400" dirty="0" smtClean="0"/>
          </a:p>
          <a:p>
            <a:pPr>
              <a:buFont typeface="Wingdings" pitchFamily="2" charset="2"/>
              <a:buChar char="Ø"/>
              <a:defRPr/>
            </a:pPr>
            <a:r>
              <a:rPr lang="en-US" sz="2400" b="1" dirty="0" smtClean="0"/>
              <a:t>  Operating margin.   </a:t>
            </a:r>
            <a:r>
              <a:rPr lang="en-US" sz="2400" dirty="0" smtClean="0"/>
              <a:t>Operating profit divided by sales revenue.  Another measure of how efficiently an organization is using its resources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C5D3D0F-3A05-4524-BC17-C6EE010E67B7}" type="slidenum">
              <a:rPr lang="en-US" smtClean="0"/>
              <a:pPr/>
              <a:t>9</a:t>
            </a:fld>
            <a:endParaRPr lang="en-US"/>
          </a:p>
        </p:txBody>
      </p:sp>
      <p:sp>
        <p:nvSpPr>
          <p:cNvPr id="3" name="TextBox 2"/>
          <p:cNvSpPr txBox="1"/>
          <p:nvPr/>
        </p:nvSpPr>
        <p:spPr>
          <a:xfrm>
            <a:off x="1371600" y="381000"/>
            <a:ext cx="2363468" cy="646331"/>
          </a:xfrm>
          <a:prstGeom prst="rect">
            <a:avLst/>
          </a:prstGeom>
          <a:noFill/>
        </p:spPr>
        <p:txBody>
          <a:bodyPr wrap="none" rtlCol="0">
            <a:spAutoFit/>
          </a:bodyPr>
          <a:lstStyle/>
          <a:p>
            <a:r>
              <a:rPr lang="en-US" sz="3600" dirty="0" smtClean="0"/>
              <a:t>Some More</a:t>
            </a:r>
            <a:endParaRPr lang="en-US" sz="3600" dirty="0"/>
          </a:p>
        </p:txBody>
      </p:sp>
      <p:sp>
        <p:nvSpPr>
          <p:cNvPr id="4" name="Rectangle 3"/>
          <p:cNvSpPr/>
          <p:nvPr/>
        </p:nvSpPr>
        <p:spPr>
          <a:xfrm>
            <a:off x="914400" y="1600200"/>
            <a:ext cx="7772400" cy="3416320"/>
          </a:xfrm>
          <a:prstGeom prst="rect">
            <a:avLst/>
          </a:prstGeom>
        </p:spPr>
        <p:txBody>
          <a:bodyPr wrap="square">
            <a:spAutoFit/>
          </a:bodyPr>
          <a:lstStyle/>
          <a:p>
            <a:pPr>
              <a:buFont typeface="Wingdings" pitchFamily="2" charset="2"/>
              <a:buChar char="Ø"/>
              <a:defRPr/>
            </a:pPr>
            <a:r>
              <a:rPr lang="en-US" sz="2400" b="1" dirty="0" smtClean="0"/>
              <a:t>Liquidity ratio.  </a:t>
            </a:r>
            <a:r>
              <a:rPr lang="en-US" sz="2400" dirty="0" smtClean="0"/>
              <a:t>Measures how well managers have protected organizational resources to be able to meet short-term obligations</a:t>
            </a:r>
          </a:p>
          <a:p>
            <a:pPr>
              <a:buFont typeface="Wingdings" pitchFamily="2" charset="2"/>
              <a:buChar char="Ø"/>
              <a:defRPr/>
            </a:pPr>
            <a:endParaRPr lang="en-US" sz="2400" dirty="0" smtClean="0"/>
          </a:p>
          <a:p>
            <a:pPr>
              <a:buFont typeface="Wingdings" pitchFamily="2" charset="2"/>
              <a:buChar char="Ø"/>
              <a:defRPr/>
            </a:pPr>
            <a:r>
              <a:rPr lang="en-US" sz="2400" b="1" dirty="0" smtClean="0"/>
              <a:t>  Leverage ratio</a:t>
            </a:r>
            <a:r>
              <a:rPr lang="en-US" sz="2400" dirty="0" smtClean="0"/>
              <a:t>.  Measures the degree to which managers use debt or equity to finance ongoing operations</a:t>
            </a:r>
          </a:p>
          <a:p>
            <a:pPr>
              <a:buFont typeface="Wingdings" pitchFamily="2" charset="2"/>
              <a:buChar char="Ø"/>
              <a:defRPr/>
            </a:pPr>
            <a:endParaRPr lang="en-US" sz="2400" dirty="0" smtClean="0"/>
          </a:p>
          <a:p>
            <a:pPr>
              <a:buFont typeface="Wingdings" pitchFamily="2" charset="2"/>
              <a:buChar char="Ø"/>
              <a:defRPr/>
            </a:pPr>
            <a:r>
              <a:rPr lang="en-US" sz="2400" dirty="0" smtClean="0"/>
              <a:t>  </a:t>
            </a:r>
            <a:r>
              <a:rPr lang="en-US" sz="2400" b="1" dirty="0" smtClean="0"/>
              <a:t>Activity ratio</a:t>
            </a:r>
            <a:r>
              <a:rPr lang="en-US" sz="2400" dirty="0" smtClean="0"/>
              <a:t>.  Shows how well managers are creating value from organizational assets, e.g., inventory turnover</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TotalTime>
  <Words>4995</Words>
  <Application>Microsoft Office PowerPoint</Application>
  <PresentationFormat>On-screen Show (4:3)</PresentationFormat>
  <Paragraphs>537</Paragraphs>
  <Slides>41</Slides>
  <Notes>41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USER ORGANIZATION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defrick</dc:creator>
  <cp:lastModifiedBy>Frick, David E.</cp:lastModifiedBy>
  <cp:revision>103</cp:revision>
  <dcterms:created xsi:type="dcterms:W3CDTF">2014-11-04T12:55:44Z</dcterms:created>
  <dcterms:modified xsi:type="dcterms:W3CDTF">2016-08-23T17:38:50Z</dcterms:modified>
</cp:coreProperties>
</file>