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1" r:id="rId3"/>
    <p:sldId id="273" r:id="rId4"/>
    <p:sldId id="257" r:id="rId5"/>
    <p:sldId id="258" r:id="rId6"/>
    <p:sldId id="260" r:id="rId7"/>
    <p:sldId id="261" r:id="rId8"/>
    <p:sldId id="262" r:id="rId9"/>
    <p:sldId id="263" r:id="rId10"/>
    <p:sldId id="264" r:id="rId11"/>
    <p:sldId id="266" r:id="rId12"/>
    <p:sldId id="267" r:id="rId13"/>
    <p:sldId id="268" r:id="rId14"/>
    <p:sldId id="272" r:id="rId15"/>
    <p:sldId id="269"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620"/>
    <p:restoredTop sz="80407" autoAdjust="0"/>
  </p:normalViewPr>
  <p:slideViewPr>
    <p:cSldViewPr>
      <p:cViewPr varScale="1">
        <p:scale>
          <a:sx n="105" d="100"/>
          <a:sy n="105" d="100"/>
        </p:scale>
        <p:origin x="1794"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50" d="100"/>
          <a:sy n="150" d="100"/>
        </p:scale>
        <p:origin x="2472" y="-137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5AE962-139C-4978-BBB1-EAC5A9997EC7}" type="datetimeFigureOut">
              <a:rPr lang="en-US" smtClean="0"/>
              <a:pPr/>
              <a:t>8/24/2016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B941AB-FC5A-45B6-ADDD-B5D8CD6566ED}" type="slidenum">
              <a:rPr lang="en-US" smtClean="0"/>
              <a:pPr/>
              <a:t>‹#›</a:t>
            </a:fld>
            <a:endParaRPr lang="en-US"/>
          </a:p>
        </p:txBody>
      </p:sp>
    </p:spTree>
    <p:extLst>
      <p:ext uri="{BB962C8B-B14F-4D97-AF65-F5344CB8AC3E}">
        <p14:creationId xmlns:p14="http://schemas.microsoft.com/office/powerpoint/2010/main" val="3794220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youtube.com/watch?v=mCdcdf-b8AU"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www.youtube.com/watch?v=4mkVc6ZZtJw"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1</a:t>
            </a:fld>
            <a:endParaRPr lang="en-US"/>
          </a:p>
        </p:txBody>
      </p:sp>
    </p:spTree>
    <p:extLst>
      <p:ext uri="{BB962C8B-B14F-4D97-AF65-F5344CB8AC3E}">
        <p14:creationId xmlns:p14="http://schemas.microsoft.com/office/powerpoint/2010/main" val="20298431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10</a:t>
            </a:fld>
            <a:endParaRPr lang="en-US"/>
          </a:p>
        </p:txBody>
      </p:sp>
    </p:spTree>
    <p:extLst>
      <p:ext uri="{BB962C8B-B14F-4D97-AF65-F5344CB8AC3E}">
        <p14:creationId xmlns:p14="http://schemas.microsoft.com/office/powerpoint/2010/main" val="3389088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national culture has</a:t>
            </a:r>
            <a:r>
              <a:rPr lang="en-US" baseline="0" dirty="0" smtClean="0"/>
              <a:t> a very large affect on the ability of firms to conduct business in foreign lands.  </a:t>
            </a:r>
            <a:r>
              <a:rPr lang="en-US" dirty="0" smtClean="0"/>
              <a:t>Differences between cultures may have an effect on how to effectively manage foreign employees and manage foreign stakeholders.  These differences may create managerial challenges for companies.  Differences between national cultures are mainly found in the deep rooted values of the respective cultures. These cultural values can shape how people expect companies to be run, and how relationships between leaders and followers should be. Ideally, these expectations are balanced between the employer and the employee, but many times the cultural distance results in great differences that can cause problems for the management.</a:t>
            </a:r>
          </a:p>
          <a:p>
            <a:endParaRPr lang="en-US" dirty="0" smtClean="0"/>
          </a:p>
          <a:p>
            <a:r>
              <a:rPr lang="en-US" dirty="0" smtClean="0"/>
              <a:t>When employing people from different cultural backgrounds, companies may benefit from trying to generate a unified organizational culture.  Employees from other national cultures can be socialized into the culture of the respective company, and hence learn the practices of the respective corporate culture, even though these practices might be contradictory to the practices normally found in the employee's national culture.  However, if the company practices are very different from cultural norms, this can be very hard, if not impossible.  </a:t>
            </a:r>
          </a:p>
          <a:p>
            <a:endParaRPr lang="en-US" dirty="0" smtClean="0"/>
          </a:p>
          <a:p>
            <a:r>
              <a:rPr lang="en-US" dirty="0" smtClean="0"/>
              <a:t>Companies like McDonalds want to create a uniform corporate culture, to strengthen its world-wide image and maintain universal quality.  Nonetheless, even McDonalds tailors its menu and pricing to accommodate local cultural norms.</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11</a:t>
            </a:fld>
            <a:endParaRPr lang="en-US"/>
          </a:p>
        </p:txBody>
      </p:sp>
    </p:spTree>
    <p:extLst>
      <p:ext uri="{BB962C8B-B14F-4D97-AF65-F5344CB8AC3E}">
        <p14:creationId xmlns:p14="http://schemas.microsoft.com/office/powerpoint/2010/main" val="915841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exploring whether a business wants to expand into a foreign market, models such as Porter’s Five Forces, SWOT, and PEST (or PESTLE) can be useful.</a:t>
            </a:r>
          </a:p>
          <a:p>
            <a:endParaRPr lang="en-US" dirty="0" smtClean="0"/>
          </a:p>
          <a:p>
            <a:r>
              <a:rPr lang="en-US" dirty="0" smtClean="0"/>
              <a:t>View this video:  </a:t>
            </a:r>
            <a:r>
              <a:rPr lang="en-US" dirty="0" smtClean="0">
                <a:hlinkClick r:id="rId3"/>
              </a:rPr>
              <a:t>https://www.youtube.com/watch?v=mCdcdf-b8AU</a:t>
            </a:r>
            <a:r>
              <a:rPr lang="en-US" dirty="0" smtClean="0"/>
              <a:t> </a:t>
            </a:r>
          </a:p>
          <a:p>
            <a:endParaRPr lang="en-US" dirty="0" smtClean="0"/>
          </a:p>
          <a:p>
            <a:r>
              <a:rPr lang="en-US" dirty="0" smtClean="0"/>
              <a:t>View this video:  </a:t>
            </a:r>
            <a:r>
              <a:rPr lang="en-US" dirty="0" smtClean="0">
                <a:hlinkClick r:id="rId4"/>
              </a:rPr>
              <a:t>https://www.youtube.com/watch?v=4mkVc6ZZtJw</a:t>
            </a:r>
            <a:r>
              <a:rPr lang="en-US" dirty="0" smtClean="0"/>
              <a:t>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12</a:t>
            </a:fld>
            <a:endParaRPr lang="en-US"/>
          </a:p>
        </p:txBody>
      </p:sp>
    </p:spTree>
    <p:extLst>
      <p:ext uri="{BB962C8B-B14F-4D97-AF65-F5344CB8AC3E}">
        <p14:creationId xmlns:p14="http://schemas.microsoft.com/office/powerpoint/2010/main" val="2838522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solidFill>
                  <a:srgbClr val="4E3B30"/>
                </a:solidFill>
              </a:rPr>
              <a:t>Positive effects</a:t>
            </a:r>
          </a:p>
          <a:p>
            <a:r>
              <a:rPr lang="en-US" dirty="0" smtClean="0">
                <a:solidFill>
                  <a:srgbClr val="4E3B30"/>
                </a:solidFill>
              </a:rPr>
              <a:t>--Increased economic development in the host country</a:t>
            </a:r>
          </a:p>
          <a:p>
            <a:r>
              <a:rPr lang="en-US" dirty="0" smtClean="0">
                <a:solidFill>
                  <a:srgbClr val="4E3B30"/>
                </a:solidFill>
              </a:rPr>
              <a:t>--Expanded infrastructure in the host country</a:t>
            </a:r>
          </a:p>
          <a:p>
            <a:r>
              <a:rPr lang="en-US" dirty="0" smtClean="0">
                <a:solidFill>
                  <a:srgbClr val="4E3B30"/>
                </a:solidFill>
              </a:rPr>
              <a:t>--Transfer of modern management techniques to emerging economies</a:t>
            </a:r>
          </a:p>
          <a:p>
            <a:r>
              <a:rPr lang="en-US" dirty="0" smtClean="0">
                <a:solidFill>
                  <a:srgbClr val="4E3B30"/>
                </a:solidFill>
              </a:rPr>
              <a:t>--Greater interdependence among business partners.  Some argue that economic interdependence leads to improved conditions for lasting peaceful conditions</a:t>
            </a:r>
          </a:p>
          <a:p>
            <a:endParaRPr lang="en-US" dirty="0" smtClean="0">
              <a:solidFill>
                <a:srgbClr val="4E3B30"/>
              </a:solidFill>
            </a:endParaRPr>
          </a:p>
          <a:p>
            <a:pPr marL="342900" lvl="1" indent="-342900" fontAlgn="base">
              <a:spcAft>
                <a:spcPct val="0"/>
              </a:spcAft>
              <a:buClr>
                <a:srgbClr val="3891A7"/>
              </a:buClr>
              <a:buSzPct val="80000"/>
              <a:defRPr/>
            </a:pPr>
            <a:r>
              <a:rPr lang="en-US" b="1" dirty="0" smtClean="0">
                <a:solidFill>
                  <a:srgbClr val="4E3B30"/>
                </a:solidFill>
              </a:rPr>
              <a:t>Negative effects</a:t>
            </a:r>
          </a:p>
          <a:p>
            <a:pPr marL="342900" lvl="1" indent="-342900" fontAlgn="base">
              <a:spcAft>
                <a:spcPct val="0"/>
              </a:spcAft>
              <a:buClr>
                <a:srgbClr val="3891A7"/>
              </a:buClr>
              <a:buSzPct val="80000"/>
              <a:defRPr/>
            </a:pPr>
            <a:r>
              <a:rPr lang="en-US" dirty="0" smtClean="0">
                <a:solidFill>
                  <a:srgbClr val="4E3B30"/>
                </a:solidFill>
              </a:rPr>
              <a:t>--Increases the power of MNC.  Many fear this rising power</a:t>
            </a:r>
          </a:p>
          <a:p>
            <a:pPr marL="0" lvl="1" fontAlgn="base">
              <a:spcAft>
                <a:spcPct val="0"/>
              </a:spcAft>
              <a:buClr>
                <a:srgbClr val="3891A7"/>
              </a:buClr>
              <a:buSzPct val="80000"/>
              <a:defRPr/>
            </a:pPr>
            <a:r>
              <a:rPr lang="en-US" dirty="0" smtClean="0">
                <a:solidFill>
                  <a:srgbClr val="4E3B30"/>
                </a:solidFill>
              </a:rPr>
              <a:t>--MNCs externalize cost to countries, e.g., use low cost, polluting  processes that would not be allowed in home country</a:t>
            </a:r>
          </a:p>
          <a:p>
            <a:pPr marL="0" lvl="1" fontAlgn="base">
              <a:spcAft>
                <a:spcPct val="0"/>
              </a:spcAft>
              <a:buClr>
                <a:srgbClr val="3891A7"/>
              </a:buClr>
              <a:buSzPct val="80000"/>
              <a:defRPr/>
            </a:pPr>
            <a:r>
              <a:rPr lang="en-US" dirty="0" smtClean="0">
                <a:solidFill>
                  <a:srgbClr val="4E3B30"/>
                </a:solidFill>
              </a:rPr>
              <a:t>--Competition results in too many concessions. Host countries may give breaks to MNC that end up hurting the local population</a:t>
            </a:r>
          </a:p>
          <a:p>
            <a:pPr marL="342900" lvl="1" indent="-342900" fontAlgn="base">
              <a:spcAft>
                <a:spcPct val="0"/>
              </a:spcAft>
              <a:buClr>
                <a:srgbClr val="3891A7"/>
              </a:buClr>
              <a:buSzPct val="80000"/>
              <a:defRPr/>
            </a:pPr>
            <a:r>
              <a:rPr lang="en-US" dirty="0" smtClean="0">
                <a:solidFill>
                  <a:srgbClr val="4E3B30"/>
                </a:solidFill>
              </a:rPr>
              <a:t>--MNCs may influence local policies to the detriment of the local population</a:t>
            </a:r>
          </a:p>
          <a:p>
            <a:pPr marL="0" lvl="1" fontAlgn="base">
              <a:spcAft>
                <a:spcPct val="0"/>
              </a:spcAft>
              <a:buClr>
                <a:srgbClr val="3891A7"/>
              </a:buClr>
              <a:buSzPct val="80000"/>
              <a:defRPr/>
            </a:pPr>
            <a:r>
              <a:rPr lang="en-US" dirty="0" smtClean="0">
                <a:solidFill>
                  <a:srgbClr val="4E3B30"/>
                </a:solidFill>
              </a:rPr>
              <a:t>--Companies incorporate in low tax countries which removes tax revenues from home countries</a:t>
            </a:r>
          </a:p>
          <a:p>
            <a:endParaRPr lang="en-US" dirty="0" smtClean="0">
              <a:solidFill>
                <a:srgbClr val="4E3B30"/>
              </a:solidFill>
            </a:endParaRPr>
          </a:p>
          <a:p>
            <a:endParaRPr lang="en-US" sz="700"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13</a:t>
            </a:fld>
            <a:endParaRPr lang="en-US"/>
          </a:p>
        </p:txBody>
      </p:sp>
    </p:spTree>
    <p:extLst>
      <p:ext uri="{BB962C8B-B14F-4D97-AF65-F5344CB8AC3E}">
        <p14:creationId xmlns:p14="http://schemas.microsoft.com/office/powerpoint/2010/main" val="3924179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sz="1200" dirty="0" smtClean="0"/>
              <a:t>In the global economy jobs are becoming more temporary and insecure.</a:t>
            </a:r>
          </a:p>
          <a:p>
            <a:endParaRPr lang="en-IE" sz="1200" dirty="0" smtClean="0"/>
          </a:p>
          <a:p>
            <a:r>
              <a:rPr lang="en-IE" sz="1200" dirty="0" smtClean="0"/>
              <a:t>A survey of American workers showed that </a:t>
            </a:r>
            <a:r>
              <a:rPr lang="en-IE" sz="1200" dirty="0" err="1" smtClean="0"/>
              <a:t>millennials</a:t>
            </a:r>
            <a:r>
              <a:rPr lang="en-IE" sz="1200" dirty="0" smtClean="0"/>
              <a:t> can expect to  hold 7 to 10 jobs over their working life.  This may be more a function of the changing cultural norms; however, one can argue that the access to foreign</a:t>
            </a:r>
            <a:r>
              <a:rPr lang="en-IE" sz="1200" baseline="0" dirty="0" smtClean="0"/>
              <a:t> workers can increase the likelihood of American workers being displaced.</a:t>
            </a:r>
            <a:endParaRPr lang="en-IE" sz="1200" dirty="0" smtClean="0"/>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14</a:t>
            </a:fld>
            <a:endParaRPr lang="en-US"/>
          </a:p>
        </p:txBody>
      </p:sp>
    </p:spTree>
    <p:extLst>
      <p:ext uri="{BB962C8B-B14F-4D97-AF65-F5344CB8AC3E}">
        <p14:creationId xmlns:p14="http://schemas.microsoft.com/office/powerpoint/2010/main" val="1235827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Some argue that globalization leads to growing inequality in economic development.  Corporate profits have grown in the richest countries, which stunts economic development in host countries.</a:t>
            </a:r>
          </a:p>
          <a:p>
            <a:endParaRPr lang="en-US" dirty="0" smtClean="0"/>
          </a:p>
          <a:p>
            <a:r>
              <a:rPr lang="en-US" dirty="0" smtClean="0"/>
              <a:t>Increased likelihood of economic disruptions in one nation can affect all nations </a:t>
            </a:r>
          </a:p>
          <a:p>
            <a:endParaRPr lang="en-US" dirty="0" smtClean="0"/>
          </a:p>
          <a:p>
            <a:r>
              <a:rPr lang="en-US" dirty="0" smtClean="0"/>
              <a:t>The fact that some economies are benefiting more than others does not necessarily mean that workers from those benefiting economies are seeing an improvement in their own quality of life, income, or economic standing</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15</a:t>
            </a:fld>
            <a:endParaRPr lang="en-US"/>
          </a:p>
        </p:txBody>
      </p:sp>
    </p:spTree>
    <p:extLst>
      <p:ext uri="{BB962C8B-B14F-4D97-AF65-F5344CB8AC3E}">
        <p14:creationId xmlns:p14="http://schemas.microsoft.com/office/powerpoint/2010/main" val="21957402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Globalization can lead to rapid trends of urbanization in host countries.  This may create an urban population more vulnerable to hunger, isolation, exploitation, and disease</a:t>
            </a:r>
          </a:p>
          <a:p>
            <a:endParaRPr lang="en-US" dirty="0" smtClean="0"/>
          </a:p>
          <a:p>
            <a:r>
              <a:rPr lang="en-US" dirty="0" smtClean="0"/>
              <a:t>Native cultures are being erased at a rapid rate</a:t>
            </a:r>
          </a:p>
          <a:p>
            <a:endParaRPr lang="en-US" dirty="0" smtClean="0"/>
          </a:p>
          <a:p>
            <a:r>
              <a:rPr lang="en-US" dirty="0" smtClean="0"/>
              <a:t>Globalization leads to a greater risk of diseases being transported unintentionally between nations, increase in the chances of civil war within developing countries, and open war between developing countries as they vie for resources </a:t>
            </a:r>
          </a:p>
          <a:p>
            <a:pPr lvl="0"/>
            <a:endParaRPr lang="en-US" dirty="0" smtClean="0"/>
          </a:p>
          <a:p>
            <a:pPr lvl="0"/>
            <a:r>
              <a:rPr lang="en-US" dirty="0" smtClean="0"/>
              <a:t>Decreases in environmental integrity can lead to polluting corporations taking advantage of weak regulatory rules in developing countries</a:t>
            </a:r>
          </a:p>
          <a:p>
            <a:pPr lvl="0"/>
            <a:r>
              <a:rPr lang="en-US" dirty="0" smtClean="0"/>
              <a:t> </a:t>
            </a:r>
          </a:p>
          <a:p>
            <a:r>
              <a:rPr lang="en-US" dirty="0" smtClean="0"/>
              <a:t>The threat that control of world media by a handful of corporations will limit cultural expression </a:t>
            </a:r>
          </a:p>
          <a:p>
            <a:endParaRPr lang="en-US" sz="1200" i="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International aid sources have decreased while those agencies which dispense aid have come increasingly under the control of the richest economies</a:t>
            </a:r>
          </a:p>
          <a:p>
            <a:endParaRPr lang="en-US" dirty="0" smtClean="0"/>
          </a:p>
          <a:p>
            <a:r>
              <a:rPr lang="en-US" dirty="0" smtClean="0"/>
              <a:t>Globalization is here to stay.  I think it is a good </a:t>
            </a:r>
            <a:r>
              <a:rPr lang="en-US" dirty="0" smtClean="0"/>
              <a:t>thing.  </a:t>
            </a:r>
            <a:r>
              <a:rPr lang="en-US" dirty="0" smtClean="0"/>
              <a:t>Some are concerned, even fearful.  You can decide for yourself.</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16</a:t>
            </a:fld>
            <a:endParaRPr lang="en-US"/>
          </a:p>
        </p:txBody>
      </p:sp>
    </p:spTree>
    <p:extLst>
      <p:ext uri="{BB962C8B-B14F-4D97-AF65-F5344CB8AC3E}">
        <p14:creationId xmlns:p14="http://schemas.microsoft.com/office/powerpoint/2010/main" val="3357531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There was a time when most regions were economically self-sufficient. Locally produced foods, fuels and raw materials were generally processed for local consumption.  Trade between different regions was quite limited.</a:t>
            </a:r>
          </a:p>
          <a:p>
            <a:endParaRPr lang="en-IE" dirty="0" smtClean="0"/>
          </a:p>
          <a:p>
            <a:r>
              <a:rPr lang="en-IE" dirty="0" smtClean="0"/>
              <a:t>Today, the economies of most countries are so interconnected that they form part of a single, interdependent global economy.  </a:t>
            </a:r>
            <a:r>
              <a:rPr lang="en-US" dirty="0" smtClean="0"/>
              <a:t>Globalization refers to rapid increase in the share of economic activity taking place across national borders. </a:t>
            </a:r>
          </a:p>
          <a:p>
            <a:endParaRPr lang="en-US" dirty="0" smtClean="0"/>
          </a:p>
          <a:p>
            <a:pPr eaLnBrk="1" hangingPunct="1">
              <a:defRPr/>
            </a:pPr>
            <a:r>
              <a:rPr lang="en-US" dirty="0" smtClean="0"/>
              <a:t>Globalization goes beyond international trade.  It includes the way in which  goods and services are produced, created, delivered, and sold and the movement of labor, raw materials, and capital.</a:t>
            </a:r>
          </a:p>
          <a:p>
            <a:pPr algn="just"/>
            <a:endParaRPr lang="en-IE" sz="1200" dirty="0" smtClean="0">
              <a:latin typeface="Comic Sans MS" pitchFamily="66" charset="0"/>
            </a:endParaRPr>
          </a:p>
          <a:p>
            <a:endParaRPr lang="en-US" dirty="0"/>
          </a:p>
        </p:txBody>
      </p:sp>
      <p:sp>
        <p:nvSpPr>
          <p:cNvPr id="4" name="Slide Number Placeholder 3"/>
          <p:cNvSpPr>
            <a:spLocks noGrp="1"/>
          </p:cNvSpPr>
          <p:nvPr>
            <p:ph type="sldNum" sz="quarter" idx="10"/>
          </p:nvPr>
        </p:nvSpPr>
        <p:spPr/>
        <p:txBody>
          <a:bodyPr/>
          <a:lstStyle/>
          <a:p>
            <a:fld id="{D986FFFA-E927-460F-A3C0-B7BFF8FB709A}" type="slidenum">
              <a:rPr lang="en-US" smtClean="0"/>
              <a:pPr/>
              <a:t>2</a:t>
            </a:fld>
            <a:endParaRPr lang="en-US"/>
          </a:p>
        </p:txBody>
      </p:sp>
    </p:spTree>
    <p:extLst>
      <p:ext uri="{BB962C8B-B14F-4D97-AF65-F5344CB8AC3E}">
        <p14:creationId xmlns:p14="http://schemas.microsoft.com/office/powerpoint/2010/main" val="1472008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graph of world-wide per capita income since the year zero.</a:t>
            </a:r>
          </a:p>
          <a:p>
            <a:endParaRPr lang="en-US" dirty="0"/>
          </a:p>
          <a:p>
            <a:r>
              <a:rPr lang="en-US" dirty="0" smtClean="0"/>
              <a:t>Note the inflection just after 1800?  What caused this inflection?</a:t>
            </a:r>
          </a:p>
          <a:p>
            <a:endParaRPr lang="en-US" dirty="0"/>
          </a:p>
          <a:p>
            <a:r>
              <a:rPr lang="en-US" dirty="0" smtClean="0"/>
              <a:t>This is several decades after the establishment of the United States.  The colonial naval powers of England and Spain are diminished.  The trade barriers put in place by these countries are largely gone.  The economic strangle hold of Denmark is gone.  France is coming out of its own revolution and not focused on international affairs.</a:t>
            </a:r>
          </a:p>
          <a:p>
            <a:endParaRPr lang="en-US" dirty="0"/>
          </a:p>
          <a:p>
            <a:r>
              <a:rPr lang="en-US" dirty="0" smtClean="0"/>
              <a:t>International trade is advancing because the in advances in technology (larger, more seaworthy ships) and fewer trade barriers.</a:t>
            </a:r>
          </a:p>
          <a:p>
            <a:endParaRPr lang="en-US" dirty="0"/>
          </a:p>
          <a:p>
            <a:r>
              <a:rPr lang="en-US" dirty="0" smtClean="0"/>
              <a:t>Increases in international trade have a </a:t>
            </a:r>
            <a:r>
              <a:rPr lang="en-US" smtClean="0"/>
              <a:t>direct positive impact </a:t>
            </a:r>
            <a:r>
              <a:rPr lang="en-US" dirty="0" smtClean="0"/>
              <a:t>on </a:t>
            </a:r>
            <a:r>
              <a:rPr lang="en-US" smtClean="0"/>
              <a:t>the incomes </a:t>
            </a:r>
            <a:r>
              <a:rPr lang="en-US" dirty="0" smtClean="0"/>
              <a:t>of nations.</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3</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6337" y="1438275"/>
            <a:ext cx="4505325" cy="2676525"/>
          </a:xfrm>
          <a:prstGeom prst="rect">
            <a:avLst/>
          </a:prstGeom>
        </p:spPr>
      </p:pic>
    </p:spTree>
    <p:extLst>
      <p:ext uri="{BB962C8B-B14F-4D97-AF65-F5344CB8AC3E}">
        <p14:creationId xmlns:p14="http://schemas.microsoft.com/office/powerpoint/2010/main" val="2486585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international business environment can be defined as the environment in different sovereign countries, with factors exogenous to the home environment of the organization, influencing decision making on resource use and capabilities. </a:t>
            </a:r>
          </a:p>
          <a:p>
            <a:endParaRPr lang="en-US" dirty="0" smtClean="0"/>
          </a:p>
          <a:p>
            <a:r>
              <a:rPr lang="en-US" dirty="0" smtClean="0"/>
              <a:t>The external environment includes the social, political, economic, regulatory, tax, cultural, legal, and technological environments. To function effectively and efficiently, firms operating internationally must understand the social environment of the host country in which they are operating. </a:t>
            </a:r>
          </a:p>
          <a:p>
            <a:endParaRPr lang="en-US" dirty="0" smtClean="0"/>
          </a:p>
          <a:p>
            <a:r>
              <a:rPr lang="en-US" dirty="0" smtClean="0"/>
              <a:t>Today there are thousands of multinational corporations which operate in many parts of the globe. </a:t>
            </a:r>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4</a:t>
            </a:fld>
            <a:endParaRPr lang="en-US"/>
          </a:p>
        </p:txBody>
      </p:sp>
    </p:spTree>
    <p:extLst>
      <p:ext uri="{BB962C8B-B14F-4D97-AF65-F5344CB8AC3E}">
        <p14:creationId xmlns:p14="http://schemas.microsoft.com/office/powerpoint/2010/main" val="2157810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Outsourcing  has acquired a negative connotation for many people.  In most cases, those most directly affected by the consequences of outsourcing are the most vocal opponents.</a:t>
            </a:r>
          </a:p>
          <a:p>
            <a:endParaRPr lang="en-US" dirty="0" smtClean="0"/>
          </a:p>
          <a:p>
            <a:r>
              <a:rPr lang="en-US" dirty="0" smtClean="0"/>
              <a:t>If you look at outsourcing dispassionately, it is nothing more than conducting business operations in the most cost-effective manner. It is not until these business actions cross national borders do people get upset.  Efficient business operations leads to economic profit, which is better for society.  So outsourcing is good for the many, but can be bad for a few.  These few tend to be vocal.</a:t>
            </a:r>
          </a:p>
          <a:p>
            <a:endParaRPr lang="en-US" dirty="0" smtClean="0"/>
          </a:p>
          <a:p>
            <a:r>
              <a:rPr lang="en-US" dirty="0" smtClean="0"/>
              <a:t>This gives politicians an opportunity to use conflict to their own benefit.  Companies that outsource are characterized as evil and money grubbing with executives who don’t care about their employees.  The reality is that, in most cases, outsourcing is just good business.</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1DB941AB-FC5A-45B6-ADDD-B5D8CD6566ED}" type="slidenum">
              <a:rPr lang="en-US" smtClean="0"/>
              <a:pPr/>
              <a:t>5</a:t>
            </a:fld>
            <a:endParaRPr lang="en-US"/>
          </a:p>
        </p:txBody>
      </p:sp>
    </p:spTree>
    <p:extLst>
      <p:ext uri="{BB962C8B-B14F-4D97-AF65-F5344CB8AC3E}">
        <p14:creationId xmlns:p14="http://schemas.microsoft.com/office/powerpoint/2010/main" val="1383616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Companies can face barriers to creating a global footprint.</a:t>
            </a:r>
          </a:p>
          <a:p>
            <a:endParaRPr lang="en-US" dirty="0" smtClean="0"/>
          </a:p>
          <a:p>
            <a:r>
              <a:rPr lang="en-US" dirty="0" smtClean="0"/>
              <a:t>Even if a business can overcome all of the barriers within it power to influence, tax policy may be insurmountable. As governments change, tariff policy can change making previously profitable business suddenly unprofitable.</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6</a:t>
            </a:fld>
            <a:endParaRPr lang="en-US"/>
          </a:p>
        </p:txBody>
      </p:sp>
    </p:spTree>
    <p:extLst>
      <p:ext uri="{BB962C8B-B14F-4D97-AF65-F5344CB8AC3E}">
        <p14:creationId xmlns:p14="http://schemas.microsoft.com/office/powerpoint/2010/main" val="3865539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Despite all of the challenges facing business, globalization can be a good thing. The free flow of labor and goods across borders tends to benefit all countries involved.</a:t>
            </a:r>
          </a:p>
          <a:p>
            <a:endParaRPr lang="en-US" dirty="0" smtClean="0"/>
          </a:p>
          <a:p>
            <a:r>
              <a:rPr lang="en-US" dirty="0" smtClean="0"/>
              <a:t>Advances</a:t>
            </a:r>
            <a:r>
              <a:rPr lang="en-US" baseline="0" dirty="0" smtClean="0"/>
              <a:t> in technology offer the greatest potential for business to expand into the global environment.  With a few exceptions, electrons are allowed to flow across borders unfettered.</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7</a:t>
            </a:fld>
            <a:endParaRPr lang="en-US"/>
          </a:p>
        </p:txBody>
      </p:sp>
    </p:spTree>
    <p:extLst>
      <p:ext uri="{BB962C8B-B14F-4D97-AF65-F5344CB8AC3E}">
        <p14:creationId xmlns:p14="http://schemas.microsoft.com/office/powerpoint/2010/main" val="2494746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Economic</a:t>
            </a:r>
            <a:r>
              <a:rPr lang="en-US" baseline="0" dirty="0" smtClean="0"/>
              <a:t> conditions can greatly affect the ability to conduct business in other countries.  For example, the European Union, which was intended to reduce barriers to member nations, has had other consequences.  The bad economies of Greece, Spain, and Italy have reduced opportunities for companies wanting to do business in England, Germany, and France.</a:t>
            </a:r>
          </a:p>
          <a:p>
            <a:endParaRPr lang="en-US" baseline="0" dirty="0" smtClean="0"/>
          </a:p>
          <a:p>
            <a:r>
              <a:rPr lang="en-US" baseline="0" dirty="0" smtClean="0"/>
              <a:t>The mass migration of displaced emigrants from the Middle East into Europe had driven up social costs which governments want to pass along to businesses.</a:t>
            </a:r>
          </a:p>
          <a:p>
            <a:endParaRPr lang="en-US" dirty="0"/>
          </a:p>
          <a:p>
            <a:r>
              <a:rPr lang="en-US" dirty="0" smtClean="0"/>
              <a:t>Governments can even nationalize business assets.  That is what happened in Venezuela.  Businesses lost all of their assets in just a few months.</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8</a:t>
            </a:fld>
            <a:endParaRPr lang="en-US"/>
          </a:p>
        </p:txBody>
      </p:sp>
    </p:spTree>
    <p:extLst>
      <p:ext uri="{BB962C8B-B14F-4D97-AF65-F5344CB8AC3E}">
        <p14:creationId xmlns:p14="http://schemas.microsoft.com/office/powerpoint/2010/main" val="1421545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I said previously, the free flow of labor,</a:t>
            </a:r>
            <a:r>
              <a:rPr lang="en-US" baseline="0" dirty="0" smtClean="0"/>
              <a:t> capital, and resources tends to benefit all countries involved.  Sadly, when politicians get involved, barriers tend to grow.  Many politicians have very short-sighted views of the world and do not see the consequences of creating barriers to global commerce.</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9</a:t>
            </a:fld>
            <a:endParaRPr lang="en-US"/>
          </a:p>
        </p:txBody>
      </p:sp>
    </p:spTree>
    <p:extLst>
      <p:ext uri="{BB962C8B-B14F-4D97-AF65-F5344CB8AC3E}">
        <p14:creationId xmlns:p14="http://schemas.microsoft.com/office/powerpoint/2010/main" val="27129199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3200" y="1600200"/>
            <a:ext cx="3657600" cy="1470025"/>
          </a:xfrm>
        </p:spPr>
        <p:txBody>
          <a:bodyPr>
            <a:normAutofit/>
          </a:bodyPr>
          <a:lstStyle>
            <a:lvl1pPr>
              <a:defRPr sz="2400" baseline="0"/>
            </a:lvl1pPr>
          </a:lstStyle>
          <a:p>
            <a:r>
              <a:rPr lang="en-US" dirty="0" smtClean="0"/>
              <a:t>Management 515</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a:xfrm>
            <a:off x="76200" y="6356350"/>
            <a:ext cx="2895600" cy="365125"/>
          </a:xfrm>
        </p:spPr>
        <p:txBody>
          <a:bodyPr/>
          <a:lstStyle>
            <a:lvl1pPr algn="l">
              <a:defRPr/>
            </a:lvl1pPr>
          </a:lstStyle>
          <a:p>
            <a:endParaRPr lang="en-US" dirty="0"/>
          </a:p>
        </p:txBody>
      </p:sp>
      <p:pic>
        <p:nvPicPr>
          <p:cNvPr id="1026" name="Picture 2" descr="\\dodiis.mil\NE\DIAC\Home\d\defrick\Desktop\2190_5933_logo_banner_small.jpg"/>
          <p:cNvPicPr>
            <a:picLocks noChangeAspect="1" noChangeArrowheads="1"/>
          </p:cNvPicPr>
          <p:nvPr userDrawn="1"/>
        </p:nvPicPr>
        <p:blipFill>
          <a:blip r:embed="rId2" cstate="print"/>
          <a:srcRect/>
          <a:stretch>
            <a:fillRect/>
          </a:stretch>
        </p:blipFill>
        <p:spPr bwMode="auto">
          <a:xfrm>
            <a:off x="1219200" y="342586"/>
            <a:ext cx="6646371" cy="1257614"/>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610600" y="6356350"/>
            <a:ext cx="381000" cy="365125"/>
          </a:xfrm>
        </p:spPr>
        <p:txBody>
          <a:bodyPr/>
          <a:lstStyle/>
          <a:p>
            <a:fld id="{0C5D3D0F-3A05-4524-BC17-C6EE010E67B7}" type="slidenum">
              <a:rPr lang="en-US" smtClean="0"/>
              <a:pPr/>
              <a:t>‹#›</a:t>
            </a:fld>
            <a:endParaRPr lang="en-US"/>
          </a:p>
        </p:txBody>
      </p:sp>
      <p:pic>
        <p:nvPicPr>
          <p:cNvPr id="2050" name="Picture 2" descr="\\dodiis.mil\NE\DIAC\Home\d\defrick\Desktop\UoNA_3753_logo_small.jpg"/>
          <p:cNvPicPr>
            <a:picLocks noChangeAspect="1" noChangeArrowheads="1"/>
          </p:cNvPicPr>
          <p:nvPr userDrawn="1"/>
        </p:nvPicPr>
        <p:blipFill>
          <a:blip r:embed="rId2" cstate="print"/>
          <a:srcRect/>
          <a:stretch>
            <a:fillRect/>
          </a:stretch>
        </p:blipFill>
        <p:spPr bwMode="auto">
          <a:xfrm>
            <a:off x="118016" y="152400"/>
            <a:ext cx="1101184" cy="1066800"/>
          </a:xfrm>
          <a:prstGeom prst="rect">
            <a:avLst/>
          </a:prstGeom>
          <a:noFill/>
        </p:spPr>
      </p:pic>
      <p:cxnSp>
        <p:nvCxnSpPr>
          <p:cNvPr id="7" name="Straight Connector 6"/>
          <p:cNvCxnSpPr/>
          <p:nvPr userDrawn="1"/>
        </p:nvCxnSpPr>
        <p:spPr>
          <a:xfrm>
            <a:off x="914400" y="1371600"/>
            <a:ext cx="7315200" cy="0"/>
          </a:xfrm>
          <a:prstGeom prst="line">
            <a:avLst/>
          </a:prstGeom>
          <a:ln w="50800" cmpd="dbl">
            <a:solidFill>
              <a:srgbClr val="FFD7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5D3D0F-3A05-4524-BC17-C6EE010E67B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5" r:id="rId2"/>
    <p:sldLayoutId id="2147483656" r:id="rId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6381690"/>
            <a:ext cx="1659429" cy="400110"/>
          </a:xfrm>
          <a:prstGeom prst="rect">
            <a:avLst/>
          </a:prstGeom>
          <a:noFill/>
        </p:spPr>
        <p:txBody>
          <a:bodyPr wrap="none" rtlCol="0">
            <a:spAutoFit/>
          </a:bodyPr>
          <a:lstStyle/>
          <a:p>
            <a:r>
              <a:rPr lang="en-US" sz="1000" dirty="0" smtClean="0"/>
              <a:t>© 2015, 2016 David E. Frick.</a:t>
            </a:r>
          </a:p>
          <a:p>
            <a:r>
              <a:rPr lang="en-US" sz="1000" dirty="0" smtClean="0"/>
              <a:t>All rights reserved.</a:t>
            </a:r>
            <a:endParaRPr lang="en-US" sz="1000" dirty="0"/>
          </a:p>
        </p:txBody>
      </p:sp>
      <p:sp>
        <p:nvSpPr>
          <p:cNvPr id="5" name="TextBox 4"/>
          <p:cNvSpPr txBox="1"/>
          <p:nvPr/>
        </p:nvSpPr>
        <p:spPr>
          <a:xfrm>
            <a:off x="2971800" y="1981200"/>
            <a:ext cx="3141437" cy="584775"/>
          </a:xfrm>
          <a:prstGeom prst="rect">
            <a:avLst/>
          </a:prstGeom>
          <a:noFill/>
        </p:spPr>
        <p:txBody>
          <a:bodyPr wrap="none" rtlCol="0">
            <a:spAutoFit/>
          </a:bodyPr>
          <a:lstStyle/>
          <a:p>
            <a:pPr algn="ctr"/>
            <a:r>
              <a:rPr lang="en-US" sz="3200" dirty="0" smtClean="0"/>
              <a:t>Management 515</a:t>
            </a:r>
            <a:endParaRPr lang="en-US" sz="3200" dirty="0"/>
          </a:p>
        </p:txBody>
      </p:sp>
      <p:sp>
        <p:nvSpPr>
          <p:cNvPr id="6" name="TextBox 5"/>
          <p:cNvSpPr txBox="1"/>
          <p:nvPr/>
        </p:nvSpPr>
        <p:spPr>
          <a:xfrm>
            <a:off x="914400" y="3436203"/>
            <a:ext cx="7315200" cy="1569660"/>
          </a:xfrm>
          <a:prstGeom prst="rect">
            <a:avLst/>
          </a:prstGeom>
          <a:noFill/>
        </p:spPr>
        <p:txBody>
          <a:bodyPr wrap="square" rtlCol="0">
            <a:spAutoFit/>
          </a:bodyPr>
          <a:lstStyle/>
          <a:p>
            <a:pPr algn="ctr"/>
            <a:r>
              <a:rPr lang="en-US" sz="4800" dirty="0" smtClean="0"/>
              <a:t>Managing in the Global Environment</a:t>
            </a:r>
            <a:endParaRPr lang="en-US" sz="4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10</a:t>
            </a:fld>
            <a:endParaRPr lang="en-US"/>
          </a:p>
        </p:txBody>
      </p:sp>
      <p:sp>
        <p:nvSpPr>
          <p:cNvPr id="3" name="TextBox 2"/>
          <p:cNvSpPr txBox="1"/>
          <p:nvPr/>
        </p:nvSpPr>
        <p:spPr>
          <a:xfrm>
            <a:off x="1371600" y="381000"/>
            <a:ext cx="6809365" cy="646331"/>
          </a:xfrm>
          <a:prstGeom prst="rect">
            <a:avLst/>
          </a:prstGeom>
          <a:noFill/>
        </p:spPr>
        <p:txBody>
          <a:bodyPr wrap="none" rtlCol="0">
            <a:spAutoFit/>
          </a:bodyPr>
          <a:lstStyle/>
          <a:p>
            <a:r>
              <a:rPr lang="en-US" sz="3600" dirty="0" smtClean="0"/>
              <a:t>Changes to the Global Environment</a:t>
            </a:r>
          </a:p>
        </p:txBody>
      </p:sp>
      <p:sp>
        <p:nvSpPr>
          <p:cNvPr id="5" name="Rectangle 4"/>
          <p:cNvSpPr/>
          <p:nvPr/>
        </p:nvSpPr>
        <p:spPr>
          <a:xfrm>
            <a:off x="904973" y="1600200"/>
            <a:ext cx="7391400" cy="4154984"/>
          </a:xfrm>
          <a:prstGeom prst="rect">
            <a:avLst/>
          </a:prstGeom>
        </p:spPr>
        <p:txBody>
          <a:bodyPr wrap="square">
            <a:spAutoFit/>
          </a:bodyPr>
          <a:lstStyle/>
          <a:p>
            <a:pPr>
              <a:buFont typeface="Wingdings" pitchFamily="2" charset="2"/>
              <a:buChar char="Ø"/>
              <a:defRPr/>
            </a:pPr>
            <a:r>
              <a:rPr lang="en-US" sz="2400" b="1" dirty="0" smtClean="0"/>
              <a:t>  Changes in Distance and Communication.  </a:t>
            </a:r>
            <a:r>
              <a:rPr lang="en-US" sz="2400" dirty="0" smtClean="0"/>
              <a:t>Improvement in transportation technology and fast, secure communications have greatly reduced the barriers of physical and cultural distances</a:t>
            </a:r>
          </a:p>
          <a:p>
            <a:pPr>
              <a:buFont typeface="Wingdings" pitchFamily="2" charset="2"/>
              <a:buChar char="Ø"/>
              <a:defRPr/>
            </a:pPr>
            <a:endParaRPr lang="en-US" sz="2400" dirty="0" smtClean="0"/>
          </a:p>
          <a:p>
            <a:pPr>
              <a:buFont typeface="Wingdings" pitchFamily="2" charset="2"/>
              <a:buChar char="Ø"/>
              <a:defRPr/>
            </a:pPr>
            <a:r>
              <a:rPr lang="en-US" sz="2400" b="1" dirty="0" smtClean="0"/>
              <a:t>  Lowering of Trade Barriers.  </a:t>
            </a:r>
            <a:r>
              <a:rPr lang="en-US" sz="2400" dirty="0" smtClean="0"/>
              <a:t>Opened enormous opportunities for managers to expand the market for their goods and services.  Allowed managers to now both buy and sell goods and services globally.  Increased intensity of global competition such that managers now have a more dynamic and exciting job of managing</a:t>
            </a:r>
            <a:endParaRPr lang="en-US" sz="2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11</a:t>
            </a:fld>
            <a:endParaRPr lang="en-US"/>
          </a:p>
        </p:txBody>
      </p:sp>
      <p:sp>
        <p:nvSpPr>
          <p:cNvPr id="3" name="TextBox 2"/>
          <p:cNvSpPr txBox="1"/>
          <p:nvPr/>
        </p:nvSpPr>
        <p:spPr>
          <a:xfrm>
            <a:off x="1371600" y="381000"/>
            <a:ext cx="3250442" cy="646331"/>
          </a:xfrm>
          <a:prstGeom prst="rect">
            <a:avLst/>
          </a:prstGeom>
          <a:noFill/>
        </p:spPr>
        <p:txBody>
          <a:bodyPr wrap="none" rtlCol="0">
            <a:spAutoFit/>
          </a:bodyPr>
          <a:lstStyle/>
          <a:p>
            <a:r>
              <a:rPr lang="en-US" sz="3600" dirty="0" smtClean="0"/>
              <a:t>National Culture</a:t>
            </a:r>
            <a:endParaRPr lang="en-US" sz="3600" dirty="0"/>
          </a:p>
        </p:txBody>
      </p:sp>
      <p:sp>
        <p:nvSpPr>
          <p:cNvPr id="4" name="Rectangle 3"/>
          <p:cNvSpPr/>
          <p:nvPr/>
        </p:nvSpPr>
        <p:spPr>
          <a:xfrm>
            <a:off x="904972" y="1600200"/>
            <a:ext cx="7781827" cy="5170646"/>
          </a:xfrm>
          <a:prstGeom prst="rect">
            <a:avLst/>
          </a:prstGeom>
        </p:spPr>
        <p:txBody>
          <a:bodyPr wrap="square">
            <a:spAutoFit/>
          </a:bodyPr>
          <a:lstStyle/>
          <a:p>
            <a:pPr>
              <a:buFont typeface="Wingdings" pitchFamily="2" charset="2"/>
              <a:buChar char="Ø"/>
              <a:defRPr/>
            </a:pPr>
            <a:r>
              <a:rPr lang="en-US" sz="2200" b="1" dirty="0" smtClean="0"/>
              <a:t>  Values.  </a:t>
            </a:r>
            <a:r>
              <a:rPr lang="en-US" sz="2200" dirty="0" smtClean="0"/>
              <a:t>Ideas about what a society believes to be good, right, desirable and beautiful.  Provide the basic underpinnings for notions of individual freedom, democracy, truth, justice, honesty, loyalty, love, sex, marriage, etc.</a:t>
            </a:r>
          </a:p>
          <a:p>
            <a:pPr>
              <a:buFont typeface="Wingdings" pitchFamily="2" charset="2"/>
              <a:buChar char="Ø"/>
              <a:defRPr/>
            </a:pPr>
            <a:endParaRPr lang="en-US" sz="2200" dirty="0" smtClean="0"/>
          </a:p>
          <a:p>
            <a:pPr>
              <a:buFont typeface="Wingdings" pitchFamily="2" charset="2"/>
              <a:buChar char="Ø"/>
              <a:defRPr/>
            </a:pPr>
            <a:r>
              <a:rPr lang="en-US" sz="2200" b="1" dirty="0" smtClean="0"/>
              <a:t>  Norms.  </a:t>
            </a:r>
            <a:r>
              <a:rPr lang="en-US" sz="2200" dirty="0" smtClean="0"/>
              <a:t>Unwritten, informal codes of conduct that prescribe how people should act in particular situations and are considered important by most members of a group or organization</a:t>
            </a:r>
          </a:p>
          <a:p>
            <a:pPr lvl="1">
              <a:buFont typeface="Wingdings" pitchFamily="2" charset="2"/>
              <a:buChar char="Ø"/>
            </a:pPr>
            <a:endParaRPr lang="en-US" sz="2200" dirty="0" smtClean="0"/>
          </a:p>
          <a:p>
            <a:pPr marL="0" lvl="1">
              <a:buFont typeface="Wingdings" pitchFamily="2" charset="2"/>
              <a:buChar char="Ø"/>
            </a:pPr>
            <a:r>
              <a:rPr lang="en-US" sz="2200" b="1" dirty="0" smtClean="0"/>
              <a:t>  Folkways</a:t>
            </a:r>
            <a:r>
              <a:rPr lang="en-US" sz="2200" dirty="0" smtClean="0"/>
              <a:t>.  Routine social conventions of daily life (e.g., dress codes and social manners)</a:t>
            </a:r>
          </a:p>
          <a:p>
            <a:pPr marL="0" lvl="1">
              <a:buFont typeface="Wingdings" pitchFamily="2" charset="2"/>
              <a:buChar char="Ø"/>
            </a:pPr>
            <a:endParaRPr lang="en-US" sz="2200" dirty="0" smtClean="0"/>
          </a:p>
          <a:p>
            <a:pPr marL="0" lvl="1">
              <a:buFont typeface="Wingdings" pitchFamily="2" charset="2"/>
              <a:buChar char="Ø"/>
            </a:pPr>
            <a:r>
              <a:rPr lang="en-US" sz="2200" b="1" dirty="0" smtClean="0"/>
              <a:t>  Mores</a:t>
            </a:r>
            <a:r>
              <a:rPr lang="en-US" sz="2200" dirty="0" smtClean="0"/>
              <a:t>.  Behavioral norms that are considered central to functioning of society and much more significant than folkways (e.g., theft and adultery), and they are often enacted into law.</a:t>
            </a:r>
            <a:endParaRPr lang="en-US" sz="2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12</a:t>
            </a:fld>
            <a:endParaRPr lang="en-US"/>
          </a:p>
        </p:txBody>
      </p:sp>
      <p:sp>
        <p:nvSpPr>
          <p:cNvPr id="3" name="TextBox 2"/>
          <p:cNvSpPr txBox="1"/>
          <p:nvPr/>
        </p:nvSpPr>
        <p:spPr>
          <a:xfrm>
            <a:off x="1371600" y="381000"/>
            <a:ext cx="5836341" cy="646331"/>
          </a:xfrm>
          <a:prstGeom prst="rect">
            <a:avLst/>
          </a:prstGeom>
          <a:noFill/>
        </p:spPr>
        <p:txBody>
          <a:bodyPr wrap="none" rtlCol="0">
            <a:spAutoFit/>
          </a:bodyPr>
          <a:lstStyle/>
          <a:p>
            <a:r>
              <a:rPr lang="en-US" sz="3600" dirty="0" smtClean="0"/>
              <a:t>Global Environmental Analysis</a:t>
            </a:r>
            <a:endParaRPr lang="en-US" sz="3600" dirty="0"/>
          </a:p>
        </p:txBody>
      </p:sp>
      <p:sp>
        <p:nvSpPr>
          <p:cNvPr id="4" name="Rectangle 3"/>
          <p:cNvSpPr/>
          <p:nvPr/>
        </p:nvSpPr>
        <p:spPr>
          <a:xfrm>
            <a:off x="914400" y="1620083"/>
            <a:ext cx="7848600" cy="1569660"/>
          </a:xfrm>
          <a:prstGeom prst="rect">
            <a:avLst/>
          </a:prstGeom>
        </p:spPr>
        <p:txBody>
          <a:bodyPr wrap="square">
            <a:spAutoFit/>
          </a:bodyPr>
          <a:lstStyle/>
          <a:p>
            <a:pPr>
              <a:buFont typeface="Wingdings" pitchFamily="2" charset="2"/>
              <a:buChar char="Ø"/>
            </a:pPr>
            <a:r>
              <a:rPr lang="en-US" sz="2400" dirty="0" smtClean="0"/>
              <a:t>  Economic or social factors play a big role in a company’s decisions.  This analysis and the monitoring of those factors reveal chances and risks for the company’s business. This analysis can be conducted at the macro and micro level</a:t>
            </a:r>
          </a:p>
        </p:txBody>
      </p:sp>
      <p:grpSp>
        <p:nvGrpSpPr>
          <p:cNvPr id="7" name="Group 6"/>
          <p:cNvGrpSpPr/>
          <p:nvPr/>
        </p:nvGrpSpPr>
        <p:grpSpPr>
          <a:xfrm>
            <a:off x="914400" y="3429000"/>
            <a:ext cx="6858000" cy="2677656"/>
            <a:chOff x="914400" y="3429000"/>
            <a:chExt cx="6858000" cy="2677656"/>
          </a:xfrm>
        </p:grpSpPr>
        <p:sp>
          <p:nvSpPr>
            <p:cNvPr id="5" name="TextBox 4"/>
            <p:cNvSpPr txBox="1"/>
            <p:nvPr/>
          </p:nvSpPr>
          <p:spPr>
            <a:xfrm>
              <a:off x="914400" y="3429000"/>
              <a:ext cx="2743956" cy="2677656"/>
            </a:xfrm>
            <a:prstGeom prst="rect">
              <a:avLst/>
            </a:prstGeom>
            <a:noFill/>
          </p:spPr>
          <p:txBody>
            <a:bodyPr wrap="none" rtlCol="0">
              <a:spAutoFit/>
            </a:bodyPr>
            <a:lstStyle/>
            <a:p>
              <a:pPr>
                <a:buFont typeface="Wingdings" pitchFamily="2" charset="2"/>
                <a:buChar char="Ø"/>
              </a:pPr>
              <a:r>
                <a:rPr lang="en-US" sz="2400" dirty="0" smtClean="0"/>
                <a:t> </a:t>
              </a:r>
              <a:r>
                <a:rPr lang="en-US" sz="2400" b="1" dirty="0" smtClean="0"/>
                <a:t>PESTLE analysis</a:t>
              </a:r>
            </a:p>
            <a:p>
              <a:pPr lvl="1">
                <a:buFont typeface="Wingdings" pitchFamily="2" charset="2"/>
                <a:buChar char="§"/>
              </a:pPr>
              <a:r>
                <a:rPr lang="en-US" sz="2400" dirty="0" smtClean="0"/>
                <a:t>  Political</a:t>
              </a:r>
            </a:p>
            <a:p>
              <a:pPr lvl="1">
                <a:buFont typeface="Wingdings" pitchFamily="2" charset="2"/>
                <a:buChar char="§"/>
              </a:pPr>
              <a:r>
                <a:rPr lang="en-US" sz="2400" dirty="0" smtClean="0"/>
                <a:t>  Economic</a:t>
              </a:r>
            </a:p>
            <a:p>
              <a:pPr lvl="1">
                <a:buFont typeface="Wingdings" pitchFamily="2" charset="2"/>
                <a:buChar char="§"/>
              </a:pPr>
              <a:r>
                <a:rPr lang="en-US" sz="2400" dirty="0" smtClean="0"/>
                <a:t>  Social</a:t>
              </a:r>
            </a:p>
            <a:p>
              <a:pPr lvl="1">
                <a:buFont typeface="Wingdings" pitchFamily="2" charset="2"/>
                <a:buChar char="§"/>
              </a:pPr>
              <a:r>
                <a:rPr lang="en-US" sz="2400" dirty="0" smtClean="0"/>
                <a:t>  Technological</a:t>
              </a:r>
            </a:p>
            <a:p>
              <a:pPr lvl="1">
                <a:buFont typeface="Wingdings" pitchFamily="2" charset="2"/>
                <a:buChar char="§"/>
              </a:pPr>
              <a:r>
                <a:rPr lang="en-US" sz="2400" dirty="0" smtClean="0"/>
                <a:t>  Legal</a:t>
              </a:r>
            </a:p>
            <a:p>
              <a:pPr lvl="1">
                <a:buFont typeface="Wingdings" pitchFamily="2" charset="2"/>
                <a:buChar char="§"/>
              </a:pPr>
              <a:r>
                <a:rPr lang="en-US" sz="2400" dirty="0" smtClean="0"/>
                <a:t>  Environmental</a:t>
              </a:r>
              <a:endParaRPr lang="en-US" dirty="0"/>
            </a:p>
          </p:txBody>
        </p:sp>
        <p:pic>
          <p:nvPicPr>
            <p:cNvPr id="4098" name="Picture 2" descr="\\dodiis.mil\NE\DIAC\Home\d\defrick\Desktop\PESTLE.bmp"/>
            <p:cNvPicPr>
              <a:picLocks noChangeAspect="1" noChangeArrowheads="1"/>
            </p:cNvPicPr>
            <p:nvPr/>
          </p:nvPicPr>
          <p:blipFill>
            <a:blip r:embed="rId3" cstate="print"/>
            <a:srcRect/>
            <a:stretch>
              <a:fillRect/>
            </a:stretch>
          </p:blipFill>
          <p:spPr bwMode="auto">
            <a:xfrm>
              <a:off x="4095750" y="3505200"/>
              <a:ext cx="3676650" cy="2225139"/>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13</a:t>
            </a:fld>
            <a:endParaRPr lang="en-US"/>
          </a:p>
        </p:txBody>
      </p:sp>
      <p:sp>
        <p:nvSpPr>
          <p:cNvPr id="3" name="TextBox 2"/>
          <p:cNvSpPr txBox="1"/>
          <p:nvPr/>
        </p:nvSpPr>
        <p:spPr>
          <a:xfrm>
            <a:off x="1371600" y="381000"/>
            <a:ext cx="6947864" cy="646331"/>
          </a:xfrm>
          <a:prstGeom prst="rect">
            <a:avLst/>
          </a:prstGeom>
          <a:noFill/>
        </p:spPr>
        <p:txBody>
          <a:bodyPr wrap="none" rtlCol="0">
            <a:spAutoFit/>
          </a:bodyPr>
          <a:lstStyle/>
          <a:p>
            <a:r>
              <a:rPr lang="en-US" sz="3600" dirty="0" smtClean="0"/>
              <a:t>Advantages of a Global Environment</a:t>
            </a:r>
            <a:endParaRPr lang="en-US" sz="3600" dirty="0"/>
          </a:p>
        </p:txBody>
      </p:sp>
      <p:sp>
        <p:nvSpPr>
          <p:cNvPr id="4" name="TextBox 3"/>
          <p:cNvSpPr txBox="1"/>
          <p:nvPr/>
        </p:nvSpPr>
        <p:spPr>
          <a:xfrm>
            <a:off x="906619" y="1600200"/>
            <a:ext cx="7856381" cy="4893647"/>
          </a:xfrm>
          <a:prstGeom prst="rect">
            <a:avLst/>
          </a:prstGeom>
          <a:noFill/>
        </p:spPr>
        <p:txBody>
          <a:bodyPr wrap="square" rtlCol="0">
            <a:spAutoFit/>
          </a:bodyPr>
          <a:lstStyle/>
          <a:p>
            <a:pPr>
              <a:buFont typeface="Wingdings" pitchFamily="2" charset="2"/>
              <a:buChar char="Ø"/>
            </a:pPr>
            <a:r>
              <a:rPr lang="en-US" sz="2400" dirty="0" smtClean="0"/>
              <a:t>  </a:t>
            </a:r>
            <a:r>
              <a:rPr lang="en-US" sz="2400" b="1" dirty="0" smtClean="0"/>
              <a:t>Access to labor</a:t>
            </a:r>
          </a:p>
          <a:p>
            <a:pPr lvl="1">
              <a:buFont typeface="Wingdings" pitchFamily="2" charset="2"/>
              <a:buChar char="§"/>
            </a:pPr>
            <a:r>
              <a:rPr lang="en-US" sz="2400" dirty="0" smtClean="0"/>
              <a:t>  Knowledge, skills, abilities</a:t>
            </a:r>
          </a:p>
          <a:p>
            <a:pPr lvl="1">
              <a:buFont typeface="Wingdings" pitchFamily="2" charset="2"/>
              <a:buChar char="§"/>
            </a:pPr>
            <a:r>
              <a:rPr lang="en-US" sz="2400" dirty="0" smtClean="0"/>
              <a:t>  Cost of labor</a:t>
            </a:r>
          </a:p>
          <a:p>
            <a:pPr lvl="1">
              <a:buFont typeface="Wingdings" pitchFamily="2" charset="2"/>
              <a:buChar char="§"/>
            </a:pPr>
            <a:endParaRPr lang="en-US" sz="2400" dirty="0" smtClean="0"/>
          </a:p>
          <a:p>
            <a:pPr>
              <a:buFont typeface="Wingdings" pitchFamily="2" charset="2"/>
              <a:buChar char="Ø"/>
            </a:pPr>
            <a:r>
              <a:rPr lang="en-US" sz="2400" dirty="0" smtClean="0"/>
              <a:t>  </a:t>
            </a:r>
            <a:r>
              <a:rPr lang="en-US" sz="2400" b="1" dirty="0" smtClean="0"/>
              <a:t>Access to natural resources</a:t>
            </a:r>
            <a:r>
              <a:rPr lang="en-US" sz="2400" dirty="0" smtClean="0"/>
              <a:t>.  Partnerships with governments may results in access to otherwise unavailable rare natural resources</a:t>
            </a:r>
          </a:p>
          <a:p>
            <a:pPr>
              <a:buFont typeface="Wingdings" pitchFamily="2" charset="2"/>
              <a:buChar char="Ø"/>
            </a:pPr>
            <a:endParaRPr lang="en-US" sz="2400" dirty="0" smtClean="0"/>
          </a:p>
          <a:p>
            <a:pPr>
              <a:buFont typeface="Wingdings" pitchFamily="2" charset="2"/>
              <a:buChar char="Ø"/>
            </a:pPr>
            <a:r>
              <a:rPr lang="en-US" sz="2400" dirty="0" smtClean="0"/>
              <a:t>  </a:t>
            </a:r>
            <a:r>
              <a:rPr lang="en-US" sz="2400" b="1" dirty="0" smtClean="0"/>
              <a:t>Reduced transportation costs</a:t>
            </a:r>
            <a:r>
              <a:rPr lang="en-US" sz="2400" dirty="0" smtClean="0"/>
              <a:t>.  Collocating manufacturing with raw materials can reduce costs and strengthen supply chain</a:t>
            </a:r>
          </a:p>
          <a:p>
            <a:pPr>
              <a:buFont typeface="Wingdings" pitchFamily="2" charset="2"/>
              <a:buChar char="Ø"/>
            </a:pPr>
            <a:endParaRPr lang="en-US" sz="2400" dirty="0" smtClean="0"/>
          </a:p>
          <a:p>
            <a:pPr>
              <a:buFont typeface="Wingdings" pitchFamily="2" charset="2"/>
              <a:buChar char="Ø"/>
            </a:pPr>
            <a:r>
              <a:rPr lang="en-US" sz="2400" dirty="0" smtClean="0"/>
              <a:t>  </a:t>
            </a:r>
            <a:r>
              <a:rPr lang="en-US" sz="2400" b="1" dirty="0" smtClean="0"/>
              <a:t>Tax advantages</a:t>
            </a:r>
            <a:r>
              <a:rPr lang="en-US" sz="2400" dirty="0" smtClean="0"/>
              <a:t>.  Many countries have favorable tax laws</a:t>
            </a:r>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14</a:t>
            </a:fld>
            <a:endParaRPr lang="en-US"/>
          </a:p>
        </p:txBody>
      </p:sp>
      <p:sp>
        <p:nvSpPr>
          <p:cNvPr id="4" name="TextBox 3"/>
          <p:cNvSpPr txBox="1"/>
          <p:nvPr/>
        </p:nvSpPr>
        <p:spPr>
          <a:xfrm>
            <a:off x="1371600" y="381000"/>
            <a:ext cx="6066212" cy="646331"/>
          </a:xfrm>
          <a:prstGeom prst="rect">
            <a:avLst/>
          </a:prstGeom>
          <a:noFill/>
        </p:spPr>
        <p:txBody>
          <a:bodyPr wrap="none" rtlCol="0">
            <a:spAutoFit/>
          </a:bodyPr>
          <a:lstStyle/>
          <a:p>
            <a:r>
              <a:rPr lang="en-US" sz="3600" dirty="0" smtClean="0"/>
              <a:t>Impact on labor in host country</a:t>
            </a:r>
            <a:endParaRPr lang="en-US" sz="3600" dirty="0"/>
          </a:p>
        </p:txBody>
      </p:sp>
      <p:pic>
        <p:nvPicPr>
          <p:cNvPr id="5" name="Picture 4" descr="http://www.randstad.com.au/images/blog/unemployed.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2600" y="4800600"/>
            <a:ext cx="2639684" cy="17515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906619" y="1600200"/>
            <a:ext cx="7856381" cy="3785652"/>
          </a:xfrm>
          <a:prstGeom prst="rect">
            <a:avLst/>
          </a:prstGeom>
          <a:noFill/>
        </p:spPr>
        <p:txBody>
          <a:bodyPr wrap="square" rtlCol="0">
            <a:spAutoFit/>
          </a:bodyPr>
          <a:lstStyle/>
          <a:p>
            <a:pPr>
              <a:buFont typeface="Wingdings" pitchFamily="2" charset="2"/>
              <a:buChar char="Ø"/>
            </a:pPr>
            <a:r>
              <a:rPr lang="en-US" sz="2400" dirty="0" smtClean="0"/>
              <a:t>  </a:t>
            </a:r>
            <a:r>
              <a:rPr lang="en-US" sz="2400" b="1" dirty="0" smtClean="0"/>
              <a:t>Positive</a:t>
            </a:r>
          </a:p>
          <a:p>
            <a:pPr lvl="1">
              <a:buFont typeface="Wingdings" pitchFamily="2" charset="2"/>
              <a:buChar char="§"/>
            </a:pPr>
            <a:r>
              <a:rPr lang="en-US" sz="2400" dirty="0" smtClean="0"/>
              <a:t>  Increased job opportunities</a:t>
            </a:r>
          </a:p>
          <a:p>
            <a:pPr lvl="1">
              <a:buFont typeface="Wingdings" pitchFamily="2" charset="2"/>
              <a:buChar char="§"/>
            </a:pPr>
            <a:r>
              <a:rPr lang="en-US" sz="2400" dirty="0" smtClean="0"/>
              <a:t>  Upgraded education system</a:t>
            </a:r>
          </a:p>
          <a:p>
            <a:pPr lvl="1">
              <a:buFont typeface="Wingdings" pitchFamily="2" charset="2"/>
              <a:buChar char="§"/>
            </a:pPr>
            <a:r>
              <a:rPr lang="en-US" sz="2400" dirty="0" smtClean="0"/>
              <a:t>  More access to training</a:t>
            </a:r>
          </a:p>
          <a:p>
            <a:pPr lvl="1">
              <a:buFont typeface="Wingdings" pitchFamily="2" charset="2"/>
              <a:buChar char="§"/>
            </a:pPr>
            <a:endParaRPr lang="en-US" sz="2400" dirty="0" smtClean="0"/>
          </a:p>
          <a:p>
            <a:pPr>
              <a:buFont typeface="Wingdings" pitchFamily="2" charset="2"/>
              <a:buChar char="Ø"/>
            </a:pPr>
            <a:r>
              <a:rPr lang="en-US" sz="2400" dirty="0" smtClean="0"/>
              <a:t>  </a:t>
            </a:r>
            <a:r>
              <a:rPr lang="en-US" sz="2400" b="1" dirty="0" smtClean="0"/>
              <a:t>Negative</a:t>
            </a:r>
          </a:p>
          <a:p>
            <a:pPr lvl="1">
              <a:buFont typeface="Wingdings" pitchFamily="2" charset="2"/>
              <a:buChar char="§"/>
            </a:pPr>
            <a:r>
              <a:rPr lang="en-US" sz="2400" dirty="0" smtClean="0"/>
              <a:t>  Job displacement</a:t>
            </a:r>
          </a:p>
          <a:p>
            <a:pPr lvl="1">
              <a:buFont typeface="Wingdings" pitchFamily="2" charset="2"/>
              <a:buChar char="§"/>
            </a:pPr>
            <a:r>
              <a:rPr lang="en-US" sz="2400" dirty="0" smtClean="0"/>
              <a:t>  Lower labor standards</a:t>
            </a:r>
          </a:p>
          <a:p>
            <a:pPr lvl="1">
              <a:buFont typeface="Wingdings" pitchFamily="2" charset="2"/>
              <a:buChar char="§"/>
            </a:pPr>
            <a:r>
              <a:rPr lang="en-US" sz="2400" dirty="0" smtClean="0"/>
              <a:t>  Downward wage pressure</a:t>
            </a:r>
          </a:p>
          <a:p>
            <a:pPr lvl="1">
              <a:buFont typeface="Wingdings" pitchFamily="2" charset="2"/>
              <a:buChar char="§"/>
            </a:pPr>
            <a:r>
              <a:rPr lang="en-US" sz="2400" dirty="0" smtClean="0"/>
              <a:t>  Exploitation of workers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15</a:t>
            </a:fld>
            <a:endParaRPr lang="en-US"/>
          </a:p>
        </p:txBody>
      </p:sp>
      <p:sp>
        <p:nvSpPr>
          <p:cNvPr id="3" name="TextBox 2"/>
          <p:cNvSpPr txBox="1"/>
          <p:nvPr/>
        </p:nvSpPr>
        <p:spPr>
          <a:xfrm>
            <a:off x="1371600" y="381000"/>
            <a:ext cx="4884799" cy="646331"/>
          </a:xfrm>
          <a:prstGeom prst="rect">
            <a:avLst/>
          </a:prstGeom>
          <a:noFill/>
        </p:spPr>
        <p:txBody>
          <a:bodyPr wrap="none" rtlCol="0">
            <a:spAutoFit/>
          </a:bodyPr>
          <a:lstStyle/>
          <a:p>
            <a:r>
              <a:rPr lang="en-US" sz="3600" dirty="0" smtClean="0"/>
              <a:t>Economic Considerations</a:t>
            </a:r>
            <a:endParaRPr lang="en-US" sz="3600" dirty="0"/>
          </a:p>
        </p:txBody>
      </p:sp>
      <p:sp>
        <p:nvSpPr>
          <p:cNvPr id="5" name="TextBox 4"/>
          <p:cNvSpPr txBox="1"/>
          <p:nvPr/>
        </p:nvSpPr>
        <p:spPr>
          <a:xfrm>
            <a:off x="906619" y="1600200"/>
            <a:ext cx="7856381" cy="4524315"/>
          </a:xfrm>
          <a:prstGeom prst="rect">
            <a:avLst/>
          </a:prstGeom>
          <a:noFill/>
        </p:spPr>
        <p:txBody>
          <a:bodyPr wrap="square" rtlCol="0">
            <a:spAutoFit/>
          </a:bodyPr>
          <a:lstStyle/>
          <a:p>
            <a:pPr>
              <a:buFont typeface="Wingdings" pitchFamily="2" charset="2"/>
              <a:buChar char="Ø"/>
            </a:pPr>
            <a:r>
              <a:rPr lang="en-US" sz="2400" dirty="0" smtClean="0"/>
              <a:t>  </a:t>
            </a:r>
            <a:r>
              <a:rPr lang="en-US" sz="2400" b="1" dirty="0" smtClean="0"/>
              <a:t>Currency Exchange</a:t>
            </a:r>
          </a:p>
          <a:p>
            <a:pPr lvl="1">
              <a:buFont typeface="Wingdings" pitchFamily="2" charset="2"/>
              <a:buChar char="§"/>
            </a:pPr>
            <a:r>
              <a:rPr lang="en-US" sz="2400" dirty="0" smtClean="0"/>
              <a:t>  Most countries demand payment in their own currency</a:t>
            </a:r>
          </a:p>
          <a:p>
            <a:pPr lvl="1">
              <a:buFont typeface="Wingdings" pitchFamily="2" charset="2"/>
              <a:buChar char="§"/>
            </a:pPr>
            <a:r>
              <a:rPr lang="en-US" sz="2400" dirty="0" smtClean="0"/>
              <a:t>  An increasing exception is crude oil</a:t>
            </a:r>
          </a:p>
          <a:p>
            <a:pPr lvl="1">
              <a:buFont typeface="Wingdings" pitchFamily="2" charset="2"/>
              <a:buChar char="§"/>
            </a:pPr>
            <a:endParaRPr lang="en-US" sz="2400" dirty="0" smtClean="0"/>
          </a:p>
          <a:p>
            <a:pPr>
              <a:buFont typeface="Wingdings" pitchFamily="2" charset="2"/>
              <a:buChar char="Ø"/>
            </a:pPr>
            <a:r>
              <a:rPr lang="en-US" sz="2400" dirty="0" smtClean="0"/>
              <a:t>  </a:t>
            </a:r>
            <a:r>
              <a:rPr lang="en-US" sz="2400" b="1" dirty="0" smtClean="0"/>
              <a:t>Trade Balance</a:t>
            </a:r>
          </a:p>
          <a:p>
            <a:pPr lvl="1">
              <a:buFont typeface="Wingdings" pitchFamily="2" charset="2"/>
              <a:buChar char="§"/>
            </a:pPr>
            <a:r>
              <a:rPr lang="en-US" sz="2400" b="1" dirty="0" smtClean="0"/>
              <a:t>  </a:t>
            </a:r>
            <a:r>
              <a:rPr lang="en-US" sz="2400" dirty="0" smtClean="0"/>
              <a:t>Capital inflows and outflows</a:t>
            </a:r>
          </a:p>
          <a:p>
            <a:pPr lvl="1">
              <a:buFont typeface="Wingdings" pitchFamily="2" charset="2"/>
              <a:buChar char="§"/>
            </a:pPr>
            <a:r>
              <a:rPr lang="en-US" sz="2400" dirty="0" smtClean="0"/>
              <a:t>  United States has been running a trade deficit for decades</a:t>
            </a:r>
          </a:p>
          <a:p>
            <a:pPr lvl="1">
              <a:buFont typeface="Wingdings" pitchFamily="2" charset="2"/>
              <a:buChar char="§"/>
            </a:pPr>
            <a:endParaRPr lang="en-US" sz="2400" dirty="0" smtClean="0"/>
          </a:p>
          <a:p>
            <a:pPr>
              <a:buFont typeface="Wingdings" pitchFamily="2" charset="2"/>
              <a:buChar char="Ø"/>
            </a:pPr>
            <a:r>
              <a:rPr lang="en-US" sz="2400" dirty="0" smtClean="0"/>
              <a:t>  Tariffs, quotas, and embargos</a:t>
            </a:r>
          </a:p>
          <a:p>
            <a:pPr>
              <a:buFont typeface="Wingdings" pitchFamily="2" charset="2"/>
              <a:buChar char="Ø"/>
            </a:pPr>
            <a:endParaRPr lang="en-US" sz="2400" dirty="0" smtClean="0"/>
          </a:p>
          <a:p>
            <a:pPr>
              <a:buFont typeface="Wingdings" pitchFamily="2" charset="2"/>
              <a:buChar char="Ø"/>
            </a:pPr>
            <a:r>
              <a:rPr lang="en-US" sz="2400" dirty="0" smtClean="0"/>
              <a:t>  Free trade areas</a:t>
            </a:r>
            <a:endParaRPr 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16</a:t>
            </a:fld>
            <a:endParaRPr lang="en-US"/>
          </a:p>
        </p:txBody>
      </p:sp>
      <p:sp>
        <p:nvSpPr>
          <p:cNvPr id="3" name="TextBox 2"/>
          <p:cNvSpPr txBox="1"/>
          <p:nvPr/>
        </p:nvSpPr>
        <p:spPr>
          <a:xfrm>
            <a:off x="1371600" y="381000"/>
            <a:ext cx="5490349" cy="646331"/>
          </a:xfrm>
          <a:prstGeom prst="rect">
            <a:avLst/>
          </a:prstGeom>
          <a:noFill/>
        </p:spPr>
        <p:txBody>
          <a:bodyPr wrap="none" rtlCol="0">
            <a:spAutoFit/>
          </a:bodyPr>
          <a:lstStyle/>
          <a:p>
            <a:r>
              <a:rPr lang="en-US" sz="3600" dirty="0" smtClean="0"/>
              <a:t>Social and Political Concerns</a:t>
            </a:r>
            <a:endParaRPr lang="en-US" sz="3600" dirty="0"/>
          </a:p>
        </p:txBody>
      </p:sp>
      <p:sp>
        <p:nvSpPr>
          <p:cNvPr id="4" name="TextBox 3"/>
          <p:cNvSpPr txBox="1"/>
          <p:nvPr/>
        </p:nvSpPr>
        <p:spPr>
          <a:xfrm>
            <a:off x="914401" y="1600200"/>
            <a:ext cx="7772400" cy="1200329"/>
          </a:xfrm>
          <a:prstGeom prst="rect">
            <a:avLst/>
          </a:prstGeom>
          <a:noFill/>
        </p:spPr>
        <p:txBody>
          <a:bodyPr wrap="square" rtlCol="0">
            <a:spAutoFit/>
          </a:bodyPr>
          <a:lstStyle/>
          <a:p>
            <a:pPr>
              <a:buFont typeface="Wingdings" pitchFamily="2" charset="2"/>
              <a:buChar char="Ø"/>
            </a:pPr>
            <a:r>
              <a:rPr lang="en-US" sz="2400" b="1" dirty="0" smtClean="0"/>
              <a:t>  Political Stability</a:t>
            </a:r>
            <a:endParaRPr lang="en-US" sz="2400" dirty="0" smtClean="0"/>
          </a:p>
          <a:p>
            <a:pPr lvl="1">
              <a:buFont typeface="Wingdings" pitchFamily="2" charset="2"/>
              <a:buChar char="§"/>
            </a:pPr>
            <a:r>
              <a:rPr lang="en-US" sz="2400" dirty="0" smtClean="0"/>
              <a:t>  Governments change</a:t>
            </a:r>
          </a:p>
          <a:p>
            <a:pPr lvl="1">
              <a:buFont typeface="Wingdings" pitchFamily="2" charset="2"/>
              <a:buChar char="§"/>
            </a:pPr>
            <a:r>
              <a:rPr lang="en-US" sz="2400" dirty="0" smtClean="0"/>
              <a:t>  Civil unrest and war is not healthy for all business</a:t>
            </a:r>
          </a:p>
        </p:txBody>
      </p:sp>
      <p:sp>
        <p:nvSpPr>
          <p:cNvPr id="6" name="TextBox 5"/>
          <p:cNvSpPr txBox="1"/>
          <p:nvPr/>
        </p:nvSpPr>
        <p:spPr>
          <a:xfrm>
            <a:off x="914400" y="3053835"/>
            <a:ext cx="7467600" cy="1569660"/>
          </a:xfrm>
          <a:prstGeom prst="rect">
            <a:avLst/>
          </a:prstGeom>
          <a:noFill/>
        </p:spPr>
        <p:txBody>
          <a:bodyPr wrap="square" rtlCol="0">
            <a:spAutoFit/>
          </a:bodyPr>
          <a:lstStyle/>
          <a:p>
            <a:pPr>
              <a:buFont typeface="Wingdings" pitchFamily="2" charset="2"/>
              <a:buChar char="Ø"/>
            </a:pPr>
            <a:r>
              <a:rPr lang="en-US" sz="2400" b="1" dirty="0" smtClean="0"/>
              <a:t> Universal Human Rights</a:t>
            </a:r>
          </a:p>
          <a:p>
            <a:pPr lvl="1">
              <a:buFont typeface="Wingdings" pitchFamily="2" charset="2"/>
              <a:buChar char="§"/>
            </a:pPr>
            <a:r>
              <a:rPr lang="en-US" sz="2400" dirty="0" smtClean="0"/>
              <a:t>  Cultural norms of one country may be considered a human rights violation in another</a:t>
            </a:r>
          </a:p>
          <a:p>
            <a:pPr lvl="1">
              <a:buFont typeface="Wingdings" pitchFamily="2" charset="2"/>
              <a:buChar char="§"/>
            </a:pPr>
            <a:r>
              <a:rPr lang="en-US" sz="2400" dirty="0" smtClean="0"/>
              <a:t>  One-size-fits-all policies may not fit all</a:t>
            </a:r>
            <a:endParaRPr lang="en-US" dirty="0"/>
          </a:p>
        </p:txBody>
      </p:sp>
      <p:grpSp>
        <p:nvGrpSpPr>
          <p:cNvPr id="8" name="Group 7"/>
          <p:cNvGrpSpPr/>
          <p:nvPr/>
        </p:nvGrpSpPr>
        <p:grpSpPr>
          <a:xfrm>
            <a:off x="914400" y="4724400"/>
            <a:ext cx="7265213" cy="1817827"/>
            <a:chOff x="914400" y="4724400"/>
            <a:chExt cx="7265213" cy="1817827"/>
          </a:xfrm>
        </p:grpSpPr>
        <p:sp>
          <p:nvSpPr>
            <p:cNvPr id="5" name="TextBox 4"/>
            <p:cNvSpPr txBox="1"/>
            <p:nvPr/>
          </p:nvSpPr>
          <p:spPr>
            <a:xfrm>
              <a:off x="914400" y="4876800"/>
              <a:ext cx="5410200" cy="1200329"/>
            </a:xfrm>
            <a:prstGeom prst="rect">
              <a:avLst/>
            </a:prstGeom>
            <a:noFill/>
          </p:spPr>
          <p:txBody>
            <a:bodyPr wrap="square" rtlCol="0">
              <a:spAutoFit/>
            </a:bodyPr>
            <a:lstStyle/>
            <a:p>
              <a:pPr>
                <a:buFont typeface="Wingdings" pitchFamily="2" charset="2"/>
                <a:buChar char="Ø"/>
              </a:pPr>
              <a:r>
                <a:rPr lang="en-US" sz="2400" b="1" dirty="0" smtClean="0"/>
                <a:t> Environmental Impact.  </a:t>
              </a:r>
              <a:r>
                <a:rPr lang="en-US" sz="2400" dirty="0" smtClean="0"/>
                <a:t>Varying environmental standards may have an impact on the firm’s image at home</a:t>
              </a:r>
              <a:endParaRPr lang="en-US" dirty="0"/>
            </a:p>
          </p:txBody>
        </p:sp>
        <p:pic>
          <p:nvPicPr>
            <p:cNvPr id="5122" name="Picture 2" descr="C:\Program Files (x86)\Microsoft Office\MEDIA\CAGCAT10\j0285360.wmf"/>
            <p:cNvPicPr>
              <a:picLocks noChangeAspect="1" noChangeArrowheads="1"/>
            </p:cNvPicPr>
            <p:nvPr/>
          </p:nvPicPr>
          <p:blipFill>
            <a:blip r:embed="rId3" cstate="print"/>
            <a:srcRect/>
            <a:stretch>
              <a:fillRect/>
            </a:stretch>
          </p:blipFill>
          <p:spPr bwMode="auto">
            <a:xfrm>
              <a:off x="6705600" y="4724400"/>
              <a:ext cx="1474013" cy="1817827"/>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1" nodeType="clickEffect">
                                  <p:stCondLst>
                                    <p:cond delay="0"/>
                                  </p:stCondLst>
                                  <p:childTnLst>
                                    <p:animEffect transition="out" filter="fade">
                                      <p:cBhvr>
                                        <p:cTn id="13" dur="500"/>
                                        <p:tgtEl>
                                          <p:spTgt spid="6"/>
                                        </p:tgtEl>
                                      </p:cBhvr>
                                    </p:animEffect>
                                    <p:set>
                                      <p:cBhvr>
                                        <p:cTn id="14" dur="1" fill="hold">
                                          <p:stCondLst>
                                            <p:cond delay="499"/>
                                          </p:stCondLst>
                                        </p:cTn>
                                        <p:tgtEl>
                                          <p:spTgt spid="6"/>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6"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562600"/>
            <a:ext cx="8229600" cy="1143000"/>
          </a:xfrm>
        </p:spPr>
        <p:txBody>
          <a:bodyPr/>
          <a:lstStyle/>
          <a:p>
            <a:r>
              <a:rPr lang="en-US"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Showcard Gothic" pitchFamily="82" charset="0"/>
              </a:rPr>
              <a:t>GLOBALIZATION</a:t>
            </a:r>
          </a:p>
        </p:txBody>
      </p:sp>
      <p:pic>
        <p:nvPicPr>
          <p:cNvPr id="4" name="Content Placeholder 3"/>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457201" y="-6928"/>
            <a:ext cx="10303465" cy="6864927"/>
          </a:xfrm>
        </p:spPr>
      </p:pic>
    </p:spTree>
    <p:extLst>
      <p:ext uri="{BB962C8B-B14F-4D97-AF65-F5344CB8AC3E}">
        <p14:creationId xmlns:p14="http://schemas.microsoft.com/office/powerpoint/2010/main" val="12783885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971" y="1600200"/>
            <a:ext cx="8691937" cy="5163709"/>
          </a:xfrm>
          <a:prstGeom prst="rect">
            <a:avLst/>
          </a:prstGeom>
        </p:spPr>
      </p:pic>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a:p>
        </p:txBody>
      </p:sp>
      <p:sp>
        <p:nvSpPr>
          <p:cNvPr id="6" name="TextBox 5"/>
          <p:cNvSpPr txBox="1"/>
          <p:nvPr/>
        </p:nvSpPr>
        <p:spPr>
          <a:xfrm>
            <a:off x="1371600" y="381000"/>
            <a:ext cx="4836965" cy="646331"/>
          </a:xfrm>
          <a:prstGeom prst="rect">
            <a:avLst/>
          </a:prstGeom>
          <a:noFill/>
        </p:spPr>
        <p:txBody>
          <a:bodyPr wrap="none" rtlCol="0">
            <a:spAutoFit/>
          </a:bodyPr>
          <a:lstStyle/>
          <a:p>
            <a:r>
              <a:rPr lang="en-US" sz="3600" dirty="0" smtClean="0"/>
              <a:t>World Per Capita Income</a:t>
            </a:r>
            <a:endParaRPr lang="en-US" sz="3600" dirty="0"/>
          </a:p>
        </p:txBody>
      </p:sp>
    </p:spTree>
    <p:extLst>
      <p:ext uri="{BB962C8B-B14F-4D97-AF65-F5344CB8AC3E}">
        <p14:creationId xmlns:p14="http://schemas.microsoft.com/office/powerpoint/2010/main" val="3312687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4</a:t>
            </a:fld>
            <a:endParaRPr lang="en-US"/>
          </a:p>
        </p:txBody>
      </p:sp>
      <p:sp>
        <p:nvSpPr>
          <p:cNvPr id="3" name="TextBox 2"/>
          <p:cNvSpPr txBox="1"/>
          <p:nvPr/>
        </p:nvSpPr>
        <p:spPr>
          <a:xfrm>
            <a:off x="1371600" y="381000"/>
            <a:ext cx="2214837" cy="646331"/>
          </a:xfrm>
          <a:prstGeom prst="rect">
            <a:avLst/>
          </a:prstGeom>
          <a:noFill/>
        </p:spPr>
        <p:txBody>
          <a:bodyPr wrap="none" rtlCol="0">
            <a:spAutoFit/>
          </a:bodyPr>
          <a:lstStyle/>
          <a:p>
            <a:r>
              <a:rPr lang="en-US" sz="3600" dirty="0" smtClean="0"/>
              <a:t>Definitions</a:t>
            </a:r>
            <a:endParaRPr lang="en-US" sz="3600" dirty="0"/>
          </a:p>
        </p:txBody>
      </p:sp>
      <p:sp>
        <p:nvSpPr>
          <p:cNvPr id="4" name="Rectangle 3"/>
          <p:cNvSpPr/>
          <p:nvPr/>
        </p:nvSpPr>
        <p:spPr>
          <a:xfrm>
            <a:off x="904972" y="1600200"/>
            <a:ext cx="7858027" cy="830997"/>
          </a:xfrm>
          <a:prstGeom prst="rect">
            <a:avLst/>
          </a:prstGeom>
        </p:spPr>
        <p:txBody>
          <a:bodyPr wrap="square">
            <a:spAutoFit/>
          </a:bodyPr>
          <a:lstStyle/>
          <a:p>
            <a:pPr>
              <a:buFont typeface="Wingdings" pitchFamily="2" charset="2"/>
              <a:buChar char="Ø"/>
              <a:defRPr/>
            </a:pPr>
            <a:r>
              <a:rPr lang="en-US" sz="2400" b="1" dirty="0" smtClean="0"/>
              <a:t>  Global Organization.  </a:t>
            </a:r>
            <a:r>
              <a:rPr lang="en-US" sz="2400" dirty="0" smtClean="0"/>
              <a:t>An organization that operates and competes in more than one country</a:t>
            </a:r>
          </a:p>
        </p:txBody>
      </p:sp>
      <p:grpSp>
        <p:nvGrpSpPr>
          <p:cNvPr id="9" name="Group 8"/>
          <p:cNvGrpSpPr/>
          <p:nvPr/>
        </p:nvGrpSpPr>
        <p:grpSpPr>
          <a:xfrm>
            <a:off x="914400" y="2514600"/>
            <a:ext cx="7772400" cy="3416320"/>
            <a:chOff x="914400" y="2514600"/>
            <a:chExt cx="7772400" cy="3416320"/>
          </a:xfrm>
        </p:grpSpPr>
        <p:sp>
          <p:nvSpPr>
            <p:cNvPr id="5" name="TextBox 4"/>
            <p:cNvSpPr txBox="1"/>
            <p:nvPr/>
          </p:nvSpPr>
          <p:spPr>
            <a:xfrm>
              <a:off x="914400" y="2514600"/>
              <a:ext cx="7772400" cy="3416320"/>
            </a:xfrm>
            <a:prstGeom prst="rect">
              <a:avLst/>
            </a:prstGeom>
            <a:noFill/>
          </p:spPr>
          <p:txBody>
            <a:bodyPr wrap="square" rtlCol="0">
              <a:spAutoFit/>
            </a:bodyPr>
            <a:lstStyle/>
            <a:p>
              <a:pPr>
                <a:buFont typeface="Wingdings" pitchFamily="2" charset="2"/>
                <a:buChar char="Ø"/>
                <a:defRPr/>
              </a:pPr>
              <a:r>
                <a:rPr lang="en-US" sz="2400" b="1" dirty="0" smtClean="0"/>
                <a:t> Global Environment.  </a:t>
              </a:r>
              <a:r>
                <a:rPr lang="en-US" sz="2400" dirty="0" smtClean="0"/>
                <a:t>Set of forces and conditions in the world outside the organization’s boundaries that affect the way it operates and shape its behavior</a:t>
              </a:r>
            </a:p>
            <a:p>
              <a:pPr lvl="1">
                <a:buFont typeface="Wingdings" pitchFamily="2" charset="2"/>
                <a:buChar char="§"/>
                <a:defRPr/>
              </a:pPr>
              <a:r>
                <a:rPr lang="en-US" sz="2400" dirty="0" smtClean="0"/>
                <a:t>  Economic</a:t>
              </a:r>
            </a:p>
            <a:p>
              <a:pPr lvl="1">
                <a:buFont typeface="Wingdings" pitchFamily="2" charset="2"/>
                <a:buChar char="§"/>
                <a:defRPr/>
              </a:pPr>
              <a:r>
                <a:rPr lang="en-US" sz="2400" dirty="0" smtClean="0"/>
                <a:t>  Technological</a:t>
              </a:r>
            </a:p>
            <a:p>
              <a:pPr lvl="1">
                <a:buFont typeface="Wingdings" pitchFamily="2" charset="2"/>
                <a:buChar char="§"/>
                <a:defRPr/>
              </a:pPr>
              <a:r>
                <a:rPr lang="en-US" sz="2400" dirty="0" smtClean="0"/>
                <a:t>  Socio-cultural</a:t>
              </a:r>
            </a:p>
            <a:p>
              <a:pPr lvl="1">
                <a:buFont typeface="Wingdings" pitchFamily="2" charset="2"/>
                <a:buChar char="§"/>
                <a:defRPr/>
              </a:pPr>
              <a:r>
                <a:rPr lang="en-US" sz="2400" dirty="0" smtClean="0"/>
                <a:t>  Demographic</a:t>
              </a:r>
            </a:p>
            <a:p>
              <a:pPr lvl="1">
                <a:buFont typeface="Wingdings" pitchFamily="2" charset="2"/>
                <a:buChar char="§"/>
                <a:defRPr/>
              </a:pPr>
              <a:r>
                <a:rPr lang="en-US" sz="2400" dirty="0" smtClean="0"/>
                <a:t>  Political</a:t>
              </a:r>
            </a:p>
            <a:p>
              <a:pPr lvl="1">
                <a:buFont typeface="Wingdings" pitchFamily="2" charset="2"/>
                <a:buChar char="§"/>
                <a:defRPr/>
              </a:pPr>
              <a:r>
                <a:rPr lang="en-US" sz="2400" dirty="0" smtClean="0"/>
                <a:t>  Laws and regulations</a:t>
              </a:r>
              <a:endParaRPr lang="en-US" dirty="0"/>
            </a:p>
          </p:txBody>
        </p:sp>
        <p:pic>
          <p:nvPicPr>
            <p:cNvPr id="1026" name="Picture 2" descr="C:\Users\defrick\AppData\Local\Microsoft\Windows\Temporary Internet Files\Content.IE5\ZK0JLMPH\africa-globe[1].jpg"/>
            <p:cNvPicPr>
              <a:picLocks noChangeAspect="1" noChangeArrowheads="1"/>
            </p:cNvPicPr>
            <p:nvPr/>
          </p:nvPicPr>
          <p:blipFill>
            <a:blip r:embed="rId3" cstate="print"/>
            <a:srcRect/>
            <a:stretch>
              <a:fillRect/>
            </a:stretch>
          </p:blipFill>
          <p:spPr bwMode="auto">
            <a:xfrm>
              <a:off x="5486400" y="3962400"/>
              <a:ext cx="1805378" cy="1790700"/>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1"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5</a:t>
            </a:fld>
            <a:endParaRPr lang="en-US"/>
          </a:p>
        </p:txBody>
      </p:sp>
      <p:sp>
        <p:nvSpPr>
          <p:cNvPr id="3" name="TextBox 2"/>
          <p:cNvSpPr txBox="1"/>
          <p:nvPr/>
        </p:nvSpPr>
        <p:spPr>
          <a:xfrm>
            <a:off x="1371600" y="381000"/>
            <a:ext cx="3340466" cy="646331"/>
          </a:xfrm>
          <a:prstGeom prst="rect">
            <a:avLst/>
          </a:prstGeom>
          <a:noFill/>
        </p:spPr>
        <p:txBody>
          <a:bodyPr wrap="none" rtlCol="0">
            <a:spAutoFit/>
          </a:bodyPr>
          <a:lstStyle/>
          <a:p>
            <a:r>
              <a:rPr lang="en-US" sz="3600" dirty="0" smtClean="0"/>
              <a:t>More Definitions</a:t>
            </a:r>
            <a:endParaRPr lang="en-US" sz="3600" dirty="0"/>
          </a:p>
        </p:txBody>
      </p:sp>
      <p:grpSp>
        <p:nvGrpSpPr>
          <p:cNvPr id="16" name="Group 15"/>
          <p:cNvGrpSpPr/>
          <p:nvPr/>
        </p:nvGrpSpPr>
        <p:grpSpPr>
          <a:xfrm>
            <a:off x="904972" y="1600200"/>
            <a:ext cx="7858027" cy="2280133"/>
            <a:chOff x="904972" y="1600200"/>
            <a:chExt cx="7858027" cy="2280133"/>
          </a:xfrm>
        </p:grpSpPr>
        <p:sp>
          <p:nvSpPr>
            <p:cNvPr id="4" name="Rectangle 3"/>
            <p:cNvSpPr/>
            <p:nvPr/>
          </p:nvSpPr>
          <p:spPr>
            <a:xfrm>
              <a:off x="904972" y="1600200"/>
              <a:ext cx="7858027" cy="1200329"/>
            </a:xfrm>
            <a:prstGeom prst="rect">
              <a:avLst/>
            </a:prstGeom>
          </p:spPr>
          <p:txBody>
            <a:bodyPr wrap="square">
              <a:spAutoFit/>
            </a:bodyPr>
            <a:lstStyle/>
            <a:p>
              <a:pPr>
                <a:buFont typeface="Wingdings" pitchFamily="2" charset="2"/>
                <a:buChar char="Ø"/>
                <a:defRPr/>
              </a:pPr>
              <a:r>
                <a:rPr lang="en-US" sz="2400" b="1" dirty="0" smtClean="0"/>
                <a:t>  Global Outsourcing</a:t>
              </a:r>
              <a:r>
                <a:rPr lang="en-US" sz="2400" dirty="0" smtClean="0"/>
                <a:t>.  The purchase or production of inputs or final products from overseas suppliers to lower costs and improve product quality or design</a:t>
              </a:r>
            </a:p>
          </p:txBody>
        </p:sp>
        <p:pic>
          <p:nvPicPr>
            <p:cNvPr id="2050" name="Picture 2" descr="C:\Program Files (x86)\Microsoft Office\MEDIA\CAGCAT10\j0285360.wmf"/>
            <p:cNvPicPr>
              <a:picLocks noChangeAspect="1" noChangeArrowheads="1"/>
            </p:cNvPicPr>
            <p:nvPr/>
          </p:nvPicPr>
          <p:blipFill>
            <a:blip r:embed="rId3" cstate="print"/>
            <a:srcRect/>
            <a:stretch>
              <a:fillRect/>
            </a:stretch>
          </p:blipFill>
          <p:spPr bwMode="auto">
            <a:xfrm>
              <a:off x="5486400" y="2438400"/>
              <a:ext cx="1169213" cy="1441933"/>
            </a:xfrm>
            <a:prstGeom prst="rect">
              <a:avLst/>
            </a:prstGeom>
            <a:noFill/>
          </p:spPr>
        </p:pic>
      </p:grpSp>
      <p:grpSp>
        <p:nvGrpSpPr>
          <p:cNvPr id="17" name="Group 16"/>
          <p:cNvGrpSpPr/>
          <p:nvPr/>
        </p:nvGrpSpPr>
        <p:grpSpPr>
          <a:xfrm>
            <a:off x="914400" y="3886200"/>
            <a:ext cx="7696200" cy="2667001"/>
            <a:chOff x="914400" y="3886200"/>
            <a:chExt cx="7696200" cy="2667001"/>
          </a:xfrm>
        </p:grpSpPr>
        <p:sp>
          <p:nvSpPr>
            <p:cNvPr id="5" name="TextBox 4"/>
            <p:cNvSpPr txBox="1"/>
            <p:nvPr/>
          </p:nvSpPr>
          <p:spPr>
            <a:xfrm>
              <a:off x="914400" y="3886200"/>
              <a:ext cx="7696200" cy="2215991"/>
            </a:xfrm>
            <a:prstGeom prst="rect">
              <a:avLst/>
            </a:prstGeom>
            <a:noFill/>
          </p:spPr>
          <p:txBody>
            <a:bodyPr wrap="square" rtlCol="0">
              <a:spAutoFit/>
            </a:bodyPr>
            <a:lstStyle/>
            <a:p>
              <a:pPr>
                <a:buFont typeface="Wingdings" pitchFamily="2" charset="2"/>
                <a:buChar char="Ø"/>
                <a:defRPr/>
              </a:pPr>
              <a:r>
                <a:rPr lang="en-US" sz="2400" dirty="0" smtClean="0"/>
                <a:t>  </a:t>
              </a:r>
              <a:r>
                <a:rPr lang="en-US" sz="2400" b="1" dirty="0" smtClean="0"/>
                <a:t>Globalization.  </a:t>
              </a:r>
              <a:r>
                <a:rPr lang="en-US" sz="2400" dirty="0" smtClean="0"/>
                <a:t>The set of specific and general forces that work together to integrate and connect economic, political, and social systems </a:t>
              </a:r>
              <a:r>
                <a:rPr lang="en-US" sz="2400" i="1" dirty="0" smtClean="0"/>
                <a:t>across </a:t>
              </a:r>
              <a:r>
                <a:rPr lang="en-US" sz="2400" dirty="0" smtClean="0"/>
                <a:t>countries, cultures, or geographical regions so that nations become increasingly interdependent and similar</a:t>
              </a:r>
            </a:p>
            <a:p>
              <a:endParaRPr lang="en-US" dirty="0"/>
            </a:p>
          </p:txBody>
        </p:sp>
        <p:grpSp>
          <p:nvGrpSpPr>
            <p:cNvPr id="2051" name="Group 3"/>
            <p:cNvGrpSpPr>
              <a:grpSpLocks/>
            </p:cNvGrpSpPr>
            <p:nvPr/>
          </p:nvGrpSpPr>
          <p:grpSpPr bwMode="auto">
            <a:xfrm>
              <a:off x="5334000" y="5410200"/>
              <a:ext cx="1143000" cy="1143001"/>
              <a:chOff x="1632" y="1248"/>
              <a:chExt cx="2682" cy="2286"/>
            </a:xfrm>
          </p:grpSpPr>
          <p:sp>
            <p:nvSpPr>
              <p:cNvPr id="2052"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p:spPr>
            <p:txBody>
              <a:bodyPr vert="horz" wrap="square" lIns="91440" tIns="45720" rIns="91440" bIns="45720" numCol="1" anchor="t" anchorCtr="0" compatLnSpc="1">
                <a:prstTxWarp prst="textNoShape">
                  <a:avLst/>
                </a:prstTxWarp>
                <a:flatTx/>
              </a:bodyPr>
              <a:lstStyle/>
              <a:p>
                <a:endParaRPr lang="en-US"/>
              </a:p>
            </p:txBody>
          </p:sp>
          <p:sp>
            <p:nvSpPr>
              <p:cNvPr id="2053" name="AutoShape 5"/>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p:spPr>
            <p:txBody>
              <a:bodyPr vert="horz" wrap="square" lIns="91440" tIns="45720" rIns="91440" bIns="45720" numCol="1" anchor="t" anchorCtr="0" compatLnSpc="1">
                <a:prstTxWarp prst="textNoShape">
                  <a:avLst/>
                </a:prstTxWarp>
                <a:flatTx/>
              </a:bodyPr>
              <a:lstStyle/>
              <a:p>
                <a:endParaRPr lang="en-US"/>
              </a:p>
            </p:txBody>
          </p:sp>
          <p:sp>
            <p:nvSpPr>
              <p:cNvPr id="2054" name="AutoShape 6"/>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p:spPr>
            <p:txBody>
              <a:bodyPr vert="horz" wrap="square" lIns="91440" tIns="45720" rIns="91440" bIns="45720" numCol="1" anchor="t" anchorCtr="0" compatLnSpc="1">
                <a:prstTxWarp prst="textNoShape">
                  <a:avLst/>
                </a:prstTxWarp>
                <a:flatTx/>
              </a:bodyP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6"/>
                                        </p:tgtEl>
                                      </p:cBhvr>
                                    </p:animEffect>
                                    <p:set>
                                      <p:cBhvr>
                                        <p:cTn id="7" dur="1" fill="hold">
                                          <p:stCondLst>
                                            <p:cond delay="499"/>
                                          </p:stCondLst>
                                        </p:cTn>
                                        <p:tgtEl>
                                          <p:spTgt spid="16"/>
                                        </p:tgtEl>
                                        <p:attrNameLst>
                                          <p:attrName>style.visibility</p:attrName>
                                        </p:attrNameLst>
                                      </p:cBhvr>
                                      <p:to>
                                        <p:strVal val="hidden"/>
                                      </p:to>
                                    </p:set>
                                  </p:childTnLst>
                                </p:cTn>
                              </p:par>
                              <p:par>
                                <p:cTn id="8" presetID="1"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6</a:t>
            </a:fld>
            <a:endParaRPr lang="en-US"/>
          </a:p>
        </p:txBody>
      </p:sp>
      <p:sp>
        <p:nvSpPr>
          <p:cNvPr id="3" name="TextBox 2"/>
          <p:cNvSpPr txBox="1"/>
          <p:nvPr/>
        </p:nvSpPr>
        <p:spPr>
          <a:xfrm>
            <a:off x="1371600" y="381000"/>
            <a:ext cx="4551246" cy="646331"/>
          </a:xfrm>
          <a:prstGeom prst="rect">
            <a:avLst/>
          </a:prstGeom>
          <a:noFill/>
        </p:spPr>
        <p:txBody>
          <a:bodyPr wrap="none" rtlCol="0">
            <a:spAutoFit/>
          </a:bodyPr>
          <a:lstStyle/>
          <a:p>
            <a:r>
              <a:rPr lang="en-US" sz="3600" dirty="0" smtClean="0"/>
              <a:t>Barriers to Global Entry</a:t>
            </a:r>
            <a:endParaRPr lang="en-US" sz="3600" dirty="0"/>
          </a:p>
        </p:txBody>
      </p:sp>
      <p:sp>
        <p:nvSpPr>
          <p:cNvPr id="4" name="Rectangle 3"/>
          <p:cNvSpPr/>
          <p:nvPr/>
        </p:nvSpPr>
        <p:spPr>
          <a:xfrm>
            <a:off x="904972" y="1600200"/>
            <a:ext cx="7858027" cy="769441"/>
          </a:xfrm>
          <a:prstGeom prst="rect">
            <a:avLst/>
          </a:prstGeom>
        </p:spPr>
        <p:txBody>
          <a:bodyPr wrap="square">
            <a:spAutoFit/>
          </a:bodyPr>
          <a:lstStyle/>
          <a:p>
            <a:pPr>
              <a:buFont typeface="Wingdings" pitchFamily="2" charset="2"/>
              <a:buChar char="Ø"/>
              <a:defRPr/>
            </a:pPr>
            <a:r>
              <a:rPr lang="en-US" sz="2200" b="1" dirty="0" smtClean="0"/>
              <a:t>  Economies of scale.  </a:t>
            </a:r>
            <a:r>
              <a:rPr lang="en-US" sz="2200" dirty="0" smtClean="0"/>
              <a:t>Cost advantages with large operations in one location</a:t>
            </a:r>
          </a:p>
        </p:txBody>
      </p:sp>
      <p:sp>
        <p:nvSpPr>
          <p:cNvPr id="5" name="TextBox 4"/>
          <p:cNvSpPr txBox="1"/>
          <p:nvPr/>
        </p:nvSpPr>
        <p:spPr>
          <a:xfrm>
            <a:off x="904972" y="5445204"/>
            <a:ext cx="7696200" cy="1107996"/>
          </a:xfrm>
          <a:prstGeom prst="rect">
            <a:avLst/>
          </a:prstGeom>
          <a:noFill/>
        </p:spPr>
        <p:txBody>
          <a:bodyPr wrap="square" rtlCol="0">
            <a:spAutoFit/>
          </a:bodyPr>
          <a:lstStyle/>
          <a:p>
            <a:pPr>
              <a:buFont typeface="Wingdings" pitchFamily="2" charset="2"/>
              <a:buChar char="Ø"/>
            </a:pPr>
            <a:r>
              <a:rPr lang="en-US" sz="2200" b="1" dirty="0" smtClean="0"/>
              <a:t>  Tariffs.  </a:t>
            </a:r>
            <a:r>
              <a:rPr lang="en-US" sz="2200" dirty="0" smtClean="0"/>
              <a:t>A tax that government imposes on imported or, occasionally, exported goods.  Intended to protect domestic industry and jobs from foreign competition</a:t>
            </a:r>
            <a:endParaRPr lang="en-US" sz="2200" dirty="0"/>
          </a:p>
        </p:txBody>
      </p:sp>
      <p:sp>
        <p:nvSpPr>
          <p:cNvPr id="6" name="TextBox 5"/>
          <p:cNvSpPr txBox="1"/>
          <p:nvPr/>
        </p:nvSpPr>
        <p:spPr>
          <a:xfrm>
            <a:off x="904972" y="4446164"/>
            <a:ext cx="7772400" cy="769441"/>
          </a:xfrm>
          <a:prstGeom prst="rect">
            <a:avLst/>
          </a:prstGeom>
          <a:noFill/>
        </p:spPr>
        <p:txBody>
          <a:bodyPr wrap="square" rtlCol="0">
            <a:spAutoFit/>
          </a:bodyPr>
          <a:lstStyle/>
          <a:p>
            <a:pPr>
              <a:buFont typeface="Wingdings" pitchFamily="2" charset="2"/>
              <a:buChar char="Ø"/>
            </a:pPr>
            <a:r>
              <a:rPr lang="en-US" sz="2200" b="1" dirty="0" smtClean="0"/>
              <a:t>  Culture.  </a:t>
            </a:r>
            <a:r>
              <a:rPr lang="en-US" sz="2200" dirty="0" smtClean="0"/>
              <a:t>Language barriers and cultural practices can make managing overseas businesses difficult</a:t>
            </a:r>
            <a:endParaRPr lang="en-US" sz="2200" dirty="0"/>
          </a:p>
        </p:txBody>
      </p:sp>
      <p:sp>
        <p:nvSpPr>
          <p:cNvPr id="7" name="TextBox 6"/>
          <p:cNvSpPr txBox="1"/>
          <p:nvPr/>
        </p:nvSpPr>
        <p:spPr>
          <a:xfrm>
            <a:off x="904972" y="3447126"/>
            <a:ext cx="7848600" cy="769441"/>
          </a:xfrm>
          <a:prstGeom prst="rect">
            <a:avLst/>
          </a:prstGeom>
          <a:noFill/>
        </p:spPr>
        <p:txBody>
          <a:bodyPr wrap="square" rtlCol="0">
            <a:spAutoFit/>
          </a:bodyPr>
          <a:lstStyle/>
          <a:p>
            <a:pPr>
              <a:buFont typeface="Wingdings" pitchFamily="2" charset="2"/>
              <a:buChar char="Ø"/>
            </a:pPr>
            <a:r>
              <a:rPr lang="en-US" sz="2200" b="1" dirty="0" smtClean="0"/>
              <a:t>  Distance.  </a:t>
            </a:r>
            <a:r>
              <a:rPr lang="en-US" sz="2200" dirty="0" smtClean="0"/>
              <a:t>Markets can be essentially closed because of the costs of communications/transportation  over long distances</a:t>
            </a:r>
            <a:endParaRPr lang="en-US" sz="2200" dirty="0"/>
          </a:p>
        </p:txBody>
      </p:sp>
      <p:sp>
        <p:nvSpPr>
          <p:cNvPr id="8" name="TextBox 7"/>
          <p:cNvSpPr txBox="1"/>
          <p:nvPr/>
        </p:nvSpPr>
        <p:spPr>
          <a:xfrm>
            <a:off x="904972" y="2448088"/>
            <a:ext cx="7620000" cy="769441"/>
          </a:xfrm>
          <a:prstGeom prst="rect">
            <a:avLst/>
          </a:prstGeom>
          <a:noFill/>
        </p:spPr>
        <p:txBody>
          <a:bodyPr wrap="square" rtlCol="0">
            <a:spAutoFit/>
          </a:bodyPr>
          <a:lstStyle/>
          <a:p>
            <a:pPr>
              <a:buFont typeface="Wingdings" pitchFamily="2" charset="2"/>
              <a:buChar char="Ø"/>
            </a:pPr>
            <a:r>
              <a:rPr lang="en-US" sz="2200" b="1" dirty="0" smtClean="0"/>
              <a:t>  Brand loyalty.  </a:t>
            </a:r>
            <a:r>
              <a:rPr lang="en-US" sz="2200" dirty="0" smtClean="0"/>
              <a:t>Customers’ preference for products may not be seen in other countries or cultures </a:t>
            </a:r>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1"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1" nodeType="clickEffect">
                                  <p:stCondLst>
                                    <p:cond delay="0"/>
                                  </p:stCondLst>
                                  <p:childTnLst>
                                    <p:animEffect transition="out" filter="fade">
                                      <p:cBhvr>
                                        <p:cTn id="13" dur="500"/>
                                        <p:tgtEl>
                                          <p:spTgt spid="8"/>
                                        </p:tgtEl>
                                      </p:cBhvr>
                                    </p:animEffect>
                                    <p:set>
                                      <p:cBhvr>
                                        <p:cTn id="14" dur="1" fill="hold">
                                          <p:stCondLst>
                                            <p:cond delay="499"/>
                                          </p:stCondLst>
                                        </p:cTn>
                                        <p:tgtEl>
                                          <p:spTgt spid="8"/>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7"/>
                                        </p:tgtEl>
                                      </p:cBhvr>
                                    </p:animEffect>
                                    <p:set>
                                      <p:cBhvr>
                                        <p:cTn id="21" dur="1" fill="hold">
                                          <p:stCondLst>
                                            <p:cond delay="499"/>
                                          </p:stCondLst>
                                        </p:cTn>
                                        <p:tgtEl>
                                          <p:spTgt spid="7"/>
                                        </p:tgtEl>
                                        <p:attrNameLst>
                                          <p:attrName>style.visibility</p:attrName>
                                        </p:attrNameLst>
                                      </p:cBhvr>
                                      <p:to>
                                        <p:strVal val="hidden"/>
                                      </p:to>
                                    </p:set>
                                  </p:childTnLst>
                                </p:cTn>
                              </p:par>
                              <p:par>
                                <p:cTn id="22" presetID="1"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6"/>
                                        </p:tgtEl>
                                      </p:cBhvr>
                                    </p:animEffect>
                                    <p:set>
                                      <p:cBhvr>
                                        <p:cTn id="28" dur="1" fill="hold">
                                          <p:stCondLst>
                                            <p:cond delay="499"/>
                                          </p:stCondLst>
                                        </p:cTn>
                                        <p:tgtEl>
                                          <p:spTgt spid="6"/>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5" grpId="0"/>
      <p:bldP spid="6" grpId="0"/>
      <p:bldP spid="6" grpId="1"/>
      <p:bldP spid="7" grpId="0"/>
      <p:bldP spid="7" grpId="1"/>
      <p:bldP spid="8" grpId="0"/>
      <p:bldP spid="8"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7</a:t>
            </a:fld>
            <a:endParaRPr lang="en-US"/>
          </a:p>
        </p:txBody>
      </p:sp>
      <p:sp>
        <p:nvSpPr>
          <p:cNvPr id="3" name="TextBox 2"/>
          <p:cNvSpPr txBox="1"/>
          <p:nvPr/>
        </p:nvSpPr>
        <p:spPr>
          <a:xfrm>
            <a:off x="1371600" y="381000"/>
            <a:ext cx="5476114" cy="646331"/>
          </a:xfrm>
          <a:prstGeom prst="rect">
            <a:avLst/>
          </a:prstGeom>
          <a:noFill/>
        </p:spPr>
        <p:txBody>
          <a:bodyPr wrap="none" rtlCol="0">
            <a:spAutoFit/>
          </a:bodyPr>
          <a:lstStyle/>
          <a:p>
            <a:r>
              <a:rPr lang="en-US" sz="3600" dirty="0" smtClean="0"/>
              <a:t>General Global Environment</a:t>
            </a:r>
            <a:endParaRPr lang="en-US" sz="3600" dirty="0"/>
          </a:p>
        </p:txBody>
      </p:sp>
      <p:sp>
        <p:nvSpPr>
          <p:cNvPr id="4" name="Rectangle 3"/>
          <p:cNvSpPr/>
          <p:nvPr/>
        </p:nvSpPr>
        <p:spPr>
          <a:xfrm>
            <a:off x="904973" y="1600200"/>
            <a:ext cx="7934227" cy="3416320"/>
          </a:xfrm>
          <a:prstGeom prst="rect">
            <a:avLst/>
          </a:prstGeom>
        </p:spPr>
        <p:txBody>
          <a:bodyPr wrap="square">
            <a:spAutoFit/>
          </a:bodyPr>
          <a:lstStyle/>
          <a:p>
            <a:pPr>
              <a:buFont typeface="Wingdings" pitchFamily="2" charset="2"/>
              <a:buChar char="Ø"/>
              <a:defRPr/>
            </a:pPr>
            <a:r>
              <a:rPr lang="en-US" sz="2400" b="1" dirty="0" smtClean="0"/>
              <a:t>  Socio-cultural Forces.  </a:t>
            </a:r>
            <a:r>
              <a:rPr lang="en-US" sz="2400" dirty="0" smtClean="0"/>
              <a:t>Pressures emanating from the social structure of a country or society or from the national culture</a:t>
            </a:r>
          </a:p>
          <a:p>
            <a:pPr>
              <a:buFont typeface="Wingdings" pitchFamily="2" charset="2"/>
              <a:buChar char="Ø"/>
              <a:defRPr/>
            </a:pPr>
            <a:endParaRPr lang="en-US" sz="2400" dirty="0" smtClean="0"/>
          </a:p>
          <a:p>
            <a:pPr>
              <a:buFont typeface="Wingdings" pitchFamily="2" charset="2"/>
              <a:buChar char="Ø"/>
              <a:defRPr/>
            </a:pPr>
            <a:r>
              <a:rPr lang="en-US" sz="2400" b="1" dirty="0" smtClean="0"/>
              <a:t>  Social structure.  </a:t>
            </a:r>
            <a:r>
              <a:rPr lang="en-US" sz="2400" dirty="0" smtClean="0"/>
              <a:t>The traditional system of relationships established between people and groups in a society</a:t>
            </a:r>
          </a:p>
          <a:p>
            <a:pPr>
              <a:buFont typeface="Wingdings" pitchFamily="2" charset="2"/>
              <a:buChar char="Ø"/>
              <a:defRPr/>
            </a:pPr>
            <a:endParaRPr lang="en-US" sz="2400" dirty="0" smtClean="0"/>
          </a:p>
          <a:p>
            <a:pPr>
              <a:buFont typeface="Wingdings" pitchFamily="2" charset="2"/>
              <a:buChar char="Ø"/>
              <a:defRPr/>
            </a:pPr>
            <a:r>
              <a:rPr lang="en-US" sz="2400" b="1" dirty="0" smtClean="0"/>
              <a:t>  National culture.  </a:t>
            </a:r>
            <a:r>
              <a:rPr lang="en-US" sz="2400" dirty="0" smtClean="0"/>
              <a:t>The set of values that a society considers important and the norms of behavior that are approved or sanctioned in that society</a:t>
            </a:r>
          </a:p>
        </p:txBody>
      </p:sp>
      <p:grpSp>
        <p:nvGrpSpPr>
          <p:cNvPr id="10" name="Group 9"/>
          <p:cNvGrpSpPr/>
          <p:nvPr/>
        </p:nvGrpSpPr>
        <p:grpSpPr>
          <a:xfrm>
            <a:off x="914400" y="5181600"/>
            <a:ext cx="7543800" cy="1219200"/>
            <a:chOff x="914400" y="5181600"/>
            <a:chExt cx="7543800" cy="1219200"/>
          </a:xfrm>
        </p:grpSpPr>
        <p:sp>
          <p:nvSpPr>
            <p:cNvPr id="5" name="TextBox 4"/>
            <p:cNvSpPr txBox="1"/>
            <p:nvPr/>
          </p:nvSpPr>
          <p:spPr>
            <a:xfrm>
              <a:off x="914400" y="5200471"/>
              <a:ext cx="6324600" cy="1200329"/>
            </a:xfrm>
            <a:prstGeom prst="rect">
              <a:avLst/>
            </a:prstGeom>
            <a:noFill/>
          </p:spPr>
          <p:txBody>
            <a:bodyPr wrap="square" rtlCol="0">
              <a:spAutoFit/>
            </a:bodyPr>
            <a:lstStyle/>
            <a:p>
              <a:pPr>
                <a:buFont typeface="Wingdings" pitchFamily="2" charset="2"/>
                <a:buChar char="Ø"/>
              </a:pPr>
              <a:r>
                <a:rPr lang="en-US" sz="2400" b="1" dirty="0" smtClean="0"/>
                <a:t>  Technology.  </a:t>
              </a:r>
              <a:r>
                <a:rPr lang="en-US" sz="2400" dirty="0" smtClean="0"/>
                <a:t>Electronic</a:t>
              </a:r>
              <a:r>
                <a:rPr lang="en-US" sz="2400" b="1" dirty="0" smtClean="0"/>
                <a:t> </a:t>
              </a:r>
              <a:r>
                <a:rPr lang="en-US" sz="2400" dirty="0" smtClean="0"/>
                <a:t>equipment that managers use in to achieve desired outcomes—</a:t>
              </a:r>
              <a:r>
                <a:rPr lang="en-US" sz="2400" i="1" dirty="0" smtClean="0"/>
                <a:t>United States vs. rest of world</a:t>
              </a:r>
              <a:endParaRPr lang="en-US" sz="2400" dirty="0"/>
            </a:p>
          </p:txBody>
        </p:sp>
        <p:pic>
          <p:nvPicPr>
            <p:cNvPr id="3074" name="Picture 2" descr="C:\Program Files (x86)\Microsoft Office\MEDIA\CAGCAT10\j0300520.gif"/>
            <p:cNvPicPr>
              <a:picLocks noChangeAspect="1" noChangeArrowheads="1" noCrop="1"/>
            </p:cNvPicPr>
            <p:nvPr/>
          </p:nvPicPr>
          <p:blipFill>
            <a:blip r:embed="rId3" cstate="print"/>
            <a:srcRect/>
            <a:stretch>
              <a:fillRect/>
            </a:stretch>
          </p:blipFill>
          <p:spPr bwMode="auto">
            <a:xfrm>
              <a:off x="7086600" y="5181600"/>
              <a:ext cx="1371600" cy="1179576"/>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8</a:t>
            </a:fld>
            <a:endParaRPr lang="en-US"/>
          </a:p>
        </p:txBody>
      </p:sp>
      <p:sp>
        <p:nvSpPr>
          <p:cNvPr id="3" name="TextBox 2"/>
          <p:cNvSpPr txBox="1"/>
          <p:nvPr/>
        </p:nvSpPr>
        <p:spPr>
          <a:xfrm>
            <a:off x="1371600" y="381000"/>
            <a:ext cx="5476114" cy="646331"/>
          </a:xfrm>
          <a:prstGeom prst="rect">
            <a:avLst/>
          </a:prstGeom>
          <a:noFill/>
        </p:spPr>
        <p:txBody>
          <a:bodyPr wrap="none" rtlCol="0">
            <a:spAutoFit/>
          </a:bodyPr>
          <a:lstStyle/>
          <a:p>
            <a:r>
              <a:rPr lang="en-US" sz="3600" dirty="0" smtClean="0"/>
              <a:t>General Global Environment</a:t>
            </a:r>
            <a:endParaRPr lang="en-US" sz="3600" dirty="0"/>
          </a:p>
        </p:txBody>
      </p:sp>
      <p:sp>
        <p:nvSpPr>
          <p:cNvPr id="4" name="Rectangle 3"/>
          <p:cNvSpPr/>
          <p:nvPr/>
        </p:nvSpPr>
        <p:spPr>
          <a:xfrm>
            <a:off x="904973" y="1600200"/>
            <a:ext cx="7924800" cy="4893647"/>
          </a:xfrm>
          <a:prstGeom prst="rect">
            <a:avLst/>
          </a:prstGeom>
        </p:spPr>
        <p:txBody>
          <a:bodyPr wrap="square">
            <a:spAutoFit/>
          </a:bodyPr>
          <a:lstStyle/>
          <a:p>
            <a:pPr>
              <a:buFont typeface="Wingdings" pitchFamily="2" charset="2"/>
              <a:buChar char="Ø"/>
              <a:defRPr/>
            </a:pPr>
            <a:r>
              <a:rPr lang="en-US" sz="2400" b="1" dirty="0" smtClean="0"/>
              <a:t>  Economic Forces.  </a:t>
            </a:r>
            <a:r>
              <a:rPr lang="en-US" sz="2400" dirty="0" smtClean="0"/>
              <a:t>Interest rates, inflation, unemployment, economic growth, and other factors that affect the general health and well-being of a nation or the regional economy of an organization</a:t>
            </a:r>
          </a:p>
          <a:p>
            <a:pPr>
              <a:buFont typeface="Wingdings" pitchFamily="2" charset="2"/>
              <a:buChar char="Ø"/>
              <a:defRPr/>
            </a:pPr>
            <a:endParaRPr lang="en-US" sz="2400" b="1" dirty="0" smtClean="0">
              <a:solidFill>
                <a:srgbClr val="0070C0"/>
              </a:solidFill>
            </a:endParaRPr>
          </a:p>
          <a:p>
            <a:pPr>
              <a:buFont typeface="Wingdings" pitchFamily="2" charset="2"/>
              <a:buChar char="Ø"/>
              <a:defRPr/>
            </a:pPr>
            <a:r>
              <a:rPr lang="en-US" sz="2400" b="1" dirty="0" smtClean="0"/>
              <a:t>  Demographic Forces.  </a:t>
            </a:r>
            <a:r>
              <a:rPr lang="en-US" sz="2400" dirty="0" smtClean="0"/>
              <a:t>Outcomes of changing attitudes toward, the characteristics of a population, such as age, gender, ethnic origin, race, sexual orientation, and social class</a:t>
            </a:r>
          </a:p>
          <a:p>
            <a:pPr>
              <a:buFont typeface="Wingdings" pitchFamily="2" charset="2"/>
              <a:buChar char="Ø"/>
              <a:defRPr/>
            </a:pPr>
            <a:endParaRPr lang="en-US" sz="2400" dirty="0" smtClean="0"/>
          </a:p>
          <a:p>
            <a:pPr>
              <a:buFont typeface="Wingdings" pitchFamily="2" charset="2"/>
              <a:buChar char="Ø"/>
              <a:defRPr/>
            </a:pPr>
            <a:r>
              <a:rPr lang="en-US" sz="2400" b="1" dirty="0" smtClean="0"/>
              <a:t>  Political and Legal Forces.  </a:t>
            </a:r>
            <a:r>
              <a:rPr lang="en-US" sz="2400" dirty="0" smtClean="0"/>
              <a:t>Outcomes of changes in laws and regulations, such as deregulation of industries, privatization of organizations, and increased emphasis on environmental protection.</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9</a:t>
            </a:fld>
            <a:endParaRPr lang="en-US"/>
          </a:p>
        </p:txBody>
      </p:sp>
      <p:sp>
        <p:nvSpPr>
          <p:cNvPr id="3" name="TextBox 2"/>
          <p:cNvSpPr txBox="1"/>
          <p:nvPr/>
        </p:nvSpPr>
        <p:spPr>
          <a:xfrm>
            <a:off x="1371600" y="381000"/>
            <a:ext cx="4653646" cy="646331"/>
          </a:xfrm>
          <a:prstGeom prst="rect">
            <a:avLst/>
          </a:prstGeom>
          <a:noFill/>
        </p:spPr>
        <p:txBody>
          <a:bodyPr wrap="none" rtlCol="0">
            <a:spAutoFit/>
          </a:bodyPr>
          <a:lstStyle/>
          <a:p>
            <a:r>
              <a:rPr lang="en-US" sz="3600" dirty="0" smtClean="0"/>
              <a:t>Process of Globalization</a:t>
            </a:r>
            <a:endParaRPr lang="en-US" sz="3600" dirty="0"/>
          </a:p>
        </p:txBody>
      </p:sp>
      <p:sp>
        <p:nvSpPr>
          <p:cNvPr id="5" name="Rectangle 4"/>
          <p:cNvSpPr/>
          <p:nvPr/>
        </p:nvSpPr>
        <p:spPr>
          <a:xfrm>
            <a:off x="914400" y="1600200"/>
            <a:ext cx="7848600" cy="800219"/>
          </a:xfrm>
          <a:prstGeom prst="rect">
            <a:avLst/>
          </a:prstGeom>
        </p:spPr>
        <p:txBody>
          <a:bodyPr wrap="square">
            <a:spAutoFit/>
          </a:bodyPr>
          <a:lstStyle/>
          <a:p>
            <a:pPr>
              <a:buFont typeface="Wingdings" pitchFamily="2" charset="2"/>
              <a:buChar char="Ø"/>
            </a:pPr>
            <a:r>
              <a:rPr lang="en-US" sz="2200" dirty="0" smtClean="0"/>
              <a:t>  </a:t>
            </a:r>
            <a:r>
              <a:rPr lang="en-US" sz="2400" b="1" dirty="0" smtClean="0"/>
              <a:t>Human capital</a:t>
            </a:r>
            <a:r>
              <a:rPr lang="en-US" sz="2200" dirty="0" smtClean="0"/>
              <a:t>.  The flow of people around the world through immigration, migration, and emigration</a:t>
            </a:r>
          </a:p>
        </p:txBody>
      </p:sp>
      <p:sp>
        <p:nvSpPr>
          <p:cNvPr id="6" name="TextBox 5"/>
          <p:cNvSpPr txBox="1"/>
          <p:nvPr/>
        </p:nvSpPr>
        <p:spPr>
          <a:xfrm>
            <a:off x="914400" y="5200471"/>
            <a:ext cx="7772400" cy="1200329"/>
          </a:xfrm>
          <a:prstGeom prst="rect">
            <a:avLst/>
          </a:prstGeom>
          <a:noFill/>
        </p:spPr>
        <p:txBody>
          <a:bodyPr wrap="square" rtlCol="0">
            <a:spAutoFit/>
          </a:bodyPr>
          <a:lstStyle/>
          <a:p>
            <a:pPr>
              <a:buFont typeface="Wingdings" pitchFamily="2" charset="2"/>
              <a:buChar char="Ø"/>
            </a:pPr>
            <a:r>
              <a:rPr lang="en-US" sz="2400" dirty="0" smtClean="0"/>
              <a:t>  </a:t>
            </a:r>
            <a:r>
              <a:rPr lang="en-US" sz="2400" b="1" dirty="0" smtClean="0"/>
              <a:t>Political capital</a:t>
            </a:r>
            <a:r>
              <a:rPr lang="en-US" sz="2400" dirty="0" smtClean="0"/>
              <a:t>.  The flow of influence using diplomacy, persuasion, aggression, and force of arms to protect the access of a country to the forms of capital in other countries</a:t>
            </a:r>
            <a:endParaRPr lang="en-US" sz="2400" dirty="0"/>
          </a:p>
        </p:txBody>
      </p:sp>
      <p:sp>
        <p:nvSpPr>
          <p:cNvPr id="7" name="TextBox 6"/>
          <p:cNvSpPr txBox="1"/>
          <p:nvPr/>
        </p:nvSpPr>
        <p:spPr>
          <a:xfrm>
            <a:off x="914400" y="3487420"/>
            <a:ext cx="7696200" cy="1569660"/>
          </a:xfrm>
          <a:prstGeom prst="rect">
            <a:avLst/>
          </a:prstGeom>
          <a:noFill/>
        </p:spPr>
        <p:txBody>
          <a:bodyPr wrap="square" rtlCol="0">
            <a:spAutoFit/>
          </a:bodyPr>
          <a:lstStyle/>
          <a:p>
            <a:pPr>
              <a:buFont typeface="Wingdings" pitchFamily="2" charset="2"/>
              <a:buChar char="Ø"/>
            </a:pPr>
            <a:r>
              <a:rPr lang="en-US" sz="2400" b="1" dirty="0" smtClean="0"/>
              <a:t>  Resource capital</a:t>
            </a:r>
            <a:r>
              <a:rPr lang="en-US" sz="2400" dirty="0" smtClean="0"/>
              <a:t>.  The flow of natural resources, parts, and components between companies and countries, such as metals, minerals, lumber, energy, food products, information technology, and repair parts</a:t>
            </a:r>
            <a:endParaRPr lang="en-US" sz="2400" dirty="0"/>
          </a:p>
        </p:txBody>
      </p:sp>
      <p:sp>
        <p:nvSpPr>
          <p:cNvPr id="8" name="TextBox 7"/>
          <p:cNvSpPr txBox="1"/>
          <p:nvPr/>
        </p:nvSpPr>
        <p:spPr>
          <a:xfrm>
            <a:off x="914400" y="2513032"/>
            <a:ext cx="7848599" cy="830997"/>
          </a:xfrm>
          <a:prstGeom prst="rect">
            <a:avLst/>
          </a:prstGeom>
          <a:noFill/>
        </p:spPr>
        <p:txBody>
          <a:bodyPr wrap="square" rtlCol="0">
            <a:spAutoFit/>
          </a:bodyPr>
          <a:lstStyle/>
          <a:p>
            <a:pPr>
              <a:buFont typeface="Wingdings" pitchFamily="2" charset="2"/>
              <a:buChar char="Ø"/>
            </a:pPr>
            <a:r>
              <a:rPr lang="en-US" sz="2400" b="1" dirty="0" smtClean="0"/>
              <a:t>  Financial capital</a:t>
            </a:r>
            <a:r>
              <a:rPr lang="en-US" sz="2400" dirty="0" smtClean="0"/>
              <a:t>.  The flow of money capital across world markets through overseas investment, credit, lending, and aid</a:t>
            </a:r>
            <a:endParaRPr 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484</TotalTime>
  <Words>2543</Words>
  <Application>Microsoft Office PowerPoint</Application>
  <PresentationFormat>On-screen Show (4:3)</PresentationFormat>
  <Paragraphs>214</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Comic Sans MS</vt:lpstr>
      <vt:lpstr>Showcard Gothic</vt:lpstr>
      <vt:lpstr>Wingdings</vt:lpstr>
      <vt:lpstr>Office Theme</vt:lpstr>
      <vt:lpstr>PowerPoint Presentation</vt:lpstr>
      <vt:lpstr>GLOBALIZATION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USER ORGANIZATION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defrick</dc:creator>
  <cp:lastModifiedBy>Frick, David E.</cp:lastModifiedBy>
  <cp:revision>57</cp:revision>
  <dcterms:created xsi:type="dcterms:W3CDTF">2014-11-04T12:55:44Z</dcterms:created>
  <dcterms:modified xsi:type="dcterms:W3CDTF">2016-08-24T13:57:23Z</dcterms:modified>
</cp:coreProperties>
</file>