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57" r:id="rId4"/>
    <p:sldId id="259" r:id="rId5"/>
    <p:sldId id="260" r:id="rId6"/>
    <p:sldId id="261" r:id="rId7"/>
    <p:sldId id="262" r:id="rId8"/>
    <p:sldId id="258" r:id="rId9"/>
    <p:sldId id="263" r:id="rId10"/>
    <p:sldId id="285" r:id="rId11"/>
    <p:sldId id="264" r:id="rId12"/>
    <p:sldId id="265" r:id="rId13"/>
    <p:sldId id="266" r:id="rId14"/>
    <p:sldId id="284" r:id="rId15"/>
    <p:sldId id="267" r:id="rId16"/>
    <p:sldId id="270" r:id="rId17"/>
    <p:sldId id="273" r:id="rId18"/>
    <p:sldId id="280" r:id="rId19"/>
    <p:sldId id="281" r:id="rId20"/>
    <p:sldId id="283"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varScale="1">
        <p:scale>
          <a:sx n="131" d="100"/>
          <a:sy n="131" d="100"/>
        </p:scale>
        <p:origin x="966"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50" d="100"/>
          <a:sy n="150" d="100"/>
        </p:scale>
        <p:origin x="2400" y="-64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A5AE962-139C-4978-BBB1-EAC5A9997EC7}" type="datetimeFigureOut">
              <a:rPr lang="en-US" smtClean="0"/>
              <a:pPr/>
              <a:t>8/23/2016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160110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2012books.lardbucket.org/books/an-introduction-to-group-communication/s05-05-group-norm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0hV65KIItl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Wx6TBDMAsoo"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row3qYD7jL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MZmTALSbth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youtube.com/watch?v=IRVdiHu1VCc"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3722459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Social loafing</a:t>
            </a:r>
            <a:r>
              <a:rPr lang="en-US" dirty="0"/>
              <a:t> refers to the concept that people are prone to exert less effort on a task if they are in a group versus when they work alone. The idea of working in groups is typically seen as a way to improve the accomplishment of a task by pooling the skills and talents of the individuals in that group. But, in some groups, there is a tendency on the part of participants to contribute less to the group's goal than if they were doing the same task themselves. </a:t>
            </a:r>
          </a:p>
          <a:p>
            <a:endParaRPr lang="en-US" b="1" dirty="0"/>
          </a:p>
          <a:p>
            <a:r>
              <a:rPr lang="en-US" b="1" dirty="0"/>
              <a:t>Consequences of Social Loafing.  </a:t>
            </a:r>
            <a:r>
              <a:rPr lang="en-US" dirty="0"/>
              <a:t>Social loafing has negative consequences for both the group and the individuals in the group. The group dynamic is affected when certain individuals are seen as weak contributors to the group purpose. It tends to split the group and fosters a lack of cohesion. </a:t>
            </a:r>
          </a:p>
          <a:p>
            <a:endParaRPr lang="en-US" dirty="0"/>
          </a:p>
          <a:p>
            <a:r>
              <a:rPr lang="en-US" b="1" dirty="0"/>
              <a:t>What Promotes Social Loafing?  </a:t>
            </a:r>
          </a:p>
          <a:p>
            <a:r>
              <a:rPr lang="en-US" dirty="0"/>
              <a:t>1. Group Size: The larger the group, the more likely it is that social loafing will occur. For example, if you have ten members of a group working on a project, it is easier for individuals who are not motivated or productive to hide because there are more people to pick up the slack. </a:t>
            </a:r>
          </a:p>
          <a:p>
            <a:r>
              <a:rPr lang="en-US" dirty="0"/>
              <a:t>2.  Low Levels of Motivation: An absence of individual motivation prompts poor group participation.  A member might question the alignment of the member’s goals with the group's goal. If a member doesn't think the group's purpose is worth the commitment of time or energy, performance will be low. </a:t>
            </a:r>
          </a:p>
          <a:p>
            <a:r>
              <a:rPr lang="en-US" dirty="0"/>
              <a:t>3.  Reduced Sense of Contribution. If an member does not feel his or her contribution matters, effort will likely be lessened. A good example of this is voting. Many people say vote for a cause you believe in, but, if you perceive that too many people will vote against your cause and your cause will lose with or without your vote, you may choose not to participate.</a:t>
            </a:r>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34212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67883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
        <p:nvSpPr>
          <p:cNvPr id="6" name="Notes Placeholder 2"/>
          <p:cNvSpPr txBox="1">
            <a:spLocks/>
          </p:cNvSpPr>
          <p:nvPr/>
        </p:nvSpPr>
        <p:spPr>
          <a:xfrm>
            <a:off x="853440" y="4568190"/>
            <a:ext cx="5608320" cy="4183380"/>
          </a:xfrm>
          <a:prstGeom prst="rect">
            <a:avLst/>
          </a:prstGeom>
        </p:spPr>
        <p:txBody>
          <a:bodyPr vert="horz" lIns="93177" tIns="46589" rIns="93177" bIns="46589" rtlCol="0">
            <a:norm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dirty="0" smtClean="0"/>
              <a:t>The next two pages list some of the personalities that you are likely to meet in a group.  </a:t>
            </a:r>
          </a:p>
          <a:p>
            <a:endParaRPr lang="en-US" dirty="0" smtClean="0"/>
          </a:p>
          <a:p>
            <a:r>
              <a:rPr lang="en-US" dirty="0" smtClean="0"/>
              <a:t>Dealing with each of these types is beyond the scope of this class, but expect to see one or more of these on quizzes or extra credit.</a:t>
            </a:r>
          </a:p>
          <a:p>
            <a:endParaRPr lang="en-US" dirty="0"/>
          </a:p>
          <a:p>
            <a:r>
              <a:rPr lang="en-US" dirty="0" smtClean="0"/>
              <a:t>Note that groups commonly have two leaders, the formal leader (the person assigned to lead the group by senior management) and an informal leader (any member of the group who stands up and inspires others to perform).</a:t>
            </a:r>
          </a:p>
          <a:p>
            <a:endParaRPr lang="en-US" dirty="0"/>
          </a:p>
        </p:txBody>
      </p:sp>
    </p:spTree>
    <p:extLst>
      <p:ext uri="{BB962C8B-B14F-4D97-AF65-F5344CB8AC3E}">
        <p14:creationId xmlns:p14="http://schemas.microsoft.com/office/powerpoint/2010/main" val="373243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43784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036389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t>
            </a:r>
            <a:r>
              <a:rPr lang="en-US" dirty="0" err="1" smtClean="0"/>
              <a:t>Tuckman’s</a:t>
            </a:r>
            <a:r>
              <a:rPr lang="en-US" dirty="0" smtClean="0"/>
              <a:t> model.</a:t>
            </a:r>
          </a:p>
          <a:p>
            <a:endParaRPr lang="en-US" dirty="0"/>
          </a:p>
          <a:p>
            <a:r>
              <a:rPr lang="en-US" dirty="0"/>
              <a:t>The </a:t>
            </a:r>
            <a:r>
              <a:rPr lang="en-US" b="1" dirty="0"/>
              <a:t>Forming – Storming – Norming – Performing</a:t>
            </a:r>
            <a:r>
              <a:rPr lang="en-US" dirty="0"/>
              <a:t> model of group development was first proposed by Bruce </a:t>
            </a:r>
            <a:r>
              <a:rPr lang="en-US" dirty="0" err="1"/>
              <a:t>Tuckman</a:t>
            </a:r>
            <a:r>
              <a:rPr lang="en-US" dirty="0"/>
              <a:t> in 1965, who maintained that these phases are all </a:t>
            </a:r>
            <a:r>
              <a:rPr lang="en-US" b="1" u="sng" dirty="0"/>
              <a:t>necessary</a:t>
            </a:r>
            <a:r>
              <a:rPr lang="en-US" dirty="0"/>
              <a:t> and inevitable in order for the team to grow, to face up to challenges, to tackle problems, to find solutions, to plan work, and to deliver results. This model has become the </a:t>
            </a:r>
            <a:r>
              <a:rPr lang="en-US" dirty="0" smtClean="0"/>
              <a:t>basis </a:t>
            </a:r>
            <a:r>
              <a:rPr lang="en-US" dirty="0"/>
              <a:t>for subsequent models</a:t>
            </a:r>
            <a:r>
              <a:rPr lang="en-US" dirty="0" smtClean="0"/>
              <a:t>.</a:t>
            </a:r>
          </a:p>
          <a:p>
            <a:endParaRPr lang="en-US" dirty="0"/>
          </a:p>
          <a:p>
            <a:r>
              <a:rPr lang="en-US" dirty="0" smtClean="0"/>
              <a:t>In 1977, with the second edition on his book, </a:t>
            </a:r>
            <a:r>
              <a:rPr lang="en-US" dirty="0" err="1" smtClean="0"/>
              <a:t>Tuckman</a:t>
            </a:r>
            <a:r>
              <a:rPr lang="en-US" dirty="0" smtClean="0"/>
              <a:t> added the </a:t>
            </a:r>
            <a:r>
              <a:rPr lang="en-US" b="1" dirty="0" smtClean="0"/>
              <a:t>Adjourning</a:t>
            </a:r>
            <a:r>
              <a:rPr lang="en-US" dirty="0" smtClean="0"/>
              <a:t> step, claiming that all groups eventually disband.</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3167522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Forming.  </a:t>
            </a:r>
            <a:r>
              <a:rPr lang="en-US" dirty="0" smtClean="0"/>
              <a:t>The </a:t>
            </a:r>
            <a:r>
              <a:rPr lang="en-US" dirty="0"/>
              <a:t>team meets and learns about the opportunities and challenges, and then agrees on goals and begins to tackle the tasks. Team members tend to behave quite independently. They may be motivated but are usually relatively uninformed of the issues and objectives of the team. Team members are usually on their best behavior but very focused on themselves. Mature team members begin to model appropriate behavior even at this early phase.</a:t>
            </a:r>
          </a:p>
          <a:p>
            <a:r>
              <a:rPr lang="en-US" dirty="0"/>
              <a:t>The forming stage of any team is important because the members of the team get to know one another, exchange some personal information, and make new friends. This is also a good opportunity to see how each member of the team works as an individual and how they respond to each other. So forming plays a great role in group forming and to understand each other's behavior.</a:t>
            </a:r>
          </a:p>
          <a:p>
            <a:r>
              <a:rPr lang="en-US" b="1" dirty="0" smtClean="0"/>
              <a:t>Storming.  </a:t>
            </a:r>
            <a:r>
              <a:rPr lang="en-US" dirty="0" smtClean="0"/>
              <a:t>Tolerance </a:t>
            </a:r>
            <a:r>
              <a:rPr lang="en-US" dirty="0"/>
              <a:t>of each team member and their differences should be emphasized; without tolerance and patience the team will fail. This phase can become destructive to the team </a:t>
            </a:r>
            <a:r>
              <a:rPr lang="en-US" dirty="0" smtClean="0"/>
              <a:t>performance will be lower </a:t>
            </a:r>
            <a:r>
              <a:rPr lang="en-US" dirty="0"/>
              <a:t>if allowed to get out of control. </a:t>
            </a:r>
            <a:r>
              <a:rPr lang="en-US" b="1" dirty="0"/>
              <a:t>Some teams will never develop past this stage</a:t>
            </a:r>
            <a:r>
              <a:rPr lang="en-US" dirty="0"/>
              <a:t>; however, disagreements within the team can make members stronger, more versatile, and able to work more effectively as a team. Supervisors of the team during this phase may be more accessible, but tend to remain directive in their guidance of decision-making and professional </a:t>
            </a:r>
            <a:r>
              <a:rPr lang="en-US" dirty="0" smtClean="0"/>
              <a:t>behavior. </a:t>
            </a:r>
            <a:r>
              <a:rPr lang="en-US" dirty="0"/>
              <a:t>The team members will therefore resolve their differences and members will be able to participate with one another more comfortably. The ideal is that they will not feel that they are being judged, and will therefore share their opinions and views. Normally tension, struggle and sometimes arguments occur. </a:t>
            </a:r>
            <a:endParaRPr lang="en-US" dirty="0" smtClean="0"/>
          </a:p>
          <a:p>
            <a:r>
              <a:rPr lang="en-US" b="1" dirty="0" smtClean="0"/>
              <a:t>Norming.  </a:t>
            </a:r>
            <a:r>
              <a:rPr lang="en-US" dirty="0" smtClean="0"/>
              <a:t>In </a:t>
            </a:r>
            <a:r>
              <a:rPr lang="en-US" dirty="0"/>
              <a:t>this stage, all team members take the responsibility and have the ambition to work for the success of the team's goals. They start tolerating the whims and fancies of the other team members. They accept others as they are and make an effort to move on. The danger here is that members may be so focused on preventing conflict that they are reluctant to share controversial ideas.</a:t>
            </a:r>
          </a:p>
          <a:p>
            <a:r>
              <a:rPr lang="en-US" b="1" dirty="0" smtClean="0"/>
              <a:t>Performing.  </a:t>
            </a:r>
            <a:r>
              <a:rPr lang="en-US" dirty="0" smtClean="0"/>
              <a:t>By </a:t>
            </a:r>
            <a:r>
              <a:rPr lang="en-US" dirty="0"/>
              <a:t>this time, they are motivated and knowledgeable. The team members are now competent, autonomous and able to handle the decision-making process without supervision. Dissent is expected and allowed as long as it is channeled through means acceptable to the team.</a:t>
            </a:r>
          </a:p>
          <a:p>
            <a:r>
              <a:rPr lang="en-US" dirty="0"/>
              <a:t>Supervisors of the team during this phase are almost always participating. The team will make most of the necessary decisions. Even the most high-performing teams will revert to earlier stages in certain circumstances. Many long-standing teams go through these cycles many times as they react to changing circumstances. For example, a change in leadership may cause the team to revert to </a:t>
            </a:r>
            <a:r>
              <a:rPr lang="en-US" i="1" dirty="0"/>
              <a:t>storming</a:t>
            </a:r>
            <a:r>
              <a:rPr lang="en-US" dirty="0"/>
              <a:t> as the new people challenge the existing norms and dynamics of the team.</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2102301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this Web page:  </a:t>
            </a:r>
            <a:r>
              <a:rPr lang="en-US" dirty="0">
                <a:hlinkClick r:id="rId3"/>
              </a:rPr>
              <a:t>http://2012books.lardbucket.org/books/an-introduction-to-group-communication/s05-05-group-norms.html</a:t>
            </a:r>
            <a:r>
              <a:rPr lang="en-US" dirty="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924421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is the average of deviance.”  --Rita Mae Brown</a:t>
            </a:r>
          </a:p>
          <a:p>
            <a:endParaRPr lang="en-US" dirty="0"/>
          </a:p>
          <a:p>
            <a:r>
              <a:rPr lang="en-US" dirty="0" smtClean="0"/>
              <a:t>You will see this concept many times in this course.  The point is that, “some conflict must exist in a group for the group to perform at the highest level.”  I cannot tell you where that point is on the curve, but clearly no conflict and total conflict are not the ideal points on the curve.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4018833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cohesion is defined </a:t>
            </a:r>
            <a:r>
              <a:rPr lang="en-US" dirty="0"/>
              <a:t>as the tendency for a group to be in unity while working towards a goal or to satisfy the emotional needs of its members</a:t>
            </a:r>
            <a:r>
              <a:rPr lang="en-US" dirty="0" smtClean="0"/>
              <a:t>. </a:t>
            </a:r>
            <a:r>
              <a:rPr lang="en-US" dirty="0"/>
              <a:t>This definition can be generalized to most </a:t>
            </a:r>
            <a:r>
              <a:rPr lang="en-US" dirty="0" smtClean="0"/>
              <a:t>groups, including </a:t>
            </a:r>
            <a:r>
              <a:rPr lang="en-US" dirty="0"/>
              <a:t>sports teams, work groups, military units, fraternity groups, and social groups</a:t>
            </a:r>
            <a:r>
              <a:rPr lang="en-US" dirty="0" smtClean="0"/>
              <a:t>. </a:t>
            </a:r>
            <a:r>
              <a:rPr lang="en-US" dirty="0"/>
              <a:t>However, it is important to note that other researchers claim that cohesion cannot be generalized </a:t>
            </a:r>
            <a:r>
              <a:rPr lang="en-US" dirty="0" smtClean="0"/>
              <a:t>across </a:t>
            </a:r>
            <a:r>
              <a:rPr lang="en-US" dirty="0"/>
              <a:t>many groups</a:t>
            </a:r>
            <a:r>
              <a:rPr lang="en-US" dirty="0" smtClean="0"/>
              <a:t>.</a:t>
            </a:r>
          </a:p>
          <a:p>
            <a:endParaRPr lang="en-US" dirty="0"/>
          </a:p>
          <a:p>
            <a:r>
              <a:rPr lang="en-US" dirty="0"/>
              <a:t>The bonds that link group members to one another and to their group as a whole are not believed to develop spontaneously. </a:t>
            </a:r>
            <a:r>
              <a:rPr lang="en-US" dirty="0" smtClean="0"/>
              <a:t> Over </a:t>
            </a:r>
            <a:r>
              <a:rPr lang="en-US" dirty="0"/>
              <a:t>the years, social scientists have explained the phenomenon of group cohesiveness in different ways. </a:t>
            </a:r>
            <a:r>
              <a:rPr lang="en-US" dirty="0" smtClean="0"/>
              <a:t> Some </a:t>
            </a:r>
            <a:r>
              <a:rPr lang="en-US" dirty="0"/>
              <a:t>have suggested that cohesiveness among group members develops from a heightened sense of belonging, teamwork, interpersonal and group-level attraction.</a:t>
            </a:r>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322615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characteristics distinguish teams from groups.</a:t>
            </a:r>
          </a:p>
          <a:p>
            <a:r>
              <a:rPr lang="en-US" dirty="0" smtClean="0"/>
              <a:t>--Intensity with which members work together.</a:t>
            </a:r>
          </a:p>
          <a:p>
            <a:r>
              <a:rPr lang="en-US" dirty="0" smtClean="0"/>
              <a:t>--Presence of a specific, overriding team goal or objective.</a:t>
            </a:r>
          </a:p>
          <a:p>
            <a:endParaRPr lang="en-US" dirty="0" smtClean="0"/>
          </a:p>
          <a:p>
            <a:r>
              <a:rPr lang="en-US" dirty="0" smtClean="0"/>
              <a:t>View:  </a:t>
            </a:r>
            <a:r>
              <a:rPr lang="en-US" dirty="0" smtClean="0">
                <a:hlinkClick r:id="rId3"/>
              </a:rPr>
              <a:t>https://www.youtube.com/watch?v=0hV65KIItlE</a:t>
            </a:r>
            <a:r>
              <a:rPr lang="en-US" dirty="0" smtClean="0"/>
              <a:t> </a:t>
            </a:r>
          </a:p>
          <a:p>
            <a:endParaRPr lang="en-US" dirty="0" smtClean="0"/>
          </a:p>
          <a:p>
            <a:r>
              <a:rPr lang="en-US" dirty="0" smtClean="0"/>
              <a:t>In a team, one weak link can be disastrous.  We will discuss shirking in a later lecture.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3775508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all of the current books on management claim that extrinsic, contingency-based rewards are useful or even necessary to ensure high group performance.  I disagree with the position.  We will discuss this in greater detain in the lecture on motivation.</a:t>
            </a:r>
            <a:endParaRPr lang="en-US" dirty="0"/>
          </a:p>
          <a:p>
            <a:endParaRPr lang="en-US" dirty="0" smtClean="0"/>
          </a:p>
          <a:p>
            <a:r>
              <a:rPr lang="en-US" dirty="0" smtClean="0"/>
              <a:t>Review this video</a:t>
            </a:r>
            <a:r>
              <a:rPr lang="en-US" dirty="0"/>
              <a:t>:  </a:t>
            </a:r>
            <a:r>
              <a:rPr lang="en-US" dirty="0">
                <a:hlinkClick r:id="rId3"/>
              </a:rPr>
              <a:t>https://</a:t>
            </a:r>
            <a:r>
              <a:rPr lang="en-US" dirty="0" smtClean="0">
                <a:hlinkClick r:id="rId3"/>
              </a:rPr>
              <a:t>www.youtube.com/watch?v=Wx6TBDMAsoo</a:t>
            </a:r>
            <a:r>
              <a:rPr lang="en-US" dirty="0" smtClean="0"/>
              <a:t> (Motivation Crowding)</a:t>
            </a:r>
          </a:p>
          <a:p>
            <a:endParaRPr lang="en-US" dirty="0"/>
          </a:p>
          <a:p>
            <a:r>
              <a:rPr lang="en-US" dirty="0" smtClean="0"/>
              <a:t>Watch it all the way through.  This concept will be addressed in a future quiz.</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275230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Division </a:t>
            </a:r>
            <a:r>
              <a:rPr lang="en-US" b="1" dirty="0"/>
              <a:t>of </a:t>
            </a:r>
            <a:r>
              <a:rPr lang="en-US" b="1" dirty="0" smtClean="0"/>
              <a:t>labor</a:t>
            </a:r>
            <a:r>
              <a:rPr lang="en-US" dirty="0" smtClean="0"/>
              <a:t> </a:t>
            </a:r>
            <a:r>
              <a:rPr lang="en-US" dirty="0"/>
              <a:t>is the separation of tasks </a:t>
            </a:r>
            <a:r>
              <a:rPr lang="en-US" dirty="0" smtClean="0"/>
              <a:t>so </a:t>
            </a:r>
            <a:r>
              <a:rPr lang="en-US" dirty="0"/>
              <a:t>that </a:t>
            </a:r>
            <a:r>
              <a:rPr lang="en-US" dirty="0" smtClean="0"/>
              <a:t>workers may specialize</a:t>
            </a:r>
            <a:r>
              <a:rPr lang="en-US" dirty="0"/>
              <a:t>. </a:t>
            </a:r>
            <a:r>
              <a:rPr lang="en-US" dirty="0" smtClean="0"/>
              <a:t>Specialized </a:t>
            </a:r>
            <a:r>
              <a:rPr lang="en-US" dirty="0"/>
              <a:t>capabilities may </a:t>
            </a:r>
            <a:r>
              <a:rPr lang="en-US" dirty="0" smtClean="0"/>
              <a:t>include the use of equipment, skills, or training.</a:t>
            </a:r>
          </a:p>
          <a:p>
            <a:endParaRPr lang="en-US" dirty="0"/>
          </a:p>
          <a:p>
            <a:r>
              <a:rPr lang="en-US" dirty="0" smtClean="0"/>
              <a:t>The </a:t>
            </a:r>
            <a:r>
              <a:rPr lang="en-US" dirty="0"/>
              <a:t>division of </a:t>
            </a:r>
            <a:r>
              <a:rPr lang="en-US" dirty="0" smtClean="0"/>
              <a:t>labor </a:t>
            </a:r>
            <a:r>
              <a:rPr lang="en-US" dirty="0"/>
              <a:t>is the motive for trade and the source of </a:t>
            </a:r>
            <a:r>
              <a:rPr lang="en-US" dirty="0" smtClean="0"/>
              <a:t>economic </a:t>
            </a:r>
            <a:r>
              <a:rPr lang="en-US" dirty="0"/>
              <a:t>interdependence</a:t>
            </a:r>
            <a:r>
              <a:rPr lang="en-US" dirty="0" smtClean="0"/>
              <a:t>. </a:t>
            </a:r>
            <a:endParaRPr lang="en-US" dirty="0"/>
          </a:p>
          <a:p>
            <a:endParaRPr lang="en-US" dirty="0" smtClean="0"/>
          </a:p>
          <a:p>
            <a:r>
              <a:rPr lang="en-US" dirty="0" smtClean="0"/>
              <a:t>When </a:t>
            </a:r>
            <a:r>
              <a:rPr lang="en-US" dirty="0"/>
              <a:t>workers perform single or limited </a:t>
            </a:r>
            <a:r>
              <a:rPr lang="en-US" dirty="0" smtClean="0"/>
              <a:t>tasks, it can eliminate long </a:t>
            </a:r>
            <a:r>
              <a:rPr lang="en-US" dirty="0"/>
              <a:t>training </a:t>
            </a:r>
            <a:r>
              <a:rPr lang="en-US" dirty="0" smtClean="0"/>
              <a:t>periods </a:t>
            </a:r>
            <a:r>
              <a:rPr lang="en-US" dirty="0"/>
              <a:t>required to train craftsmen, who </a:t>
            </a:r>
            <a:r>
              <a:rPr lang="en-US" dirty="0" smtClean="0"/>
              <a:t>can then be replaced </a:t>
            </a:r>
            <a:r>
              <a:rPr lang="en-US" dirty="0"/>
              <a:t>with lesser paid but more productive unskilled </a:t>
            </a:r>
            <a:r>
              <a:rPr lang="en-US" dirty="0" smtClean="0"/>
              <a:t>workers.</a:t>
            </a:r>
            <a:r>
              <a:rPr lang="en-US" baseline="30000" dirty="0"/>
              <a:t> </a:t>
            </a:r>
            <a:endParaRPr lang="en-US" baseline="30000" dirty="0" smtClean="0"/>
          </a:p>
          <a:p>
            <a:endParaRPr lang="en-US" baseline="30000" dirty="0"/>
          </a:p>
          <a:p>
            <a:r>
              <a:rPr lang="en-US" dirty="0" smtClean="0"/>
              <a:t>Historically</a:t>
            </a:r>
            <a:r>
              <a:rPr lang="en-US" dirty="0"/>
              <a:t>, an increasing division of </a:t>
            </a:r>
            <a:r>
              <a:rPr lang="en-US" dirty="0" smtClean="0"/>
              <a:t>labor </a:t>
            </a:r>
            <a:r>
              <a:rPr lang="en-US" dirty="0"/>
              <a:t>is associated with the growth of total output and trade, the rise of capitalism, and the increasing complexity of </a:t>
            </a:r>
            <a:r>
              <a:rPr lang="en-US" dirty="0" smtClean="0"/>
              <a:t>industrialization.</a:t>
            </a:r>
          </a:p>
          <a:p>
            <a:endParaRPr lang="en-US" dirty="0"/>
          </a:p>
          <a:p>
            <a:r>
              <a:rPr lang="en-US" dirty="0"/>
              <a:t>See:  </a:t>
            </a:r>
            <a:r>
              <a:rPr lang="en-US" dirty="0">
                <a:hlinkClick r:id="rId3"/>
              </a:rPr>
              <a:t>https://</a:t>
            </a:r>
            <a:r>
              <a:rPr lang="en-US" dirty="0" smtClean="0">
                <a:hlinkClick r:id="rId3"/>
              </a:rPr>
              <a:t>www.youtube.com/watch?v=row3qYD7jL4</a:t>
            </a:r>
            <a:r>
              <a:rPr lang="en-US" dirty="0" smtClean="0"/>
              <a:t>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102784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Managers must ensure teams have adequate resources, tools, information, and authority to complete the innovation process.</a:t>
            </a:r>
          </a:p>
          <a:p>
            <a:endParaRPr lang="en-US" dirty="0" smtClean="0"/>
          </a:p>
          <a:p>
            <a:r>
              <a:rPr lang="en-US" dirty="0" smtClean="0"/>
              <a:t>A project champion is essential.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322740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Self determination theory</a:t>
            </a:r>
            <a:r>
              <a:rPr lang="en-US" dirty="0"/>
              <a:t>:  </a:t>
            </a:r>
            <a:r>
              <a:rPr lang="en-US" dirty="0">
                <a:hlinkClick r:id="rId3"/>
              </a:rPr>
              <a:t>https://</a:t>
            </a:r>
            <a:r>
              <a:rPr lang="en-US" dirty="0" smtClean="0">
                <a:hlinkClick r:id="rId3"/>
              </a:rPr>
              <a:t>www.youtube.com/watch?v=MZmTALSbthM</a:t>
            </a:r>
            <a:r>
              <a:rPr lang="en-US" dirty="0" smtClean="0"/>
              <a:t> </a:t>
            </a:r>
          </a:p>
          <a:p>
            <a:endParaRPr lang="en-US" dirty="0"/>
          </a:p>
          <a:p>
            <a:r>
              <a:rPr lang="en-US" dirty="0" smtClean="0"/>
              <a:t>You should have already viewed the video for Equity Theory (week 1).</a:t>
            </a:r>
          </a:p>
          <a:p>
            <a:endParaRPr lang="en-US" dirty="0"/>
          </a:p>
          <a:p>
            <a:r>
              <a:rPr lang="en-US" dirty="0" smtClean="0"/>
              <a:t>With respect to passion in your work, I encourage you to watch a TED talk by Mike Rowe (of the </a:t>
            </a:r>
            <a:r>
              <a:rPr lang="en-US" dirty="0"/>
              <a:t>show Dirty Jobs). </a:t>
            </a:r>
            <a:r>
              <a:rPr lang="en-US" dirty="0">
                <a:hlinkClick r:id="rId4"/>
              </a:rPr>
              <a:t>https://</a:t>
            </a:r>
            <a:r>
              <a:rPr lang="en-US" dirty="0" smtClean="0">
                <a:hlinkClick r:id="rId4"/>
              </a:rPr>
              <a:t>www.youtube.com/watch?v=IRVdiHu1VCc</a:t>
            </a:r>
            <a:r>
              <a:rPr lang="en-US" dirty="0" smtClean="0"/>
              <a:t> </a:t>
            </a:r>
          </a:p>
          <a:p>
            <a:endParaRPr lang="en-US" dirty="0"/>
          </a:p>
          <a:p>
            <a:r>
              <a:rPr lang="en-US" dirty="0" smtClean="0"/>
              <a:t>I believe it well worth the 20 minute investment.  Nonetheless, I believe the moral of his story is that the adage, “follow your passion” is not a recipe for success.  The recipe is find (or trip over) something that you at good at and work hard</a:t>
            </a:r>
            <a:r>
              <a:rPr lang="en-US" dirty="0"/>
              <a:t>.</a:t>
            </a:r>
            <a:r>
              <a:rPr lang="en-US" dirty="0" smtClean="0"/>
              <a:t>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2860623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b="1" dirty="0" smtClean="0"/>
              <a:t>cross</a:t>
            </a:r>
            <a:r>
              <a:rPr lang="en-US" dirty="0" smtClean="0"/>
              <a:t>-</a:t>
            </a:r>
            <a:r>
              <a:rPr lang="en-US" b="1" dirty="0" smtClean="0"/>
              <a:t>functional</a:t>
            </a:r>
            <a:r>
              <a:rPr lang="en-US" dirty="0" smtClean="0"/>
              <a:t> </a:t>
            </a:r>
            <a:r>
              <a:rPr lang="en-US" b="1" dirty="0" smtClean="0"/>
              <a:t>team </a:t>
            </a:r>
            <a:r>
              <a:rPr lang="en-US" dirty="0" smtClean="0"/>
              <a:t>is a group of people with different functional expertise working toward a common goal. Typically, it includes employees from all levels of an organization. Members may also come from outside an organization (in particular, from suppliers, key customers, or consultants).</a:t>
            </a:r>
          </a:p>
          <a:p>
            <a:endParaRPr lang="en-US" dirty="0" smtClean="0"/>
          </a:p>
          <a:p>
            <a:r>
              <a:rPr lang="en-US" b="1" dirty="0" smtClean="0"/>
              <a:t>Cross-cultural teams </a:t>
            </a:r>
            <a:r>
              <a:rPr lang="en-US" dirty="0" smtClean="0"/>
              <a:t>gather persons from different cultures to tackle problems that may benefit from widely varied views and perspectives.  </a:t>
            </a:r>
          </a:p>
          <a:p>
            <a:endParaRPr lang="en-US" dirty="0" smtClean="0"/>
          </a:p>
          <a:p>
            <a:r>
              <a:rPr lang="en-US" dirty="0" smtClean="0"/>
              <a:t>A </a:t>
            </a:r>
            <a:r>
              <a:rPr lang="en-US" b="1" dirty="0" smtClean="0"/>
              <a:t>virtual team</a:t>
            </a:r>
            <a:r>
              <a:rPr lang="en-US" dirty="0" smtClean="0"/>
              <a:t> (also known as a </a:t>
            </a:r>
            <a:r>
              <a:rPr lang="en-US" b="1" dirty="0" smtClean="0"/>
              <a:t>geographically dispersed team</a:t>
            </a:r>
            <a:r>
              <a:rPr lang="en-US" dirty="0" smtClean="0"/>
              <a:t>, </a:t>
            </a:r>
            <a:r>
              <a:rPr lang="en-US" b="1" dirty="0" smtClean="0"/>
              <a:t>distributed team</a:t>
            </a:r>
            <a:r>
              <a:rPr lang="en-US" dirty="0" smtClean="0"/>
              <a:t>, or </a:t>
            </a:r>
            <a:r>
              <a:rPr lang="en-US" b="1" dirty="0" smtClean="0"/>
              <a:t>remote team</a:t>
            </a:r>
            <a:r>
              <a:rPr lang="en-US" dirty="0" smtClean="0"/>
              <a:t>) is a group of individuals who work across time, space, and organizational boundaries with links strengthened by communication technology media.</a:t>
            </a:r>
          </a:p>
          <a:p>
            <a:endParaRPr lang="en-US" dirty="0" smtClean="0"/>
          </a:p>
          <a:p>
            <a:r>
              <a:rPr lang="en-US" b="1" dirty="0" smtClean="0"/>
              <a:t>Research and develop (R&amp;D) </a:t>
            </a:r>
            <a:r>
              <a:rPr lang="en-US" dirty="0" smtClean="0"/>
              <a:t>teams are form specifically to explore new technologies, techniques, and sciences.</a:t>
            </a:r>
          </a:p>
          <a:p>
            <a:endParaRPr lang="en-US" dirty="0" smtClean="0"/>
          </a:p>
          <a:p>
            <a:r>
              <a:rPr lang="en-US" b="1" dirty="0" smtClean="0"/>
              <a:t>Task forces </a:t>
            </a:r>
            <a:r>
              <a:rPr lang="en-US" dirty="0" smtClean="0"/>
              <a:t>are teams that are formed to meet an immediate, temporary need, usually problem solving.</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2462609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common mistake in management is the tendency to assign responsibility, but fail to delegate the appropriate level of authority necessary to fulfill the responsibility.</a:t>
            </a:r>
          </a:p>
          <a:p>
            <a:endParaRPr lang="en-US" dirty="0" smtClean="0"/>
          </a:p>
          <a:p>
            <a:r>
              <a:rPr lang="en-US" dirty="0" smtClean="0"/>
              <a:t>Enthusiasm is a great thing, but you do not want the team to burn out.  A good team leader is aware of how much is asked of the team and how much it can possibly deliver.</a:t>
            </a:r>
          </a:p>
          <a:p>
            <a:endParaRPr lang="en-US" dirty="0" smtClean="0"/>
          </a:p>
          <a:p>
            <a:r>
              <a:rPr lang="en-US" dirty="0" smtClean="0"/>
              <a:t>Ability—not</a:t>
            </a:r>
            <a:r>
              <a:rPr lang="en-US" baseline="0" dirty="0" smtClean="0"/>
              <a:t> all tasks need top performers.  Assigning tasks to inexperienced or lower performing workers </a:t>
            </a:r>
            <a:r>
              <a:rPr lang="en-US" dirty="0" smtClean="0"/>
              <a:t>can be a </a:t>
            </a:r>
            <a:r>
              <a:rPr lang="en-US" baseline="0" dirty="0" smtClean="0"/>
              <a:t>cost saver.</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125815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size of the team is directly proportional to the complexity of communication and likelihood of conflict.</a:t>
            </a:r>
          </a:p>
          <a:p>
            <a:endParaRPr lang="en-US" dirty="0" smtClean="0"/>
          </a:p>
          <a:p>
            <a:r>
              <a:rPr lang="en-US" dirty="0" smtClean="0"/>
              <a:t>If the team is only Mary and Sam, then only one relationship that may affect the quality of the teamwork exists.  When you add Frank, we have Mary =&gt; Sam, Mary =&gt; Frank, and Frank =&gt; Sam for three.  Add Sally and we are up to six, and so forth.  Any one of these relationships can create conflict within the team.</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583994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2481862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2014,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022517" y="3436203"/>
            <a:ext cx="7054688" cy="830997"/>
          </a:xfrm>
          <a:prstGeom prst="rect">
            <a:avLst/>
          </a:prstGeom>
          <a:noFill/>
        </p:spPr>
        <p:txBody>
          <a:bodyPr wrap="none" rtlCol="0">
            <a:spAutoFit/>
          </a:bodyPr>
          <a:lstStyle/>
          <a:p>
            <a:pPr algn="ctr"/>
            <a:r>
              <a:rPr lang="en-US" sz="4800" dirty="0" smtClean="0"/>
              <a:t>Effective Groups and Teams</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2735557" cy="646331"/>
          </a:xfrm>
          <a:prstGeom prst="rect">
            <a:avLst/>
          </a:prstGeom>
          <a:noFill/>
        </p:spPr>
        <p:txBody>
          <a:bodyPr wrap="none" rtlCol="0">
            <a:spAutoFit/>
          </a:bodyPr>
          <a:lstStyle/>
          <a:p>
            <a:r>
              <a:rPr lang="en-US" sz="3600" dirty="0" smtClean="0"/>
              <a:t>Social Loafing</a:t>
            </a:r>
            <a:endParaRPr lang="en-US" sz="3600" dirty="0"/>
          </a:p>
        </p:txBody>
      </p:sp>
      <p:sp>
        <p:nvSpPr>
          <p:cNvPr id="4" name="TextBox 3"/>
          <p:cNvSpPr txBox="1"/>
          <p:nvPr/>
        </p:nvSpPr>
        <p:spPr>
          <a:xfrm>
            <a:off x="914400" y="1600200"/>
            <a:ext cx="7620000" cy="4154984"/>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Social Loafing</a:t>
            </a:r>
            <a:r>
              <a:rPr lang="en-US" sz="2400" dirty="0" smtClean="0"/>
              <a:t>.  The tendency of individuals to put forth less effort in a group than individually</a:t>
            </a:r>
          </a:p>
          <a:p>
            <a:pPr>
              <a:buFont typeface="Wingdings" pitchFamily="2" charset="2"/>
              <a:buChar char="Ø"/>
            </a:pPr>
            <a:endParaRPr lang="en-US" sz="2400" dirty="0" smtClean="0"/>
          </a:p>
          <a:p>
            <a:pPr>
              <a:buFont typeface="Wingdings" pitchFamily="2" charset="2"/>
              <a:buChar char="Ø"/>
            </a:pPr>
            <a:r>
              <a:rPr lang="en-US" sz="2400" dirty="0" smtClean="0"/>
              <a:t>  Results in lower group performance</a:t>
            </a:r>
          </a:p>
          <a:p>
            <a:pPr>
              <a:buFont typeface="Wingdings" pitchFamily="2" charset="2"/>
              <a:buChar char="Ø"/>
            </a:pPr>
            <a:endParaRPr lang="en-US" sz="2400" dirty="0" smtClean="0"/>
          </a:p>
          <a:p>
            <a:pPr>
              <a:buFont typeface="Wingdings" pitchFamily="2" charset="2"/>
              <a:buChar char="Ø"/>
            </a:pPr>
            <a:r>
              <a:rPr lang="en-US" sz="2400" dirty="0" smtClean="0"/>
              <a:t>  Reducing social loafing:</a:t>
            </a:r>
          </a:p>
          <a:p>
            <a:pPr lvl="1">
              <a:buFont typeface="Wingdings" pitchFamily="2" charset="2"/>
              <a:buChar char="§"/>
            </a:pPr>
            <a:r>
              <a:rPr lang="en-US" sz="2400" dirty="0" smtClean="0"/>
              <a:t>  Make individual efforts identifiable and accountable</a:t>
            </a:r>
          </a:p>
          <a:p>
            <a:pPr lvl="1">
              <a:buFont typeface="Wingdings" pitchFamily="2" charset="2"/>
              <a:buChar char="§"/>
            </a:pPr>
            <a:r>
              <a:rPr lang="en-US" sz="2400" dirty="0" smtClean="0"/>
              <a:t>  Emphasize value of individual contributions</a:t>
            </a:r>
          </a:p>
          <a:p>
            <a:pPr lvl="1">
              <a:buFont typeface="Wingdings" pitchFamily="2" charset="2"/>
              <a:buChar char="§"/>
            </a:pPr>
            <a:r>
              <a:rPr lang="en-US" sz="2400" dirty="0" smtClean="0"/>
              <a:t>  Keep group size at appropriate level</a:t>
            </a:r>
          </a:p>
          <a:p>
            <a:pPr lvl="1">
              <a:buFont typeface="Wingdings" pitchFamily="2" charset="2"/>
              <a:buChar char="§"/>
            </a:pPr>
            <a:endParaRPr lang="en-US" sz="2400" dirty="0" smtClean="0"/>
          </a:p>
          <a:p>
            <a:pPr>
              <a:buFont typeface="Wingdings" pitchFamily="2" charset="2"/>
              <a:buChar char="Ø"/>
            </a:pPr>
            <a:r>
              <a:rPr lang="en-US" sz="2400" dirty="0" smtClean="0"/>
              <a:t>  How would you reduce social loafing?</a:t>
            </a:r>
            <a:endParaRPr lang="en-US" sz="2400" dirty="0"/>
          </a:p>
        </p:txBody>
      </p:sp>
    </p:spTree>
    <p:extLst>
      <p:ext uri="{BB962C8B-B14F-4D97-AF65-F5344CB8AC3E}">
        <p14:creationId xmlns:p14="http://schemas.microsoft.com/office/powerpoint/2010/main" val="274939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5556714" cy="646331"/>
          </a:xfrm>
          <a:prstGeom prst="rect">
            <a:avLst/>
          </a:prstGeom>
          <a:noFill/>
        </p:spPr>
        <p:txBody>
          <a:bodyPr wrap="none" rtlCol="0">
            <a:spAutoFit/>
          </a:bodyPr>
          <a:lstStyle/>
          <a:p>
            <a:r>
              <a:rPr lang="en-US" sz="3600" dirty="0" smtClean="0"/>
              <a:t>Advantages of a Large Group</a:t>
            </a:r>
            <a:endParaRPr lang="en-US" sz="3600" dirty="0"/>
          </a:p>
        </p:txBody>
      </p:sp>
      <p:sp>
        <p:nvSpPr>
          <p:cNvPr id="4" name="TextBox 3"/>
          <p:cNvSpPr txBox="1"/>
          <p:nvPr/>
        </p:nvSpPr>
        <p:spPr>
          <a:xfrm>
            <a:off x="902970" y="1588770"/>
            <a:ext cx="7783830" cy="3416320"/>
          </a:xfrm>
          <a:prstGeom prst="rect">
            <a:avLst/>
          </a:prstGeom>
          <a:noFill/>
        </p:spPr>
        <p:txBody>
          <a:bodyPr wrap="square" rtlCol="0">
            <a:spAutoFit/>
          </a:bodyPr>
          <a:lstStyle/>
          <a:p>
            <a:pPr>
              <a:buFont typeface="Wingdings" pitchFamily="2" charset="2"/>
              <a:buChar char="Ø"/>
            </a:pPr>
            <a:r>
              <a:rPr lang="en-US" sz="2400" dirty="0" smtClean="0"/>
              <a:t>  More resources to accomplish the goal</a:t>
            </a:r>
          </a:p>
          <a:p>
            <a:pPr>
              <a:buFont typeface="Wingdings" pitchFamily="2" charset="2"/>
              <a:buChar char="Ø"/>
            </a:pPr>
            <a:endParaRPr lang="en-US" sz="2400" dirty="0" smtClean="0"/>
          </a:p>
          <a:p>
            <a:pPr>
              <a:buFont typeface="Wingdings" pitchFamily="2" charset="2"/>
              <a:buChar char="Ø"/>
            </a:pPr>
            <a:r>
              <a:rPr lang="en-US" sz="2400" dirty="0" smtClean="0"/>
              <a:t>  Greater opportunity for division of labor</a:t>
            </a:r>
          </a:p>
          <a:p>
            <a:pPr lvl="1">
              <a:buFont typeface="Wingdings" pitchFamily="2" charset="2"/>
              <a:buChar char="§"/>
            </a:pPr>
            <a:endParaRPr lang="en-US" sz="2400" dirty="0" smtClean="0"/>
          </a:p>
          <a:p>
            <a:pPr>
              <a:buFont typeface="Wingdings" pitchFamily="2" charset="2"/>
              <a:buChar char="Ø"/>
            </a:pPr>
            <a:r>
              <a:rPr lang="en-US" sz="2400" dirty="0" smtClean="0"/>
              <a:t>  Potential for more diversity of thought, skills, and knowledge</a:t>
            </a:r>
            <a:endParaRPr lang="en-US" sz="2400" u="sng" dirty="0" smtClean="0"/>
          </a:p>
          <a:p>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2461636" cy="646331"/>
          </a:xfrm>
          <a:prstGeom prst="rect">
            <a:avLst/>
          </a:prstGeom>
          <a:noFill/>
        </p:spPr>
        <p:txBody>
          <a:bodyPr wrap="none" rtlCol="0">
            <a:spAutoFit/>
          </a:bodyPr>
          <a:lstStyle/>
          <a:p>
            <a:r>
              <a:rPr lang="en-US" sz="3600" dirty="0" smtClean="0"/>
              <a:t>Group Roles</a:t>
            </a:r>
            <a:endParaRPr lang="en-US" sz="3600" dirty="0"/>
          </a:p>
        </p:txBody>
      </p:sp>
      <p:sp>
        <p:nvSpPr>
          <p:cNvPr id="4" name="TextBox 3"/>
          <p:cNvSpPr txBox="1"/>
          <p:nvPr/>
        </p:nvSpPr>
        <p:spPr>
          <a:xfrm>
            <a:off x="902970" y="1588770"/>
            <a:ext cx="7783830" cy="3785652"/>
          </a:xfrm>
          <a:prstGeom prst="rect">
            <a:avLst/>
          </a:prstGeom>
          <a:noFill/>
        </p:spPr>
        <p:txBody>
          <a:bodyPr wrap="square" rtlCol="0">
            <a:spAutoFit/>
          </a:bodyPr>
          <a:lstStyle/>
          <a:p>
            <a:pPr>
              <a:buFont typeface="Wingdings" pitchFamily="2" charset="2"/>
              <a:buChar char="Ø"/>
            </a:pPr>
            <a:r>
              <a:rPr lang="en-US" sz="2400" dirty="0" smtClean="0"/>
              <a:t>  The sets of behaviors that individual members assume because of position, personality, or cultural norm</a:t>
            </a:r>
          </a:p>
          <a:p>
            <a:pPr>
              <a:buFont typeface="Wingdings" pitchFamily="2" charset="2"/>
              <a:buChar char="Ø"/>
            </a:pPr>
            <a:endParaRPr lang="en-US" sz="2400" dirty="0" smtClean="0"/>
          </a:p>
          <a:p>
            <a:pPr>
              <a:buFont typeface="Wingdings" pitchFamily="2" charset="2"/>
              <a:buChar char="Ø"/>
            </a:pPr>
            <a:r>
              <a:rPr lang="en-US" sz="2400" dirty="0" smtClean="0"/>
              <a:t>  Both formal and informal</a:t>
            </a:r>
          </a:p>
          <a:p>
            <a:pPr>
              <a:buFont typeface="Wingdings" pitchFamily="2" charset="2"/>
              <a:buChar char="Ø"/>
            </a:pPr>
            <a:endParaRPr lang="en-US" sz="2400" dirty="0" smtClean="0"/>
          </a:p>
          <a:p>
            <a:pPr>
              <a:buFont typeface="Wingdings" pitchFamily="2" charset="2"/>
              <a:buChar char="Ø"/>
            </a:pPr>
            <a:r>
              <a:rPr lang="en-US" sz="2400" dirty="0" smtClean="0"/>
              <a:t>  Informal roles can be extremely useful or destructive </a:t>
            </a:r>
          </a:p>
          <a:p>
            <a:pPr>
              <a:buFont typeface="Wingdings" pitchFamily="2" charset="2"/>
              <a:buChar char="Ø"/>
            </a:pPr>
            <a:endParaRPr lang="en-US" sz="2400" dirty="0" smtClean="0"/>
          </a:p>
          <a:p>
            <a:pPr>
              <a:buFont typeface="Wingdings" pitchFamily="2" charset="2"/>
              <a:buChar char="Ø"/>
            </a:pPr>
            <a:r>
              <a:rPr lang="en-US" sz="2400" dirty="0" smtClean="0"/>
              <a:t>  Groups the evolve independently often have informal leaders irrespective of formal assignments</a:t>
            </a:r>
          </a:p>
          <a:p>
            <a:pPr>
              <a:buFont typeface="Wingdings" pitchFamily="2" charset="2"/>
              <a:buChar char="Ø"/>
            </a:pP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3267818" cy="646331"/>
          </a:xfrm>
          <a:prstGeom prst="rect">
            <a:avLst/>
          </a:prstGeom>
          <a:noFill/>
        </p:spPr>
        <p:txBody>
          <a:bodyPr wrap="none" rtlCol="0">
            <a:spAutoFit/>
          </a:bodyPr>
          <a:lstStyle/>
          <a:p>
            <a:r>
              <a:rPr lang="en-US" sz="3600" dirty="0" smtClean="0"/>
              <a:t>Group Dynamics</a:t>
            </a:r>
            <a:endParaRPr lang="en-US" sz="3600" dirty="0"/>
          </a:p>
        </p:txBody>
      </p:sp>
      <p:graphicFrame>
        <p:nvGraphicFramePr>
          <p:cNvPr id="6" name="Table 5"/>
          <p:cNvGraphicFramePr>
            <a:graphicFrameLocks noGrp="1"/>
          </p:cNvGraphicFramePr>
          <p:nvPr/>
        </p:nvGraphicFramePr>
        <p:xfrm>
          <a:off x="457200" y="1656080"/>
          <a:ext cx="8229600" cy="3886200"/>
        </p:xfrm>
        <a:graphic>
          <a:graphicData uri="http://schemas.openxmlformats.org/drawingml/2006/table">
            <a:tbl>
              <a:tblPr firstRow="1" bandRow="1">
                <a:tableStyleId>{5C22544A-7EE6-4342-B048-85BDC9FD1C3A}</a:tableStyleId>
              </a:tblPr>
              <a:tblGrid>
                <a:gridCol w="1307506"/>
                <a:gridCol w="6922094"/>
              </a:tblGrid>
              <a:tr h="370840">
                <a:tc>
                  <a:txBody>
                    <a:bodyPr/>
                    <a:lstStyle/>
                    <a:p>
                      <a:pPr algn="ctr" fontAlgn="b"/>
                      <a:r>
                        <a:rPr lang="en-US" sz="2400" b="0" i="0" u="none" strike="noStrike" dirty="0">
                          <a:solidFill>
                            <a:srgbClr val="000000"/>
                          </a:solidFill>
                          <a:latin typeface="Calibri"/>
                        </a:rPr>
                        <a:t>Role</a:t>
                      </a:r>
                    </a:p>
                  </a:txBody>
                  <a:tcPr anchor="ctr"/>
                </a:tc>
                <a:tc>
                  <a:txBody>
                    <a:bodyPr/>
                    <a:lstStyle/>
                    <a:p>
                      <a:pPr algn="ctr" fontAlgn="b"/>
                      <a:r>
                        <a:rPr lang="en-US" sz="2400" b="0" i="0" u="none" strike="noStrike" dirty="0">
                          <a:solidFill>
                            <a:srgbClr val="000000"/>
                          </a:solidFill>
                          <a:latin typeface="Calibri"/>
                        </a:rPr>
                        <a:t>Characteristics</a:t>
                      </a:r>
                    </a:p>
                  </a:txBody>
                  <a:tcPr anchor="ctr"/>
                </a:tc>
              </a:tr>
              <a:tr h="370840">
                <a:tc>
                  <a:txBody>
                    <a:bodyPr/>
                    <a:lstStyle/>
                    <a:p>
                      <a:pPr algn="l" fontAlgn="b"/>
                      <a:r>
                        <a:rPr lang="en-US" sz="1600" b="0" i="0" u="none" strike="noStrike" dirty="0">
                          <a:solidFill>
                            <a:srgbClr val="000000"/>
                          </a:solidFill>
                          <a:latin typeface="Calibri"/>
                        </a:rPr>
                        <a:t>Latecomer</a:t>
                      </a:r>
                    </a:p>
                  </a:txBody>
                  <a:tcPr anchor="ctr"/>
                </a:tc>
                <a:tc>
                  <a:txBody>
                    <a:bodyPr/>
                    <a:lstStyle/>
                    <a:p>
                      <a:pPr algn="l" fontAlgn="b"/>
                      <a:r>
                        <a:rPr lang="en-US" sz="1600" b="0" i="0" u="none" strike="noStrike" dirty="0">
                          <a:solidFill>
                            <a:srgbClr val="000000"/>
                          </a:solidFill>
                          <a:latin typeface="Calibri"/>
                        </a:rPr>
                        <a:t>Always comes late to meetings.  Insists on stopping the group to catch up.</a:t>
                      </a:r>
                    </a:p>
                  </a:txBody>
                  <a:tcPr anchor="ctr"/>
                </a:tc>
              </a:tr>
              <a:tr h="370840">
                <a:tc>
                  <a:txBody>
                    <a:bodyPr/>
                    <a:lstStyle/>
                    <a:p>
                      <a:pPr algn="l" fontAlgn="b"/>
                      <a:r>
                        <a:rPr lang="en-US" sz="1600" b="0" i="0" u="none" strike="noStrike" dirty="0">
                          <a:solidFill>
                            <a:srgbClr val="000000"/>
                          </a:solidFill>
                          <a:latin typeface="Calibri"/>
                        </a:rPr>
                        <a:t>Early Leaver</a:t>
                      </a:r>
                    </a:p>
                  </a:txBody>
                  <a:tcPr anchor="ctr"/>
                </a:tc>
                <a:tc>
                  <a:txBody>
                    <a:bodyPr/>
                    <a:lstStyle/>
                    <a:p>
                      <a:pPr algn="l" fontAlgn="b"/>
                      <a:r>
                        <a:rPr lang="en-US" sz="1600" b="0" i="0" u="none" strike="noStrike" dirty="0">
                          <a:solidFill>
                            <a:srgbClr val="000000"/>
                          </a:solidFill>
                          <a:latin typeface="Calibri"/>
                        </a:rPr>
                        <a:t>Drains group's energy and morale by leaving meeting before its end.</a:t>
                      </a:r>
                    </a:p>
                  </a:txBody>
                  <a:tcPr anchor="ctr"/>
                </a:tc>
              </a:tr>
              <a:tr h="370840">
                <a:tc>
                  <a:txBody>
                    <a:bodyPr/>
                    <a:lstStyle/>
                    <a:p>
                      <a:pPr algn="l" fontAlgn="b"/>
                      <a:r>
                        <a:rPr lang="en-US" sz="1600" b="0" i="0" u="none" strike="noStrike" dirty="0">
                          <a:solidFill>
                            <a:srgbClr val="000000"/>
                          </a:solidFill>
                          <a:latin typeface="Calibri"/>
                        </a:rPr>
                        <a:t>Broken </a:t>
                      </a:r>
                      <a:r>
                        <a:rPr lang="en-US" sz="1600" b="0" i="0" u="none" strike="noStrike" dirty="0" smtClean="0">
                          <a:solidFill>
                            <a:srgbClr val="000000"/>
                          </a:solidFill>
                          <a:latin typeface="Calibri"/>
                        </a:rPr>
                        <a:t>Record</a:t>
                      </a:r>
                      <a:endParaRPr lang="en-US" sz="1600" b="0" i="0" u="none" strike="noStrike" dirty="0">
                        <a:solidFill>
                          <a:srgbClr val="000000"/>
                        </a:solidFill>
                        <a:latin typeface="Calibri"/>
                      </a:endParaRPr>
                    </a:p>
                  </a:txBody>
                  <a:tcPr anchor="ctr"/>
                </a:tc>
                <a:tc>
                  <a:txBody>
                    <a:bodyPr/>
                    <a:lstStyle/>
                    <a:p>
                      <a:pPr algn="l" fontAlgn="b"/>
                      <a:r>
                        <a:rPr lang="en-US" sz="1600" b="0" i="0" u="none" strike="noStrike" dirty="0">
                          <a:solidFill>
                            <a:srgbClr val="000000"/>
                          </a:solidFill>
                          <a:latin typeface="Calibri"/>
                        </a:rPr>
                        <a:t>Brings up the same point repeatedly.  Can prevent the group from moving ahead.</a:t>
                      </a:r>
                    </a:p>
                  </a:txBody>
                  <a:tcPr anchor="ctr"/>
                </a:tc>
              </a:tr>
              <a:tr h="370840">
                <a:tc>
                  <a:txBody>
                    <a:bodyPr/>
                    <a:lstStyle/>
                    <a:p>
                      <a:pPr algn="l" fontAlgn="b"/>
                      <a:r>
                        <a:rPr lang="en-US" sz="1600" b="0" i="0" u="none" strike="noStrike">
                          <a:solidFill>
                            <a:srgbClr val="000000"/>
                          </a:solidFill>
                          <a:latin typeface="Calibri"/>
                        </a:rPr>
                        <a:t>Head Shaker</a:t>
                      </a:r>
                    </a:p>
                  </a:txBody>
                  <a:tcPr anchor="ctr"/>
                </a:tc>
                <a:tc>
                  <a:txBody>
                    <a:bodyPr/>
                    <a:lstStyle/>
                    <a:p>
                      <a:pPr algn="l" fontAlgn="b"/>
                      <a:r>
                        <a:rPr lang="en-US" sz="1600" b="0" i="0" u="none" strike="noStrike" dirty="0">
                          <a:solidFill>
                            <a:srgbClr val="000000"/>
                          </a:solidFill>
                          <a:latin typeface="Calibri"/>
                        </a:rPr>
                        <a:t>Actively expresses disapproval through body language.  Tries to influence group to reject ideas.</a:t>
                      </a:r>
                    </a:p>
                  </a:txBody>
                  <a:tcPr anchor="ctr"/>
                </a:tc>
              </a:tr>
              <a:tr h="370840">
                <a:tc>
                  <a:txBody>
                    <a:bodyPr/>
                    <a:lstStyle/>
                    <a:p>
                      <a:pPr algn="l" fontAlgn="b"/>
                      <a:r>
                        <a:rPr lang="en-US" sz="1600" b="0" i="0" u="none" strike="noStrike">
                          <a:solidFill>
                            <a:srgbClr val="000000"/>
                          </a:solidFill>
                          <a:latin typeface="Calibri"/>
                        </a:rPr>
                        <a:t>Dropout</a:t>
                      </a:r>
                    </a:p>
                  </a:txBody>
                  <a:tcPr anchor="ctr"/>
                </a:tc>
                <a:tc>
                  <a:txBody>
                    <a:bodyPr/>
                    <a:lstStyle/>
                    <a:p>
                      <a:pPr algn="l" fontAlgn="b"/>
                      <a:r>
                        <a:rPr lang="en-US" sz="1600" b="0" i="0" u="none" strike="noStrike" dirty="0">
                          <a:solidFill>
                            <a:srgbClr val="000000"/>
                          </a:solidFill>
                          <a:latin typeface="Calibri"/>
                        </a:rPr>
                        <a:t>Sits away for the table.  </a:t>
                      </a:r>
                      <a:r>
                        <a:rPr lang="en-US" sz="1600" b="0" i="0" u="none" strike="noStrike" dirty="0" smtClean="0">
                          <a:solidFill>
                            <a:srgbClr val="000000"/>
                          </a:solidFill>
                          <a:latin typeface="Calibri"/>
                        </a:rPr>
                        <a:t>Expresses </a:t>
                      </a:r>
                      <a:r>
                        <a:rPr lang="en-US" sz="1600" b="0" i="0" u="none" strike="noStrike" dirty="0">
                          <a:solidFill>
                            <a:srgbClr val="000000"/>
                          </a:solidFill>
                          <a:latin typeface="Calibri"/>
                        </a:rPr>
                        <a:t>disapproval by ignoring proceedings. May read or do unrelated work.</a:t>
                      </a:r>
                    </a:p>
                  </a:txBody>
                  <a:tcPr anchor="ctr"/>
                </a:tc>
              </a:tr>
              <a:tr h="370840">
                <a:tc>
                  <a:txBody>
                    <a:bodyPr/>
                    <a:lstStyle/>
                    <a:p>
                      <a:pPr algn="l" fontAlgn="b"/>
                      <a:r>
                        <a:rPr lang="en-US" sz="1600" b="0" i="0" u="none" strike="noStrike">
                          <a:solidFill>
                            <a:srgbClr val="000000"/>
                          </a:solidFill>
                          <a:latin typeface="Calibri"/>
                        </a:rPr>
                        <a:t>Whisperer</a:t>
                      </a:r>
                    </a:p>
                  </a:txBody>
                  <a:tcPr anchor="ctr"/>
                </a:tc>
                <a:tc>
                  <a:txBody>
                    <a:bodyPr/>
                    <a:lstStyle/>
                    <a:p>
                      <a:pPr algn="l" fontAlgn="b"/>
                      <a:r>
                        <a:rPr lang="en-US" sz="1600" b="0" i="0" u="none" strike="noStrike" dirty="0">
                          <a:solidFill>
                            <a:srgbClr val="000000"/>
                          </a:solidFill>
                          <a:latin typeface="Calibri"/>
                        </a:rPr>
                        <a:t>Constantly whispering during meetings.  Upstages session leader and other group members.</a:t>
                      </a:r>
                    </a:p>
                  </a:txBody>
                  <a:tcPr anchor="ctr"/>
                </a:tc>
              </a:tr>
              <a:tr h="370840">
                <a:tc>
                  <a:txBody>
                    <a:bodyPr/>
                    <a:lstStyle/>
                    <a:p>
                      <a:pPr algn="l" fontAlgn="b"/>
                      <a:r>
                        <a:rPr lang="en-US" sz="1600" b="0" i="0" u="none" strike="noStrike">
                          <a:solidFill>
                            <a:srgbClr val="000000"/>
                          </a:solidFill>
                          <a:latin typeface="Calibri"/>
                        </a:rPr>
                        <a:t>Loudmouth</a:t>
                      </a:r>
                    </a:p>
                  </a:txBody>
                  <a:tcPr anchor="ctr"/>
                </a:tc>
                <a:tc>
                  <a:txBody>
                    <a:bodyPr/>
                    <a:lstStyle/>
                    <a:p>
                      <a:pPr algn="l" fontAlgn="b"/>
                      <a:r>
                        <a:rPr lang="en-US" sz="1600" b="0" i="0" u="none" strike="noStrike" dirty="0">
                          <a:solidFill>
                            <a:srgbClr val="000000"/>
                          </a:solidFill>
                          <a:latin typeface="Calibri"/>
                        </a:rPr>
                        <a:t>Talks too often and loudly.  Dominates discussions.  Impossible to shut up.</a:t>
                      </a:r>
                    </a:p>
                  </a:txBody>
                  <a:tcPr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graphicFrame>
        <p:nvGraphicFramePr>
          <p:cNvPr id="3" name="Table 2"/>
          <p:cNvGraphicFramePr>
            <a:graphicFrameLocks noGrp="1"/>
          </p:cNvGraphicFramePr>
          <p:nvPr/>
        </p:nvGraphicFramePr>
        <p:xfrm>
          <a:off x="457200" y="1665890"/>
          <a:ext cx="8305800" cy="4881880"/>
        </p:xfrm>
        <a:graphic>
          <a:graphicData uri="http://schemas.openxmlformats.org/drawingml/2006/table">
            <a:tbl>
              <a:tblPr firstRow="1" bandRow="1">
                <a:tableStyleId>{5C22544A-7EE6-4342-B048-85BDC9FD1C3A}</a:tableStyleId>
              </a:tblPr>
              <a:tblGrid>
                <a:gridCol w="1397237"/>
                <a:gridCol w="6908563"/>
              </a:tblGrid>
              <a:tr h="370840">
                <a:tc>
                  <a:txBody>
                    <a:bodyPr/>
                    <a:lstStyle/>
                    <a:p>
                      <a:pPr algn="ctr" fontAlgn="b"/>
                      <a:r>
                        <a:rPr lang="en-US" sz="2400" b="0" i="0" u="none" strike="noStrike" dirty="0" smtClean="0">
                          <a:solidFill>
                            <a:srgbClr val="000000"/>
                          </a:solidFill>
                          <a:latin typeface="Calibri"/>
                        </a:rPr>
                        <a:t>Role</a:t>
                      </a:r>
                      <a:endParaRPr lang="en-US" sz="2400" b="0" i="0" u="none" strike="noStrike" dirty="0">
                        <a:solidFill>
                          <a:srgbClr val="000000"/>
                        </a:solidFill>
                        <a:latin typeface="Calibri"/>
                      </a:endParaRPr>
                    </a:p>
                  </a:txBody>
                  <a:tcPr anchor="ctr"/>
                </a:tc>
                <a:tc>
                  <a:txBody>
                    <a:bodyPr/>
                    <a:lstStyle/>
                    <a:p>
                      <a:pPr algn="ctr" fontAlgn="b"/>
                      <a:r>
                        <a:rPr lang="en-US" sz="2400" b="0" i="0" u="none" strike="noStrike" dirty="0" smtClean="0">
                          <a:solidFill>
                            <a:srgbClr val="000000"/>
                          </a:solidFill>
                          <a:latin typeface="Calibri"/>
                        </a:rPr>
                        <a:t>Characteristics</a:t>
                      </a:r>
                      <a:endParaRPr lang="en-US" sz="2400" b="0" i="0" u="none" strike="noStrike" dirty="0">
                        <a:solidFill>
                          <a:srgbClr val="000000"/>
                        </a:solidFill>
                        <a:latin typeface="Calibri"/>
                      </a:endParaRPr>
                    </a:p>
                  </a:txBody>
                  <a:tcPr anchor="ctr"/>
                </a:tc>
              </a:tr>
              <a:tr h="370840">
                <a:tc>
                  <a:txBody>
                    <a:bodyPr/>
                    <a:lstStyle/>
                    <a:p>
                      <a:pPr algn="l" fontAlgn="b"/>
                      <a:r>
                        <a:rPr lang="en-US" sz="1600" b="0" i="0" u="none" strike="noStrike" dirty="0">
                          <a:solidFill>
                            <a:srgbClr val="000000"/>
                          </a:solidFill>
                          <a:latin typeface="Calibri"/>
                        </a:rPr>
                        <a:t>Attacker</a:t>
                      </a:r>
                    </a:p>
                  </a:txBody>
                  <a:tcPr anchor="ctr"/>
                </a:tc>
                <a:tc>
                  <a:txBody>
                    <a:bodyPr/>
                    <a:lstStyle/>
                    <a:p>
                      <a:pPr algn="l" fontAlgn="b"/>
                      <a:r>
                        <a:rPr lang="en-US" sz="1600" b="0" i="0" u="none" strike="noStrike" dirty="0">
                          <a:solidFill>
                            <a:srgbClr val="000000"/>
                          </a:solidFill>
                          <a:latin typeface="Calibri"/>
                        </a:rPr>
                        <a:t>Launches verbal, personal attacks on group members.  Constantly ridicules ideas of others.</a:t>
                      </a:r>
                    </a:p>
                  </a:txBody>
                  <a:tcPr anchor="ctr"/>
                </a:tc>
              </a:tr>
              <a:tr h="370840">
                <a:tc>
                  <a:txBody>
                    <a:bodyPr/>
                    <a:lstStyle/>
                    <a:p>
                      <a:pPr algn="l" fontAlgn="b"/>
                      <a:r>
                        <a:rPr lang="en-US" sz="1600" b="0" i="0" u="none" strike="noStrike" dirty="0">
                          <a:solidFill>
                            <a:srgbClr val="000000"/>
                          </a:solidFill>
                          <a:latin typeface="Calibri"/>
                        </a:rPr>
                        <a:t>Interpreter</a:t>
                      </a:r>
                    </a:p>
                  </a:txBody>
                  <a:tcPr anchor="ctr"/>
                </a:tc>
                <a:tc>
                  <a:txBody>
                    <a:bodyPr/>
                    <a:lstStyle/>
                    <a:p>
                      <a:pPr algn="l" fontAlgn="b"/>
                      <a:r>
                        <a:rPr lang="en-US" sz="1600" b="0" i="0" u="none" strike="noStrike" dirty="0">
                          <a:solidFill>
                            <a:srgbClr val="000000"/>
                          </a:solidFill>
                          <a:latin typeface="Calibri"/>
                        </a:rPr>
                        <a:t>Always speaks for someone else, usually without </a:t>
                      </a:r>
                      <a:r>
                        <a:rPr lang="en-US" sz="1600" b="0" i="0" u="none" strike="noStrike" dirty="0" smtClean="0">
                          <a:solidFill>
                            <a:srgbClr val="000000"/>
                          </a:solidFill>
                          <a:latin typeface="Calibri"/>
                        </a:rPr>
                        <a:t>invitation.  Restates, </a:t>
                      </a:r>
                      <a:r>
                        <a:rPr lang="en-US" sz="1600" b="0" i="0" u="none" strike="noStrike" dirty="0">
                          <a:solidFill>
                            <a:srgbClr val="000000"/>
                          </a:solidFill>
                          <a:latin typeface="Calibri"/>
                        </a:rPr>
                        <a:t>but distorts the ideas of others.</a:t>
                      </a:r>
                    </a:p>
                  </a:txBody>
                  <a:tcPr anchor="ctr"/>
                </a:tc>
              </a:tr>
              <a:tr h="370840">
                <a:tc>
                  <a:txBody>
                    <a:bodyPr/>
                    <a:lstStyle/>
                    <a:p>
                      <a:pPr algn="l" fontAlgn="b"/>
                      <a:r>
                        <a:rPr lang="en-US" sz="1600" b="0" i="0" u="none" strike="noStrike">
                          <a:solidFill>
                            <a:srgbClr val="000000"/>
                          </a:solidFill>
                          <a:latin typeface="Calibri"/>
                        </a:rPr>
                        <a:t>Gossiper</a:t>
                      </a:r>
                    </a:p>
                  </a:txBody>
                  <a:tcPr anchor="ctr"/>
                </a:tc>
                <a:tc>
                  <a:txBody>
                    <a:bodyPr/>
                    <a:lstStyle/>
                    <a:p>
                      <a:pPr algn="l" fontAlgn="b"/>
                      <a:r>
                        <a:rPr lang="en-US" sz="1600" b="0" i="0" u="none" strike="noStrike" dirty="0">
                          <a:solidFill>
                            <a:srgbClr val="000000"/>
                          </a:solidFill>
                          <a:latin typeface="Calibri"/>
                        </a:rPr>
                        <a:t>Brings hearsay or rumors into the conversation.  Claims additional power because of this exclusive knowledge.</a:t>
                      </a:r>
                    </a:p>
                  </a:txBody>
                  <a:tcPr anchor="ctr"/>
                </a:tc>
              </a:tr>
              <a:tr h="370840">
                <a:tc>
                  <a:txBody>
                    <a:bodyPr/>
                    <a:lstStyle/>
                    <a:p>
                      <a:pPr algn="l" fontAlgn="b"/>
                      <a:r>
                        <a:rPr lang="en-US" sz="1600" b="0" i="0" u="none" strike="noStrike">
                          <a:solidFill>
                            <a:srgbClr val="000000"/>
                          </a:solidFill>
                          <a:latin typeface="Calibri"/>
                        </a:rPr>
                        <a:t>Know-it-All</a:t>
                      </a:r>
                    </a:p>
                  </a:txBody>
                  <a:tcPr anchor="ctr"/>
                </a:tc>
                <a:tc>
                  <a:txBody>
                    <a:bodyPr/>
                    <a:lstStyle/>
                    <a:p>
                      <a:pPr algn="l" fontAlgn="b"/>
                      <a:r>
                        <a:rPr lang="en-US" sz="1600" b="0" i="0" u="none" strike="noStrike" dirty="0">
                          <a:solidFill>
                            <a:srgbClr val="000000"/>
                          </a:solidFill>
                          <a:latin typeface="Calibri"/>
                        </a:rPr>
                        <a:t>Uses credentials, age, seniority to argue a point.  Argues that opinion is correct because of  status.</a:t>
                      </a:r>
                    </a:p>
                  </a:txBody>
                  <a:tcPr anchor="ctr"/>
                </a:tc>
              </a:tr>
              <a:tr h="370840">
                <a:tc>
                  <a:txBody>
                    <a:bodyPr/>
                    <a:lstStyle/>
                    <a:p>
                      <a:pPr algn="l" fontAlgn="b"/>
                      <a:r>
                        <a:rPr lang="en-US" sz="1600" b="0" i="0" u="none" strike="noStrike">
                          <a:solidFill>
                            <a:srgbClr val="000000"/>
                          </a:solidFill>
                          <a:latin typeface="Calibri"/>
                        </a:rPr>
                        <a:t>Backseat Driver</a:t>
                      </a:r>
                    </a:p>
                  </a:txBody>
                  <a:tcPr anchor="ctr"/>
                </a:tc>
                <a:tc>
                  <a:txBody>
                    <a:bodyPr/>
                    <a:lstStyle/>
                    <a:p>
                      <a:pPr algn="l" fontAlgn="b"/>
                      <a:r>
                        <a:rPr lang="en-US" sz="1600" b="0" i="0" u="none" strike="noStrike" dirty="0">
                          <a:solidFill>
                            <a:srgbClr val="000000"/>
                          </a:solidFill>
                          <a:latin typeface="Calibri"/>
                        </a:rPr>
                        <a:t>Attempts to control meeting by disparaging the work or opinion of session leader.</a:t>
                      </a:r>
                    </a:p>
                  </a:txBody>
                  <a:tcPr anchor="ctr"/>
                </a:tc>
              </a:tr>
              <a:tr h="370840">
                <a:tc>
                  <a:txBody>
                    <a:bodyPr/>
                    <a:lstStyle/>
                    <a:p>
                      <a:pPr algn="l" fontAlgn="b"/>
                      <a:r>
                        <a:rPr lang="en-US" sz="1600" b="0" i="0" u="none" strike="noStrike">
                          <a:solidFill>
                            <a:srgbClr val="000000"/>
                          </a:solidFill>
                          <a:latin typeface="Calibri"/>
                        </a:rPr>
                        <a:t>Busybody</a:t>
                      </a:r>
                    </a:p>
                  </a:txBody>
                  <a:tcPr anchor="ctr"/>
                </a:tc>
                <a:tc>
                  <a:txBody>
                    <a:bodyPr/>
                    <a:lstStyle/>
                    <a:p>
                      <a:pPr algn="l" fontAlgn="b"/>
                      <a:r>
                        <a:rPr lang="en-US" sz="1600" b="0" i="0" u="none" strike="noStrike" dirty="0">
                          <a:solidFill>
                            <a:srgbClr val="000000"/>
                          </a:solidFill>
                          <a:latin typeface="Calibri"/>
                        </a:rPr>
                        <a:t>Always ducking out of meetings.  Takes calls or </a:t>
                      </a:r>
                      <a:r>
                        <a:rPr lang="en-US" sz="1600" b="0" i="0" u="none" strike="noStrike" dirty="0" smtClean="0">
                          <a:solidFill>
                            <a:srgbClr val="000000"/>
                          </a:solidFill>
                          <a:latin typeface="Calibri"/>
                        </a:rPr>
                        <a:t>other interruptions</a:t>
                      </a:r>
                      <a:r>
                        <a:rPr lang="en-US" sz="1600" b="0" i="0" u="none" strike="noStrike" dirty="0">
                          <a:solidFill>
                            <a:srgbClr val="000000"/>
                          </a:solidFill>
                          <a:latin typeface="Calibri"/>
                        </a:rPr>
                        <a:t>.  Presents the image of someone too busy to be bothered with the task at hand.</a:t>
                      </a:r>
                    </a:p>
                  </a:txBody>
                  <a:tcPr anchor="ctr"/>
                </a:tc>
              </a:tr>
              <a:tr h="370840">
                <a:tc>
                  <a:txBody>
                    <a:bodyPr/>
                    <a:lstStyle/>
                    <a:p>
                      <a:pPr algn="l" fontAlgn="b"/>
                      <a:r>
                        <a:rPr lang="en-US" sz="1600" b="0" i="0" u="none" strike="noStrike">
                          <a:solidFill>
                            <a:srgbClr val="000000"/>
                          </a:solidFill>
                          <a:latin typeface="Calibri"/>
                        </a:rPr>
                        <a:t>Interrupter</a:t>
                      </a:r>
                    </a:p>
                  </a:txBody>
                  <a:tcPr anchor="ctr"/>
                </a:tc>
                <a:tc>
                  <a:txBody>
                    <a:bodyPr/>
                    <a:lstStyle/>
                    <a:p>
                      <a:pPr algn="l" fontAlgn="b"/>
                      <a:r>
                        <a:rPr lang="en-US" sz="1600" b="0" i="0" u="none" strike="noStrike" dirty="0">
                          <a:solidFill>
                            <a:srgbClr val="000000"/>
                          </a:solidFill>
                          <a:latin typeface="Calibri"/>
                        </a:rPr>
                        <a:t>Jumps into discussion and cuts off debate.  Concerned that </a:t>
                      </a:r>
                      <a:r>
                        <a:rPr lang="en-US" sz="1600" b="0" i="0" u="none" strike="noStrike" dirty="0" smtClean="0">
                          <a:solidFill>
                            <a:srgbClr val="000000"/>
                          </a:solidFill>
                          <a:latin typeface="Calibri"/>
                        </a:rPr>
                        <a:t>own ideas </a:t>
                      </a:r>
                      <a:r>
                        <a:rPr lang="en-US" sz="1600" b="0" i="0" u="none" strike="noStrike" dirty="0">
                          <a:solidFill>
                            <a:srgbClr val="000000"/>
                          </a:solidFill>
                          <a:latin typeface="Calibri"/>
                        </a:rPr>
                        <a:t>will not be considered.</a:t>
                      </a:r>
                    </a:p>
                  </a:txBody>
                  <a:tcPr anchor="ctr"/>
                </a:tc>
              </a:tr>
              <a:tr h="370840">
                <a:tc>
                  <a:txBody>
                    <a:bodyPr/>
                    <a:lstStyle/>
                    <a:p>
                      <a:pPr algn="l" fontAlgn="b"/>
                      <a:r>
                        <a:rPr lang="en-US" sz="1600" b="0" i="0" u="none" strike="noStrike">
                          <a:solidFill>
                            <a:srgbClr val="000000"/>
                          </a:solidFill>
                          <a:latin typeface="Calibri"/>
                        </a:rPr>
                        <a:t>Teacher's Pet</a:t>
                      </a:r>
                    </a:p>
                  </a:txBody>
                  <a:tcPr anchor="ctr"/>
                </a:tc>
                <a:tc>
                  <a:txBody>
                    <a:bodyPr/>
                    <a:lstStyle/>
                    <a:p>
                      <a:pPr algn="l" fontAlgn="b"/>
                      <a:r>
                        <a:rPr lang="en-US" sz="1600" b="0" i="0" u="none" strike="noStrike" dirty="0">
                          <a:solidFill>
                            <a:srgbClr val="000000"/>
                          </a:solidFill>
                          <a:latin typeface="Calibri"/>
                        </a:rPr>
                        <a:t>Spends time and energy seeking leaders approval.  Seldom contributes.</a:t>
                      </a:r>
                    </a:p>
                  </a:txBody>
                  <a:tcPr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3447739" cy="646331"/>
          </a:xfrm>
          <a:prstGeom prst="rect">
            <a:avLst/>
          </a:prstGeom>
          <a:noFill/>
        </p:spPr>
        <p:txBody>
          <a:bodyPr wrap="none" rtlCol="0">
            <a:spAutoFit/>
          </a:bodyPr>
          <a:lstStyle/>
          <a:p>
            <a:r>
              <a:rPr lang="en-US" sz="3600" dirty="0" err="1" smtClean="0"/>
              <a:t>Tuckman’s</a:t>
            </a:r>
            <a:r>
              <a:rPr lang="en-US" sz="3600" dirty="0" smtClean="0"/>
              <a:t> Model</a:t>
            </a:r>
            <a:endParaRPr lang="en-US" sz="3600" dirty="0"/>
          </a:p>
        </p:txBody>
      </p:sp>
      <p:sp>
        <p:nvSpPr>
          <p:cNvPr id="5" name="Rounded Rectangle 4"/>
          <p:cNvSpPr/>
          <p:nvPr/>
        </p:nvSpPr>
        <p:spPr>
          <a:xfrm>
            <a:off x="304800" y="2819400"/>
            <a:ext cx="1828800" cy="9144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Forming</a:t>
            </a:r>
            <a:endParaRPr lang="en-US" dirty="0"/>
          </a:p>
        </p:txBody>
      </p:sp>
      <p:sp>
        <p:nvSpPr>
          <p:cNvPr id="6" name="Rounded Rectangle 5"/>
          <p:cNvSpPr/>
          <p:nvPr/>
        </p:nvSpPr>
        <p:spPr>
          <a:xfrm>
            <a:off x="2438400" y="2819400"/>
            <a:ext cx="1828800" cy="91440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Storming</a:t>
            </a:r>
            <a:endParaRPr lang="en-US" dirty="0"/>
          </a:p>
        </p:txBody>
      </p:sp>
      <p:sp>
        <p:nvSpPr>
          <p:cNvPr id="7" name="Rounded Rectangle 6"/>
          <p:cNvSpPr/>
          <p:nvPr/>
        </p:nvSpPr>
        <p:spPr>
          <a:xfrm>
            <a:off x="4572000" y="2819400"/>
            <a:ext cx="1828800" cy="914400"/>
          </a:xfrm>
          <a:prstGeom prst="roundRect">
            <a:avLst/>
          </a:prstGeom>
          <a:solidFill>
            <a:srgbClr val="FF0000"/>
          </a:solidFill>
          <a:ln>
            <a:solidFill>
              <a:srgbClr val="FF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Norming</a:t>
            </a:r>
            <a:endParaRPr lang="en-US" dirty="0"/>
          </a:p>
        </p:txBody>
      </p:sp>
      <p:sp>
        <p:nvSpPr>
          <p:cNvPr id="8" name="Rounded Rectangle 7"/>
          <p:cNvSpPr/>
          <p:nvPr/>
        </p:nvSpPr>
        <p:spPr>
          <a:xfrm>
            <a:off x="6705600" y="2819400"/>
            <a:ext cx="1828800" cy="914400"/>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Performing</a:t>
            </a:r>
            <a:endParaRPr lang="en-US" dirty="0"/>
          </a:p>
        </p:txBody>
      </p:sp>
      <p:sp>
        <p:nvSpPr>
          <p:cNvPr id="9" name="Rounded Rectangle 8"/>
          <p:cNvSpPr/>
          <p:nvPr/>
        </p:nvSpPr>
        <p:spPr>
          <a:xfrm>
            <a:off x="3429000" y="4648200"/>
            <a:ext cx="1828800" cy="914400"/>
          </a:xfrm>
          <a:prstGeom prst="round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Adjourning</a:t>
            </a:r>
            <a:endParaRPr lang="en-US" dirty="0">
              <a:solidFill>
                <a:schemeClr val="tx1"/>
              </a:solidFill>
            </a:endParaRPr>
          </a:p>
        </p:txBody>
      </p:sp>
      <p:cxnSp>
        <p:nvCxnSpPr>
          <p:cNvPr id="10" name="Straight Arrow Connector 9"/>
          <p:cNvCxnSpPr/>
          <p:nvPr/>
        </p:nvCxnSpPr>
        <p:spPr>
          <a:xfrm>
            <a:off x="2133600" y="3276600"/>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4267200" y="3276600"/>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6400800" y="3352800"/>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Elbow Connector 12"/>
          <p:cNvCxnSpPr/>
          <p:nvPr/>
        </p:nvCxnSpPr>
        <p:spPr>
          <a:xfrm rot="10800000" flipV="1">
            <a:off x="5257800" y="3733800"/>
            <a:ext cx="2362200" cy="1447800"/>
          </a:xfrm>
          <a:prstGeom prst="bentConnector3">
            <a:avLst>
              <a:gd name="adj1" fmla="val 734"/>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304801" y="3886200"/>
            <a:ext cx="1828800" cy="584775"/>
          </a:xfrm>
          <a:prstGeom prst="rect">
            <a:avLst/>
          </a:prstGeom>
          <a:noFill/>
        </p:spPr>
        <p:txBody>
          <a:bodyPr wrap="square" rtlCol="0">
            <a:spAutoFit/>
          </a:bodyPr>
          <a:lstStyle/>
          <a:p>
            <a:pPr algn="ctr"/>
            <a:r>
              <a:rPr lang="en-US" sz="1600" dirty="0" smtClean="0"/>
              <a:t>Learn about the task and each other</a:t>
            </a:r>
            <a:endParaRPr lang="en-US" sz="1600" dirty="0"/>
          </a:p>
        </p:txBody>
      </p:sp>
      <p:sp>
        <p:nvSpPr>
          <p:cNvPr id="15" name="TextBox 14"/>
          <p:cNvSpPr txBox="1"/>
          <p:nvPr/>
        </p:nvSpPr>
        <p:spPr>
          <a:xfrm>
            <a:off x="2438400" y="2057400"/>
            <a:ext cx="1828800" cy="584775"/>
          </a:xfrm>
          <a:prstGeom prst="rect">
            <a:avLst/>
          </a:prstGeom>
          <a:noFill/>
        </p:spPr>
        <p:txBody>
          <a:bodyPr wrap="square" rtlCol="0">
            <a:spAutoFit/>
          </a:bodyPr>
          <a:lstStyle/>
          <a:p>
            <a:pPr algn="ctr"/>
            <a:r>
              <a:rPr lang="en-US" sz="1600" dirty="0" smtClean="0"/>
              <a:t>Continue work and battle for status</a:t>
            </a:r>
            <a:endParaRPr lang="en-US" sz="1600" dirty="0"/>
          </a:p>
        </p:txBody>
      </p:sp>
      <p:sp>
        <p:nvSpPr>
          <p:cNvPr id="16" name="TextBox 15"/>
          <p:cNvSpPr txBox="1"/>
          <p:nvPr/>
        </p:nvSpPr>
        <p:spPr>
          <a:xfrm>
            <a:off x="4419600" y="3886200"/>
            <a:ext cx="2057400" cy="584775"/>
          </a:xfrm>
          <a:prstGeom prst="rect">
            <a:avLst/>
          </a:prstGeom>
          <a:noFill/>
        </p:spPr>
        <p:txBody>
          <a:bodyPr wrap="square" rtlCol="0">
            <a:spAutoFit/>
          </a:bodyPr>
          <a:lstStyle/>
          <a:p>
            <a:pPr algn="ctr"/>
            <a:r>
              <a:rPr lang="en-US" sz="1600" dirty="0" smtClean="0"/>
              <a:t>Establish acceptable behavior</a:t>
            </a:r>
            <a:endParaRPr lang="en-US" sz="1600" dirty="0"/>
          </a:p>
        </p:txBody>
      </p:sp>
      <p:sp>
        <p:nvSpPr>
          <p:cNvPr id="17" name="TextBox 16"/>
          <p:cNvSpPr txBox="1"/>
          <p:nvPr/>
        </p:nvSpPr>
        <p:spPr>
          <a:xfrm>
            <a:off x="6705600" y="2057400"/>
            <a:ext cx="1828800" cy="584775"/>
          </a:xfrm>
          <a:prstGeom prst="rect">
            <a:avLst/>
          </a:prstGeom>
          <a:noFill/>
        </p:spPr>
        <p:txBody>
          <a:bodyPr wrap="square" rtlCol="0">
            <a:spAutoFit/>
          </a:bodyPr>
          <a:lstStyle/>
          <a:p>
            <a:pPr algn="ctr"/>
            <a:r>
              <a:rPr lang="en-US" sz="1600" dirty="0" smtClean="0"/>
              <a:t>Majority of work and conclusion</a:t>
            </a:r>
            <a:endParaRPr lang="en-US" sz="1600" dirty="0"/>
          </a:p>
        </p:txBody>
      </p:sp>
      <p:sp>
        <p:nvSpPr>
          <p:cNvPr id="18" name="TextBox 17"/>
          <p:cNvSpPr txBox="1"/>
          <p:nvPr/>
        </p:nvSpPr>
        <p:spPr>
          <a:xfrm>
            <a:off x="3429000" y="5715000"/>
            <a:ext cx="1828800" cy="338554"/>
          </a:xfrm>
          <a:prstGeom prst="rect">
            <a:avLst/>
          </a:prstGeom>
          <a:noFill/>
        </p:spPr>
        <p:txBody>
          <a:bodyPr wrap="square" rtlCol="0">
            <a:spAutoFit/>
          </a:bodyPr>
          <a:lstStyle/>
          <a:p>
            <a:pPr algn="ctr"/>
            <a:r>
              <a:rPr lang="en-US" sz="1600" dirty="0" smtClean="0"/>
              <a:t>Group disbands</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2244974" cy="646331"/>
          </a:xfrm>
          <a:prstGeom prst="rect">
            <a:avLst/>
          </a:prstGeom>
          <a:noFill/>
        </p:spPr>
        <p:txBody>
          <a:bodyPr wrap="none" rtlCol="0">
            <a:spAutoFit/>
          </a:bodyPr>
          <a:lstStyle/>
          <a:p>
            <a:r>
              <a:rPr lang="en-US" sz="3600" dirty="0" smtClean="0"/>
              <a:t>Five Stages</a:t>
            </a:r>
            <a:endParaRPr lang="en-US" sz="3600" dirty="0"/>
          </a:p>
        </p:txBody>
      </p:sp>
      <p:sp>
        <p:nvSpPr>
          <p:cNvPr id="4" name="TextBox 3"/>
          <p:cNvSpPr txBox="1"/>
          <p:nvPr/>
        </p:nvSpPr>
        <p:spPr>
          <a:xfrm>
            <a:off x="899652" y="1600200"/>
            <a:ext cx="7787148" cy="4524315"/>
          </a:xfrm>
          <a:prstGeom prst="rect">
            <a:avLst/>
          </a:prstGeom>
          <a:noFill/>
        </p:spPr>
        <p:txBody>
          <a:bodyPr wrap="square" rtlCol="0">
            <a:spAutoFit/>
          </a:bodyPr>
          <a:lstStyle/>
          <a:p>
            <a:pPr>
              <a:buFont typeface="Wingdings" pitchFamily="2" charset="2"/>
              <a:buChar char="Ø"/>
            </a:pPr>
            <a:r>
              <a:rPr lang="en-US" sz="2400" b="1" dirty="0" smtClean="0"/>
              <a:t>  Forming</a:t>
            </a:r>
            <a:r>
              <a:rPr lang="en-US" sz="2400" dirty="0" smtClean="0"/>
              <a:t>.  Group members get to know each other and reach common understanding and language</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 Storming</a:t>
            </a:r>
            <a:r>
              <a:rPr lang="en-US" sz="2400" dirty="0" smtClean="0"/>
              <a:t>.  Group members experience conflict because some members do not wish to submit to demands of other group members</a:t>
            </a:r>
          </a:p>
          <a:p>
            <a:pPr>
              <a:buFont typeface="Wingdings" pitchFamily="2" charset="2"/>
              <a:buChar char="Ø"/>
            </a:pPr>
            <a:endParaRPr lang="en-US" sz="2400" dirty="0" smtClean="0"/>
          </a:p>
          <a:p>
            <a:pPr>
              <a:buFont typeface="Wingdings" pitchFamily="2" charset="2"/>
              <a:buChar char="Ø"/>
            </a:pPr>
            <a:r>
              <a:rPr lang="en-US" sz="2400" b="1" dirty="0" smtClean="0"/>
              <a:t>  </a:t>
            </a:r>
            <a:r>
              <a:rPr lang="en-US" sz="2400" b="1" dirty="0" err="1" smtClean="0"/>
              <a:t>Norming</a:t>
            </a:r>
            <a:r>
              <a:rPr lang="en-US" sz="2400" dirty="0" smtClean="0"/>
              <a:t>.  Consensus and person relationships develop</a:t>
            </a:r>
          </a:p>
          <a:p>
            <a:pPr>
              <a:buFont typeface="Wingdings" pitchFamily="2" charset="2"/>
              <a:buChar char="Ø"/>
            </a:pPr>
            <a:endParaRPr lang="en-US" sz="2400" dirty="0" smtClean="0"/>
          </a:p>
          <a:p>
            <a:pPr>
              <a:buFont typeface="Wingdings" pitchFamily="2" charset="2"/>
              <a:buChar char="Ø"/>
            </a:pPr>
            <a:r>
              <a:rPr lang="en-US" sz="2400" b="1" dirty="0" smtClean="0"/>
              <a:t>  Performing</a:t>
            </a:r>
            <a:r>
              <a:rPr lang="en-US" sz="2400" dirty="0" smtClean="0"/>
              <a:t>.  The group begins to do its real work</a:t>
            </a:r>
          </a:p>
          <a:p>
            <a:pPr>
              <a:buFont typeface="Wingdings" pitchFamily="2" charset="2"/>
              <a:buChar char="Ø"/>
            </a:pPr>
            <a:endParaRPr lang="en-US" sz="2400" dirty="0" smtClean="0"/>
          </a:p>
          <a:p>
            <a:pPr>
              <a:buFont typeface="Wingdings" pitchFamily="2" charset="2"/>
              <a:buChar char="Ø"/>
            </a:pPr>
            <a:r>
              <a:rPr lang="en-US" sz="2400" b="1" dirty="0" smtClean="0"/>
              <a:t>  Adjourning</a:t>
            </a:r>
            <a:r>
              <a:rPr lang="en-US" sz="2400" dirty="0" smtClean="0"/>
              <a:t>.  The group disperses</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2713179" cy="646331"/>
          </a:xfrm>
          <a:prstGeom prst="rect">
            <a:avLst/>
          </a:prstGeom>
          <a:noFill/>
        </p:spPr>
        <p:txBody>
          <a:bodyPr wrap="none" rtlCol="0">
            <a:spAutoFit/>
          </a:bodyPr>
          <a:lstStyle/>
          <a:p>
            <a:r>
              <a:rPr lang="en-US" sz="3600" dirty="0" smtClean="0"/>
              <a:t>Group Norms</a:t>
            </a:r>
            <a:endParaRPr lang="en-US" sz="3600" dirty="0"/>
          </a:p>
        </p:txBody>
      </p:sp>
      <p:sp>
        <p:nvSpPr>
          <p:cNvPr id="4" name="TextBox 3"/>
          <p:cNvSpPr txBox="1"/>
          <p:nvPr/>
        </p:nvSpPr>
        <p:spPr>
          <a:xfrm>
            <a:off x="899652" y="1600200"/>
            <a:ext cx="7863348"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Group norms</a:t>
            </a:r>
            <a:r>
              <a:rPr lang="en-US" sz="2400" dirty="0" smtClean="0"/>
              <a:t>.  Shared guidelines or rules of behavior that most of the group follows.  May contradict organizational rules leading to ethical or legal violations</a:t>
            </a:r>
          </a:p>
          <a:p>
            <a:pPr>
              <a:buFont typeface="Wingdings" pitchFamily="2" charset="2"/>
              <a:buChar char="Ø"/>
            </a:pPr>
            <a:endParaRPr lang="en-US" sz="2400" dirty="0" smtClean="0"/>
          </a:p>
          <a:p>
            <a:pPr>
              <a:buFont typeface="Wingdings" pitchFamily="2" charset="2"/>
              <a:buChar char="Ø"/>
            </a:pPr>
            <a:r>
              <a:rPr lang="en-US" sz="2400" dirty="0" smtClean="0"/>
              <a:t>  Managers should encourage teams to develop norms that contribute to group performance and achieving goals</a:t>
            </a:r>
          </a:p>
          <a:p>
            <a:pPr>
              <a:buFont typeface="Wingdings" pitchFamily="2" charset="2"/>
              <a:buChar char="Ø"/>
            </a:pPr>
            <a:endParaRPr lang="en-US" sz="2400" dirty="0" smtClean="0"/>
          </a:p>
          <a:p>
            <a:pPr>
              <a:buFont typeface="Wingdings" pitchFamily="2" charset="2"/>
              <a:buChar char="Ø"/>
            </a:pPr>
            <a:r>
              <a:rPr lang="en-US" sz="2400" dirty="0" smtClean="0"/>
              <a:t>  Conformity and deviance.  </a:t>
            </a:r>
          </a:p>
          <a:p>
            <a:pPr lvl="1">
              <a:buFont typeface="Wingdings" pitchFamily="2" charset="2"/>
              <a:buChar char="§"/>
            </a:pPr>
            <a:r>
              <a:rPr lang="en-US" sz="2400" dirty="0" smtClean="0"/>
              <a:t>  Members conform to norms for personal reasons (Rational Economic Maximizing Individual (REMI))</a:t>
            </a:r>
          </a:p>
          <a:p>
            <a:pPr lvl="1">
              <a:buFont typeface="Wingdings" pitchFamily="2" charset="2"/>
              <a:buChar char="§"/>
            </a:pPr>
            <a:r>
              <a:rPr lang="en-US" sz="2400" dirty="0" smtClean="0"/>
              <a:t>  Members deviate from norms for personal reasons, but other members try to make them conform, expel the deviant, or change the group norms</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4712509" cy="646331"/>
          </a:xfrm>
          <a:prstGeom prst="rect">
            <a:avLst/>
          </a:prstGeom>
          <a:noFill/>
        </p:spPr>
        <p:txBody>
          <a:bodyPr wrap="none" rtlCol="0">
            <a:spAutoFit/>
          </a:bodyPr>
          <a:lstStyle/>
          <a:p>
            <a:r>
              <a:rPr lang="en-US" sz="3600" dirty="0" smtClean="0"/>
              <a:t>Conformity vs. Deviance</a:t>
            </a:r>
            <a:endParaRPr lang="en-US" sz="3600" dirty="0"/>
          </a:p>
        </p:txBody>
      </p:sp>
      <p:pic>
        <p:nvPicPr>
          <p:cNvPr id="4" name="Picture 2" descr="jon69447_1405"/>
          <p:cNvPicPr>
            <a:picLocks noChangeAspect="1" noChangeArrowheads="1"/>
          </p:cNvPicPr>
          <p:nvPr/>
        </p:nvPicPr>
        <p:blipFill>
          <a:blip r:embed="rId3" cstate="print"/>
          <a:srcRect/>
          <a:stretch>
            <a:fillRect/>
          </a:stretch>
        </p:blipFill>
        <p:spPr bwMode="auto">
          <a:xfrm>
            <a:off x="1676400" y="1458913"/>
            <a:ext cx="5791200" cy="53752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3195683" cy="646331"/>
          </a:xfrm>
          <a:prstGeom prst="rect">
            <a:avLst/>
          </a:prstGeom>
          <a:noFill/>
        </p:spPr>
        <p:txBody>
          <a:bodyPr wrap="none" rtlCol="0">
            <a:spAutoFit/>
          </a:bodyPr>
          <a:lstStyle/>
          <a:p>
            <a:r>
              <a:rPr lang="en-US" sz="3600" dirty="0" smtClean="0"/>
              <a:t>Group Cohesion</a:t>
            </a:r>
            <a:endParaRPr lang="en-US" sz="3600" dirty="0"/>
          </a:p>
        </p:txBody>
      </p:sp>
      <p:sp>
        <p:nvSpPr>
          <p:cNvPr id="4" name="TextBox 3"/>
          <p:cNvSpPr txBox="1"/>
          <p:nvPr/>
        </p:nvSpPr>
        <p:spPr>
          <a:xfrm>
            <a:off x="902970" y="1588770"/>
            <a:ext cx="7783830" cy="4524315"/>
          </a:xfrm>
          <a:prstGeom prst="rect">
            <a:avLst/>
          </a:prstGeom>
          <a:noFill/>
        </p:spPr>
        <p:txBody>
          <a:bodyPr wrap="square" rtlCol="0">
            <a:spAutoFit/>
          </a:bodyPr>
          <a:lstStyle/>
          <a:p>
            <a:pPr>
              <a:buFont typeface="Wingdings" pitchFamily="2" charset="2"/>
              <a:buChar char="Ø"/>
            </a:pPr>
            <a:r>
              <a:rPr lang="en-US" sz="2400" dirty="0" smtClean="0"/>
              <a:t>  The degree to which members are attracted to their goals</a:t>
            </a:r>
          </a:p>
          <a:p>
            <a:pPr>
              <a:buFont typeface="Wingdings" pitchFamily="2" charset="2"/>
              <a:buChar char="Ø"/>
            </a:pPr>
            <a:endParaRPr lang="en-US" sz="2400" dirty="0" smtClean="0"/>
          </a:p>
          <a:p>
            <a:pPr>
              <a:buFont typeface="Wingdings" pitchFamily="2" charset="2"/>
              <a:buChar char="Ø"/>
            </a:pPr>
            <a:r>
              <a:rPr lang="en-US" sz="2400" dirty="0" smtClean="0"/>
              <a:t>  Consequences</a:t>
            </a:r>
          </a:p>
          <a:p>
            <a:pPr lvl="1">
              <a:buFont typeface="Wingdings" pitchFamily="2" charset="2"/>
              <a:buChar char="§"/>
            </a:pPr>
            <a:r>
              <a:rPr lang="en-US" sz="2400" dirty="0" smtClean="0"/>
              <a:t>  Level of participation</a:t>
            </a:r>
          </a:p>
          <a:p>
            <a:pPr lvl="1">
              <a:buFont typeface="Wingdings" pitchFamily="2" charset="2"/>
              <a:buChar char="§"/>
            </a:pPr>
            <a:r>
              <a:rPr lang="en-US" sz="2400" dirty="0" smtClean="0"/>
              <a:t>  Level of conformity to group norms</a:t>
            </a:r>
          </a:p>
          <a:p>
            <a:pPr lvl="1">
              <a:buFont typeface="Wingdings" pitchFamily="2" charset="2"/>
              <a:buChar char="§"/>
            </a:pPr>
            <a:r>
              <a:rPr lang="en-US" sz="2400" dirty="0" smtClean="0"/>
              <a:t>  Dedication to group goal achievement</a:t>
            </a:r>
          </a:p>
          <a:p>
            <a:pPr>
              <a:buFont typeface="Wingdings" pitchFamily="2" charset="2"/>
              <a:buChar char="Ø"/>
            </a:pPr>
            <a:endParaRPr lang="en-US" sz="2400" dirty="0" smtClean="0"/>
          </a:p>
          <a:p>
            <a:pPr>
              <a:buFont typeface="Wingdings" pitchFamily="2" charset="2"/>
              <a:buChar char="Ø"/>
            </a:pPr>
            <a:r>
              <a:rPr lang="en-US" sz="2400" dirty="0" smtClean="0"/>
              <a:t>  Affected by:</a:t>
            </a:r>
          </a:p>
          <a:p>
            <a:pPr lvl="1">
              <a:buFont typeface="Wingdings" pitchFamily="2" charset="2"/>
              <a:buChar char="§"/>
            </a:pPr>
            <a:r>
              <a:rPr lang="en-US" sz="2400" dirty="0" smtClean="0"/>
              <a:t>  Group size</a:t>
            </a:r>
          </a:p>
          <a:p>
            <a:pPr lvl="1">
              <a:buFont typeface="Wingdings" pitchFamily="2" charset="2"/>
              <a:buChar char="§"/>
            </a:pPr>
            <a:r>
              <a:rPr lang="en-US" sz="2400" dirty="0" smtClean="0"/>
              <a:t>  Group identity</a:t>
            </a:r>
          </a:p>
          <a:p>
            <a:pPr lvl="1">
              <a:buFont typeface="Wingdings" pitchFamily="2" charset="2"/>
              <a:buChar char="§"/>
            </a:pPr>
            <a:r>
              <a:rPr lang="en-US" sz="2400" dirty="0" smtClean="0"/>
              <a:t>  Healthy competition</a:t>
            </a:r>
          </a:p>
          <a:p>
            <a:pPr lvl="1">
              <a:buFont typeface="Wingdings" pitchFamily="2" charset="2"/>
              <a:buChar char="§"/>
            </a:pPr>
            <a:r>
              <a:rPr lang="en-US" sz="2400" dirty="0" smtClean="0"/>
              <a:t>  Success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TextBox 3"/>
          <p:cNvSpPr txBox="1"/>
          <p:nvPr/>
        </p:nvSpPr>
        <p:spPr>
          <a:xfrm>
            <a:off x="902970" y="1593949"/>
            <a:ext cx="7315201" cy="3046988"/>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Group</a:t>
            </a:r>
            <a:r>
              <a:rPr lang="en-US" sz="2400" dirty="0" smtClean="0"/>
              <a:t>.  Two or more people who interact with each other to accomplish certain individual or group goals or meet certain individual or common needs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Team</a:t>
            </a:r>
            <a:r>
              <a:rPr lang="en-US" sz="2400" dirty="0" smtClean="0"/>
              <a:t>.  A group whose members work intensely and interdependently to achieve a specific, common goal or objective where all members have some responsibility for outcomes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3676135" cy="646331"/>
          </a:xfrm>
          <a:prstGeom prst="rect">
            <a:avLst/>
          </a:prstGeom>
          <a:noFill/>
        </p:spPr>
        <p:txBody>
          <a:bodyPr wrap="none" rtlCol="0">
            <a:spAutoFit/>
          </a:bodyPr>
          <a:lstStyle/>
          <a:p>
            <a:r>
              <a:rPr lang="en-US" sz="3600" dirty="0" smtClean="0"/>
              <a:t>Motivating Groups</a:t>
            </a:r>
            <a:endParaRPr lang="en-US" sz="3600" dirty="0"/>
          </a:p>
        </p:txBody>
      </p:sp>
      <p:sp>
        <p:nvSpPr>
          <p:cNvPr id="4" name="TextBox 3"/>
          <p:cNvSpPr txBox="1"/>
          <p:nvPr/>
        </p:nvSpPr>
        <p:spPr>
          <a:xfrm>
            <a:off x="902970" y="1588770"/>
            <a:ext cx="7783830" cy="4893647"/>
          </a:xfrm>
          <a:prstGeom prst="rect">
            <a:avLst/>
          </a:prstGeom>
          <a:noFill/>
        </p:spPr>
        <p:txBody>
          <a:bodyPr wrap="square" rtlCol="0">
            <a:spAutoFit/>
          </a:bodyPr>
          <a:lstStyle/>
          <a:p>
            <a:pPr>
              <a:buFont typeface="Wingdings" pitchFamily="2" charset="2"/>
              <a:buChar char="Ø"/>
            </a:pPr>
            <a:r>
              <a:rPr lang="en-US" sz="2400" dirty="0" smtClean="0"/>
              <a:t>  Members should benefit when the group performs well</a:t>
            </a:r>
          </a:p>
          <a:p>
            <a:pPr lvl="1">
              <a:buFont typeface="Wingdings" pitchFamily="2" charset="2"/>
              <a:buChar char="§"/>
            </a:pPr>
            <a:r>
              <a:rPr lang="en-US" sz="2400" dirty="0" smtClean="0"/>
              <a:t>  Group extrinsic rewards</a:t>
            </a:r>
          </a:p>
          <a:p>
            <a:pPr lvl="1">
              <a:buFont typeface="Wingdings" pitchFamily="2" charset="2"/>
              <a:buChar char="§"/>
            </a:pPr>
            <a:r>
              <a:rPr lang="en-US" sz="2400" dirty="0" smtClean="0"/>
              <a:t>  Individual extrinsic rewards</a:t>
            </a:r>
          </a:p>
          <a:p>
            <a:pPr>
              <a:buFont typeface="Wingdings" pitchFamily="2" charset="2"/>
              <a:buChar char="Ø"/>
            </a:pPr>
            <a:endParaRPr lang="en-US" sz="2400" dirty="0" smtClean="0"/>
          </a:p>
          <a:p>
            <a:pPr>
              <a:buFont typeface="Wingdings" pitchFamily="2" charset="2"/>
              <a:buChar char="Ø"/>
            </a:pPr>
            <a:r>
              <a:rPr lang="en-US" sz="2400" dirty="0" smtClean="0"/>
              <a:t>  Team awards vs. group rewards</a:t>
            </a:r>
          </a:p>
          <a:p>
            <a:pPr lvl="1">
              <a:buFont typeface="Wingdings" pitchFamily="2" charset="2"/>
              <a:buChar char="§"/>
            </a:pPr>
            <a:r>
              <a:rPr lang="en-US" sz="2400" dirty="0" smtClean="0"/>
              <a:t>  Leads to social loafing</a:t>
            </a:r>
          </a:p>
          <a:p>
            <a:pPr lvl="1">
              <a:buFont typeface="Wingdings" pitchFamily="2" charset="2"/>
              <a:buChar char="§"/>
            </a:pPr>
            <a:r>
              <a:rPr lang="en-US" sz="2400" dirty="0" smtClean="0"/>
              <a:t>  May lead to ill feelings (Equity Theory)</a:t>
            </a:r>
          </a:p>
          <a:p>
            <a:pPr>
              <a:buFont typeface="Wingdings" pitchFamily="2" charset="2"/>
              <a:buChar char="Ø"/>
            </a:pPr>
            <a:endParaRPr lang="en-US" sz="2400" dirty="0" smtClean="0"/>
          </a:p>
          <a:p>
            <a:pPr>
              <a:buFont typeface="Wingdings" pitchFamily="2" charset="2"/>
              <a:buChar char="Ø"/>
            </a:pPr>
            <a:r>
              <a:rPr lang="en-US" sz="2400" dirty="0" smtClean="0"/>
              <a:t>  Extrinsic rewards</a:t>
            </a:r>
          </a:p>
          <a:p>
            <a:pPr lvl="1">
              <a:buFont typeface="Wingdings" pitchFamily="2" charset="2"/>
              <a:buChar char="§"/>
            </a:pPr>
            <a:r>
              <a:rPr lang="en-US" sz="2400" dirty="0" smtClean="0"/>
              <a:t>  Motivation Crowding Theory</a:t>
            </a:r>
          </a:p>
          <a:p>
            <a:pPr lvl="1">
              <a:buFont typeface="Wingdings" pitchFamily="2" charset="2"/>
              <a:buChar char="§"/>
            </a:pPr>
            <a:r>
              <a:rPr lang="en-US" sz="2400" dirty="0" smtClean="0"/>
              <a:t>  Expectation Theory</a:t>
            </a:r>
          </a:p>
          <a:p>
            <a:pPr lvl="1">
              <a:buFont typeface="Wingdings" pitchFamily="2" charset="2"/>
              <a:buChar char="§"/>
            </a:pPr>
            <a:r>
              <a:rPr lang="en-US" sz="2400" dirty="0" smtClean="0"/>
              <a:t>  Self-determination Theory</a:t>
            </a:r>
          </a:p>
          <a:p>
            <a:pPr lvl="1">
              <a:buFont typeface="Wingdings" pitchFamily="2" charset="2"/>
              <a:buChar char="§"/>
            </a:pPr>
            <a:r>
              <a:rPr lang="en-US" sz="2400" dirty="0" smtClean="0"/>
              <a:t>  Others</a:t>
            </a:r>
          </a:p>
        </p:txBody>
      </p:sp>
      <p:sp>
        <p:nvSpPr>
          <p:cNvPr id="5" name="TextBox 4"/>
          <p:cNvSpPr txBox="1"/>
          <p:nvPr/>
        </p:nvSpPr>
        <p:spPr>
          <a:xfrm>
            <a:off x="5715000" y="2057400"/>
            <a:ext cx="1552028" cy="461665"/>
          </a:xfrm>
          <a:prstGeom prst="rect">
            <a:avLst/>
          </a:prstGeom>
          <a:noFill/>
        </p:spPr>
        <p:txBody>
          <a:bodyPr wrap="none" rtlCol="0">
            <a:spAutoFit/>
          </a:bodyPr>
          <a:lstStyle/>
          <a:p>
            <a:r>
              <a:rPr lang="en-US" sz="2400" dirty="0" smtClean="0">
                <a:solidFill>
                  <a:schemeClr val="tx2">
                    <a:lumMod val="60000"/>
                    <a:lumOff val="40000"/>
                  </a:schemeClr>
                </a:solidFill>
                <a:sym typeface="Wingdings" panose="05000000000000000000" pitchFamily="2" charset="2"/>
              </a:rPr>
              <a:t> Caution</a:t>
            </a:r>
            <a:endParaRPr lang="en-US" sz="2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2349041" cy="646331"/>
          </a:xfrm>
          <a:prstGeom prst="rect">
            <a:avLst/>
          </a:prstGeom>
          <a:noFill/>
        </p:spPr>
        <p:txBody>
          <a:bodyPr wrap="none" rtlCol="0">
            <a:spAutoFit/>
          </a:bodyPr>
          <a:lstStyle/>
          <a:p>
            <a:r>
              <a:rPr lang="en-US" sz="3600" dirty="0" smtClean="0"/>
              <a:t>Advantages</a:t>
            </a:r>
            <a:endParaRPr lang="en-US" sz="3600" dirty="0"/>
          </a:p>
        </p:txBody>
      </p:sp>
      <p:sp>
        <p:nvSpPr>
          <p:cNvPr id="5" name="TextBox 4"/>
          <p:cNvSpPr txBox="1"/>
          <p:nvPr/>
        </p:nvSpPr>
        <p:spPr>
          <a:xfrm>
            <a:off x="902970" y="1588770"/>
            <a:ext cx="7783830" cy="4154984"/>
          </a:xfrm>
          <a:prstGeom prst="rect">
            <a:avLst/>
          </a:prstGeom>
          <a:noFill/>
        </p:spPr>
        <p:txBody>
          <a:bodyPr wrap="square" rtlCol="0">
            <a:spAutoFit/>
          </a:bodyPr>
          <a:lstStyle/>
          <a:p>
            <a:pPr>
              <a:buFont typeface="Wingdings" pitchFamily="2" charset="2"/>
              <a:buChar char="Ø"/>
            </a:pPr>
            <a:r>
              <a:rPr lang="en-US" sz="2400" dirty="0" smtClean="0"/>
              <a:t>  Synergy</a:t>
            </a:r>
          </a:p>
          <a:p>
            <a:pPr lvl="1">
              <a:buFont typeface="Wingdings" pitchFamily="2" charset="2"/>
              <a:buChar char="§"/>
            </a:pPr>
            <a:r>
              <a:rPr lang="en-US" sz="2400" dirty="0" smtClean="0"/>
              <a:t>  Ability of group members to compare ideas</a:t>
            </a:r>
          </a:p>
          <a:p>
            <a:pPr lvl="1">
              <a:buFont typeface="Wingdings" pitchFamily="2" charset="2"/>
              <a:buChar char="§"/>
            </a:pPr>
            <a:r>
              <a:rPr lang="en-US" sz="2400" dirty="0" smtClean="0"/>
              <a:t>  Chance to correct each other’s mistakes</a:t>
            </a:r>
          </a:p>
          <a:p>
            <a:pPr lvl="1">
              <a:buFont typeface="Wingdings" pitchFamily="2" charset="2"/>
              <a:buChar char="§"/>
            </a:pPr>
            <a:r>
              <a:rPr lang="en-US" sz="2400" dirty="0" smtClean="0"/>
              <a:t>  Brings diverse knowledge base to bear on a problem</a:t>
            </a:r>
          </a:p>
          <a:p>
            <a:pPr lvl="1">
              <a:buFont typeface="Wingdings" pitchFamily="2" charset="2"/>
              <a:buChar char="§"/>
            </a:pPr>
            <a:endParaRPr lang="en-US" sz="2400" dirty="0" smtClean="0"/>
          </a:p>
          <a:p>
            <a:pPr>
              <a:buFont typeface="Wingdings" pitchFamily="2" charset="2"/>
              <a:buChar char="Ø"/>
            </a:pPr>
            <a:r>
              <a:rPr lang="en-US" sz="2400" dirty="0" smtClean="0"/>
              <a:t>  Scope.  Ability to accomplish work too vast for one person</a:t>
            </a:r>
          </a:p>
          <a:p>
            <a:pPr>
              <a:buFont typeface="Wingdings" pitchFamily="2" charset="2"/>
              <a:buChar char="Ø"/>
            </a:pPr>
            <a:endParaRPr lang="en-US" sz="2400" dirty="0" smtClean="0"/>
          </a:p>
          <a:p>
            <a:pPr>
              <a:buFont typeface="Wingdings" pitchFamily="2" charset="2"/>
              <a:buChar char="Ø"/>
            </a:pPr>
            <a:r>
              <a:rPr lang="en-US" sz="2400" dirty="0" smtClean="0"/>
              <a:t>  Division of Labor</a:t>
            </a:r>
          </a:p>
          <a:p>
            <a:pPr lvl="1">
              <a:buFont typeface="Wingdings" pitchFamily="2" charset="2"/>
              <a:buChar char="§"/>
            </a:pPr>
            <a:r>
              <a:rPr lang="en-US" sz="2400" dirty="0" smtClean="0"/>
              <a:t>  Assigning specialized work to those with the specific skills or talents</a:t>
            </a:r>
          </a:p>
          <a:p>
            <a:pPr lvl="1">
              <a:buFont typeface="Wingdings" pitchFamily="2" charset="2"/>
              <a:buChar char="§"/>
            </a:pPr>
            <a:r>
              <a:rPr lang="en-US" sz="2400" dirty="0" smtClean="0"/>
              <a:t>  Takes advantage of economies of scale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4288738" cy="646331"/>
          </a:xfrm>
          <a:prstGeom prst="rect">
            <a:avLst/>
          </a:prstGeom>
          <a:noFill/>
        </p:spPr>
        <p:txBody>
          <a:bodyPr wrap="none" rtlCol="0">
            <a:spAutoFit/>
          </a:bodyPr>
          <a:lstStyle/>
          <a:p>
            <a:r>
              <a:rPr lang="en-US" sz="3600" dirty="0" smtClean="0"/>
              <a:t>Teams and Innovation</a:t>
            </a:r>
            <a:endParaRPr lang="en-US" sz="3600" dirty="0"/>
          </a:p>
        </p:txBody>
      </p:sp>
      <p:sp>
        <p:nvSpPr>
          <p:cNvPr id="4" name="TextBox 3"/>
          <p:cNvSpPr txBox="1"/>
          <p:nvPr/>
        </p:nvSpPr>
        <p:spPr>
          <a:xfrm>
            <a:off x="902970" y="1588770"/>
            <a:ext cx="7783830" cy="4154984"/>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Innovation</a:t>
            </a:r>
            <a:r>
              <a:rPr lang="en-US" sz="2400" dirty="0" smtClean="0"/>
              <a:t>.  The creative development of new products, technologies, services, or organizational structures</a:t>
            </a:r>
          </a:p>
          <a:p>
            <a:pPr lvl="1">
              <a:buFont typeface="Wingdings" pitchFamily="2" charset="2"/>
              <a:buChar char="§"/>
            </a:pPr>
            <a:endParaRPr lang="en-US" sz="2400" dirty="0" smtClean="0"/>
          </a:p>
          <a:p>
            <a:pPr>
              <a:buFont typeface="Wingdings" pitchFamily="2" charset="2"/>
              <a:buChar char="Ø"/>
            </a:pPr>
            <a:r>
              <a:rPr lang="en-US" sz="2400" dirty="0" smtClean="0"/>
              <a:t>  Individuals seldom possess the wide variety of skills needed for successful innovation</a:t>
            </a:r>
          </a:p>
          <a:p>
            <a:pPr>
              <a:buFont typeface="Wingdings" pitchFamily="2" charset="2"/>
              <a:buChar char="Ø"/>
            </a:pPr>
            <a:endParaRPr lang="en-US" sz="2400" dirty="0" smtClean="0"/>
          </a:p>
          <a:p>
            <a:pPr>
              <a:buFont typeface="Wingdings" pitchFamily="2" charset="2"/>
              <a:buChar char="Ø"/>
            </a:pPr>
            <a:r>
              <a:rPr lang="en-US" sz="2400" dirty="0" smtClean="0"/>
              <a:t>  Teams can compensate for individual flaws and balance individual strengths and weaknesses</a:t>
            </a:r>
          </a:p>
          <a:p>
            <a:pPr>
              <a:buFont typeface="Wingdings" pitchFamily="2" charset="2"/>
              <a:buChar char="Ø"/>
            </a:pPr>
            <a:endParaRPr lang="en-US" sz="2400" dirty="0" smtClean="0"/>
          </a:p>
          <a:p>
            <a:pPr>
              <a:buFont typeface="Wingdings" pitchFamily="2" charset="2"/>
              <a:buChar char="Ø"/>
            </a:pPr>
            <a:r>
              <a:rPr lang="en-US" sz="2400" dirty="0" smtClean="0"/>
              <a:t>  Managers should make the team responsible for the process of innovation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4343690" cy="646331"/>
          </a:xfrm>
          <a:prstGeom prst="rect">
            <a:avLst/>
          </a:prstGeom>
          <a:noFill/>
        </p:spPr>
        <p:txBody>
          <a:bodyPr wrap="none" rtlCol="0">
            <a:spAutoFit/>
          </a:bodyPr>
          <a:lstStyle/>
          <a:p>
            <a:r>
              <a:rPr lang="en-US" sz="3600" dirty="0" smtClean="0"/>
              <a:t>Teams and Motivation</a:t>
            </a:r>
            <a:endParaRPr lang="en-US" sz="3600" dirty="0"/>
          </a:p>
        </p:txBody>
      </p:sp>
      <p:sp>
        <p:nvSpPr>
          <p:cNvPr id="4" name="TextBox 3"/>
          <p:cNvSpPr txBox="1"/>
          <p:nvPr/>
        </p:nvSpPr>
        <p:spPr>
          <a:xfrm>
            <a:off x="902970" y="1588770"/>
            <a:ext cx="7783830" cy="3416320"/>
          </a:xfrm>
          <a:prstGeom prst="rect">
            <a:avLst/>
          </a:prstGeom>
          <a:noFill/>
        </p:spPr>
        <p:txBody>
          <a:bodyPr wrap="square" rtlCol="0">
            <a:spAutoFit/>
          </a:bodyPr>
          <a:lstStyle/>
          <a:p>
            <a:pPr>
              <a:buFont typeface="Wingdings" pitchFamily="2" charset="2"/>
              <a:buChar char="Ø"/>
            </a:pPr>
            <a:r>
              <a:rPr lang="en-US" sz="2400" dirty="0" smtClean="0"/>
              <a:t>  Members often perform better and are more satisfied with conditions in autonomous teams</a:t>
            </a:r>
          </a:p>
          <a:p>
            <a:pPr lvl="1">
              <a:buFont typeface="Wingdings" pitchFamily="2" charset="2"/>
              <a:buChar char="§"/>
            </a:pPr>
            <a:r>
              <a:rPr lang="en-US" sz="2400" dirty="0" smtClean="0"/>
              <a:t>  Self Determination Theory</a:t>
            </a:r>
          </a:p>
          <a:p>
            <a:pPr lvl="1">
              <a:buFont typeface="Wingdings" pitchFamily="2" charset="2"/>
              <a:buChar char="§"/>
            </a:pPr>
            <a:r>
              <a:rPr lang="en-US" sz="2400" dirty="0" smtClean="0"/>
              <a:t>  Equity Theory</a:t>
            </a:r>
          </a:p>
          <a:p>
            <a:pPr lvl="1">
              <a:buFont typeface="Wingdings" pitchFamily="2" charset="2"/>
              <a:buChar char="§"/>
            </a:pPr>
            <a:endParaRPr lang="en-US" sz="2400" dirty="0" smtClean="0"/>
          </a:p>
          <a:p>
            <a:pPr>
              <a:buFont typeface="Wingdings" pitchFamily="2" charset="2"/>
              <a:buChar char="Ø"/>
            </a:pPr>
            <a:r>
              <a:rPr lang="en-US" sz="2400" dirty="0" smtClean="0"/>
              <a:t>  Many people have personalities that are better suited for teams than individual performance</a:t>
            </a:r>
          </a:p>
          <a:p>
            <a:pPr>
              <a:buFont typeface="Wingdings" pitchFamily="2" charset="2"/>
              <a:buChar char="Ø"/>
            </a:pPr>
            <a:endParaRPr lang="en-US" sz="2400" dirty="0" smtClean="0"/>
          </a:p>
          <a:p>
            <a:pPr>
              <a:buFont typeface="Wingdings" pitchFamily="2" charset="2"/>
              <a:buChar char="Ø"/>
            </a:pPr>
            <a:r>
              <a:rPr lang="en-US" sz="2400" dirty="0" smtClean="0"/>
              <a:t>  The converse is also true.  Some people are loners.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1248932" cy="646331"/>
          </a:xfrm>
          <a:prstGeom prst="rect">
            <a:avLst/>
          </a:prstGeom>
          <a:noFill/>
        </p:spPr>
        <p:txBody>
          <a:bodyPr wrap="none" rtlCol="0">
            <a:spAutoFit/>
          </a:bodyPr>
          <a:lstStyle/>
          <a:p>
            <a:r>
              <a:rPr lang="en-US" sz="3600" dirty="0" smtClean="0"/>
              <a:t>Types</a:t>
            </a:r>
            <a:endParaRPr lang="en-US" sz="3600" dirty="0"/>
          </a:p>
        </p:txBody>
      </p:sp>
      <p:sp>
        <p:nvSpPr>
          <p:cNvPr id="4" name="Round Same Side Corner Rectangle 3"/>
          <p:cNvSpPr/>
          <p:nvPr/>
        </p:nvSpPr>
        <p:spPr>
          <a:xfrm>
            <a:off x="1981200" y="2819400"/>
            <a:ext cx="1828800" cy="914400"/>
          </a:xfrm>
          <a:prstGeom prst="round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solidFill>
                  <a:schemeClr val="tx1"/>
                </a:solidFill>
              </a:rPr>
              <a:t>Formal</a:t>
            </a:r>
            <a:endParaRPr lang="en-US" sz="2800" dirty="0">
              <a:solidFill>
                <a:schemeClr val="tx1"/>
              </a:solidFill>
            </a:endParaRPr>
          </a:p>
        </p:txBody>
      </p:sp>
      <p:sp>
        <p:nvSpPr>
          <p:cNvPr id="5" name="Round Same Side Corner Rectangle 4"/>
          <p:cNvSpPr/>
          <p:nvPr/>
        </p:nvSpPr>
        <p:spPr>
          <a:xfrm>
            <a:off x="6172200" y="1676400"/>
            <a:ext cx="1828800" cy="914400"/>
          </a:xfrm>
          <a:prstGeom prst="round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solidFill>
                  <a:schemeClr val="tx1"/>
                </a:solidFill>
              </a:rPr>
              <a:t>Informal</a:t>
            </a:r>
            <a:endParaRPr lang="en-US" dirty="0">
              <a:solidFill>
                <a:schemeClr val="tx1"/>
              </a:solidFill>
            </a:endParaRPr>
          </a:p>
        </p:txBody>
      </p:sp>
      <p:sp>
        <p:nvSpPr>
          <p:cNvPr id="6" name="Oval 5"/>
          <p:cNvSpPr/>
          <p:nvPr/>
        </p:nvSpPr>
        <p:spPr>
          <a:xfrm>
            <a:off x="228600" y="3810000"/>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Cross-functional</a:t>
            </a:r>
            <a:endParaRPr lang="en-US" dirty="0">
              <a:solidFill>
                <a:schemeClr val="tx1"/>
              </a:solidFill>
            </a:endParaRPr>
          </a:p>
        </p:txBody>
      </p:sp>
      <p:sp>
        <p:nvSpPr>
          <p:cNvPr id="7" name="Oval 6"/>
          <p:cNvSpPr/>
          <p:nvPr/>
        </p:nvSpPr>
        <p:spPr>
          <a:xfrm>
            <a:off x="1034844" y="4953000"/>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R&amp;D</a:t>
            </a:r>
            <a:endParaRPr lang="en-US" dirty="0">
              <a:solidFill>
                <a:schemeClr val="tx1"/>
              </a:solidFill>
            </a:endParaRPr>
          </a:p>
        </p:txBody>
      </p:sp>
      <p:sp>
        <p:nvSpPr>
          <p:cNvPr id="8" name="Oval 7"/>
          <p:cNvSpPr/>
          <p:nvPr/>
        </p:nvSpPr>
        <p:spPr>
          <a:xfrm>
            <a:off x="1828800" y="3810000"/>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Cross-cultural</a:t>
            </a:r>
            <a:endParaRPr lang="en-US" dirty="0">
              <a:solidFill>
                <a:schemeClr val="tx1"/>
              </a:solidFill>
            </a:endParaRPr>
          </a:p>
        </p:txBody>
      </p:sp>
      <p:sp>
        <p:nvSpPr>
          <p:cNvPr id="9" name="Oval 8"/>
          <p:cNvSpPr/>
          <p:nvPr/>
        </p:nvSpPr>
        <p:spPr>
          <a:xfrm>
            <a:off x="2637504" y="4953000"/>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Task forces</a:t>
            </a:r>
            <a:endParaRPr lang="en-US" dirty="0">
              <a:solidFill>
                <a:schemeClr val="tx1"/>
              </a:solidFill>
            </a:endParaRPr>
          </a:p>
        </p:txBody>
      </p:sp>
      <p:sp>
        <p:nvSpPr>
          <p:cNvPr id="10" name="Oval 9"/>
          <p:cNvSpPr/>
          <p:nvPr/>
        </p:nvSpPr>
        <p:spPr>
          <a:xfrm>
            <a:off x="3429000" y="3810000"/>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Virtual</a:t>
            </a:r>
            <a:endParaRPr lang="en-US" dirty="0">
              <a:solidFill>
                <a:schemeClr val="tx1"/>
              </a:solidFill>
            </a:endParaRPr>
          </a:p>
        </p:txBody>
      </p:sp>
      <p:sp>
        <p:nvSpPr>
          <p:cNvPr id="11" name="Oval 10"/>
          <p:cNvSpPr/>
          <p:nvPr/>
        </p:nvSpPr>
        <p:spPr>
          <a:xfrm>
            <a:off x="4267200" y="4935792"/>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Manage-</a:t>
            </a:r>
            <a:r>
              <a:rPr lang="en-US" dirty="0" err="1" smtClean="0">
                <a:solidFill>
                  <a:schemeClr val="tx1"/>
                </a:solidFill>
              </a:rPr>
              <a:t>ment</a:t>
            </a:r>
            <a:endParaRPr lang="en-US" dirty="0">
              <a:solidFill>
                <a:schemeClr val="tx1"/>
              </a:solidFill>
            </a:endParaRPr>
          </a:p>
        </p:txBody>
      </p:sp>
      <p:sp>
        <p:nvSpPr>
          <p:cNvPr id="12" name="Oval 11"/>
          <p:cNvSpPr/>
          <p:nvPr/>
        </p:nvSpPr>
        <p:spPr>
          <a:xfrm>
            <a:off x="5486400" y="2667000"/>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Friends</a:t>
            </a:r>
            <a:endParaRPr lang="en-US" dirty="0">
              <a:solidFill>
                <a:schemeClr val="tx1"/>
              </a:solidFill>
            </a:endParaRPr>
          </a:p>
        </p:txBody>
      </p:sp>
      <p:sp>
        <p:nvSpPr>
          <p:cNvPr id="13" name="Oval 12"/>
          <p:cNvSpPr/>
          <p:nvPr/>
        </p:nvSpPr>
        <p:spPr>
          <a:xfrm>
            <a:off x="7162800" y="2667000"/>
            <a:ext cx="16002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Interest groups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7210179" cy="646331"/>
          </a:xfrm>
          <a:prstGeom prst="rect">
            <a:avLst/>
          </a:prstGeom>
          <a:noFill/>
        </p:spPr>
        <p:txBody>
          <a:bodyPr wrap="none" rtlCol="0">
            <a:spAutoFit/>
          </a:bodyPr>
          <a:lstStyle/>
          <a:p>
            <a:r>
              <a:rPr lang="en-US" sz="3600" dirty="0" smtClean="0"/>
              <a:t>Keys to Effective Self-Managed Teams</a:t>
            </a:r>
            <a:endParaRPr lang="en-US" sz="3600" dirty="0"/>
          </a:p>
        </p:txBody>
      </p:sp>
      <p:sp>
        <p:nvSpPr>
          <p:cNvPr id="4" name="TextBox 3"/>
          <p:cNvSpPr txBox="1"/>
          <p:nvPr/>
        </p:nvSpPr>
        <p:spPr>
          <a:xfrm>
            <a:off x="902970" y="1588770"/>
            <a:ext cx="7783830" cy="4893647"/>
          </a:xfrm>
          <a:prstGeom prst="rect">
            <a:avLst/>
          </a:prstGeom>
          <a:noFill/>
        </p:spPr>
        <p:txBody>
          <a:bodyPr wrap="square" rtlCol="0">
            <a:spAutoFit/>
          </a:bodyPr>
          <a:lstStyle/>
          <a:p>
            <a:pPr>
              <a:buFont typeface="Wingdings" pitchFamily="2" charset="2"/>
              <a:buChar char="Ø"/>
            </a:pPr>
            <a:r>
              <a:rPr lang="en-US" sz="2400" dirty="0" smtClean="0"/>
              <a:t> Give the team enough responsibility for the task to be meaningful</a:t>
            </a:r>
          </a:p>
          <a:p>
            <a:pPr>
              <a:buFont typeface="Wingdings" pitchFamily="2" charset="2"/>
              <a:buChar char="Ø"/>
            </a:pPr>
            <a:endParaRPr lang="en-US" sz="2400" dirty="0" smtClean="0"/>
          </a:p>
          <a:p>
            <a:pPr>
              <a:buFont typeface="Wingdings" pitchFamily="2" charset="2"/>
              <a:buChar char="Ø"/>
            </a:pPr>
            <a:r>
              <a:rPr lang="en-US" sz="2400" dirty="0" smtClean="0"/>
              <a:t>  Give the team sufficient autonomy and authority to be self-managing.  A task champion is vital</a:t>
            </a:r>
          </a:p>
          <a:p>
            <a:pPr lvl="1">
              <a:buFont typeface="Wingdings" pitchFamily="2" charset="2"/>
              <a:buChar char="§"/>
            </a:pPr>
            <a:endParaRPr lang="en-US" sz="2400" dirty="0" smtClean="0"/>
          </a:p>
          <a:p>
            <a:pPr>
              <a:buFont typeface="Wingdings" pitchFamily="2" charset="2"/>
              <a:buChar char="Ø"/>
            </a:pPr>
            <a:r>
              <a:rPr lang="en-US" sz="2400" dirty="0" smtClean="0"/>
              <a:t>  Select members carefully.  Diversity of skills, thought, </a:t>
            </a:r>
            <a:r>
              <a:rPr lang="en-US" sz="2400" u="sng" dirty="0" smtClean="0"/>
              <a:t>enthusiasm</a:t>
            </a:r>
            <a:r>
              <a:rPr lang="en-US" sz="2400" dirty="0" smtClean="0"/>
              <a:t>, and </a:t>
            </a:r>
            <a:r>
              <a:rPr lang="en-US" sz="2400" u="sng" dirty="0" smtClean="0"/>
              <a:t>ability</a:t>
            </a:r>
          </a:p>
          <a:p>
            <a:pPr>
              <a:buFont typeface="Wingdings" pitchFamily="2" charset="2"/>
              <a:buChar char="Ø"/>
            </a:pPr>
            <a:endParaRPr lang="en-US" sz="2400" u="sng" dirty="0" smtClean="0"/>
          </a:p>
          <a:p>
            <a:pPr>
              <a:buFont typeface="Wingdings" pitchFamily="2" charset="2"/>
              <a:buChar char="Ø"/>
            </a:pPr>
            <a:r>
              <a:rPr lang="en-US" sz="2400" dirty="0" smtClean="0"/>
              <a:t>  Manager should guide and coach, not supervise</a:t>
            </a:r>
          </a:p>
          <a:p>
            <a:pPr>
              <a:buFont typeface="Wingdings" pitchFamily="2" charset="2"/>
              <a:buChar char="Ø"/>
            </a:pPr>
            <a:endParaRPr lang="en-US" sz="2400" dirty="0" smtClean="0"/>
          </a:p>
          <a:p>
            <a:pPr>
              <a:buFont typeface="Wingdings" pitchFamily="2" charset="2"/>
              <a:buChar char="Ø"/>
            </a:pPr>
            <a:r>
              <a:rPr lang="en-US" sz="2400" dirty="0" smtClean="0"/>
              <a:t>  Ensure the team has the proper training to complete the task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2673874" cy="646331"/>
          </a:xfrm>
          <a:prstGeom prst="rect">
            <a:avLst/>
          </a:prstGeom>
          <a:noFill/>
        </p:spPr>
        <p:txBody>
          <a:bodyPr wrap="none" rtlCol="0">
            <a:spAutoFit/>
          </a:bodyPr>
          <a:lstStyle/>
          <a:p>
            <a:r>
              <a:rPr lang="en-US" sz="3600" dirty="0" smtClean="0"/>
              <a:t>Relationships</a:t>
            </a:r>
            <a:endParaRPr lang="en-US" sz="3600" dirty="0"/>
          </a:p>
        </p:txBody>
      </p:sp>
      <p:pic>
        <p:nvPicPr>
          <p:cNvPr id="1026" name="Picture 2" descr="C:\Users\defrick\AppData\Local\Microsoft\Windows\Temporary Internet Files\Content.IE5\IZHSTD1G\MP900411828[1].jpg"/>
          <p:cNvPicPr>
            <a:picLocks noChangeAspect="1" noChangeArrowheads="1"/>
          </p:cNvPicPr>
          <p:nvPr/>
        </p:nvPicPr>
        <p:blipFill>
          <a:blip r:embed="rId3" cstate="print"/>
          <a:srcRect/>
          <a:stretch>
            <a:fillRect/>
          </a:stretch>
        </p:blipFill>
        <p:spPr bwMode="auto">
          <a:xfrm>
            <a:off x="457200" y="1537998"/>
            <a:ext cx="4191000" cy="3567402"/>
          </a:xfrm>
          <a:prstGeom prst="rect">
            <a:avLst/>
          </a:prstGeom>
          <a:noFill/>
        </p:spPr>
      </p:pic>
      <p:sp>
        <p:nvSpPr>
          <p:cNvPr id="9" name="TextBox 8"/>
          <p:cNvSpPr txBox="1"/>
          <p:nvPr/>
        </p:nvSpPr>
        <p:spPr>
          <a:xfrm>
            <a:off x="3657600" y="5602069"/>
            <a:ext cx="4818114" cy="646331"/>
          </a:xfrm>
          <a:prstGeom prst="rect">
            <a:avLst/>
          </a:prstGeom>
          <a:noFill/>
        </p:spPr>
        <p:txBody>
          <a:bodyPr wrap="none" rtlCol="0">
            <a:spAutoFit/>
          </a:bodyPr>
          <a:lstStyle/>
          <a:p>
            <a:r>
              <a:rPr lang="en-US" sz="3600" i="1" dirty="0" smtClean="0"/>
              <a:t>That is a lot to manage…</a:t>
            </a:r>
            <a:endParaRPr lang="en-US" sz="3600" i="1" dirty="0"/>
          </a:p>
        </p:txBody>
      </p:sp>
      <p:sp>
        <p:nvSpPr>
          <p:cNvPr id="10" name="TextBox 9"/>
          <p:cNvSpPr txBox="1"/>
          <p:nvPr/>
        </p:nvSpPr>
        <p:spPr>
          <a:xfrm>
            <a:off x="4876800" y="2743200"/>
            <a:ext cx="3581400" cy="1754326"/>
          </a:xfrm>
          <a:prstGeom prst="rect">
            <a:avLst/>
          </a:prstGeom>
          <a:noFill/>
        </p:spPr>
        <p:txBody>
          <a:bodyPr wrap="square" rtlCol="0">
            <a:spAutoFit/>
          </a:bodyPr>
          <a:lstStyle/>
          <a:p>
            <a:r>
              <a:rPr lang="en-US" dirty="0" smtClean="0"/>
              <a:t>Does Sally get along with Frank?</a:t>
            </a:r>
          </a:p>
          <a:p>
            <a:endParaRPr lang="en-US" dirty="0" smtClean="0"/>
          </a:p>
          <a:p>
            <a:r>
              <a:rPr lang="en-US" dirty="0" smtClean="0"/>
              <a:t>Is Tom in a personal relationship with Mary?</a:t>
            </a:r>
          </a:p>
          <a:p>
            <a:endParaRPr lang="en-US" dirty="0" smtClean="0"/>
          </a:p>
          <a:p>
            <a:r>
              <a:rPr lang="en-US" dirty="0" smtClean="0"/>
              <a:t>Will Bill trust Henry’s judgment?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5557227" cy="646331"/>
          </a:xfrm>
          <a:prstGeom prst="rect">
            <a:avLst/>
          </a:prstGeom>
          <a:noFill/>
        </p:spPr>
        <p:txBody>
          <a:bodyPr wrap="none" rtlCol="0">
            <a:spAutoFit/>
          </a:bodyPr>
          <a:lstStyle/>
          <a:p>
            <a:r>
              <a:rPr lang="en-US" sz="3600" dirty="0" smtClean="0"/>
              <a:t>Advantages of a Small Group</a:t>
            </a:r>
            <a:endParaRPr lang="en-US" sz="3600" dirty="0"/>
          </a:p>
        </p:txBody>
      </p:sp>
      <p:sp>
        <p:nvSpPr>
          <p:cNvPr id="4" name="TextBox 3"/>
          <p:cNvSpPr txBox="1"/>
          <p:nvPr/>
        </p:nvSpPr>
        <p:spPr>
          <a:xfrm>
            <a:off x="902970" y="1588770"/>
            <a:ext cx="7783830" cy="3785652"/>
          </a:xfrm>
          <a:prstGeom prst="rect">
            <a:avLst/>
          </a:prstGeom>
          <a:noFill/>
        </p:spPr>
        <p:txBody>
          <a:bodyPr wrap="square" rtlCol="0">
            <a:spAutoFit/>
          </a:bodyPr>
          <a:lstStyle/>
          <a:p>
            <a:pPr>
              <a:buFont typeface="Wingdings" pitchFamily="2" charset="2"/>
              <a:buChar char="Ø"/>
            </a:pPr>
            <a:r>
              <a:rPr lang="en-US" sz="2400" dirty="0" smtClean="0"/>
              <a:t>  Fewer relationships means more opportunity for full interaction among team members</a:t>
            </a:r>
          </a:p>
          <a:p>
            <a:pPr>
              <a:buFont typeface="Wingdings" pitchFamily="2" charset="2"/>
              <a:buChar char="Ø"/>
            </a:pPr>
            <a:endParaRPr lang="en-US" sz="2400" dirty="0" smtClean="0"/>
          </a:p>
          <a:p>
            <a:pPr>
              <a:buFont typeface="Wingdings" pitchFamily="2" charset="2"/>
              <a:buChar char="Ø"/>
            </a:pPr>
            <a:r>
              <a:rPr lang="en-US" sz="2400" dirty="0" smtClean="0"/>
              <a:t>  Easier to share information</a:t>
            </a:r>
          </a:p>
          <a:p>
            <a:pPr lvl="1">
              <a:buFont typeface="Wingdings" pitchFamily="2" charset="2"/>
              <a:buChar char="§"/>
            </a:pPr>
            <a:endParaRPr lang="en-US" sz="2400" dirty="0" smtClean="0"/>
          </a:p>
          <a:p>
            <a:pPr>
              <a:buFont typeface="Wingdings" pitchFamily="2" charset="2"/>
              <a:buChar char="Ø"/>
            </a:pPr>
            <a:r>
              <a:rPr lang="en-US" sz="2400" dirty="0" smtClean="0"/>
              <a:t>  Easier to see the effects of personal contributions</a:t>
            </a:r>
            <a:endParaRPr lang="en-US" sz="2400" u="sng" dirty="0" smtClean="0"/>
          </a:p>
          <a:p>
            <a:pPr>
              <a:buFont typeface="Wingdings" pitchFamily="2" charset="2"/>
              <a:buChar char="Ø"/>
            </a:pPr>
            <a:endParaRPr lang="en-US" sz="2400" u="sng" dirty="0" smtClean="0"/>
          </a:p>
          <a:p>
            <a:pPr>
              <a:buFont typeface="Wingdings" pitchFamily="2" charset="2"/>
              <a:buChar char="Ø"/>
            </a:pPr>
            <a:r>
              <a:rPr lang="en-US" sz="2400" dirty="0" smtClean="0"/>
              <a:t>  Less opportunity for shirking or social loafing</a:t>
            </a:r>
          </a:p>
          <a:p>
            <a:pPr>
              <a:buFont typeface="Wingdings" pitchFamily="2" charset="2"/>
              <a:buChar char="Ø"/>
            </a:pPr>
            <a:endParaRPr lang="en-US" sz="2400" dirty="0" smtClean="0"/>
          </a:p>
          <a:p>
            <a:pPr>
              <a:buFont typeface="Wingdings" pitchFamily="2" charset="2"/>
              <a:buChar char="Ø"/>
            </a:pP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2945</Words>
  <Application>Microsoft Office PowerPoint</Application>
  <PresentationFormat>On-screen Show (4:3)</PresentationFormat>
  <Paragraphs>310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50</cp:revision>
  <dcterms:created xsi:type="dcterms:W3CDTF">2014-11-04T12:55:44Z</dcterms:created>
  <dcterms:modified xsi:type="dcterms:W3CDTF">2016-08-23T18:13:05Z</dcterms:modified>
</cp:coreProperties>
</file>