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72" r:id="rId15"/>
    <p:sldId id="268" r:id="rId16"/>
    <p:sldId id="269" r:id="rId17"/>
    <p:sldId id="270" r:id="rId18"/>
    <p:sldId id="271"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50" autoAdjust="0"/>
  </p:normalViewPr>
  <p:slideViewPr>
    <p:cSldViewPr>
      <p:cViewPr varScale="1">
        <p:scale>
          <a:sx n="104" d="100"/>
          <a:sy n="104" d="100"/>
        </p:scale>
        <p:origin x="182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50" d="100"/>
          <a:sy n="150" d="100"/>
        </p:scale>
        <p:origin x="2472" y="-6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8/25/2016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424253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ALCPMgJYCf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hinkprogress.org/economy/2014/04/08/3424043/gender-wage-gap-my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mericans_with_Disabilities_Act_of_199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1809551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4278345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3287509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Technically, the word Hispanic only applies to people from Hispania (Andorra, Portugal, Spain, and Gibraltar, yet the United States has codified this word to mean people of Spanish or South American ancestry.</a:t>
            </a:r>
          </a:p>
          <a:p>
            <a:endParaRPr lang="en-US" dirty="0" smtClean="0"/>
          </a:p>
          <a:p>
            <a:r>
              <a:rPr lang="en-US" dirty="0" smtClean="0"/>
              <a:t>The word Latino, from the word Latin, is often incorrectly used interchangeably with Hispanic.</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1997429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669530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1978878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1568658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60613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683131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unfair does not imply illegal.  I would also suggest that most people who use say, “that’s unfair”:</a:t>
            </a:r>
          </a:p>
          <a:p>
            <a:pPr marL="228600" indent="-228600">
              <a:buAutoNum type="arabicPeriod"/>
            </a:pPr>
            <a:r>
              <a:rPr lang="en-US" dirty="0" smtClean="0"/>
              <a:t>Cannot define that word to my satisfaction</a:t>
            </a:r>
          </a:p>
          <a:p>
            <a:pPr marL="228600" indent="-228600">
              <a:buAutoNum type="arabicPeriod"/>
            </a:pPr>
            <a:r>
              <a:rPr lang="en-US" dirty="0" smtClean="0"/>
              <a:t>Really mean “that’s not what I want.”</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1732899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19</a:t>
            </a:fld>
            <a:endParaRPr lang="en-US"/>
          </a:p>
        </p:txBody>
      </p:sp>
    </p:spTree>
    <p:extLst>
      <p:ext uri="{BB962C8B-B14F-4D97-AF65-F5344CB8AC3E}">
        <p14:creationId xmlns:p14="http://schemas.microsoft.com/office/powerpoint/2010/main" val="404896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word diversity is a buzzword that is used by those with a progressive political viewpoint to refer to a state of “fairness” is employment, political representation, housing, etc.</a:t>
            </a:r>
          </a:p>
          <a:p>
            <a:endParaRPr lang="en-US" dirty="0"/>
          </a:p>
          <a:p>
            <a:r>
              <a:rPr lang="en-US" dirty="0" smtClean="0"/>
              <a:t>Proponents, mostly politicians who use the debate for political gain, will argue that businesses have an obligation to ensure that the demographic makeup of its labor force must be identical, or nearly identical at least, to the demographic makeup of some reference group—usually the local labor pool.</a:t>
            </a:r>
          </a:p>
          <a:p>
            <a:endParaRPr lang="en-US" dirty="0" smtClean="0"/>
          </a:p>
          <a:p>
            <a:r>
              <a:rPr lang="en-US" dirty="0" smtClean="0"/>
              <a:t>Sadly, this viewpoint has permeated into the law in the United States.  The current yardstick the U.S. government uses to measure discrimination in the workplace is the variance between the workforce and local labor pool.  The assumption is that if your demographics are identical, then unfair labor practices do not exist in your firm.  If it is not identical, then you are obviously discriminating.</a:t>
            </a:r>
          </a:p>
          <a:p>
            <a:endParaRPr lang="en-US" dirty="0"/>
          </a:p>
          <a:p>
            <a:r>
              <a:rPr lang="en-US" dirty="0" smtClean="0"/>
              <a:t>The terms sex and gender have distinct meanings.  Sex is a biological term (male versus female) and gender is a grammatical term (masculine, feminine, neuter).  However, through repeated misuse, the terms have become synonymous meaning a biological difference.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3674530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20</a:t>
            </a:fld>
            <a:endParaRPr lang="en-US"/>
          </a:p>
        </p:txBody>
      </p:sp>
    </p:spTree>
    <p:extLst>
      <p:ext uri="{BB962C8B-B14F-4D97-AF65-F5344CB8AC3E}">
        <p14:creationId xmlns:p14="http://schemas.microsoft.com/office/powerpoint/2010/main" val="588993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protect itself, a firm must do the following, without fail:</a:t>
            </a:r>
          </a:p>
          <a:p>
            <a:endParaRPr lang="en-US" dirty="0"/>
          </a:p>
          <a:p>
            <a:pPr marL="228600" indent="-228600">
              <a:buAutoNum type="arabicPeriod"/>
            </a:pPr>
            <a:r>
              <a:rPr lang="en-US" dirty="0" smtClean="0"/>
              <a:t>Have a set of policies that addresses sexual harassment.</a:t>
            </a:r>
          </a:p>
          <a:p>
            <a:pPr marL="228600" indent="-228600">
              <a:buAutoNum type="arabicPeriod"/>
            </a:pPr>
            <a:r>
              <a:rPr lang="en-US" dirty="0" smtClean="0"/>
              <a:t>Ensure every employee is aware of the policy.  The best way is to simply have the employee sign a statement to that affect.</a:t>
            </a:r>
          </a:p>
          <a:p>
            <a:pPr marL="228600" indent="-228600">
              <a:buAutoNum type="arabicPeriod"/>
            </a:pPr>
            <a:r>
              <a:rPr lang="en-US" dirty="0" smtClean="0"/>
              <a:t>Do </a:t>
            </a:r>
            <a:r>
              <a:rPr lang="en-US" u="sng" dirty="0" smtClean="0"/>
              <a:t>something</a:t>
            </a:r>
            <a:r>
              <a:rPr lang="en-US" dirty="0" smtClean="0"/>
              <a:t> whenever a change of sexual harassment is made.  Companies loose court cases and suffer financial losses , not because incidents of sexual harassment occur, they loose because they choose to ignore the situation and hope it goes away.  If the firm can show that it investigated the charge and decided to do this or that, the courts tend to look favorably </a:t>
            </a:r>
            <a:r>
              <a:rPr lang="en-US" smtClean="0"/>
              <a:t>on those actions.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21</a:t>
            </a:fld>
            <a:endParaRPr lang="en-US"/>
          </a:p>
        </p:txBody>
      </p:sp>
    </p:spTree>
    <p:extLst>
      <p:ext uri="{BB962C8B-B14F-4D97-AF65-F5344CB8AC3E}">
        <p14:creationId xmlns:p14="http://schemas.microsoft.com/office/powerpoint/2010/main" val="299248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list of the major labor laws that have been passed in the United States in the last 50 years.</a:t>
            </a:r>
          </a:p>
          <a:p>
            <a:endParaRPr lang="en-US" dirty="0"/>
          </a:p>
          <a:p>
            <a:r>
              <a:rPr lang="en-US" dirty="0"/>
              <a:t>View this video:  </a:t>
            </a:r>
            <a:r>
              <a:rPr lang="en-US" dirty="0">
                <a:hlinkClick r:id="rId3"/>
              </a:rPr>
              <a:t>https://</a:t>
            </a:r>
            <a:r>
              <a:rPr lang="en-US" dirty="0" smtClean="0">
                <a:hlinkClick r:id="rId3"/>
              </a:rPr>
              <a:t>www.youtube.com/watch?v=ALCPMgJYCfM</a:t>
            </a:r>
            <a:r>
              <a:rPr lang="en-US" dirty="0" smtClean="0"/>
              <a:t> </a:t>
            </a:r>
          </a:p>
          <a:p>
            <a:endParaRPr lang="en-US" dirty="0" smtClean="0"/>
          </a:p>
          <a:p>
            <a:r>
              <a:rPr lang="en-US" dirty="0" smtClean="0"/>
              <a:t>The Equal Employment Opportunity Commission (EEOC) deals with </a:t>
            </a:r>
            <a:r>
              <a:rPr lang="en-US" u="sng" dirty="0" smtClean="0"/>
              <a:t>protected classes</a:t>
            </a:r>
            <a:r>
              <a:rPr lang="en-US" dirty="0" smtClean="0"/>
              <a:t>:</a:t>
            </a:r>
          </a:p>
          <a:p>
            <a:pPr lvl="1"/>
            <a:r>
              <a:rPr lang="en-US" dirty="0" smtClean="0"/>
              <a:t>Age</a:t>
            </a:r>
          </a:p>
          <a:p>
            <a:pPr lvl="1"/>
            <a:r>
              <a:rPr lang="en-US" dirty="0" smtClean="0"/>
              <a:t>Disability</a:t>
            </a:r>
            <a:endParaRPr lang="en-US" dirty="0" smtClean="0"/>
          </a:p>
          <a:p>
            <a:pPr lvl="1"/>
            <a:r>
              <a:rPr lang="en-US" dirty="0" smtClean="0"/>
              <a:t>Pregnancy</a:t>
            </a:r>
          </a:p>
          <a:p>
            <a:pPr lvl="1"/>
            <a:r>
              <a:rPr lang="en-US" dirty="0" smtClean="0"/>
              <a:t>National Origin</a:t>
            </a:r>
          </a:p>
          <a:p>
            <a:pPr lvl="1"/>
            <a:r>
              <a:rPr lang="en-US" dirty="0" smtClean="0"/>
              <a:t>Race or color</a:t>
            </a:r>
            <a:endParaRPr lang="en-US" dirty="0" smtClean="0"/>
          </a:p>
          <a:p>
            <a:pPr lvl="1"/>
            <a:r>
              <a:rPr lang="en-US" dirty="0" smtClean="0"/>
              <a:t>Ethnic Background</a:t>
            </a:r>
          </a:p>
          <a:p>
            <a:pPr lvl="1"/>
            <a:r>
              <a:rPr lang="en-US" dirty="0" smtClean="0"/>
              <a:t>Religious Beliefs</a:t>
            </a:r>
          </a:p>
          <a:p>
            <a:pPr lvl="1"/>
            <a:r>
              <a:rPr lang="en-US" dirty="0" smtClean="0"/>
              <a:t>Genetic Information</a:t>
            </a:r>
            <a:endParaRPr lang="en-US" dirty="0" smtClean="0"/>
          </a:p>
          <a:p>
            <a:pPr lvl="1"/>
            <a:endParaRPr lang="en-US" dirty="0" smtClean="0"/>
          </a:p>
          <a:p>
            <a:r>
              <a:rPr lang="en-US" dirty="0" smtClean="0"/>
              <a:t>The EEOC subscribes to philosophy of post hoc ergo propter hoc, if a variance exists then discrimination must exists.  This viewpoint discounts the concept of self-selection.</a:t>
            </a:r>
          </a:p>
          <a:p>
            <a:endParaRPr lang="en-US" dirty="0"/>
          </a:p>
          <a:p>
            <a:r>
              <a:rPr lang="en-US" dirty="0" smtClean="0"/>
              <a:t>While the EEOC has enforced the legitimate rights of many workers, in my view, it tends to consider employers guilty until proven innocent.</a:t>
            </a:r>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1401225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I am certain that you have heard politicians and activists lambast the “gender wage gap,” claiming that women earn 70% of what men earn for the same work.  Here is the </a:t>
            </a:r>
            <a:r>
              <a:rPr lang="en-US" dirty="0"/>
              <a:t>typical position  </a:t>
            </a:r>
            <a:r>
              <a:rPr lang="en-US" dirty="0">
                <a:hlinkClick r:id="rId3"/>
              </a:rPr>
              <a:t>http://thinkprogress.org/economy/2014/04/08/3424043/gender-wage-gap-myth</a:t>
            </a:r>
            <a:r>
              <a:rPr lang="en-US" dirty="0" smtClean="0">
                <a:hlinkClick r:id="rId3"/>
              </a:rPr>
              <a:t>/</a:t>
            </a:r>
            <a:r>
              <a:rPr lang="en-US" dirty="0" smtClean="0"/>
              <a:t> </a:t>
            </a:r>
          </a:p>
          <a:p>
            <a:endParaRPr lang="en-US" dirty="0"/>
          </a:p>
          <a:p>
            <a:r>
              <a:rPr lang="en-US" dirty="0" smtClean="0"/>
              <a:t>The author of this article, in my view, is not only wrong, but fallaciously using facts.</a:t>
            </a:r>
          </a:p>
          <a:p>
            <a:endParaRPr lang="en-US" dirty="0"/>
          </a:p>
          <a:p>
            <a:pPr marL="228600" indent="-228600">
              <a:buAutoNum type="arabicPeriod"/>
            </a:pPr>
            <a:r>
              <a:rPr lang="en-US" dirty="0" smtClean="0"/>
              <a:t>The Equal Pay Act has been in force for over 50 years.  It is illegal to pay a women less than a man for the same work.  If it were happening, you would see the lawsuits.</a:t>
            </a:r>
          </a:p>
          <a:p>
            <a:pPr marL="228600" indent="-228600">
              <a:buAutoNum type="arabicPeriod"/>
            </a:pPr>
            <a:r>
              <a:rPr lang="en-US" dirty="0" smtClean="0"/>
              <a:t>Women tend to self-select into jobs that are more nurturing, such as child care, teaching, and nursing.  Sadly, these jobs tend to pay less than plumbers, carpenters, and oil drillers.</a:t>
            </a:r>
          </a:p>
          <a:p>
            <a:pPr marL="228600" indent="-228600">
              <a:buAutoNum type="arabicPeriod"/>
            </a:pPr>
            <a:endParaRPr lang="en-US" dirty="0"/>
          </a:p>
          <a:p>
            <a:r>
              <a:rPr lang="en-US" dirty="0" smtClean="0"/>
              <a:t>Women's </a:t>
            </a:r>
            <a:r>
              <a:rPr lang="en-US" dirty="0"/>
              <a:t>work-life patterns and their occupational preferences are significant factors in determining wages. Rather than being "funneled" into low-wage, low-prestige and part-time positions, women often choose these occupations because of the flexibility they offer. After adjusting for these factors, scholars find that the difference between men's and women's earnings </a:t>
            </a:r>
            <a:r>
              <a:rPr lang="en-US" dirty="0" smtClean="0"/>
              <a:t>is less than one percent (not statistically significant at 95% confidence).</a:t>
            </a:r>
          </a:p>
          <a:p>
            <a:endParaRPr lang="en-US" dirty="0"/>
          </a:p>
          <a:p>
            <a:r>
              <a:rPr lang="en-US" dirty="0" smtClean="0"/>
              <a:t>Very recent studies show that unmarried women with no children between the age of 25 and 35 actually earn 3% more than men.</a:t>
            </a:r>
            <a:r>
              <a:rPr lang="en-US" dirty="0"/>
              <a:t/>
            </a:r>
            <a:br>
              <a:rPr lang="en-US" dirty="0"/>
            </a:br>
            <a:r>
              <a:rPr lang="en-US" dirty="0"/>
              <a:t/>
            </a:r>
            <a:br>
              <a:rPr lang="en-US" dirty="0"/>
            </a:br>
            <a:r>
              <a:rPr lang="en-US" dirty="0"/>
              <a:t>Those who still cite women's </a:t>
            </a:r>
            <a:r>
              <a:rPr lang="en-US" dirty="0" smtClean="0"/>
              <a:t>70 </a:t>
            </a:r>
            <a:r>
              <a:rPr lang="en-US" dirty="0"/>
              <a:t>cents for every male dollar as evidence of sexism </a:t>
            </a:r>
            <a:r>
              <a:rPr lang="en-US" dirty="0" smtClean="0"/>
              <a:t>and discrimination fail </a:t>
            </a:r>
            <a:r>
              <a:rPr lang="en-US" dirty="0"/>
              <a:t>to take into account the underlying role of personal choice. The "wage gap" is not so much about employers discriminating against women as about women making discriminating choices in the labor market. </a:t>
            </a:r>
            <a:endParaRPr lang="en-US" dirty="0" smtClean="0"/>
          </a:p>
          <a:p>
            <a:endParaRPr lang="en-US" dirty="0"/>
          </a:p>
          <a:p>
            <a:r>
              <a:rPr lang="en-US" dirty="0" smtClean="0"/>
              <a:t>See:  “</a:t>
            </a:r>
            <a:r>
              <a:rPr lang="en-US" dirty="0" smtClean="0"/>
              <a:t>An </a:t>
            </a:r>
            <a:r>
              <a:rPr lang="en-US" dirty="0"/>
              <a:t>Analysis of Reasons for the Disparity </a:t>
            </a:r>
            <a:r>
              <a:rPr lang="en-US" dirty="0" smtClean="0"/>
              <a:t>in </a:t>
            </a:r>
            <a:r>
              <a:rPr lang="en-US" dirty="0"/>
              <a:t>Wages Between Men and </a:t>
            </a:r>
            <a:r>
              <a:rPr lang="en-US" dirty="0" smtClean="0"/>
              <a:t>Women” in Moodle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1554459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seen this chart before.  The purpose is to demonstrate that women dominate fields that demand interpersonal relationships.  </a:t>
            </a:r>
          </a:p>
          <a:p>
            <a:endParaRPr lang="en-US" dirty="0"/>
          </a:p>
          <a:p>
            <a:r>
              <a:rPr lang="en-US" dirty="0" smtClean="0"/>
              <a:t>Is this a consequence of personal choice or evidence of discrimination?</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269022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1" dirty="0"/>
              <a:t>glass ceiling</a:t>
            </a:r>
            <a:r>
              <a:rPr lang="en-US" dirty="0"/>
              <a:t> is a term used to describe </a:t>
            </a:r>
            <a:r>
              <a:rPr lang="en-US" dirty="0" smtClean="0"/>
              <a:t>a purported unseen and </a:t>
            </a:r>
            <a:r>
              <a:rPr lang="en-US" dirty="0"/>
              <a:t>unbreakable barrier that keeps minorities and women from rising to the upper rungs of the corporate ladder, regardless of their qualifications or achievements</a:t>
            </a:r>
            <a:r>
              <a:rPr lang="en-US" dirty="0" smtClean="0"/>
              <a:t>.</a:t>
            </a:r>
          </a:p>
          <a:p>
            <a:endParaRPr lang="en-US" dirty="0"/>
          </a:p>
          <a:p>
            <a:r>
              <a:rPr lang="en-US" dirty="0" smtClean="0"/>
              <a:t>The metaphor has been applied </a:t>
            </a:r>
            <a:r>
              <a:rPr lang="en-US" dirty="0"/>
              <a:t>by feminists in reference to barriers in the careers of high achieving women</a:t>
            </a:r>
            <a:r>
              <a:rPr lang="en-US" dirty="0" smtClean="0"/>
              <a:t>. </a:t>
            </a:r>
          </a:p>
          <a:p>
            <a:endParaRPr lang="en-US" dirty="0"/>
          </a:p>
          <a:p>
            <a:r>
              <a:rPr lang="en-US" dirty="0" smtClean="0"/>
              <a:t>I question whether it really exists today.  Yes, the good-old-boy network (a loose collective of senior men who conspire to keep those different from them from entering their group) may still exist, but social pressures are reducing that incidence.  As an example, at my work site, eight of the nine management roles are filled by women.  Is this proof of a good-old-girl network?</a:t>
            </a:r>
          </a:p>
          <a:p>
            <a:endParaRPr lang="en-US" dirty="0"/>
          </a:p>
          <a:p>
            <a:r>
              <a:rPr lang="en-US" dirty="0" smtClean="0"/>
              <a:t>Historically, men have dominated the management and ownership roles in business.  This was traditional.  Also, men tend to be more task oriented than women, who are more nurturing. Roles in industry tend to favor task-oriented personalities.</a:t>
            </a:r>
          </a:p>
          <a:p>
            <a:endParaRPr lang="en-US" dirty="0"/>
          </a:p>
          <a:p>
            <a:r>
              <a:rPr lang="en-US" dirty="0" smtClean="0"/>
              <a:t>I believe that, as the United States becomes a more services-oriented economy, the need for collaborative and democratic leaders and managers will increase.  Women tend to better fill these roles (due to their nurturing nature).  I predict that in the next 50 years, women will equal or exceed the number of men in leadership roles in the United States.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211335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t>
            </a:r>
            <a:r>
              <a:rPr lang="en-US" dirty="0">
                <a:hlinkClick r:id="rId3"/>
              </a:rPr>
              <a:t>https://</a:t>
            </a:r>
            <a:r>
              <a:rPr lang="en-US" dirty="0" smtClean="0">
                <a:hlinkClick r:id="rId3"/>
              </a:rPr>
              <a:t>en.wikipedia.org/wiki/Americans_with_Disabilities_Act_of_1990</a:t>
            </a:r>
            <a:endParaRPr lang="en-US" dirty="0" smtClean="0"/>
          </a:p>
          <a:p>
            <a:endParaRPr lang="en-US" dirty="0"/>
          </a:p>
          <a:p>
            <a:r>
              <a:rPr lang="en-US" dirty="0" smtClean="0"/>
              <a:t>Wikipedia is a much easier read than the Department of Labor cite.</a:t>
            </a:r>
          </a:p>
          <a:p>
            <a:endParaRPr lang="en-US" dirty="0"/>
          </a:p>
          <a:p>
            <a:r>
              <a:rPr lang="en-US" dirty="0" smtClean="0"/>
              <a:t>Note that sexual orientation is not yet a protected class.  An employer can still discriminate (choose not to hire someone) solely for reasons of sexual orientation.  I suspect new laws will be passed soon. Short of that, public pressure can be quite formidable.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3348915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employer can choose not to hire someone if the applicants appearance does not meet a standard that serves a legitimate business purpose.</a:t>
            </a:r>
          </a:p>
          <a:p>
            <a:endParaRPr lang="en-US" dirty="0"/>
          </a:p>
          <a:p>
            <a:r>
              <a:rPr lang="en-US" dirty="0" smtClean="0"/>
              <a:t>For example, many years ago, the airline industry only hired thin, attractive women as stewardesses.  The claim was that airlines were forced to hire only thin women because of the costs of fuel.  This was challenged in court and the courts concluded since the industry did not have the same standards for pilots and passengers, the claim was specious.</a:t>
            </a:r>
          </a:p>
          <a:p>
            <a:endParaRPr lang="en-US" dirty="0"/>
          </a:p>
          <a:p>
            <a:r>
              <a:rPr lang="en-US" dirty="0" smtClean="0"/>
              <a:t>On the other hand, the restaurant Hooters only hires women with a specific body type.  The courts have agreed that such is consistent with the corporate image and serves a legitimate business need.</a:t>
            </a:r>
          </a:p>
          <a:p>
            <a:endParaRPr lang="en-US" dirty="0"/>
          </a:p>
          <a:p>
            <a:r>
              <a:rPr lang="en-US" dirty="0" smtClean="0"/>
              <a:t>Recently a Muslim women sued Abercrombie and Fitch (A&amp;B) for not hiring her because she insisted on wearing a head scarf.  A&amp;B claimed that the company had to maintain a specific image that was trendy and youthful.  They claimed that a woman in a headscarf was not consistent with that image.  The courts disagreed and forced A&amp;B to hire the women and allow her to wear a headscarf.  I believe the courts got this totally wrong and further clouded the intent of the law.</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727363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1612013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335622" cy="400110"/>
          </a:xfrm>
          <a:prstGeom prst="rect">
            <a:avLst/>
          </a:prstGeom>
          <a:noFill/>
        </p:spPr>
        <p:txBody>
          <a:bodyPr wrap="none" rtlCol="0">
            <a:spAutoFit/>
          </a:bodyPr>
          <a:lstStyle/>
          <a:p>
            <a:r>
              <a:rPr lang="en-US" sz="1000" dirty="0" smtClean="0"/>
              <a:t>© 2014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1066800" y="3436203"/>
            <a:ext cx="7162800" cy="2308324"/>
          </a:xfrm>
          <a:prstGeom prst="rect">
            <a:avLst/>
          </a:prstGeom>
          <a:noFill/>
        </p:spPr>
        <p:txBody>
          <a:bodyPr wrap="square" rtlCol="0">
            <a:spAutoFit/>
          </a:bodyPr>
          <a:lstStyle/>
          <a:p>
            <a:pPr algn="ctr"/>
            <a:r>
              <a:rPr lang="en-US" sz="4800" dirty="0" smtClean="0"/>
              <a:t>Managing Diverse Employees in a Multicultural Environment</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3340466" cy="646331"/>
          </a:xfrm>
          <a:prstGeom prst="rect">
            <a:avLst/>
          </a:prstGeom>
          <a:noFill/>
        </p:spPr>
        <p:txBody>
          <a:bodyPr wrap="none" rtlCol="0">
            <a:spAutoFit/>
          </a:bodyPr>
          <a:lstStyle/>
          <a:p>
            <a:r>
              <a:rPr lang="en-US" sz="3600" dirty="0" smtClean="0"/>
              <a:t>More Definitions</a:t>
            </a:r>
            <a:endParaRPr lang="en-US" sz="3600" dirty="0"/>
          </a:p>
        </p:txBody>
      </p:sp>
      <p:sp>
        <p:nvSpPr>
          <p:cNvPr id="4" name="Rectangle 3"/>
          <p:cNvSpPr/>
          <p:nvPr/>
        </p:nvSpPr>
        <p:spPr>
          <a:xfrm>
            <a:off x="901520" y="1587321"/>
            <a:ext cx="7861479" cy="4154984"/>
          </a:xfrm>
          <a:prstGeom prst="rect">
            <a:avLst/>
          </a:prstGeom>
        </p:spPr>
        <p:txBody>
          <a:bodyPr wrap="square">
            <a:spAutoFit/>
          </a:bodyPr>
          <a:lstStyle/>
          <a:p>
            <a:pPr>
              <a:buFont typeface="Wingdings" pitchFamily="2" charset="2"/>
              <a:buChar char="Ø"/>
            </a:pPr>
            <a:r>
              <a:rPr lang="en-US" sz="2400" dirty="0" smtClean="0"/>
              <a:t> </a:t>
            </a:r>
            <a:r>
              <a:rPr lang="en-US" sz="2400" b="1" dirty="0" smtClean="0"/>
              <a:t>American Indian and Alaska Native</a:t>
            </a:r>
            <a:r>
              <a:rPr lang="en-US" sz="2400" dirty="0" smtClean="0"/>
              <a:t>.  Having origins in any of the original peoples of North and South America (including Central America) and who maintain tribal affiliation or community attachment</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Asian</a:t>
            </a:r>
            <a:r>
              <a:rPr lang="en-US" sz="2400" dirty="0" smtClean="0"/>
              <a:t>.  Having origins in any of the original peoples of the Far East, Southeast Asia, or the Indian subcontinent including, for example, Cambodia, China, India, Indonesia, Japan, Korea, Malaysia, Pakistan, the Philippine Islands, Thailand, and Vietnam. It includes 'Asian Indian,' 'Chinese', 'Filipino', 'Korean', 'Japanese', 'Vietnamese', and 'Other Asian'</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1993174" cy="646331"/>
          </a:xfrm>
          <a:prstGeom prst="rect">
            <a:avLst/>
          </a:prstGeom>
          <a:noFill/>
        </p:spPr>
        <p:txBody>
          <a:bodyPr wrap="none" rtlCol="0">
            <a:spAutoFit/>
          </a:bodyPr>
          <a:lstStyle/>
          <a:p>
            <a:r>
              <a:rPr lang="en-US" sz="3600" dirty="0" smtClean="0"/>
              <a:t>Still More</a:t>
            </a:r>
            <a:endParaRPr lang="en-US" sz="3600" dirty="0"/>
          </a:p>
        </p:txBody>
      </p:sp>
      <p:sp>
        <p:nvSpPr>
          <p:cNvPr id="4" name="Rectangle 3"/>
          <p:cNvSpPr/>
          <p:nvPr/>
        </p:nvSpPr>
        <p:spPr>
          <a:xfrm>
            <a:off x="901520" y="1587321"/>
            <a:ext cx="7861479" cy="4524315"/>
          </a:xfrm>
          <a:prstGeom prst="rect">
            <a:avLst/>
          </a:prstGeom>
        </p:spPr>
        <p:txBody>
          <a:bodyPr wrap="square">
            <a:spAutoFit/>
          </a:bodyPr>
          <a:lstStyle/>
          <a:p>
            <a:pPr>
              <a:buFont typeface="Wingdings" pitchFamily="2" charset="2"/>
              <a:buChar char="Ø"/>
            </a:pPr>
            <a:r>
              <a:rPr lang="en-US" sz="2400" b="1" dirty="0" smtClean="0"/>
              <a:t>  Native Hawaiian and Other Pacific Islander</a:t>
            </a:r>
            <a:r>
              <a:rPr lang="en-US" sz="2400" dirty="0" smtClean="0"/>
              <a:t>.  Having origins in any of the original peoples of Hawaii, Guam, Samoa, or other Pacific Islands, such as 'Native Hawaiian', 'Guamanian or Chamorro', 'Samoan', and 'Other Pacific Islander‘</a:t>
            </a:r>
          </a:p>
          <a:p>
            <a:endParaRPr lang="en-US" sz="2400" dirty="0" smtClean="0"/>
          </a:p>
          <a:p>
            <a:pPr>
              <a:buFont typeface="Wingdings" pitchFamily="2" charset="2"/>
              <a:buChar char="Ø"/>
            </a:pPr>
            <a:r>
              <a:rPr lang="en-US" sz="2400" b="1" dirty="0" smtClean="0"/>
              <a:t>  Some other race</a:t>
            </a:r>
            <a:r>
              <a:rPr lang="en-US" sz="2400" dirty="0" smtClean="0"/>
              <a:t>.  All other responses not included in the 'White', 'Black or African American', 'American Indian and Alaska Native', 'Asian' and 'Native Hawaiian and Other Pacific Islander' race categories described above, such as multiracial, mixed, interracial, We-Sort, or a Hispanic/Latino group (for example, Mexican, Puerto Rican, or Cuban)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1385316" cy="646331"/>
          </a:xfrm>
          <a:prstGeom prst="rect">
            <a:avLst/>
          </a:prstGeom>
          <a:noFill/>
        </p:spPr>
        <p:txBody>
          <a:bodyPr wrap="none" rtlCol="0">
            <a:spAutoFit/>
          </a:bodyPr>
          <a:lstStyle/>
          <a:p>
            <a:r>
              <a:rPr lang="en-US" sz="3600" dirty="0" smtClean="0"/>
              <a:t>Finally</a:t>
            </a:r>
            <a:endParaRPr lang="en-US" sz="3600" dirty="0"/>
          </a:p>
        </p:txBody>
      </p:sp>
      <p:sp>
        <p:nvSpPr>
          <p:cNvPr id="4" name="Rectangle 3"/>
          <p:cNvSpPr/>
          <p:nvPr/>
        </p:nvSpPr>
        <p:spPr>
          <a:xfrm>
            <a:off x="901520" y="1588395"/>
            <a:ext cx="7861479" cy="4893647"/>
          </a:xfrm>
          <a:prstGeom prst="rect">
            <a:avLst/>
          </a:prstGeom>
        </p:spPr>
        <p:txBody>
          <a:bodyPr wrap="square">
            <a:spAutoFit/>
          </a:bodyPr>
          <a:lstStyle/>
          <a:p>
            <a:pPr>
              <a:buFont typeface="Wingdings" pitchFamily="2" charset="2"/>
              <a:buChar char="Ø"/>
            </a:pPr>
            <a:r>
              <a:rPr lang="en-US" sz="2400" b="1" dirty="0" smtClean="0"/>
              <a:t>  Two or more races</a:t>
            </a:r>
            <a:r>
              <a:rPr lang="en-US" sz="2400" dirty="0" smtClean="0"/>
              <a:t>.  Self-identified as two or more races either by checking two or more race response check boxes, by providing multiple write-in responses, or by some combination of check boxes and write-in responses</a:t>
            </a:r>
          </a:p>
          <a:p>
            <a:pPr>
              <a:buFont typeface="Wingdings" pitchFamily="2" charset="2"/>
              <a:buChar char="Ø"/>
            </a:pPr>
            <a:endParaRPr lang="en-US" sz="2400" dirty="0" smtClean="0"/>
          </a:p>
          <a:p>
            <a:pPr>
              <a:buFont typeface="Wingdings" pitchFamily="2" charset="2"/>
              <a:buChar char="Ø"/>
            </a:pPr>
            <a:r>
              <a:rPr lang="en-US" sz="2400" dirty="0" smtClean="0"/>
              <a:t>  Anthropologists recognize three races</a:t>
            </a:r>
          </a:p>
          <a:p>
            <a:pPr lvl="1">
              <a:buFont typeface="Wingdings" pitchFamily="2" charset="2"/>
              <a:buChar char="§"/>
            </a:pPr>
            <a:r>
              <a:rPr lang="en-US" sz="2400" dirty="0" smtClean="0"/>
              <a:t>  </a:t>
            </a:r>
            <a:r>
              <a:rPr lang="en-US" sz="2400" dirty="0" err="1" smtClean="0"/>
              <a:t>Caucazoid</a:t>
            </a:r>
            <a:endParaRPr lang="en-US" sz="2400" dirty="0" smtClean="0"/>
          </a:p>
          <a:p>
            <a:pPr lvl="1">
              <a:buFont typeface="Wingdings" pitchFamily="2" charset="2"/>
              <a:buChar char="§"/>
            </a:pPr>
            <a:r>
              <a:rPr lang="en-US" sz="2400" dirty="0" smtClean="0"/>
              <a:t>  Negroid</a:t>
            </a:r>
          </a:p>
          <a:p>
            <a:pPr lvl="1">
              <a:buFont typeface="Wingdings" pitchFamily="2" charset="2"/>
              <a:buChar char="§"/>
            </a:pPr>
            <a:r>
              <a:rPr lang="en-US" sz="2400" dirty="0" smtClean="0"/>
              <a:t>  Mongoloid</a:t>
            </a:r>
          </a:p>
          <a:p>
            <a:pPr lvl="1">
              <a:buFont typeface="Wingdings" pitchFamily="2" charset="2"/>
              <a:buChar char="§"/>
            </a:pPr>
            <a:endParaRPr lang="en-US" sz="2400" dirty="0" smtClean="0"/>
          </a:p>
          <a:p>
            <a:pPr>
              <a:buFont typeface="Wingdings" pitchFamily="2" charset="2"/>
              <a:buChar char="Ø"/>
            </a:pPr>
            <a:r>
              <a:rPr lang="en-US" sz="2400" dirty="0" smtClean="0"/>
              <a:t>  </a:t>
            </a:r>
            <a:r>
              <a:rPr lang="en-US" sz="2400" b="1" dirty="0" smtClean="0"/>
              <a:t>Ethnicity</a:t>
            </a:r>
            <a:r>
              <a:rPr lang="en-US" sz="2400" dirty="0" smtClean="0"/>
              <a:t> usually refers to whether a person is Hispanic or not Hispanic.  Most Hispanics prefer to identify by country or origin</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4800160" cy="646331"/>
          </a:xfrm>
          <a:prstGeom prst="rect">
            <a:avLst/>
          </a:prstGeom>
          <a:noFill/>
        </p:spPr>
        <p:txBody>
          <a:bodyPr wrap="none" rtlCol="0">
            <a:spAutoFit/>
          </a:bodyPr>
          <a:lstStyle/>
          <a:p>
            <a:r>
              <a:rPr lang="en-US" sz="3600" dirty="0" smtClean="0"/>
              <a:t>Critical Managerial Roles</a:t>
            </a:r>
            <a:endParaRPr lang="en-US" sz="3600" dirty="0"/>
          </a:p>
        </p:txBody>
      </p:sp>
      <p:sp>
        <p:nvSpPr>
          <p:cNvPr id="4" name="Rectangle 3"/>
          <p:cNvSpPr/>
          <p:nvPr/>
        </p:nvSpPr>
        <p:spPr>
          <a:xfrm>
            <a:off x="914400" y="1600200"/>
            <a:ext cx="7924800" cy="4524315"/>
          </a:xfrm>
          <a:prstGeom prst="rect">
            <a:avLst/>
          </a:prstGeom>
        </p:spPr>
        <p:txBody>
          <a:bodyPr wrap="square">
            <a:spAutoFit/>
          </a:bodyPr>
          <a:lstStyle/>
          <a:p>
            <a:pPr>
              <a:buFont typeface="Wingdings" pitchFamily="2" charset="2"/>
              <a:buChar char="Ø"/>
              <a:defRPr/>
            </a:pPr>
            <a:r>
              <a:rPr lang="en-US" sz="2400" dirty="0" smtClean="0"/>
              <a:t>  Remain cognizant of the ongoing demographic makeup of their organizations</a:t>
            </a:r>
          </a:p>
          <a:p>
            <a:pPr lvl="1">
              <a:buFont typeface="Wingdings" pitchFamily="2" charset="2"/>
              <a:buChar char="§"/>
              <a:defRPr/>
            </a:pPr>
            <a:r>
              <a:rPr lang="en-US" sz="2400" dirty="0" smtClean="0"/>
              <a:t>  Ex post demographics are arguably irrelevant because they do not prove causal effects</a:t>
            </a:r>
          </a:p>
          <a:p>
            <a:pPr lvl="1">
              <a:buFont typeface="Wingdings" pitchFamily="2" charset="2"/>
              <a:buChar char="§"/>
              <a:defRPr/>
            </a:pPr>
            <a:r>
              <a:rPr lang="en-US" sz="2400" dirty="0" smtClean="0"/>
              <a:t>  However, the EEOC uses them in legal actions</a:t>
            </a:r>
          </a:p>
          <a:p>
            <a:pPr>
              <a:defRPr/>
            </a:pPr>
            <a:endParaRPr lang="en-US" sz="2400" dirty="0" smtClean="0"/>
          </a:p>
          <a:p>
            <a:pPr>
              <a:buFont typeface="Wingdings" pitchFamily="2" charset="2"/>
              <a:buChar char="Ø"/>
              <a:defRPr/>
            </a:pPr>
            <a:r>
              <a:rPr lang="en-US" sz="2400" dirty="0" smtClean="0"/>
              <a:t>  Take advantage of the contributions of employees with diverse viewpoints, experiences, and personalities</a:t>
            </a:r>
          </a:p>
          <a:p>
            <a:pPr>
              <a:defRPr/>
            </a:pPr>
            <a:endParaRPr lang="en-US" sz="2400" dirty="0" smtClean="0"/>
          </a:p>
          <a:p>
            <a:pPr>
              <a:buFont typeface="Wingdings" pitchFamily="2" charset="2"/>
              <a:buChar char="Ø"/>
              <a:defRPr/>
            </a:pPr>
            <a:r>
              <a:rPr lang="en-US" sz="2400" dirty="0" smtClean="0"/>
              <a:t>  Prevent employees from being treated unfairly </a:t>
            </a:r>
          </a:p>
          <a:p>
            <a:pPr lvl="1">
              <a:buFont typeface="Wingdings" pitchFamily="2" charset="2"/>
              <a:buChar char="§"/>
              <a:defRPr/>
            </a:pPr>
            <a:r>
              <a:rPr lang="en-US" sz="2400" dirty="0" smtClean="0"/>
              <a:t>  It is imperative that you take allegations seriously</a:t>
            </a:r>
          </a:p>
          <a:p>
            <a:pPr lvl="1">
              <a:buFont typeface="Wingdings" pitchFamily="2" charset="2"/>
              <a:buChar char="§"/>
              <a:defRPr/>
            </a:pPr>
            <a:r>
              <a:rPr lang="en-US" sz="2400" dirty="0" smtClean="0"/>
              <a:t>  Just as important to document unfounded allegations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Rectangle 2"/>
          <p:cNvSpPr/>
          <p:nvPr/>
        </p:nvSpPr>
        <p:spPr>
          <a:xfrm>
            <a:off x="901700" y="1587500"/>
            <a:ext cx="7785100" cy="4524315"/>
          </a:xfrm>
          <a:prstGeom prst="rect">
            <a:avLst/>
          </a:prstGeom>
        </p:spPr>
        <p:txBody>
          <a:bodyPr wrap="square">
            <a:spAutoFit/>
          </a:bodyPr>
          <a:lstStyle/>
          <a:p>
            <a:pPr>
              <a:buFont typeface="Wingdings" pitchFamily="2" charset="2"/>
              <a:buChar char="Ø"/>
              <a:defRPr/>
            </a:pPr>
            <a:r>
              <a:rPr lang="en-US" sz="2400" dirty="0" smtClean="0"/>
              <a:t>  Ensure top management understands the concepts of equal opportunity laws and the legal consequences of violating them</a:t>
            </a:r>
          </a:p>
          <a:p>
            <a:pPr>
              <a:buFont typeface="Wingdings" pitchFamily="2" charset="2"/>
              <a:buChar char="Ø"/>
              <a:defRPr/>
            </a:pPr>
            <a:endParaRPr lang="en-US" sz="2400" dirty="0" smtClean="0"/>
          </a:p>
          <a:p>
            <a:pPr>
              <a:buFont typeface="Wingdings" pitchFamily="2" charset="2"/>
              <a:buChar char="Ø"/>
              <a:defRPr/>
            </a:pPr>
            <a:r>
              <a:rPr lang="en-US" sz="2400" dirty="0" smtClean="0"/>
              <a:t>  Strive to increase the accuracy of perceptions</a:t>
            </a:r>
          </a:p>
          <a:p>
            <a:pPr>
              <a:buFont typeface="Wingdings" pitchFamily="2" charset="2"/>
              <a:buChar char="Ø"/>
              <a:defRPr/>
            </a:pPr>
            <a:endParaRPr lang="en-US" sz="2400" dirty="0" smtClean="0"/>
          </a:p>
          <a:p>
            <a:pPr>
              <a:buFont typeface="Wingdings" pitchFamily="2" charset="2"/>
              <a:buChar char="Ø"/>
              <a:defRPr/>
            </a:pPr>
            <a:r>
              <a:rPr lang="en-US" sz="2400" dirty="0" smtClean="0"/>
              <a:t>  Establish a formal equal opportunity policy and ensure the workforce is aware of it</a:t>
            </a:r>
          </a:p>
          <a:p>
            <a:pPr>
              <a:buFont typeface="Wingdings" pitchFamily="2" charset="2"/>
              <a:buChar char="Ø"/>
              <a:defRPr/>
            </a:pPr>
            <a:endParaRPr lang="en-US" sz="2400" dirty="0" smtClean="0"/>
          </a:p>
          <a:p>
            <a:pPr>
              <a:buFont typeface="Wingdings" pitchFamily="2" charset="2"/>
              <a:buChar char="Ø"/>
              <a:defRPr/>
            </a:pPr>
            <a:r>
              <a:rPr lang="en-US" sz="2400" dirty="0" smtClean="0"/>
              <a:t>  Pay attention to how workforce members are evaluated</a:t>
            </a:r>
          </a:p>
          <a:p>
            <a:pPr>
              <a:buFont typeface="Wingdings" pitchFamily="2" charset="2"/>
              <a:buChar char="Ø"/>
              <a:defRPr/>
            </a:pPr>
            <a:endParaRPr lang="en-US" sz="2400" dirty="0" smtClean="0"/>
          </a:p>
          <a:p>
            <a:pPr>
              <a:buFont typeface="Wingdings" pitchFamily="2" charset="2"/>
              <a:buChar char="Ø"/>
              <a:defRPr/>
            </a:pPr>
            <a:r>
              <a:rPr lang="en-US" sz="2400" dirty="0" smtClean="0"/>
              <a:t>  Pay attention to the numbers and investigate anomalies</a:t>
            </a:r>
            <a:endParaRPr lang="en-US" sz="2400" dirty="0"/>
          </a:p>
        </p:txBody>
      </p:sp>
      <p:sp>
        <p:nvSpPr>
          <p:cNvPr id="4" name="TextBox 3"/>
          <p:cNvSpPr txBox="1"/>
          <p:nvPr/>
        </p:nvSpPr>
        <p:spPr>
          <a:xfrm>
            <a:off x="1371600" y="381000"/>
            <a:ext cx="3775842" cy="646331"/>
          </a:xfrm>
          <a:prstGeom prst="rect">
            <a:avLst/>
          </a:prstGeom>
          <a:noFill/>
        </p:spPr>
        <p:txBody>
          <a:bodyPr wrap="none" rtlCol="0">
            <a:spAutoFit/>
          </a:bodyPr>
          <a:lstStyle/>
          <a:p>
            <a:r>
              <a:rPr lang="en-US" sz="3600" dirty="0" smtClean="0"/>
              <a:t>Managing Diversity</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6341864" cy="646331"/>
          </a:xfrm>
          <a:prstGeom prst="rect">
            <a:avLst/>
          </a:prstGeom>
          <a:noFill/>
        </p:spPr>
        <p:txBody>
          <a:bodyPr wrap="none" rtlCol="0">
            <a:spAutoFit/>
          </a:bodyPr>
          <a:lstStyle/>
          <a:p>
            <a:r>
              <a:rPr lang="en-US" sz="3600" dirty="0" smtClean="0"/>
              <a:t>A Diverse Workforce Can Provide</a:t>
            </a:r>
            <a:endParaRPr lang="en-US" sz="3600" dirty="0"/>
          </a:p>
        </p:txBody>
      </p:sp>
      <p:sp>
        <p:nvSpPr>
          <p:cNvPr id="4" name="Rectangle 3"/>
          <p:cNvSpPr/>
          <p:nvPr/>
        </p:nvSpPr>
        <p:spPr>
          <a:xfrm>
            <a:off x="914400" y="1586552"/>
            <a:ext cx="7924800" cy="4524315"/>
          </a:xfrm>
          <a:prstGeom prst="rect">
            <a:avLst/>
          </a:prstGeom>
        </p:spPr>
        <p:txBody>
          <a:bodyPr wrap="square">
            <a:spAutoFit/>
          </a:bodyPr>
          <a:lstStyle/>
          <a:p>
            <a:pPr marL="0" lvl="1">
              <a:buFont typeface="Wingdings" pitchFamily="2" charset="2"/>
              <a:buChar char="Ø"/>
              <a:defRPr/>
            </a:pPr>
            <a:r>
              <a:rPr lang="en-US" sz="2400" dirty="0" smtClean="0"/>
              <a:t>  A variety of points of view and approaches to problems and opportunities can improve managerial decision making</a:t>
            </a:r>
          </a:p>
          <a:p>
            <a:pPr marL="457200" lvl="2">
              <a:buFont typeface="Wingdings" pitchFamily="2" charset="2"/>
              <a:buChar char="§"/>
              <a:defRPr/>
            </a:pPr>
            <a:r>
              <a:rPr lang="en-US" sz="2400" dirty="0" smtClean="0"/>
              <a:t>  Groupthink can kill an organization</a:t>
            </a:r>
          </a:p>
          <a:p>
            <a:pPr marL="457200" lvl="2">
              <a:buFont typeface="Wingdings" pitchFamily="2" charset="2"/>
              <a:buChar char="§"/>
              <a:defRPr/>
            </a:pPr>
            <a:r>
              <a:rPr lang="en-US" sz="2400" dirty="0" smtClean="0"/>
              <a:t>  Lack of conflict can ensure substandard approaches</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A wider range of creative ideas</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Employees can be more attuned to the needs of customers with common backgrounds</a:t>
            </a:r>
          </a:p>
          <a:p>
            <a:pPr marL="457200" lvl="2">
              <a:buFont typeface="Wingdings" pitchFamily="2" charset="2"/>
              <a:buChar char="§"/>
              <a:defRPr/>
            </a:pPr>
            <a:r>
              <a:rPr lang="en-US" sz="2400" dirty="0" smtClean="0"/>
              <a:t>  The argument that “only women know women” or “only blacks can represent blacks” is specious</a:t>
            </a:r>
          </a:p>
          <a:p>
            <a:pPr marL="457200" lvl="2">
              <a:buFont typeface="Wingdings" pitchFamily="2" charset="2"/>
              <a:buChar char="§"/>
              <a:defRPr/>
            </a:pPr>
            <a:r>
              <a:rPr lang="en-US" sz="2400" dirty="0" smtClean="0"/>
              <a:t>  However, deep cultural roots can be informative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2207271" cy="646331"/>
          </a:xfrm>
          <a:prstGeom prst="rect">
            <a:avLst/>
          </a:prstGeom>
          <a:noFill/>
        </p:spPr>
        <p:txBody>
          <a:bodyPr wrap="none" rtlCol="0">
            <a:spAutoFit/>
          </a:bodyPr>
          <a:lstStyle/>
          <a:p>
            <a:r>
              <a:rPr lang="en-US" sz="3600" dirty="0" smtClean="0"/>
              <a:t>Perception</a:t>
            </a:r>
            <a:endParaRPr lang="en-US" sz="3600" dirty="0"/>
          </a:p>
        </p:txBody>
      </p:sp>
      <p:sp>
        <p:nvSpPr>
          <p:cNvPr id="4" name="Rectangle 3"/>
          <p:cNvSpPr/>
          <p:nvPr/>
        </p:nvSpPr>
        <p:spPr>
          <a:xfrm>
            <a:off x="914400" y="1586552"/>
            <a:ext cx="7924800" cy="4893647"/>
          </a:xfrm>
          <a:prstGeom prst="rect">
            <a:avLst/>
          </a:prstGeom>
        </p:spPr>
        <p:txBody>
          <a:bodyPr wrap="square">
            <a:spAutoFit/>
          </a:bodyPr>
          <a:lstStyle/>
          <a:p>
            <a:pPr marL="0" lvl="1">
              <a:buFont typeface="Wingdings" pitchFamily="2" charset="2"/>
              <a:buChar char="Ø"/>
              <a:defRPr/>
            </a:pPr>
            <a:r>
              <a:rPr lang="en-US" sz="2400" dirty="0" smtClean="0"/>
              <a:t>  The process through which people select, organize, and interpret what they see, hear, touch, smell, and taste to give meaning and order to the world around them</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Perceptions can be inaccurate causing managers to make bad decisions and take inappropriate actions</a:t>
            </a:r>
          </a:p>
          <a:p>
            <a:pPr marL="457200" lvl="2">
              <a:buFont typeface="Wingdings" pitchFamily="2" charset="2"/>
              <a:buChar char="§"/>
              <a:defRPr/>
            </a:pPr>
            <a:r>
              <a:rPr lang="en-US" sz="2400" dirty="0" smtClean="0"/>
              <a:t>  Perceptions are formed through filters (biases) that are created over time, e.g., education, upbringing, culture</a:t>
            </a:r>
          </a:p>
          <a:p>
            <a:pPr marL="457200" lvl="2">
              <a:buFont typeface="Wingdings" pitchFamily="2" charset="2"/>
              <a:buChar char="§"/>
              <a:defRPr/>
            </a:pPr>
            <a:r>
              <a:rPr lang="en-US" sz="2400" dirty="0" smtClean="0"/>
              <a:t>  Perception can be the basis for inappropriate prejudices</a:t>
            </a:r>
          </a:p>
          <a:p>
            <a:pPr marL="457200" lvl="2">
              <a:buFont typeface="Wingdings" pitchFamily="2" charset="2"/>
              <a:buChar char="§"/>
              <a:defRPr/>
            </a:pPr>
            <a:endParaRPr lang="en-US" sz="2400" dirty="0" smtClean="0"/>
          </a:p>
          <a:p>
            <a:pPr>
              <a:buFont typeface="Wingdings" pitchFamily="2" charset="2"/>
              <a:buChar char="Ø"/>
            </a:pPr>
            <a:r>
              <a:rPr lang="en-US" sz="2400" dirty="0" smtClean="0"/>
              <a:t>  Bad decisions based on prejudice include not hiring or promoting  the right people or promoting the wrong people (poorly performing </a:t>
            </a:r>
            <a:r>
              <a:rPr lang="en-US" sz="2400" dirty="0" smtClean="0"/>
              <a:t>managers)</a:t>
            </a:r>
            <a:r>
              <a:rPr lang="en-US" sz="2400" dirty="0" smtClean="0"/>
              <a:t> </a:t>
            </a:r>
            <a:r>
              <a:rPr lang="en-US" sz="2400" dirty="0" smtClean="0"/>
              <a:t>because </a:t>
            </a:r>
            <a:r>
              <a:rPr lang="en-US" sz="2400" dirty="0" smtClean="0"/>
              <a:t>they “look like me”</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2207271" cy="646331"/>
          </a:xfrm>
          <a:prstGeom prst="rect">
            <a:avLst/>
          </a:prstGeom>
          <a:noFill/>
        </p:spPr>
        <p:txBody>
          <a:bodyPr wrap="none" rtlCol="0">
            <a:spAutoFit/>
          </a:bodyPr>
          <a:lstStyle/>
          <a:p>
            <a:r>
              <a:rPr lang="en-US" sz="3600" dirty="0" smtClean="0"/>
              <a:t>Perception</a:t>
            </a:r>
            <a:endParaRPr lang="en-US" sz="3600" dirty="0"/>
          </a:p>
        </p:txBody>
      </p:sp>
      <p:sp>
        <p:nvSpPr>
          <p:cNvPr id="4" name="Rectangle 3"/>
          <p:cNvSpPr/>
          <p:nvPr/>
        </p:nvSpPr>
        <p:spPr>
          <a:xfrm>
            <a:off x="914400" y="1586552"/>
            <a:ext cx="7772400" cy="4893647"/>
          </a:xfrm>
          <a:prstGeom prst="rect">
            <a:avLst/>
          </a:prstGeom>
        </p:spPr>
        <p:txBody>
          <a:bodyPr wrap="square">
            <a:spAutoFit/>
          </a:bodyPr>
          <a:lstStyle/>
          <a:p>
            <a:pPr>
              <a:buFont typeface="Wingdings" pitchFamily="2" charset="2"/>
              <a:buChar char="Ø"/>
              <a:defRPr/>
            </a:pPr>
            <a:r>
              <a:rPr lang="en-US" sz="2400" b="1" dirty="0" smtClean="0"/>
              <a:t>  Stereotype.  </a:t>
            </a:r>
            <a:r>
              <a:rPr lang="en-US" sz="2400" dirty="0" smtClean="0"/>
              <a:t>Simplistic and often inaccurate beliefs about the typical characteristics of particular groups of people</a:t>
            </a:r>
          </a:p>
          <a:p>
            <a:pPr lvl="1">
              <a:buFont typeface="Wingdings" pitchFamily="2" charset="2"/>
              <a:buChar char="§"/>
              <a:defRPr/>
            </a:pPr>
            <a:r>
              <a:rPr lang="en-US" sz="2400" dirty="0" smtClean="0"/>
              <a:t>  Not all people in a group are like, however</a:t>
            </a:r>
          </a:p>
          <a:p>
            <a:pPr lvl="1">
              <a:buFont typeface="Wingdings" pitchFamily="2" charset="2"/>
              <a:buChar char="§"/>
              <a:defRPr/>
            </a:pPr>
            <a:r>
              <a:rPr lang="en-US" sz="2400" dirty="0" smtClean="0"/>
              <a:t>  Stereotypes are typically useful because people tend to act stereotypically, e.g., conform to group norms</a:t>
            </a:r>
          </a:p>
          <a:p>
            <a:pPr>
              <a:defRPr/>
            </a:pPr>
            <a:endParaRPr lang="en-US" sz="2400" dirty="0" smtClean="0"/>
          </a:p>
          <a:p>
            <a:pPr>
              <a:buFont typeface="Wingdings" pitchFamily="2" charset="2"/>
              <a:buChar char="Ø"/>
            </a:pPr>
            <a:r>
              <a:rPr lang="en-US" sz="2400" b="1" dirty="0" smtClean="0"/>
              <a:t>  Bias.  </a:t>
            </a:r>
            <a:r>
              <a:rPr lang="en-US" sz="2400" dirty="0" smtClean="0"/>
              <a:t>The systematic tendency to use information about others in ways that result in inaccurate perceptions</a:t>
            </a:r>
          </a:p>
          <a:p>
            <a:pPr lvl="1">
              <a:buFont typeface="Wingdings" pitchFamily="2" charset="2"/>
              <a:buChar char="§"/>
              <a:defRPr/>
            </a:pPr>
            <a:r>
              <a:rPr lang="en-US" sz="2400" b="1" dirty="0" smtClean="0"/>
              <a:t>  Similar-to-me effect</a:t>
            </a:r>
            <a:r>
              <a:rPr lang="en-US" sz="2400" dirty="0" smtClean="0"/>
              <a:t>. Others who are similar to me are  more positively perceived</a:t>
            </a:r>
          </a:p>
          <a:p>
            <a:pPr lvl="1">
              <a:buFont typeface="Wingdings" pitchFamily="2" charset="2"/>
              <a:buChar char="§"/>
              <a:defRPr/>
            </a:pPr>
            <a:r>
              <a:rPr lang="en-US" sz="2400" b="1" dirty="0" smtClean="0"/>
              <a:t>  Social status effect</a:t>
            </a:r>
            <a:r>
              <a:rPr lang="en-US" sz="2400" dirty="0" smtClean="0"/>
              <a:t>.  Those with higher social status are more positively perceived</a:t>
            </a:r>
          </a:p>
          <a:p>
            <a:pPr lvl="1">
              <a:buFont typeface="Wingdings" pitchFamily="2" charset="2"/>
              <a:buChar char="§"/>
              <a:defRPr/>
            </a:pPr>
            <a:r>
              <a:rPr lang="en-US" sz="2400" b="1" dirty="0" smtClean="0"/>
              <a:t>  Salience effect. </a:t>
            </a:r>
            <a:r>
              <a:rPr lang="en-US" sz="2400" dirty="0" smtClean="0"/>
              <a:t> Focus on those who are different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2895857" cy="646331"/>
          </a:xfrm>
          <a:prstGeom prst="rect">
            <a:avLst/>
          </a:prstGeom>
          <a:noFill/>
        </p:spPr>
        <p:txBody>
          <a:bodyPr wrap="none" rtlCol="0">
            <a:spAutoFit/>
          </a:bodyPr>
          <a:lstStyle/>
          <a:p>
            <a:r>
              <a:rPr lang="en-US" sz="3600" dirty="0" smtClean="0"/>
              <a:t>Discrimination</a:t>
            </a:r>
            <a:endParaRPr lang="en-US" sz="3600" dirty="0"/>
          </a:p>
        </p:txBody>
      </p:sp>
      <p:sp>
        <p:nvSpPr>
          <p:cNvPr id="7" name="TextBox 6"/>
          <p:cNvSpPr txBox="1"/>
          <p:nvPr/>
        </p:nvSpPr>
        <p:spPr>
          <a:xfrm>
            <a:off x="907777" y="1586552"/>
            <a:ext cx="7855224" cy="4893647"/>
          </a:xfrm>
          <a:prstGeom prst="rect">
            <a:avLst/>
          </a:prstGeom>
          <a:noFill/>
        </p:spPr>
        <p:txBody>
          <a:bodyPr wrap="square" rtlCol="0">
            <a:spAutoFit/>
          </a:bodyPr>
          <a:lstStyle/>
          <a:p>
            <a:pPr>
              <a:buFont typeface="Wingdings" pitchFamily="2" charset="2"/>
              <a:buChar char="Ø"/>
            </a:pPr>
            <a:r>
              <a:rPr lang="en-US" sz="2400" b="1" dirty="0" smtClean="0"/>
              <a:t>  Discriminate</a:t>
            </a:r>
            <a:r>
              <a:rPr lang="en-US" sz="2400" dirty="0" smtClean="0"/>
              <a:t>, v. </a:t>
            </a:r>
          </a:p>
          <a:p>
            <a:pPr marL="800100" lvl="1" indent="-342900">
              <a:buAutoNum type="arabicPeriod"/>
            </a:pPr>
            <a:r>
              <a:rPr lang="en-US" sz="2400" dirty="0" smtClean="0"/>
              <a:t>Recognize a distinction</a:t>
            </a:r>
          </a:p>
          <a:p>
            <a:pPr marL="800100" lvl="1" indent="-342900">
              <a:buAutoNum type="arabicPeriod"/>
            </a:pPr>
            <a:r>
              <a:rPr lang="en-US" sz="2400" dirty="0" smtClean="0"/>
              <a:t>Differentiate  </a:t>
            </a:r>
          </a:p>
          <a:p>
            <a:endParaRPr lang="en-US" sz="2400" dirty="0" smtClean="0"/>
          </a:p>
          <a:p>
            <a:pPr>
              <a:buFont typeface="Wingdings" pitchFamily="2" charset="2"/>
              <a:buChar char="Ø"/>
            </a:pPr>
            <a:r>
              <a:rPr lang="en-US" sz="2400" dirty="0" smtClean="0"/>
              <a:t>  However, the word has taken on an inaccurate connotation, “an action that denies social participation or human rights to categories of people based on prejudice”</a:t>
            </a:r>
          </a:p>
          <a:p>
            <a:pPr>
              <a:buFont typeface="Wingdings" pitchFamily="2" charset="2"/>
              <a:buChar char="Ø"/>
            </a:pPr>
            <a:endParaRPr lang="en-US" sz="2400" dirty="0" smtClean="0"/>
          </a:p>
          <a:p>
            <a:pPr>
              <a:buFont typeface="Wingdings" pitchFamily="2" charset="2"/>
              <a:buChar char="Ø"/>
              <a:defRPr/>
            </a:pPr>
            <a:r>
              <a:rPr lang="en-US" sz="2400" b="1" dirty="0" smtClean="0"/>
              <a:t>  Illegal Discrimination.  </a:t>
            </a:r>
            <a:r>
              <a:rPr lang="en-US" sz="2400" dirty="0" smtClean="0"/>
              <a:t>Knowingly and willingly denying individuals access to opportunities and outcomes in an organization based on race, color, religion, national origin, age, sex, pregnancy, citizenship, familial status, disability, veteran status, or genetic information (protected classes)</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19</a:t>
            </a:fld>
            <a:endParaRPr lang="en-US"/>
          </a:p>
        </p:txBody>
      </p:sp>
      <p:sp>
        <p:nvSpPr>
          <p:cNvPr id="3" name="TextBox 2"/>
          <p:cNvSpPr txBox="1"/>
          <p:nvPr/>
        </p:nvSpPr>
        <p:spPr>
          <a:xfrm>
            <a:off x="1371600" y="381000"/>
            <a:ext cx="3719673" cy="646331"/>
          </a:xfrm>
          <a:prstGeom prst="rect">
            <a:avLst/>
          </a:prstGeom>
          <a:noFill/>
        </p:spPr>
        <p:txBody>
          <a:bodyPr wrap="none" rtlCol="0">
            <a:spAutoFit/>
          </a:bodyPr>
          <a:lstStyle/>
          <a:p>
            <a:r>
              <a:rPr lang="en-US" sz="3600" dirty="0" smtClean="0"/>
              <a:t>Sexual Harassment</a:t>
            </a:r>
            <a:endParaRPr lang="en-US" sz="3600" dirty="0"/>
          </a:p>
        </p:txBody>
      </p:sp>
      <p:sp>
        <p:nvSpPr>
          <p:cNvPr id="4" name="Rectangle 3"/>
          <p:cNvSpPr/>
          <p:nvPr/>
        </p:nvSpPr>
        <p:spPr>
          <a:xfrm>
            <a:off x="901700" y="1587500"/>
            <a:ext cx="7785100" cy="4893647"/>
          </a:xfrm>
          <a:prstGeom prst="rect">
            <a:avLst/>
          </a:prstGeom>
        </p:spPr>
        <p:txBody>
          <a:bodyPr wrap="square">
            <a:spAutoFit/>
          </a:bodyPr>
          <a:lstStyle/>
          <a:p>
            <a:pPr>
              <a:defRPr/>
            </a:pPr>
            <a:r>
              <a:rPr lang="en-US" sz="2400" dirty="0" smtClean="0"/>
              <a:t>Bullying or coercion of a sexual nature, or the unwelcome or inappropriate promise of rewards in exchange for sexual favors</a:t>
            </a:r>
            <a:endParaRPr lang="en-US" sz="2400" b="1" dirty="0" smtClean="0"/>
          </a:p>
          <a:p>
            <a:pPr lvl="1">
              <a:buFont typeface="Wingdings" pitchFamily="2" charset="2"/>
              <a:buChar char="§"/>
              <a:defRPr/>
            </a:pPr>
            <a:r>
              <a:rPr lang="en-US" sz="2400" b="1" dirty="0" smtClean="0"/>
              <a:t>  Quid pro quo.  </a:t>
            </a:r>
            <a:r>
              <a:rPr lang="en-US" sz="2400" dirty="0" smtClean="0"/>
              <a:t>Asking for or forcing an employee to perform sexual favors in exchange for receiving some reward or avoiding negative consequences</a:t>
            </a:r>
          </a:p>
          <a:p>
            <a:pPr lvl="1">
              <a:buFont typeface="Wingdings" pitchFamily="2" charset="2"/>
              <a:buChar char="§"/>
              <a:defRPr/>
            </a:pPr>
            <a:endParaRPr lang="en-US" sz="2400" dirty="0" smtClean="0"/>
          </a:p>
          <a:p>
            <a:pPr lvl="1">
              <a:buFont typeface="Wingdings" pitchFamily="2" charset="2"/>
              <a:buChar char="§"/>
            </a:pPr>
            <a:r>
              <a:rPr lang="en-US" sz="2400" b="1" dirty="0" smtClean="0"/>
              <a:t>  Hostile work environment  </a:t>
            </a:r>
            <a:r>
              <a:rPr lang="en-US" sz="2400" dirty="0" smtClean="0"/>
              <a:t>Telling lewd jokes, displaying pornography, making sexually oriented remarks about someone’s personal appearance, and other sex-related actions that make the work environment unpleasant  to the point that it interferes with their ability to perform the job effectively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1808957" cy="646331"/>
          </a:xfrm>
          <a:prstGeom prst="rect">
            <a:avLst/>
          </a:prstGeom>
          <a:noFill/>
        </p:spPr>
        <p:txBody>
          <a:bodyPr wrap="none" rtlCol="0">
            <a:spAutoFit/>
          </a:bodyPr>
          <a:lstStyle/>
          <a:p>
            <a:r>
              <a:rPr lang="en-US" sz="3600" dirty="0" smtClean="0"/>
              <a:t>Diversity</a:t>
            </a:r>
            <a:endParaRPr lang="en-US" sz="3600" dirty="0"/>
          </a:p>
        </p:txBody>
      </p:sp>
      <p:sp>
        <p:nvSpPr>
          <p:cNvPr id="4" name="Rectangle 3"/>
          <p:cNvSpPr/>
          <p:nvPr/>
        </p:nvSpPr>
        <p:spPr>
          <a:xfrm>
            <a:off x="901520" y="1587321"/>
            <a:ext cx="7709079" cy="4893647"/>
          </a:xfrm>
          <a:prstGeom prst="rect">
            <a:avLst/>
          </a:prstGeom>
        </p:spPr>
        <p:txBody>
          <a:bodyPr wrap="square">
            <a:spAutoFit/>
          </a:bodyPr>
          <a:lstStyle/>
          <a:p>
            <a:pPr marL="0" lvl="1">
              <a:buFont typeface="Wingdings" pitchFamily="2" charset="2"/>
              <a:buChar char="Ø"/>
              <a:defRPr/>
            </a:pPr>
            <a:r>
              <a:rPr lang="en-US" sz="2400" dirty="0" smtClean="0"/>
              <a:t>  </a:t>
            </a:r>
            <a:r>
              <a:rPr lang="en-US" sz="2400" b="1" dirty="0" smtClean="0"/>
              <a:t>Common definition</a:t>
            </a:r>
            <a:r>
              <a:rPr lang="en-US" sz="2400" dirty="0" smtClean="0"/>
              <a:t>.  Dissimilarities and differences among people in age, sex, race, ethnicity, religion, sexual orientation, skin tone, physical appearance, and socioeconomic background</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Common definition fails to address differences in experience, education, knowledge, skills, abilities, personality type, political views, and thought</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Common belief is that firms must </a:t>
            </a:r>
            <a:r>
              <a:rPr lang="en-US" sz="2400" u="sng" dirty="0" smtClean="0"/>
              <a:t>manage</a:t>
            </a:r>
            <a:r>
              <a:rPr lang="en-US" sz="2400" dirty="0" smtClean="0"/>
              <a:t> diversity to improve organizational effectiveness</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Terms sex and gender</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20</a:t>
            </a:fld>
            <a:endParaRPr lang="en-US"/>
          </a:p>
        </p:txBody>
      </p:sp>
      <p:sp>
        <p:nvSpPr>
          <p:cNvPr id="3" name="TextBox 2"/>
          <p:cNvSpPr txBox="1"/>
          <p:nvPr/>
        </p:nvSpPr>
        <p:spPr>
          <a:xfrm>
            <a:off x="1371600" y="381000"/>
            <a:ext cx="5525872" cy="646331"/>
          </a:xfrm>
          <a:prstGeom prst="rect">
            <a:avLst/>
          </a:prstGeom>
          <a:noFill/>
        </p:spPr>
        <p:txBody>
          <a:bodyPr wrap="none" rtlCol="0">
            <a:spAutoFit/>
          </a:bodyPr>
          <a:lstStyle/>
          <a:p>
            <a:r>
              <a:rPr lang="en-US" sz="3600" dirty="0" smtClean="0"/>
              <a:t>What Management Must Do</a:t>
            </a:r>
            <a:endParaRPr lang="en-US" sz="3600" dirty="0"/>
          </a:p>
        </p:txBody>
      </p:sp>
      <p:sp>
        <p:nvSpPr>
          <p:cNvPr id="4" name="Rectangle 3"/>
          <p:cNvSpPr/>
          <p:nvPr/>
        </p:nvSpPr>
        <p:spPr>
          <a:xfrm>
            <a:off x="901700" y="1597402"/>
            <a:ext cx="8077200" cy="4154984"/>
          </a:xfrm>
          <a:prstGeom prst="rect">
            <a:avLst/>
          </a:prstGeom>
        </p:spPr>
        <p:txBody>
          <a:bodyPr wrap="square">
            <a:spAutoFit/>
          </a:bodyPr>
          <a:lstStyle/>
          <a:p>
            <a:pPr>
              <a:buFont typeface="Wingdings" pitchFamily="2" charset="2"/>
              <a:buChar char="Ø"/>
              <a:defRPr/>
            </a:pPr>
            <a:r>
              <a:rPr lang="en-US" sz="2400" dirty="0" smtClean="0"/>
              <a:t>  Develop and clearly communicate a sexual harassment prevention policy that is endorsed by top management</a:t>
            </a:r>
          </a:p>
          <a:p>
            <a:pPr>
              <a:buFont typeface="Wingdings" pitchFamily="2" charset="2"/>
              <a:buChar char="Ø"/>
              <a:defRPr/>
            </a:pPr>
            <a:endParaRPr lang="en-US" sz="2400" dirty="0" smtClean="0"/>
          </a:p>
          <a:p>
            <a:pPr>
              <a:buFont typeface="Wingdings" pitchFamily="2" charset="2"/>
              <a:buChar char="Ø"/>
              <a:defRPr/>
            </a:pPr>
            <a:r>
              <a:rPr lang="en-US" sz="2400" dirty="0" smtClean="0"/>
              <a:t>  Use a fair and open complaint procedure to seriously  investigate all charges of sexual harassment</a:t>
            </a:r>
          </a:p>
          <a:p>
            <a:pPr>
              <a:buFont typeface="Wingdings" pitchFamily="2" charset="2"/>
              <a:buChar char="Ø"/>
              <a:defRPr/>
            </a:pPr>
            <a:endParaRPr lang="en-US" sz="2400" dirty="0" smtClean="0"/>
          </a:p>
          <a:p>
            <a:pPr>
              <a:buFont typeface="Wingdings" pitchFamily="2" charset="2"/>
              <a:buChar char="Ø"/>
              <a:defRPr/>
            </a:pPr>
            <a:r>
              <a:rPr lang="en-US" sz="2400" dirty="0" smtClean="0"/>
              <a:t>  When it has been determined that sexual harassment has taken place, take corrective action as soon as possible</a:t>
            </a:r>
          </a:p>
          <a:p>
            <a:pPr>
              <a:buFont typeface="Wingdings" pitchFamily="2" charset="2"/>
              <a:buChar char="Ø"/>
              <a:defRPr/>
            </a:pPr>
            <a:endParaRPr lang="en-US" sz="2400" dirty="0" smtClean="0"/>
          </a:p>
          <a:p>
            <a:pPr>
              <a:buFont typeface="Wingdings" pitchFamily="2" charset="2"/>
              <a:buChar char="Ø"/>
              <a:defRPr/>
            </a:pPr>
            <a:r>
              <a:rPr lang="en-US" sz="2400" dirty="0" smtClean="0"/>
              <a:t>Provide sexual harassment prevention education and training to all organizational members, including managers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21</a:t>
            </a:fld>
            <a:endParaRPr lang="en-US"/>
          </a:p>
        </p:txBody>
      </p:sp>
      <p:sp>
        <p:nvSpPr>
          <p:cNvPr id="3" name="Rectangle 2"/>
          <p:cNvSpPr/>
          <p:nvPr/>
        </p:nvSpPr>
        <p:spPr>
          <a:xfrm>
            <a:off x="901700" y="1587500"/>
            <a:ext cx="7785100" cy="4154984"/>
          </a:xfrm>
          <a:prstGeom prst="rect">
            <a:avLst/>
          </a:prstGeom>
        </p:spPr>
        <p:txBody>
          <a:bodyPr wrap="square">
            <a:spAutoFit/>
          </a:bodyPr>
          <a:lstStyle/>
          <a:p>
            <a:pPr>
              <a:buFont typeface="Wingdings" pitchFamily="2" charset="2"/>
              <a:buChar char="Ø"/>
            </a:pPr>
            <a:r>
              <a:rPr lang="en-US" sz="2400" dirty="0" smtClean="0"/>
              <a:t>  Managers should provide employees with alternative ways to report incidents of sexual harassment</a:t>
            </a:r>
          </a:p>
          <a:p>
            <a:pPr>
              <a:buFont typeface="Wingdings" pitchFamily="2" charset="2"/>
              <a:buChar char="Ø"/>
            </a:pPr>
            <a:endParaRPr lang="en-US" sz="2400" dirty="0" smtClean="0"/>
          </a:p>
          <a:p>
            <a:pPr>
              <a:buFont typeface="Wingdings" pitchFamily="2" charset="2"/>
              <a:buChar char="Ø"/>
            </a:pPr>
            <a:r>
              <a:rPr lang="en-US" sz="2400" dirty="0" smtClean="0"/>
              <a:t>  Employees who report sexual harassment must have their rights and privacy protected</a:t>
            </a:r>
          </a:p>
          <a:p>
            <a:pPr>
              <a:buFont typeface="Wingdings" pitchFamily="2" charset="2"/>
              <a:buChar char="Ø"/>
            </a:pPr>
            <a:endParaRPr lang="en-US" sz="2400" dirty="0" smtClean="0"/>
          </a:p>
          <a:p>
            <a:pPr>
              <a:buFont typeface="Wingdings" pitchFamily="2" charset="2"/>
              <a:buChar char="Ø"/>
            </a:pPr>
            <a:r>
              <a:rPr lang="en-US" sz="2400" dirty="0" smtClean="0"/>
              <a:t>  Allegations of sexual harassment should be kept confidential</a:t>
            </a:r>
          </a:p>
          <a:p>
            <a:pPr>
              <a:buFont typeface="Wingdings" pitchFamily="2" charset="2"/>
              <a:buChar char="Ø"/>
            </a:pPr>
            <a:endParaRPr lang="en-US" sz="2400" dirty="0" smtClean="0"/>
          </a:p>
          <a:p>
            <a:pPr>
              <a:buFont typeface="Wingdings" pitchFamily="2" charset="2"/>
              <a:buChar char="Ø"/>
            </a:pPr>
            <a:r>
              <a:rPr lang="en-US" sz="2400" dirty="0" smtClean="0"/>
              <a:t>  Actions taken for proven sexual harassment should be well publicized</a:t>
            </a:r>
          </a:p>
        </p:txBody>
      </p:sp>
      <p:sp>
        <p:nvSpPr>
          <p:cNvPr id="4" name="TextBox 3"/>
          <p:cNvSpPr txBox="1"/>
          <p:nvPr/>
        </p:nvSpPr>
        <p:spPr>
          <a:xfrm>
            <a:off x="1371600" y="381000"/>
            <a:ext cx="7140416" cy="646331"/>
          </a:xfrm>
          <a:prstGeom prst="rect">
            <a:avLst/>
          </a:prstGeom>
          <a:noFill/>
        </p:spPr>
        <p:txBody>
          <a:bodyPr wrap="none" rtlCol="0">
            <a:spAutoFit/>
          </a:bodyPr>
          <a:lstStyle/>
          <a:p>
            <a:r>
              <a:rPr lang="en-US" sz="3600" dirty="0" smtClean="0"/>
              <a:t>More of What Management Must Do</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5585568" cy="646331"/>
          </a:xfrm>
          <a:prstGeom prst="rect">
            <a:avLst/>
          </a:prstGeom>
          <a:noFill/>
        </p:spPr>
        <p:txBody>
          <a:bodyPr wrap="none" rtlCol="0">
            <a:spAutoFit/>
          </a:bodyPr>
          <a:lstStyle/>
          <a:p>
            <a:r>
              <a:rPr lang="en-US" sz="3600" dirty="0" smtClean="0"/>
              <a:t>U. S. Equal Opportunity Laws</a:t>
            </a:r>
            <a:endParaRPr lang="en-US" sz="3600" dirty="0"/>
          </a:p>
        </p:txBody>
      </p:sp>
      <p:graphicFrame>
        <p:nvGraphicFramePr>
          <p:cNvPr id="4" name="Table 3"/>
          <p:cNvGraphicFramePr>
            <a:graphicFrameLocks noGrp="1"/>
          </p:cNvGraphicFramePr>
          <p:nvPr/>
        </p:nvGraphicFramePr>
        <p:xfrm>
          <a:off x="457200" y="1663521"/>
          <a:ext cx="8229600" cy="4582160"/>
        </p:xfrm>
        <a:graphic>
          <a:graphicData uri="http://schemas.openxmlformats.org/drawingml/2006/table">
            <a:tbl>
              <a:tblPr firstRow="1" bandRow="1">
                <a:tableStyleId>{93296810-A885-4BE3-A3E7-6D5BEEA58F35}</a:tableStyleId>
              </a:tblPr>
              <a:tblGrid>
                <a:gridCol w="838200"/>
                <a:gridCol w="1676400"/>
                <a:gridCol w="5715000"/>
              </a:tblGrid>
              <a:tr h="370840">
                <a:tc gridSpan="3">
                  <a:txBody>
                    <a:bodyPr/>
                    <a:lstStyle/>
                    <a:p>
                      <a:r>
                        <a:rPr lang="en-US" dirty="0" smtClean="0"/>
                        <a:t>Major Equal Employment Opportunity Laws Affecting Human Resource Management</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US" sz="1800" dirty="0" smtClean="0"/>
                        <a:t>Year</a:t>
                      </a:r>
                      <a:endParaRPr lang="en-US" sz="1800" dirty="0"/>
                    </a:p>
                  </a:txBody>
                  <a:tcPr/>
                </a:tc>
                <a:tc>
                  <a:txBody>
                    <a:bodyPr/>
                    <a:lstStyle/>
                    <a:p>
                      <a:pPr algn="ctr"/>
                      <a:r>
                        <a:rPr lang="en-US" sz="1800" dirty="0" smtClean="0"/>
                        <a:t>Law</a:t>
                      </a:r>
                      <a:endParaRPr lang="en-US" sz="1800" dirty="0"/>
                    </a:p>
                  </a:txBody>
                  <a:tcPr/>
                </a:tc>
                <a:tc>
                  <a:txBody>
                    <a:bodyPr/>
                    <a:lstStyle/>
                    <a:p>
                      <a:pPr algn="ctr"/>
                      <a:r>
                        <a:rPr lang="en-US" sz="1800" dirty="0" smtClean="0"/>
                        <a:t>Description</a:t>
                      </a:r>
                      <a:endParaRPr lang="en-US" sz="1800" dirty="0"/>
                    </a:p>
                  </a:txBody>
                  <a:tcPr/>
                </a:tc>
              </a:tr>
              <a:tr h="370840">
                <a:tc>
                  <a:txBody>
                    <a:bodyPr/>
                    <a:lstStyle/>
                    <a:p>
                      <a:r>
                        <a:rPr lang="en-US" sz="1400" dirty="0" smtClean="0"/>
                        <a:t>1963</a:t>
                      </a:r>
                      <a:endParaRPr lang="en-US" sz="1400" dirty="0"/>
                    </a:p>
                  </a:txBody>
                  <a:tcPr/>
                </a:tc>
                <a:tc>
                  <a:txBody>
                    <a:bodyPr/>
                    <a:lstStyle/>
                    <a:p>
                      <a:r>
                        <a:rPr lang="en-US" sz="1400" dirty="0" smtClean="0"/>
                        <a:t>Equal Pay Act</a:t>
                      </a:r>
                      <a:endParaRPr lang="en-US" sz="1400" dirty="0"/>
                    </a:p>
                  </a:txBody>
                  <a:tcPr/>
                </a:tc>
                <a:tc>
                  <a:txBody>
                    <a:bodyPr/>
                    <a:lstStyle/>
                    <a:p>
                      <a:r>
                        <a:rPr lang="en-US" sz="1400" dirty="0" smtClean="0"/>
                        <a:t>Requires that men and women be paid equally if they are performing equal work</a:t>
                      </a:r>
                      <a:endParaRPr lang="en-US" sz="1400" dirty="0"/>
                    </a:p>
                  </a:txBody>
                  <a:tcPr/>
                </a:tc>
              </a:tr>
              <a:tr h="370840">
                <a:tc>
                  <a:txBody>
                    <a:bodyPr/>
                    <a:lstStyle/>
                    <a:p>
                      <a:r>
                        <a:rPr lang="en-US" sz="1400" dirty="0" smtClean="0"/>
                        <a:t>1964</a:t>
                      </a:r>
                      <a:endParaRPr lang="en-US" sz="1400" dirty="0"/>
                    </a:p>
                  </a:txBody>
                  <a:tcPr/>
                </a:tc>
                <a:tc>
                  <a:txBody>
                    <a:bodyPr/>
                    <a:lstStyle/>
                    <a:p>
                      <a:r>
                        <a:rPr lang="en-US" sz="1400" dirty="0" smtClean="0"/>
                        <a:t>Civil Rights Act of 1964</a:t>
                      </a:r>
                      <a:endParaRPr lang="en-US" sz="1400" dirty="0"/>
                    </a:p>
                  </a:txBody>
                  <a:tcPr/>
                </a:tc>
                <a:tc>
                  <a:txBody>
                    <a:bodyPr/>
                    <a:lstStyle/>
                    <a:p>
                      <a:r>
                        <a:rPr lang="en-US" sz="1400" dirty="0" smtClean="0"/>
                        <a:t>Prohibits discrimination</a:t>
                      </a:r>
                      <a:r>
                        <a:rPr lang="en-US" sz="1400" baseline="0" dirty="0" smtClean="0"/>
                        <a:t> in employment decisions on the basis </a:t>
                      </a:r>
                      <a:r>
                        <a:rPr lang="en-US" sz="1400" b="1" baseline="0" dirty="0" smtClean="0"/>
                        <a:t>of race, religion, sex, color,</a:t>
                      </a:r>
                      <a:r>
                        <a:rPr lang="en-US" sz="1400" b="0" baseline="0" dirty="0" smtClean="0"/>
                        <a:t> or </a:t>
                      </a:r>
                      <a:r>
                        <a:rPr lang="en-US" sz="1400" b="1" baseline="0" dirty="0" smtClean="0"/>
                        <a:t>national origin</a:t>
                      </a:r>
                      <a:endParaRPr lang="en-US" sz="1400" b="1" dirty="0"/>
                    </a:p>
                  </a:txBody>
                  <a:tcPr/>
                </a:tc>
              </a:tr>
              <a:tr h="370840">
                <a:tc>
                  <a:txBody>
                    <a:bodyPr/>
                    <a:lstStyle/>
                    <a:p>
                      <a:r>
                        <a:rPr lang="en-US" sz="1400" dirty="0" smtClean="0"/>
                        <a:t>1967</a:t>
                      </a:r>
                      <a:endParaRPr lang="en-US" sz="1400" dirty="0"/>
                    </a:p>
                  </a:txBody>
                  <a:tcPr/>
                </a:tc>
                <a:tc>
                  <a:txBody>
                    <a:bodyPr/>
                    <a:lstStyle/>
                    <a:p>
                      <a:r>
                        <a:rPr lang="en-US" sz="1400" dirty="0" smtClean="0"/>
                        <a:t>Age Discrimination in Employment Act</a:t>
                      </a:r>
                      <a:endParaRPr lang="en-US" sz="1400" dirty="0"/>
                    </a:p>
                  </a:txBody>
                  <a:tcPr/>
                </a:tc>
                <a:tc>
                  <a:txBody>
                    <a:bodyPr/>
                    <a:lstStyle/>
                    <a:p>
                      <a:r>
                        <a:rPr lang="en-US" sz="1400" dirty="0" smtClean="0"/>
                        <a:t>Prohibits discrimination against workers over the age of 40 and restricts mandatory retirement</a:t>
                      </a:r>
                      <a:endParaRPr lang="en-US" sz="1400" dirty="0"/>
                    </a:p>
                  </a:txBody>
                  <a:tcPr/>
                </a:tc>
              </a:tr>
              <a:tr h="370840">
                <a:tc>
                  <a:txBody>
                    <a:bodyPr/>
                    <a:lstStyle/>
                    <a:p>
                      <a:r>
                        <a:rPr lang="en-US" sz="1400" dirty="0" smtClean="0"/>
                        <a:t>1978</a:t>
                      </a:r>
                      <a:endParaRPr lang="en-US" sz="1400" dirty="0"/>
                    </a:p>
                  </a:txBody>
                  <a:tcPr/>
                </a:tc>
                <a:tc>
                  <a:txBody>
                    <a:bodyPr/>
                    <a:lstStyle/>
                    <a:p>
                      <a:r>
                        <a:rPr lang="en-US" sz="1400" dirty="0" smtClean="0"/>
                        <a:t>Pregnancy Discrimination Act</a:t>
                      </a:r>
                      <a:endParaRPr lang="en-US" sz="1400" dirty="0"/>
                    </a:p>
                  </a:txBody>
                  <a:tcPr/>
                </a:tc>
                <a:tc>
                  <a:txBody>
                    <a:bodyPr/>
                    <a:lstStyle/>
                    <a:p>
                      <a:r>
                        <a:rPr lang="en-US" sz="1400" dirty="0" smtClean="0"/>
                        <a:t>Prohibits discrimination against women in employment decisions on the basis of pregnancy, childbirth, and related medical decisions</a:t>
                      </a:r>
                      <a:endParaRPr lang="en-US" sz="1400" dirty="0"/>
                    </a:p>
                  </a:txBody>
                  <a:tcPr/>
                </a:tc>
              </a:tr>
              <a:tr h="370840">
                <a:tc>
                  <a:txBody>
                    <a:bodyPr/>
                    <a:lstStyle/>
                    <a:p>
                      <a:r>
                        <a:rPr lang="en-US" sz="1400" dirty="0" smtClean="0"/>
                        <a:t>1990</a:t>
                      </a:r>
                      <a:endParaRPr lang="en-US" sz="1400" dirty="0"/>
                    </a:p>
                  </a:txBody>
                  <a:tcPr/>
                </a:tc>
                <a:tc>
                  <a:txBody>
                    <a:bodyPr/>
                    <a:lstStyle/>
                    <a:p>
                      <a:r>
                        <a:rPr lang="en-US" sz="1400" dirty="0" smtClean="0"/>
                        <a:t>Americans with Disabilities Act</a:t>
                      </a:r>
                      <a:endParaRPr lang="en-US" sz="1400" dirty="0"/>
                    </a:p>
                  </a:txBody>
                  <a:tcPr/>
                </a:tc>
                <a:tc>
                  <a:txBody>
                    <a:bodyPr/>
                    <a:lstStyle/>
                    <a:p>
                      <a:r>
                        <a:rPr lang="en-US" sz="1400" dirty="0" smtClean="0"/>
                        <a:t>Prohibits discrimination</a:t>
                      </a:r>
                      <a:r>
                        <a:rPr lang="en-US" sz="1400" baseline="0" dirty="0" smtClean="0"/>
                        <a:t> against disabled individuals in employment decision and requires employers make </a:t>
                      </a:r>
                      <a:r>
                        <a:rPr lang="en-US" sz="1400" b="1" baseline="0" dirty="0" smtClean="0"/>
                        <a:t>reasonable</a:t>
                      </a:r>
                      <a:r>
                        <a:rPr lang="en-US" sz="1400" baseline="0" dirty="0" smtClean="0"/>
                        <a:t> accommodations for disabled workers to enable them to perform their jobs</a:t>
                      </a:r>
                      <a:endParaRPr lang="en-US" sz="1400" dirty="0"/>
                    </a:p>
                  </a:txBody>
                  <a:tcPr/>
                </a:tc>
              </a:tr>
              <a:tr h="370840">
                <a:tc>
                  <a:txBody>
                    <a:bodyPr/>
                    <a:lstStyle/>
                    <a:p>
                      <a:r>
                        <a:rPr lang="en-US" sz="1400" dirty="0" smtClean="0"/>
                        <a:t>1991</a:t>
                      </a:r>
                      <a:endParaRPr lang="en-US" sz="1400" dirty="0"/>
                    </a:p>
                  </a:txBody>
                  <a:tcPr/>
                </a:tc>
                <a:tc>
                  <a:txBody>
                    <a:bodyPr/>
                    <a:lstStyle/>
                    <a:p>
                      <a:r>
                        <a:rPr lang="en-US" sz="1400" dirty="0" smtClean="0"/>
                        <a:t>Civil Rights Act of 1991</a:t>
                      </a:r>
                      <a:endParaRPr lang="en-US" sz="1400" dirty="0"/>
                    </a:p>
                  </a:txBody>
                  <a:tcPr/>
                </a:tc>
                <a:tc>
                  <a:txBody>
                    <a:bodyPr/>
                    <a:lstStyle/>
                    <a:p>
                      <a:r>
                        <a:rPr lang="en-US" sz="1400" dirty="0" smtClean="0"/>
                        <a:t>Strengthens</a:t>
                      </a:r>
                      <a:r>
                        <a:rPr lang="en-US" sz="1400" baseline="0" dirty="0" smtClean="0"/>
                        <a:t> CRA of 1964 by adding provisions for punitive and compensatory damages for intentional discrimination</a:t>
                      </a:r>
                      <a:endParaRPr lang="en-US" sz="1400" dirty="0"/>
                    </a:p>
                  </a:txBody>
                  <a:tcPr/>
                </a:tc>
              </a:tr>
              <a:tr h="370840">
                <a:tc>
                  <a:txBody>
                    <a:bodyPr/>
                    <a:lstStyle/>
                    <a:p>
                      <a:r>
                        <a:rPr lang="en-US" sz="1400" dirty="0" smtClean="0"/>
                        <a:t>1993</a:t>
                      </a:r>
                      <a:endParaRPr lang="en-US" sz="1400" dirty="0"/>
                    </a:p>
                  </a:txBody>
                  <a:tcPr/>
                </a:tc>
                <a:tc>
                  <a:txBody>
                    <a:bodyPr/>
                    <a:lstStyle/>
                    <a:p>
                      <a:r>
                        <a:rPr lang="en-US" sz="1400" dirty="0" smtClean="0"/>
                        <a:t>Family &amp;</a:t>
                      </a:r>
                      <a:r>
                        <a:rPr lang="en-US" sz="1400" baseline="0" dirty="0" smtClean="0"/>
                        <a:t> Medical Leave Act</a:t>
                      </a:r>
                      <a:endParaRPr lang="en-US" sz="1400" dirty="0"/>
                    </a:p>
                  </a:txBody>
                  <a:tcPr/>
                </a:tc>
                <a:tc>
                  <a:txBody>
                    <a:bodyPr/>
                    <a:lstStyle/>
                    <a:p>
                      <a:r>
                        <a:rPr lang="en-US" sz="1400" dirty="0" smtClean="0"/>
                        <a:t>Requires that employers provide</a:t>
                      </a:r>
                      <a:r>
                        <a:rPr lang="en-US" sz="1400" baseline="0" dirty="0" smtClean="0"/>
                        <a:t> 12 weeks of </a:t>
                      </a:r>
                      <a:r>
                        <a:rPr lang="en-US" sz="1400" b="1" baseline="0" dirty="0" smtClean="0"/>
                        <a:t>unpaid</a:t>
                      </a:r>
                      <a:r>
                        <a:rPr lang="en-US" sz="1400" baseline="0" dirty="0" smtClean="0"/>
                        <a:t> leave for medical and family reasons, including paternity and family illness</a:t>
                      </a:r>
                      <a:endParaRPr lang="en-US" sz="14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4929170" cy="646331"/>
          </a:xfrm>
          <a:prstGeom prst="rect">
            <a:avLst/>
          </a:prstGeom>
          <a:noFill/>
        </p:spPr>
        <p:txBody>
          <a:bodyPr wrap="none" rtlCol="0">
            <a:spAutoFit/>
          </a:bodyPr>
          <a:lstStyle/>
          <a:p>
            <a:r>
              <a:rPr lang="en-US" sz="3600" dirty="0" smtClean="0"/>
              <a:t>Workforce Demographics</a:t>
            </a:r>
            <a:endParaRPr lang="en-US" sz="3600" dirty="0"/>
          </a:p>
        </p:txBody>
      </p:sp>
      <p:sp>
        <p:nvSpPr>
          <p:cNvPr id="4" name="Rectangle 3"/>
          <p:cNvSpPr/>
          <p:nvPr/>
        </p:nvSpPr>
        <p:spPr>
          <a:xfrm>
            <a:off x="901520" y="1587321"/>
            <a:ext cx="7937679" cy="3785652"/>
          </a:xfrm>
          <a:prstGeom prst="rect">
            <a:avLst/>
          </a:prstGeom>
        </p:spPr>
        <p:txBody>
          <a:bodyPr wrap="square">
            <a:spAutoFit/>
          </a:bodyPr>
          <a:lstStyle/>
          <a:p>
            <a:pPr marL="0" lvl="1">
              <a:buFont typeface="Wingdings" pitchFamily="2" charset="2"/>
              <a:buChar char="Ø"/>
              <a:tabLst>
                <a:tab pos="1484313" algn="l"/>
              </a:tabLst>
              <a:defRPr/>
            </a:pPr>
            <a:r>
              <a:rPr lang="en-US" sz="2400" dirty="0" smtClean="0"/>
              <a:t>  </a:t>
            </a:r>
            <a:r>
              <a:rPr lang="en-US" sz="2400" b="1" dirty="0" smtClean="0"/>
              <a:t>Age</a:t>
            </a:r>
            <a:r>
              <a:rPr lang="en-US" sz="2400" dirty="0" smtClean="0"/>
              <a:t>.  Median age in the United States is 36.9 years, by 2030, 20% of the population will be over 65</a:t>
            </a:r>
          </a:p>
          <a:p>
            <a:pPr marL="0" lvl="1">
              <a:buFont typeface="Wingdings" pitchFamily="2" charset="2"/>
              <a:buChar char="Ø"/>
              <a:tabLst>
                <a:tab pos="1484313" algn="l"/>
              </a:tabLst>
              <a:defRPr/>
            </a:pPr>
            <a:endParaRPr lang="en-US" sz="2400" dirty="0" smtClean="0"/>
          </a:p>
          <a:p>
            <a:pPr marL="0" lvl="1">
              <a:buFont typeface="Wingdings" pitchFamily="2" charset="2"/>
              <a:buChar char="Ø"/>
              <a:tabLst>
                <a:tab pos="1484313" algn="l"/>
              </a:tabLst>
              <a:defRPr/>
            </a:pPr>
            <a:r>
              <a:rPr lang="en-US" sz="2400" dirty="0" smtClean="0"/>
              <a:t>  </a:t>
            </a:r>
            <a:r>
              <a:rPr lang="en-US" sz="2400" b="1" dirty="0" smtClean="0"/>
              <a:t>Sex</a:t>
            </a:r>
            <a:r>
              <a:rPr lang="en-US" sz="2400" dirty="0" smtClean="0"/>
              <a:t>.</a:t>
            </a:r>
          </a:p>
          <a:p>
            <a:pPr marL="457200" lvl="2">
              <a:buFont typeface="Wingdings" pitchFamily="2" charset="2"/>
              <a:buChar char="§"/>
            </a:pPr>
            <a:r>
              <a:rPr lang="en-US" sz="2400" dirty="0" smtClean="0"/>
              <a:t>  U.S. workforce is 46.7% percent female (50.8% of population)</a:t>
            </a:r>
          </a:p>
          <a:p>
            <a:pPr marL="457200" lvl="2">
              <a:buFont typeface="Wingdings" pitchFamily="2" charset="2"/>
              <a:buChar char="§"/>
            </a:pPr>
            <a:r>
              <a:rPr lang="en-US" sz="2400" dirty="0" smtClean="0"/>
              <a:t>  Women hold only 14.1% of corporate officer positions</a:t>
            </a:r>
          </a:p>
          <a:p>
            <a:pPr marL="457200" lvl="2">
              <a:buFont typeface="Wingdings" pitchFamily="2" charset="2"/>
              <a:buChar char="§"/>
            </a:pPr>
            <a:r>
              <a:rPr lang="en-US" sz="2400" dirty="0" smtClean="0"/>
              <a:t>  Women’s </a:t>
            </a:r>
            <a:r>
              <a:rPr lang="en-US" sz="2400" u="sng" dirty="0" smtClean="0"/>
              <a:t>median</a:t>
            </a:r>
            <a:r>
              <a:rPr lang="en-US" sz="2400" dirty="0" smtClean="0"/>
              <a:t> weekly earnings are $688 compared to $843 for men.  The 70% myth.</a:t>
            </a:r>
          </a:p>
          <a:p>
            <a:pPr marL="457200" lvl="2">
              <a:buFont typeface="Wingdings" pitchFamily="2" charset="2"/>
              <a:buChar char="§"/>
            </a:pPr>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3341877" cy="646331"/>
          </a:xfrm>
          <a:prstGeom prst="rect">
            <a:avLst/>
          </a:prstGeom>
          <a:noFill/>
        </p:spPr>
        <p:txBody>
          <a:bodyPr wrap="none" rtlCol="0">
            <a:spAutoFit/>
          </a:bodyPr>
          <a:lstStyle/>
          <a:p>
            <a:r>
              <a:rPr lang="en-US" sz="3600" dirty="0" smtClean="0"/>
              <a:t>Different choices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533" y="1447800"/>
            <a:ext cx="6048467" cy="5370622"/>
          </a:xfrm>
          <a:prstGeom prst="rect">
            <a:avLst/>
          </a:prstGeom>
        </p:spPr>
      </p:pic>
    </p:spTree>
    <p:extLst>
      <p:ext uri="{BB962C8B-B14F-4D97-AF65-F5344CB8AC3E}">
        <p14:creationId xmlns:p14="http://schemas.microsoft.com/office/powerpoint/2010/main" val="365008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1316386" cy="646331"/>
          </a:xfrm>
          <a:prstGeom prst="rect">
            <a:avLst/>
          </a:prstGeom>
          <a:noFill/>
        </p:spPr>
        <p:txBody>
          <a:bodyPr wrap="none" rtlCol="0">
            <a:spAutoFit/>
          </a:bodyPr>
          <a:lstStyle/>
          <a:p>
            <a:r>
              <a:rPr lang="en-US" sz="3600" dirty="0" smtClean="0"/>
              <a:t>Issues</a:t>
            </a:r>
            <a:endParaRPr lang="en-US" sz="3600" dirty="0"/>
          </a:p>
        </p:txBody>
      </p:sp>
      <p:sp>
        <p:nvSpPr>
          <p:cNvPr id="4" name="Rectangle 3"/>
          <p:cNvSpPr/>
          <p:nvPr/>
        </p:nvSpPr>
        <p:spPr>
          <a:xfrm>
            <a:off x="901520" y="1587321"/>
            <a:ext cx="7785279" cy="4154984"/>
          </a:xfrm>
          <a:prstGeom prst="rect">
            <a:avLst/>
          </a:prstGeom>
        </p:spPr>
        <p:txBody>
          <a:bodyPr wrap="square">
            <a:spAutoFit/>
          </a:bodyPr>
          <a:lstStyle/>
          <a:p>
            <a:pPr>
              <a:buFont typeface="Wingdings" pitchFamily="2" charset="2"/>
              <a:buChar char="Ø"/>
            </a:pPr>
            <a:r>
              <a:rPr lang="en-US" sz="2400" dirty="0" smtClean="0"/>
              <a:t>  </a:t>
            </a:r>
            <a:r>
              <a:rPr lang="en-US" sz="2400" b="1" dirty="0" smtClean="0"/>
              <a:t>Glass Ceiling</a:t>
            </a:r>
            <a:r>
              <a:rPr lang="en-US" sz="2400" dirty="0" smtClean="0"/>
              <a:t>.  Alludes to the perceived invisible barriers that prevents minorities and women from being promoted to top corporate positions </a:t>
            </a:r>
          </a:p>
          <a:p>
            <a:pPr lvl="1">
              <a:buFont typeface="Wingdings" pitchFamily="2" charset="2"/>
              <a:buChar char="§"/>
            </a:pPr>
            <a:r>
              <a:rPr lang="en-US" sz="2400" dirty="0" smtClean="0"/>
              <a:t>  Does it exist at your workplace?</a:t>
            </a:r>
          </a:p>
          <a:p>
            <a:pPr lvl="1">
              <a:buFont typeface="Wingdings" pitchFamily="2" charset="2"/>
              <a:buChar char="§"/>
            </a:pPr>
            <a:r>
              <a:rPr lang="en-US" sz="2400" dirty="0" smtClean="0"/>
              <a:t>  Good-ole-boy Network</a:t>
            </a:r>
          </a:p>
          <a:p>
            <a:pPr lvl="1">
              <a:buFont typeface="Wingdings" pitchFamily="2" charset="2"/>
              <a:buChar char="§"/>
            </a:pPr>
            <a:endParaRPr lang="en-US" sz="2400" dirty="0" smtClean="0"/>
          </a:p>
          <a:p>
            <a:pPr>
              <a:buFont typeface="Wingdings" pitchFamily="2" charset="2"/>
              <a:buChar char="Ø"/>
            </a:pPr>
            <a:r>
              <a:rPr lang="en-US" sz="2400" dirty="0" smtClean="0"/>
              <a:t>  Accommodations for religious practices</a:t>
            </a:r>
          </a:p>
          <a:p>
            <a:pPr lvl="1">
              <a:buFont typeface="Wingdings" pitchFamily="2" charset="2"/>
              <a:buChar char="§"/>
            </a:pPr>
            <a:r>
              <a:rPr lang="en-US" sz="2400" dirty="0" smtClean="0"/>
              <a:t>  Scheduling critical meetings</a:t>
            </a:r>
          </a:p>
          <a:p>
            <a:pPr lvl="1">
              <a:buFont typeface="Wingdings" pitchFamily="2" charset="2"/>
              <a:buChar char="§"/>
            </a:pPr>
            <a:r>
              <a:rPr lang="en-US" sz="2400" dirty="0" smtClean="0"/>
              <a:t>  Time off for religious holidays</a:t>
            </a:r>
          </a:p>
          <a:p>
            <a:pPr lvl="1">
              <a:buFont typeface="Wingdings" pitchFamily="2" charset="2"/>
              <a:buChar char="§"/>
            </a:pPr>
            <a:r>
              <a:rPr lang="en-US" sz="2400" dirty="0" smtClean="0"/>
              <a:t>  Keep in mind that 70% of U.S. population is of Judeo-Christian background</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2442015" cy="646331"/>
          </a:xfrm>
          <a:prstGeom prst="rect">
            <a:avLst/>
          </a:prstGeom>
          <a:noFill/>
        </p:spPr>
        <p:txBody>
          <a:bodyPr wrap="none" rtlCol="0">
            <a:spAutoFit/>
          </a:bodyPr>
          <a:lstStyle/>
          <a:p>
            <a:r>
              <a:rPr lang="en-US" sz="3600" dirty="0" smtClean="0"/>
              <a:t>More Issues</a:t>
            </a:r>
            <a:endParaRPr lang="en-US" sz="3600" dirty="0"/>
          </a:p>
        </p:txBody>
      </p:sp>
      <p:sp>
        <p:nvSpPr>
          <p:cNvPr id="4" name="Rectangle 3"/>
          <p:cNvSpPr/>
          <p:nvPr/>
        </p:nvSpPr>
        <p:spPr>
          <a:xfrm>
            <a:off x="901520" y="1587321"/>
            <a:ext cx="7785279" cy="3785652"/>
          </a:xfrm>
          <a:prstGeom prst="rect">
            <a:avLst/>
          </a:prstGeom>
        </p:spPr>
        <p:txBody>
          <a:bodyPr wrap="square">
            <a:spAutoFit/>
          </a:bodyPr>
          <a:lstStyle/>
          <a:p>
            <a:pPr>
              <a:buFont typeface="Wingdings" pitchFamily="2" charset="2"/>
              <a:buChar char="Ø"/>
              <a:defRPr/>
            </a:pPr>
            <a:r>
              <a:rPr lang="en-US" sz="2400" b="1" dirty="0" smtClean="0"/>
              <a:t>  Disability Issues</a:t>
            </a:r>
          </a:p>
          <a:p>
            <a:pPr marL="457200" lvl="2">
              <a:buFont typeface="Wingdings" pitchFamily="2" charset="2"/>
              <a:buChar char="§"/>
              <a:defRPr/>
            </a:pPr>
            <a:r>
              <a:rPr lang="en-US" sz="2400" dirty="0" smtClean="0"/>
              <a:t>  Providing reasonable accommodations for individuals with disabilities (ADA)</a:t>
            </a:r>
          </a:p>
          <a:p>
            <a:pPr marL="457200" lvl="2">
              <a:buFont typeface="Wingdings" pitchFamily="2" charset="2"/>
              <a:buChar char="§"/>
              <a:defRPr/>
            </a:pPr>
            <a:r>
              <a:rPr lang="en-US" sz="2400" dirty="0" smtClean="0"/>
              <a:t>  Promoting a nondiscriminatory workplace environment</a:t>
            </a:r>
          </a:p>
          <a:p>
            <a:pPr marL="457200" lvl="2">
              <a:buFont typeface="Wingdings" pitchFamily="2" charset="2"/>
              <a:buChar char="§"/>
              <a:defRPr/>
            </a:pPr>
            <a:r>
              <a:rPr lang="en-US" sz="2400" dirty="0" smtClean="0"/>
              <a:t>  Challenges of employees with communicable diseases, e.g., AIDS</a:t>
            </a:r>
          </a:p>
          <a:p>
            <a:pPr marL="457200" lvl="2">
              <a:buFont typeface="Wingdings" pitchFamily="2" charset="2"/>
              <a:buChar char="§"/>
              <a:defRPr/>
            </a:pPr>
            <a:endParaRPr lang="en-US" sz="2400" dirty="0" smtClean="0"/>
          </a:p>
          <a:p>
            <a:pPr marL="0" lvl="1">
              <a:buFont typeface="Wingdings" pitchFamily="2" charset="2"/>
              <a:buChar char="Ø"/>
              <a:defRPr/>
            </a:pPr>
            <a:r>
              <a:rPr lang="en-US" sz="2400" dirty="0" smtClean="0"/>
              <a:t>  Sexual orientation</a:t>
            </a:r>
          </a:p>
          <a:p>
            <a:pPr marL="457200" lvl="2">
              <a:buFont typeface="Wingdings" pitchFamily="2" charset="2"/>
              <a:buChar char="§"/>
              <a:defRPr/>
            </a:pPr>
            <a:r>
              <a:rPr lang="en-US" sz="2400" dirty="0" smtClean="0"/>
              <a:t>  Significant taboos still exist in the United States</a:t>
            </a:r>
          </a:p>
          <a:p>
            <a:pPr marL="457200" lvl="2">
              <a:buFont typeface="Wingdings" pitchFamily="2" charset="2"/>
              <a:buChar char="§"/>
              <a:defRPr/>
            </a:pPr>
            <a:r>
              <a:rPr lang="en-US" sz="2400" dirty="0" smtClean="0"/>
              <a:t>  Benefits for same-sex partners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3229089" cy="646331"/>
          </a:xfrm>
          <a:prstGeom prst="rect">
            <a:avLst/>
          </a:prstGeom>
          <a:noFill/>
        </p:spPr>
        <p:txBody>
          <a:bodyPr wrap="none" rtlCol="0">
            <a:spAutoFit/>
          </a:bodyPr>
          <a:lstStyle/>
          <a:p>
            <a:r>
              <a:rPr lang="en-US" sz="3600" dirty="0" smtClean="0"/>
              <a:t>Still More Issues</a:t>
            </a:r>
            <a:endParaRPr lang="en-US" sz="3600" dirty="0"/>
          </a:p>
        </p:txBody>
      </p:sp>
      <p:sp>
        <p:nvSpPr>
          <p:cNvPr id="4" name="Rectangle 3"/>
          <p:cNvSpPr/>
          <p:nvPr/>
        </p:nvSpPr>
        <p:spPr>
          <a:xfrm>
            <a:off x="901520" y="1587321"/>
            <a:ext cx="7861479" cy="4524315"/>
          </a:xfrm>
          <a:prstGeom prst="rect">
            <a:avLst/>
          </a:prstGeom>
        </p:spPr>
        <p:txBody>
          <a:bodyPr wrap="square">
            <a:spAutoFit/>
          </a:bodyPr>
          <a:lstStyle/>
          <a:p>
            <a:pPr>
              <a:buFont typeface="Wingdings" pitchFamily="2" charset="2"/>
              <a:buChar char="Ø"/>
              <a:defRPr/>
            </a:pPr>
            <a:r>
              <a:rPr lang="en-US" sz="2400" dirty="0" smtClean="0"/>
              <a:t>  </a:t>
            </a:r>
            <a:r>
              <a:rPr lang="en-US" sz="2400" b="1" dirty="0" smtClean="0"/>
              <a:t>Physical appearance</a:t>
            </a:r>
            <a:r>
              <a:rPr lang="en-US" sz="2400" dirty="0" smtClean="0"/>
              <a:t>.  Whether individuals are attractive or unattractive, thin or overweight, in most cases has no bearing on job performance</a:t>
            </a:r>
          </a:p>
          <a:p>
            <a:pPr lvl="1">
              <a:buFont typeface="Wingdings" pitchFamily="2" charset="2"/>
              <a:buChar char="§"/>
              <a:defRPr/>
            </a:pPr>
            <a:r>
              <a:rPr lang="en-US" sz="2400" dirty="0" smtClean="0"/>
              <a:t>  Sometimes, appearance meets a legitimate business purpose</a:t>
            </a:r>
          </a:p>
          <a:p>
            <a:pPr lvl="1">
              <a:buFont typeface="Wingdings" pitchFamily="2" charset="2"/>
              <a:buChar char="§"/>
              <a:defRPr/>
            </a:pPr>
            <a:r>
              <a:rPr lang="en-US" sz="2400" dirty="0" smtClean="0"/>
              <a:t>  Appearance has always been a discriminator at the human level</a:t>
            </a:r>
          </a:p>
          <a:p>
            <a:pPr lvl="1">
              <a:buFont typeface="Wingdings" pitchFamily="2" charset="2"/>
              <a:buChar char="§"/>
              <a:defRPr/>
            </a:pPr>
            <a:endParaRPr lang="en-US" sz="2400" dirty="0" smtClean="0"/>
          </a:p>
          <a:p>
            <a:pPr>
              <a:buFont typeface="Wingdings" pitchFamily="2" charset="2"/>
              <a:buChar char="Ø"/>
              <a:defRPr/>
            </a:pPr>
            <a:r>
              <a:rPr lang="en-US" sz="2400" dirty="0" smtClean="0"/>
              <a:t>  </a:t>
            </a:r>
            <a:r>
              <a:rPr lang="en-US" sz="2400" b="1" dirty="0" smtClean="0"/>
              <a:t>Socioeconomic background</a:t>
            </a:r>
            <a:r>
              <a:rPr lang="en-US" sz="2400" dirty="0" smtClean="0"/>
              <a:t>.   Is most often manifest in other discriminators, e.g., education, experience, language, or skills</a:t>
            </a:r>
          </a:p>
          <a:p>
            <a:pPr lvl="1">
              <a:defRPr/>
            </a:pPr>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3144194" cy="646331"/>
          </a:xfrm>
          <a:prstGeom prst="rect">
            <a:avLst/>
          </a:prstGeom>
          <a:noFill/>
        </p:spPr>
        <p:txBody>
          <a:bodyPr wrap="none" rtlCol="0">
            <a:spAutoFit/>
          </a:bodyPr>
          <a:lstStyle/>
          <a:p>
            <a:r>
              <a:rPr lang="en-US" sz="3600" dirty="0" smtClean="0"/>
              <a:t>Matters of Race</a:t>
            </a:r>
            <a:endParaRPr lang="en-US" sz="3600" dirty="0"/>
          </a:p>
        </p:txBody>
      </p:sp>
      <p:sp>
        <p:nvSpPr>
          <p:cNvPr id="4" name="Rectangle 3"/>
          <p:cNvSpPr/>
          <p:nvPr/>
        </p:nvSpPr>
        <p:spPr>
          <a:xfrm>
            <a:off x="901520" y="1587321"/>
            <a:ext cx="7861479" cy="3785652"/>
          </a:xfrm>
          <a:prstGeom prst="rect">
            <a:avLst/>
          </a:prstGeom>
        </p:spPr>
        <p:txBody>
          <a:bodyPr wrap="square">
            <a:spAutoFit/>
          </a:bodyPr>
          <a:lstStyle/>
          <a:p>
            <a:r>
              <a:rPr lang="en-US" sz="2400" dirty="0" smtClean="0"/>
              <a:t>The following definitions applied to the 2000 U.S. census</a:t>
            </a:r>
          </a:p>
          <a:p>
            <a:endParaRPr lang="en-US" sz="2400" dirty="0" smtClean="0"/>
          </a:p>
          <a:p>
            <a:pPr>
              <a:buFont typeface="Wingdings" pitchFamily="2" charset="2"/>
              <a:buChar char="Ø"/>
            </a:pPr>
            <a:r>
              <a:rPr lang="en-US" sz="2400" dirty="0" smtClean="0"/>
              <a:t>  </a:t>
            </a:r>
            <a:r>
              <a:rPr lang="en-US" sz="2400" b="1" dirty="0" smtClean="0"/>
              <a:t>White</a:t>
            </a:r>
            <a:r>
              <a:rPr lang="en-US" sz="2400" dirty="0" smtClean="0"/>
              <a:t>.  Having origins in any of the original peoples of Europe, the Middle East, or North Africa, such as Irish, German, English, Scottish, Italian, Lebanese, Near Easterner, Arab, or Polish</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Black or African American</a:t>
            </a:r>
            <a:r>
              <a:rPr lang="en-US" sz="2400" dirty="0" smtClean="0"/>
              <a:t>.  A person having origins in any of the Black racial groups of Africa, such as Kenyan, Nigerian, or Haitian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3028</Words>
  <Application>Microsoft Office PowerPoint</Application>
  <PresentationFormat>On-screen Show (4:3)</PresentationFormat>
  <Paragraphs>281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39</cp:revision>
  <dcterms:created xsi:type="dcterms:W3CDTF">2014-11-04T12:55:44Z</dcterms:created>
  <dcterms:modified xsi:type="dcterms:W3CDTF">2016-08-25T17:04:40Z</dcterms:modified>
</cp:coreProperties>
</file>