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aleway" panose="020B0503030101060003" pitchFamily="34" charset="77"/>
      <p:regular r:id="rId17"/>
      <p:bold r:id="rId18"/>
      <p:italic r:id="rId19"/>
      <p:boldItalic r:id="rId20"/>
    </p:embeddedFont>
    <p:embeddedFont>
      <p:font typeface="Source Sans Pro" panose="020B05030304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126" d="100"/>
          <a:sy n="126" d="100"/>
        </p:scale>
        <p:origin x="60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46343c3b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46343c3b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46343c3b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46343c3b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30dd854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30dd854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46343c3b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46343c3b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47ddb151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47ddb151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47ddb151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47ddb15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a212d3c9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a212d3c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a212d3c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a212d3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46343c3b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46343c3b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30dd8548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30dd854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46343c3b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46343c3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46343c3b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46343c3b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6343c3b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6343c3b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canssi-ncsc-ferry-delays/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lnSpc>
                <a:spcPct val="125000"/>
              </a:lnSpc>
              <a:spcBef>
                <a:spcPts val="0"/>
              </a:spcBef>
              <a:spcAft>
                <a:spcPts val="600"/>
              </a:spcAft>
              <a:buNone/>
            </a:pPr>
            <a:r>
              <a:rPr lang="en-GB" sz="4800">
                <a:solidFill>
                  <a:srgbClr val="000000"/>
                </a:solidFill>
              </a:rPr>
              <a:t>CANSSI NCSC Ferry Delays</a:t>
            </a:r>
            <a:endParaRPr sz="4800">
              <a:solidFill>
                <a:srgbClr val="000000"/>
              </a:solidFill>
            </a:endParaRPr>
          </a:p>
        </p:txBody>
      </p:sp>
      <p:sp>
        <p:nvSpPr>
          <p:cNvPr id="59" name="Google Shape;59;p13"/>
          <p:cNvSpPr txBox="1">
            <a:spLocks noGrp="1"/>
          </p:cNvSpPr>
          <p:nvPr>
            <p:ph type="subTitle" idx="1"/>
          </p:nvPr>
        </p:nvSpPr>
        <p:spPr>
          <a:xfrm>
            <a:off x="597635" y="401802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Team: TH</a:t>
            </a:r>
            <a:endParaRPr sz="2200" dirty="0"/>
          </a:p>
          <a:p>
            <a:pPr marL="0" lvl="0" indent="0" algn="l" rtl="0">
              <a:spcBef>
                <a:spcPts val="0"/>
              </a:spcBef>
              <a:spcAft>
                <a:spcPts val="0"/>
              </a:spcAft>
              <a:buNone/>
            </a:pPr>
            <a:r>
              <a:rPr lang="en-GB" sz="2200" dirty="0"/>
              <a:t>Team Members:  </a:t>
            </a:r>
            <a:r>
              <a:rPr lang="en-GB" sz="2200" dirty="0" err="1"/>
              <a:t>Xiaotong</a:t>
            </a:r>
            <a:r>
              <a:rPr lang="en-GB" sz="2200" dirty="0"/>
              <a:t> (Tania) Zhang and </a:t>
            </a:r>
            <a:r>
              <a:rPr lang="en-GB" sz="2200" dirty="0" err="1"/>
              <a:t>Shuoyang</a:t>
            </a:r>
            <a:r>
              <a:rPr lang="en-GB" sz="2200" dirty="0"/>
              <a:t> (Hedy) Shi</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chemeClr val="dk1"/>
                </a:solidFill>
              </a:rPr>
              <a:t>Methods</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a:solidFill>
                  <a:schemeClr val="dk2"/>
                </a:solidFill>
                <a:highlight>
                  <a:schemeClr val="accent6"/>
                </a:highlight>
                <a:latin typeface="Times New Roman"/>
                <a:ea typeface="Times New Roman"/>
                <a:cs typeface="Times New Roman"/>
                <a:sym typeface="Times New Roman"/>
              </a:rPr>
              <a:t>Model Selection</a:t>
            </a:r>
            <a:endParaRPr sz="2000" b="1">
              <a:solidFill>
                <a:schemeClr val="dk2"/>
              </a:solidFill>
              <a:highlight>
                <a:schemeClr val="accent6"/>
              </a:highlight>
              <a:latin typeface="Times New Roman"/>
              <a:ea typeface="Times New Roman"/>
              <a:cs typeface="Times New Roman"/>
              <a:sym typeface="Times New Roman"/>
            </a:endParaRPr>
          </a:p>
          <a:p>
            <a:pPr marL="457200" lvl="0" indent="-342900" algn="l" rtl="0">
              <a:lnSpc>
                <a:spcPct val="115000"/>
              </a:lnSpc>
              <a:spcBef>
                <a:spcPts val="160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As mentioned before, we operated cross validation first within </a:t>
            </a:r>
            <a:r>
              <a:rPr lang="en-GB" sz="1400">
                <a:solidFill>
                  <a:schemeClr val="dk2"/>
                </a:solidFill>
                <a:latin typeface="Courier New"/>
                <a:ea typeface="Courier New"/>
                <a:cs typeface="Courier New"/>
                <a:sym typeface="Courier New"/>
              </a:rPr>
              <a:t>“train.csv”</a:t>
            </a:r>
            <a:r>
              <a:rPr lang="en-GB">
                <a:solidFill>
                  <a:schemeClr val="dk2"/>
                </a:solidFill>
                <a:latin typeface="Courier New"/>
                <a:ea typeface="Courier New"/>
                <a:cs typeface="Courier New"/>
                <a:sym typeface="Courier New"/>
              </a:rPr>
              <a:t> </a:t>
            </a:r>
            <a:r>
              <a:rPr lang="en-GB">
                <a:solidFill>
                  <a:schemeClr val="dk2"/>
                </a:solidFill>
                <a:latin typeface="Times New Roman"/>
                <a:ea typeface="Times New Roman"/>
                <a:cs typeface="Times New Roman"/>
                <a:sym typeface="Times New Roman"/>
              </a:rPr>
              <a:t>by dividing it into train set and test set. The best performed models were trained using different packages, producing high accuracy rates of predictions. The predictions of the results are all numeric. </a:t>
            </a:r>
            <a:endParaRPr>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By using</a:t>
            </a:r>
            <a:r>
              <a:rPr lang="en-GB" sz="1400">
                <a:solidFill>
                  <a:schemeClr val="dk2"/>
                </a:solidFill>
                <a:latin typeface="Courier New"/>
                <a:ea typeface="Courier New"/>
                <a:cs typeface="Courier New"/>
                <a:sym typeface="Courier New"/>
              </a:rPr>
              <a:t> “confusionMatrix”</a:t>
            </a:r>
            <a:r>
              <a:rPr lang="en-GB">
                <a:solidFill>
                  <a:schemeClr val="dk2"/>
                </a:solidFill>
                <a:latin typeface="Times New Roman"/>
                <a:ea typeface="Times New Roman"/>
                <a:cs typeface="Times New Roman"/>
                <a:sym typeface="Times New Roman"/>
              </a:rPr>
              <a:t>, we can get the Sensitivity, Specificity, Prevalence, Balanced Accuracy and so on.</a:t>
            </a:r>
            <a:endParaRPr>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We also tried to calculate the accuracy simply by averaging the predicted results which are equal to the actual result.</a:t>
            </a:r>
            <a:endParaRPr>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The model with highest accuracy rate will be selected for applying into </a:t>
            </a:r>
            <a:r>
              <a:rPr lang="en-GB" sz="1400">
                <a:solidFill>
                  <a:schemeClr val="dk2"/>
                </a:solidFill>
                <a:latin typeface="Courier New"/>
                <a:ea typeface="Courier New"/>
                <a:cs typeface="Courier New"/>
                <a:sym typeface="Courier New"/>
              </a:rPr>
              <a:t>“test.csv”.</a:t>
            </a:r>
            <a:endParaRPr sz="1400">
              <a:solidFill>
                <a:schemeClr val="dk2"/>
              </a:solidFill>
              <a:latin typeface="Courier New"/>
              <a:ea typeface="Courier New"/>
              <a:cs typeface="Courier New"/>
              <a:sym typeface="Courier New"/>
            </a:endParaRPr>
          </a:p>
          <a:p>
            <a:pPr marL="457200" lvl="0" indent="0" algn="l" rtl="0">
              <a:lnSpc>
                <a:spcPct val="115000"/>
              </a:lnSpc>
              <a:spcBef>
                <a:spcPts val="1600"/>
              </a:spcBef>
              <a:spcAft>
                <a:spcPts val="1600"/>
              </a:spcAft>
              <a:buNone/>
            </a:pPr>
            <a:endParaRPr b="1">
              <a:solidFill>
                <a:schemeClr val="dk2"/>
              </a:solidFill>
              <a:highlight>
                <a:schemeClr val="lt1"/>
              </a:highlight>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6042150" y="195825"/>
            <a:ext cx="2269374" cy="151292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Results</a:t>
            </a:r>
            <a:endParaRPr>
              <a:solidFill>
                <a:schemeClr val="dk1"/>
              </a:solidFill>
            </a:endParaRPr>
          </a:p>
        </p:txBody>
      </p:sp>
      <p:sp>
        <p:nvSpPr>
          <p:cNvPr id="123" name="Google Shape;123;p23"/>
          <p:cNvSpPr txBox="1">
            <a:spLocks noGrp="1"/>
          </p:cNvSpPr>
          <p:nvPr>
            <p:ph type="body" idx="1"/>
          </p:nvPr>
        </p:nvSpPr>
        <p:spPr>
          <a:xfrm>
            <a:off x="311700" y="114042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XGBoost and Random Forest produced similar accuracy rates, with Random Forest having a slightly higher accuracy. </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b="1" u="sng">
                <a:solidFill>
                  <a:schemeClr val="dk2"/>
                </a:solidFill>
                <a:latin typeface="Times New Roman"/>
                <a:ea typeface="Times New Roman"/>
                <a:cs typeface="Times New Roman"/>
                <a:sym typeface="Times New Roman"/>
              </a:rPr>
              <a:t>Model Ensemble</a:t>
            </a:r>
            <a:r>
              <a:rPr lang="en-GB" u="sng">
                <a:solidFill>
                  <a:schemeClr val="dk2"/>
                </a:solidFill>
                <a:latin typeface="Times New Roman"/>
                <a:ea typeface="Times New Roman"/>
                <a:cs typeface="Times New Roman"/>
                <a:sym typeface="Times New Roman"/>
              </a:rPr>
              <a:t>:</a:t>
            </a:r>
            <a:r>
              <a:rPr lang="en-GB">
                <a:solidFill>
                  <a:schemeClr val="dk2"/>
                </a:solidFill>
                <a:latin typeface="Times New Roman"/>
                <a:ea typeface="Times New Roman"/>
                <a:cs typeface="Times New Roman"/>
                <a:sym typeface="Times New Roman"/>
              </a:rPr>
              <a:t> It is a method uses multiple learning algorithms to obtain better predictive performance than could be obtained from any of the constituent learning algorithms alone. Hence, after applying different models we used some good results from them to build a new dataset. After doing cross validation, we trained model and chose the most precise result to get a new model. Then we applied the new model to </a:t>
            </a:r>
            <a:r>
              <a:rPr lang="en-GB" sz="1400">
                <a:solidFill>
                  <a:schemeClr val="dk2"/>
                </a:solidFill>
                <a:latin typeface="Courier New"/>
                <a:ea typeface="Courier New"/>
                <a:cs typeface="Courier New"/>
                <a:sym typeface="Courier New"/>
              </a:rPr>
              <a:t>“test.csv”.</a:t>
            </a:r>
            <a:endParaRPr sz="1400">
              <a:solidFill>
                <a:schemeClr val="dk2"/>
              </a:solidFill>
              <a:latin typeface="Courier New"/>
              <a:ea typeface="Courier New"/>
              <a:cs typeface="Courier New"/>
              <a:sym typeface="Courier New"/>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Average the prediction results from several well-performed models to get a new prediction.</a:t>
            </a:r>
            <a:endParaRPr sz="1800">
              <a:solidFill>
                <a:schemeClr val="dk2"/>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Perform Random Forest with several great prediction results to train new model for prediction.</a:t>
            </a:r>
            <a:endParaRPr sz="1800">
              <a:solidFill>
                <a:schemeClr val="dk2"/>
              </a:solidFill>
              <a:latin typeface="Times New Roman"/>
              <a:ea typeface="Times New Roman"/>
              <a:cs typeface="Times New Roman"/>
              <a:sym typeface="Times New Roman"/>
            </a:endParaRPr>
          </a:p>
          <a:p>
            <a:pPr marL="457200" lvl="0" indent="0" algn="l" rtl="0">
              <a:lnSpc>
                <a:spcPct val="100000"/>
              </a:lnSpc>
              <a:spcBef>
                <a:spcPts val="1600"/>
              </a:spcBef>
              <a:spcAft>
                <a:spcPts val="1600"/>
              </a:spcAft>
              <a:buNone/>
            </a:pP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chemeClr val="dk1"/>
                </a:solidFill>
              </a:rPr>
              <a:t>Results</a:t>
            </a:r>
            <a:endParaRPr>
              <a:solidFill>
                <a:schemeClr val="dk1"/>
              </a:solidFill>
            </a:endParaRPr>
          </a:p>
          <a:p>
            <a:pPr marL="0" lvl="0" indent="0" algn="l" rtl="0">
              <a:spcBef>
                <a:spcPts val="0"/>
              </a:spcBef>
              <a:spcAft>
                <a:spcPts val="0"/>
              </a:spcAft>
              <a:buNone/>
            </a:pP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By using Model Ensemble, we got the highest Accuracy which is </a:t>
            </a:r>
            <a:r>
              <a:rPr lang="en-GB">
                <a:solidFill>
                  <a:schemeClr val="dk1"/>
                </a:solidFill>
                <a:latin typeface="Times New Roman"/>
                <a:ea typeface="Times New Roman"/>
                <a:cs typeface="Times New Roman"/>
                <a:sym typeface="Times New Roman"/>
              </a:rPr>
              <a:t>0.72368</a:t>
            </a:r>
            <a:r>
              <a:rPr lang="en-GB">
                <a:solidFill>
                  <a:schemeClr val="dk2"/>
                </a:solidFill>
                <a:latin typeface="Times New Roman"/>
                <a:ea typeface="Times New Roman"/>
                <a:cs typeface="Times New Roman"/>
                <a:sym typeface="Times New Roman"/>
              </a:rPr>
              <a:t> on public leaderboard.</a:t>
            </a:r>
            <a:endParaRPr>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However, our score of prediction on private leaderboard dropped to </a:t>
            </a:r>
            <a:r>
              <a:rPr lang="en-GB">
                <a:solidFill>
                  <a:schemeClr val="dk1"/>
                </a:solidFill>
                <a:latin typeface="Times New Roman"/>
                <a:ea typeface="Times New Roman"/>
                <a:cs typeface="Times New Roman"/>
                <a:sym typeface="Times New Roman"/>
              </a:rPr>
              <a:t>0.70050.</a:t>
            </a:r>
            <a:endParaRPr>
              <a:solidFill>
                <a:schemeClr val="dk1"/>
              </a:solidFill>
              <a:latin typeface="Times New Roman"/>
              <a:ea typeface="Times New Roman"/>
              <a:cs typeface="Times New Roman"/>
              <a:sym typeface="Times New Roman"/>
            </a:endParaRPr>
          </a:p>
          <a:p>
            <a:pPr marL="457200" lvl="0" indent="0" algn="l" rtl="0">
              <a:spcBef>
                <a:spcPts val="1600"/>
              </a:spcBef>
              <a:spcAft>
                <a:spcPts val="0"/>
              </a:spcAft>
              <a:buNone/>
            </a:pPr>
            <a:r>
              <a:rPr lang="en-GB">
                <a:solidFill>
                  <a:schemeClr val="dk1"/>
                </a:solidFill>
                <a:latin typeface="Times New Roman"/>
                <a:ea typeface="Times New Roman"/>
                <a:cs typeface="Times New Roman"/>
                <a:sym typeface="Times New Roman"/>
              </a:rPr>
              <a:t>-  Overfitting!</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Conclusion</a:t>
            </a:r>
            <a:endParaRPr>
              <a:solidFill>
                <a:schemeClr val="dk1"/>
              </a:solidFill>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1600"/>
              </a:spcAft>
              <a:buNone/>
            </a:pPr>
            <a:r>
              <a:rPr lang="en-GB">
                <a:solidFill>
                  <a:schemeClr val="dk2"/>
                </a:solidFill>
                <a:highlight>
                  <a:schemeClr val="lt1"/>
                </a:highlight>
                <a:latin typeface="Times New Roman"/>
                <a:ea typeface="Times New Roman"/>
                <a:cs typeface="Times New Roman"/>
                <a:sym typeface="Times New Roman"/>
              </a:rPr>
              <a:t>In order to create a better customer experience for BC Ferries around Vancouver harbours, we did ailing analysis and delay prediction. First, we did data cleaning. Second, we did variable selection. Then, we applied three models to predict ferry delays. In addition, we found </a:t>
            </a:r>
            <a:r>
              <a:rPr lang="en-GB">
                <a:solidFill>
                  <a:schemeClr val="dk2"/>
                </a:solidFill>
                <a:latin typeface="Times New Roman"/>
                <a:ea typeface="Times New Roman"/>
                <a:cs typeface="Times New Roman"/>
                <a:sym typeface="Times New Roman"/>
              </a:rPr>
              <a:t>predictions by using Random Forest have more higher accuracy rates.</a:t>
            </a:r>
            <a:r>
              <a:rPr lang="en-GB">
                <a:solidFill>
                  <a:schemeClr val="dk2"/>
                </a:solidFill>
                <a:highlight>
                  <a:schemeClr val="lt1"/>
                </a:highlight>
                <a:latin typeface="Times New Roman"/>
                <a:ea typeface="Times New Roman"/>
                <a:cs typeface="Times New Roman"/>
                <a:sym typeface="Times New Roman"/>
              </a:rPr>
              <a:t> At the end, </a:t>
            </a:r>
            <a:r>
              <a:rPr lang="en-GB">
                <a:solidFill>
                  <a:schemeClr val="dk2"/>
                </a:solidFill>
                <a:latin typeface="Times New Roman"/>
                <a:ea typeface="Times New Roman"/>
                <a:cs typeface="Times New Roman"/>
                <a:sym typeface="Times New Roman"/>
              </a:rPr>
              <a:t>we used Model Ensemble which has the highest accuracy </a:t>
            </a:r>
            <a:r>
              <a:rPr lang="en-GB">
                <a:solidFill>
                  <a:schemeClr val="dk1"/>
                </a:solidFill>
                <a:latin typeface="Times New Roman"/>
                <a:ea typeface="Times New Roman"/>
                <a:cs typeface="Times New Roman"/>
                <a:sym typeface="Times New Roman"/>
              </a:rPr>
              <a:t>0.70050</a:t>
            </a:r>
            <a:r>
              <a:rPr lang="en-GB">
                <a:solidFill>
                  <a:schemeClr val="dk2"/>
                </a:solidFill>
                <a:latin typeface="Times New Roman"/>
                <a:ea typeface="Times New Roman"/>
                <a:cs typeface="Times New Roman"/>
                <a:sym typeface="Times New Roman"/>
              </a:rPr>
              <a:t>.</a:t>
            </a:r>
            <a:endParaRPr>
              <a:solidFill>
                <a:schemeClr val="dk2"/>
              </a:solidFill>
              <a:highlight>
                <a:schemeClr val="lt1"/>
              </a:highlight>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2508738" y="2901400"/>
            <a:ext cx="4126524" cy="2029326"/>
          </a:xfrm>
          <a:prstGeom prst="rect">
            <a:avLst/>
          </a:prstGeom>
          <a:noFill/>
          <a:ln>
            <a:noFill/>
          </a:ln>
          <a:effectLst>
            <a:outerShdw blurRad="57150" dist="19050" dir="5400000" algn="bl" rotWithShape="0">
              <a:schemeClr val="lt2">
                <a:alpha val="50000"/>
              </a:scheme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Insights</a:t>
            </a:r>
            <a:endParaRPr>
              <a:solidFill>
                <a:schemeClr val="dk1"/>
              </a:solidFill>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After deleting several variables about date such as (</a:t>
            </a:r>
            <a:r>
              <a:rPr lang="en-GB" sz="1400">
                <a:solidFill>
                  <a:schemeClr val="dk2"/>
                </a:solidFill>
                <a:latin typeface="Courier New"/>
                <a:ea typeface="Courier New"/>
                <a:cs typeface="Courier New"/>
                <a:sym typeface="Courier New"/>
              </a:rPr>
              <a:t>“Day”</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“Month”</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“Day.of.Month”</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“Year”</a:t>
            </a:r>
            <a:r>
              <a:rPr lang="en-GB">
                <a:solidFill>
                  <a:schemeClr val="dk2"/>
                </a:solidFill>
                <a:latin typeface="Times New Roman"/>
                <a:ea typeface="Times New Roman"/>
                <a:cs typeface="Times New Roman"/>
                <a:sym typeface="Times New Roman"/>
              </a:rPr>
              <a:t>) in </a:t>
            </a:r>
            <a:r>
              <a:rPr lang="en-GB" sz="1400">
                <a:solidFill>
                  <a:schemeClr val="dk2"/>
                </a:solidFill>
                <a:latin typeface="Courier New"/>
                <a:ea typeface="Courier New"/>
                <a:cs typeface="Courier New"/>
                <a:sym typeface="Courier New"/>
              </a:rPr>
              <a:t>“train.csv”</a:t>
            </a:r>
            <a:r>
              <a:rPr lang="en-GB">
                <a:solidFill>
                  <a:schemeClr val="dk2"/>
                </a:solidFill>
                <a:latin typeface="Times New Roman"/>
                <a:ea typeface="Times New Roman"/>
                <a:cs typeface="Times New Roman"/>
                <a:sym typeface="Times New Roman"/>
              </a:rPr>
              <a:t>, the accuracy improved a lot.</a:t>
            </a:r>
            <a:endParaRPr>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Parallel Processing was used to speed up the code running time.</a:t>
            </a:r>
            <a:endParaRPr>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Because of the accuracy of predicting test set being about </a:t>
            </a:r>
            <a:r>
              <a:rPr lang="en-GB">
                <a:solidFill>
                  <a:schemeClr val="dk1"/>
                </a:solidFill>
                <a:latin typeface="Times New Roman"/>
                <a:ea typeface="Times New Roman"/>
                <a:cs typeface="Times New Roman"/>
                <a:sym typeface="Times New Roman"/>
              </a:rPr>
              <a:t>0.70050</a:t>
            </a:r>
            <a:r>
              <a:rPr lang="en-GB">
                <a:solidFill>
                  <a:schemeClr val="dk2"/>
                </a:solidFill>
                <a:latin typeface="Times New Roman"/>
                <a:ea typeface="Times New Roman"/>
                <a:cs typeface="Times New Roman"/>
                <a:sym typeface="Times New Roman"/>
              </a:rPr>
              <a:t>, the model built by the </a:t>
            </a:r>
            <a:r>
              <a:rPr lang="en-GB" u="sng">
                <a:solidFill>
                  <a:schemeClr val="dk2"/>
                </a:solidFill>
                <a:latin typeface="Times New Roman"/>
                <a:ea typeface="Times New Roman"/>
                <a:cs typeface="Times New Roman"/>
                <a:sym typeface="Times New Roman"/>
              </a:rPr>
              <a:t>Model Ensemble</a:t>
            </a:r>
            <a:r>
              <a:rPr lang="en-GB">
                <a:solidFill>
                  <a:schemeClr val="dk2"/>
                </a:solidFill>
                <a:latin typeface="Times New Roman"/>
                <a:ea typeface="Times New Roman"/>
                <a:cs typeface="Times New Roman"/>
                <a:sym typeface="Times New Roman"/>
              </a:rPr>
              <a:t> method for predicting does not show strong evidence to be accurate enough. We may access some new models which have higher accuracy rates in our future study.</a:t>
            </a:r>
            <a:endParaRPr>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Avoid overfitting.</a:t>
            </a:r>
            <a:endParaRPr>
              <a:solidFill>
                <a:schemeClr val="dk2"/>
              </a:solidFill>
              <a:latin typeface="Times New Roman"/>
              <a:ea typeface="Times New Roman"/>
              <a:cs typeface="Times New Roman"/>
              <a:sym typeface="Times New Roman"/>
            </a:endParaRPr>
          </a:p>
        </p:txBody>
      </p:sp>
      <p:pic>
        <p:nvPicPr>
          <p:cNvPr id="143" name="Google Shape;143;p26"/>
          <p:cNvPicPr preferRelativeResize="0"/>
          <p:nvPr/>
        </p:nvPicPr>
        <p:blipFill>
          <a:blip r:embed="rId3">
            <a:alphaModFix/>
          </a:blip>
          <a:stretch>
            <a:fillRect/>
          </a:stretch>
        </p:blipFill>
        <p:spPr>
          <a:xfrm>
            <a:off x="6600125" y="3712400"/>
            <a:ext cx="2232175" cy="12923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Introduction</a:t>
            </a:r>
            <a:endParaRPr>
              <a:solidFill>
                <a:schemeClr val="dk1"/>
              </a:solidFill>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Times New Roman"/>
              <a:buChar char="●"/>
            </a:pPr>
            <a:r>
              <a:rPr lang="en-GB">
                <a:solidFill>
                  <a:schemeClr val="dk2"/>
                </a:solidFill>
                <a:highlight>
                  <a:srgbClr val="FFFFFF"/>
                </a:highlight>
                <a:latin typeface="Times New Roman"/>
                <a:ea typeface="Times New Roman"/>
                <a:cs typeface="Times New Roman"/>
                <a:sym typeface="Times New Roman"/>
              </a:rPr>
              <a:t>This national case study competition is about </a:t>
            </a:r>
            <a:r>
              <a:rPr lang="en-GB">
                <a:solidFill>
                  <a:schemeClr val="dk2"/>
                </a:solidFill>
                <a:highlight>
                  <a:schemeClr val="lt1"/>
                </a:highlight>
                <a:latin typeface="Times New Roman"/>
                <a:ea typeface="Times New Roman"/>
                <a:cs typeface="Times New Roman"/>
                <a:sym typeface="Times New Roman"/>
              </a:rPr>
              <a:t>creating a better customer experience for BC Ferries </a:t>
            </a:r>
            <a:r>
              <a:rPr lang="en-GB">
                <a:solidFill>
                  <a:schemeClr val="dk2"/>
                </a:solidFill>
                <a:highlight>
                  <a:srgbClr val="FFFFFF"/>
                </a:highlight>
                <a:latin typeface="Times New Roman"/>
                <a:ea typeface="Times New Roman"/>
                <a:cs typeface="Times New Roman"/>
                <a:sym typeface="Times New Roman"/>
              </a:rPr>
              <a:t>around Vancouver harbours </a:t>
            </a:r>
            <a:r>
              <a:rPr lang="en-GB">
                <a:solidFill>
                  <a:schemeClr val="dk2"/>
                </a:solidFill>
                <a:highlight>
                  <a:schemeClr val="lt1"/>
                </a:highlight>
                <a:latin typeface="Times New Roman"/>
                <a:ea typeface="Times New Roman"/>
                <a:cs typeface="Times New Roman"/>
                <a:sym typeface="Times New Roman"/>
              </a:rPr>
              <a:t>with sailing analysis and delay prediction</a:t>
            </a:r>
            <a:r>
              <a:rPr lang="en-GB">
                <a:solidFill>
                  <a:schemeClr val="dk2"/>
                </a:solidFill>
                <a:highlight>
                  <a:srgbClr val="FFFFFF"/>
                </a:highlight>
                <a:latin typeface="Times New Roman"/>
                <a:ea typeface="Times New Roman"/>
                <a:cs typeface="Times New Roman"/>
                <a:sym typeface="Times New Roman"/>
              </a:rPr>
              <a:t>. </a:t>
            </a:r>
            <a:endParaRPr>
              <a:solidFill>
                <a:schemeClr val="dk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highlight>
                  <a:srgbClr val="FFFFFF"/>
                </a:highlight>
                <a:latin typeface="Times New Roman"/>
                <a:ea typeface="Times New Roman"/>
                <a:cs typeface="Times New Roman"/>
                <a:sym typeface="Times New Roman"/>
              </a:rPr>
              <a:t>Our task is </a:t>
            </a:r>
            <a:r>
              <a:rPr lang="en-GB">
                <a:solidFill>
                  <a:schemeClr val="dk2"/>
                </a:solidFill>
                <a:highlight>
                  <a:schemeClr val="lt1"/>
                </a:highlight>
                <a:latin typeface="Times New Roman"/>
                <a:ea typeface="Times New Roman"/>
                <a:cs typeface="Times New Roman"/>
                <a:sym typeface="Times New Roman"/>
              </a:rPr>
              <a:t>predicting whether or not each sailing described in the testing dataset was delayed.</a:t>
            </a:r>
            <a:endParaRPr>
              <a:solidFill>
                <a:schemeClr val="dk2"/>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highlight>
                  <a:schemeClr val="lt1"/>
                </a:highlight>
                <a:latin typeface="Times New Roman"/>
                <a:ea typeface="Times New Roman"/>
                <a:cs typeface="Times New Roman"/>
                <a:sym typeface="Times New Roman"/>
              </a:rPr>
              <a:t>In the methods section, we will perform the data cleaning step, and model selection using LASSO, XGBoost, Random Forest and other machine learning methods.</a:t>
            </a:r>
            <a:endParaRPr>
              <a:solidFill>
                <a:schemeClr val="dk2"/>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highlight>
                  <a:schemeClr val="lt1"/>
                </a:highlight>
                <a:latin typeface="Times New Roman"/>
                <a:ea typeface="Times New Roman"/>
                <a:cs typeface="Times New Roman"/>
                <a:sym typeface="Times New Roman"/>
              </a:rPr>
              <a:t>In the results section, we will describe the best model as well as choosing the best model for predicting.</a:t>
            </a:r>
            <a:endParaRPr>
              <a:solidFill>
                <a:schemeClr val="dk2"/>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highlight>
                  <a:schemeClr val="lt1"/>
                </a:highlight>
                <a:latin typeface="Times New Roman"/>
                <a:ea typeface="Times New Roman"/>
                <a:cs typeface="Times New Roman"/>
                <a:sym typeface="Times New Roman"/>
              </a:rPr>
              <a:t>In the conclusions section, we will conclude our whole project.</a:t>
            </a:r>
            <a:endParaRPr>
              <a:solidFill>
                <a:schemeClr val="dk2"/>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a:solidFill>
                  <a:schemeClr val="dk2"/>
                </a:solidFill>
                <a:highlight>
                  <a:schemeClr val="lt1"/>
                </a:highlight>
                <a:latin typeface="Times New Roman"/>
                <a:ea typeface="Times New Roman"/>
                <a:cs typeface="Times New Roman"/>
                <a:sym typeface="Times New Roman"/>
              </a:rPr>
              <a:t>In the insights section, we will </a:t>
            </a:r>
            <a:r>
              <a:rPr lang="en-GB">
                <a:solidFill>
                  <a:schemeClr val="dk2"/>
                </a:solidFill>
                <a:latin typeface="Times New Roman"/>
                <a:ea typeface="Times New Roman"/>
                <a:cs typeface="Times New Roman"/>
                <a:sym typeface="Times New Roman"/>
              </a:rPr>
              <a:t>talk about our insights, interesting results, and our ideas for future.</a:t>
            </a:r>
            <a:endParaRPr>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Methods</a:t>
            </a:r>
            <a:endParaRPr>
              <a:solidFill>
                <a:schemeClr val="dk1"/>
              </a:solidFill>
            </a:endParaRPr>
          </a:p>
        </p:txBody>
      </p:sp>
      <p:sp>
        <p:nvSpPr>
          <p:cNvPr id="73" name="Google Shape;73;p15"/>
          <p:cNvSpPr txBox="1">
            <a:spLocks noGrp="1"/>
          </p:cNvSpPr>
          <p:nvPr>
            <p:ph type="body" idx="1"/>
          </p:nvPr>
        </p:nvSpPr>
        <p:spPr>
          <a:xfrm>
            <a:off x="311700" y="1152475"/>
            <a:ext cx="8520600" cy="385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00" b="1">
                <a:solidFill>
                  <a:schemeClr val="dk2"/>
                </a:solidFill>
                <a:highlight>
                  <a:schemeClr val="accent6"/>
                </a:highlight>
                <a:latin typeface="Times New Roman"/>
                <a:ea typeface="Times New Roman"/>
                <a:cs typeface="Times New Roman"/>
                <a:sym typeface="Times New Roman"/>
              </a:rPr>
              <a:t>Data</a:t>
            </a:r>
            <a:r>
              <a:rPr lang="en-GB" b="1">
                <a:solidFill>
                  <a:schemeClr val="dk2"/>
                </a:solidFill>
                <a:latin typeface="Times New Roman"/>
                <a:ea typeface="Times New Roman"/>
                <a:cs typeface="Times New Roman"/>
                <a:sym typeface="Times New Roman"/>
              </a:rPr>
              <a:t> </a:t>
            </a:r>
            <a:r>
              <a:rPr lang="en-GB">
                <a:solidFill>
                  <a:schemeClr val="dk2"/>
                </a:solidFill>
                <a:latin typeface="Times New Roman"/>
                <a:ea typeface="Times New Roman"/>
                <a:cs typeface="Times New Roman"/>
                <a:sym typeface="Times New Roman"/>
              </a:rPr>
              <a:t>The data of sailings, traffic, weather in Vancouver and weather in Victoria are gathered from </a:t>
            </a:r>
            <a:r>
              <a:rPr lang="en-GB" u="sng">
                <a:solidFill>
                  <a:srgbClr val="4A86E8"/>
                </a:solidFill>
                <a:latin typeface="Times New Roman"/>
                <a:ea typeface="Times New Roman"/>
                <a:cs typeface="Times New Roman"/>
                <a:sym typeface="Times New Roman"/>
                <a:hlinkClick r:id="rId3"/>
              </a:rPr>
              <a:t>https://www.kaggle.com/c/canssi-ncsc-ferry-delays/data</a:t>
            </a:r>
            <a:r>
              <a:rPr lang="en-GB">
                <a:solidFill>
                  <a:schemeClr val="dk2"/>
                </a:solidFill>
                <a:latin typeface="Times New Roman"/>
                <a:ea typeface="Times New Roman"/>
                <a:cs typeface="Times New Roman"/>
                <a:sym typeface="Times New Roman"/>
              </a:rPr>
              <a:t>.</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1600"/>
              </a:spcBef>
              <a:spcAft>
                <a:spcPts val="0"/>
              </a:spcAft>
              <a:buClr>
                <a:schemeClr val="dk2"/>
              </a:buClr>
              <a:buSzPts val="1800"/>
              <a:buFont typeface="Times New Roman"/>
              <a:buChar char="●"/>
            </a:pPr>
            <a:r>
              <a:rPr lang="en-GB">
                <a:solidFill>
                  <a:schemeClr val="dk2"/>
                </a:solidFill>
                <a:highlight>
                  <a:srgbClr val="FFFFFF"/>
                </a:highlight>
                <a:latin typeface="Times New Roman"/>
                <a:ea typeface="Times New Roman"/>
                <a:cs typeface="Times New Roman"/>
                <a:sym typeface="Times New Roman"/>
              </a:rPr>
              <a:t>The sailing dataset consists of 61,880 sailings (Aug 2016 to Mar 2018). </a:t>
            </a:r>
            <a:endParaRPr>
              <a:solidFill>
                <a:schemeClr val="dk2"/>
              </a:solidFill>
              <a:highlight>
                <a:schemeClr val="lt1"/>
              </a:highlight>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a:solidFill>
                  <a:schemeClr val="dk1"/>
                </a:solidFill>
                <a:highlight>
                  <a:schemeClr val="lt1"/>
                </a:highlight>
                <a:latin typeface="Courier New"/>
                <a:ea typeface="Courier New"/>
                <a:cs typeface="Courier New"/>
                <a:sym typeface="Courier New"/>
              </a:rPr>
              <a:t>“train.csv”</a:t>
            </a:r>
            <a:r>
              <a:rPr lang="en-GB" sz="1800">
                <a:solidFill>
                  <a:schemeClr val="dk2"/>
                </a:solidFill>
                <a:highlight>
                  <a:schemeClr val="lt1"/>
                </a:highlight>
                <a:latin typeface="Times New Roman"/>
                <a:ea typeface="Times New Roman"/>
                <a:cs typeface="Times New Roman"/>
                <a:sym typeface="Times New Roman"/>
              </a:rPr>
              <a:t> including 80% of the sailings (49,504 sailings, Aug 2016 to Nov 2017) with covariates such as </a:t>
            </a:r>
            <a:r>
              <a:rPr lang="en-GB">
                <a:solidFill>
                  <a:schemeClr val="dk2"/>
                </a:solidFill>
                <a:highlight>
                  <a:schemeClr val="lt1"/>
                </a:highlight>
                <a:latin typeface="Courier New"/>
                <a:ea typeface="Courier New"/>
                <a:cs typeface="Courier New"/>
                <a:sym typeface="Courier New"/>
              </a:rPr>
              <a:t>“Day”</a:t>
            </a:r>
            <a:r>
              <a:rPr lang="en-GB" sz="1800">
                <a:solidFill>
                  <a:schemeClr val="dk2"/>
                </a:solidFill>
                <a:highlight>
                  <a:schemeClr val="lt1"/>
                </a:highlight>
                <a:latin typeface="Times New Roman"/>
                <a:ea typeface="Times New Roman"/>
                <a:cs typeface="Times New Roman"/>
                <a:sym typeface="Times New Roman"/>
              </a:rPr>
              <a:t>, </a:t>
            </a:r>
            <a:r>
              <a:rPr lang="en-GB">
                <a:solidFill>
                  <a:schemeClr val="dk2"/>
                </a:solidFill>
                <a:highlight>
                  <a:schemeClr val="lt1"/>
                </a:highlight>
                <a:latin typeface="Courier New"/>
                <a:ea typeface="Courier New"/>
                <a:cs typeface="Courier New"/>
                <a:sym typeface="Courier New"/>
              </a:rPr>
              <a:t>“Scheduled.Departure”</a:t>
            </a:r>
            <a:r>
              <a:rPr lang="en-GB" sz="1800">
                <a:solidFill>
                  <a:schemeClr val="dk2"/>
                </a:solidFill>
                <a:highlight>
                  <a:schemeClr val="lt1"/>
                </a:highlight>
                <a:latin typeface="Times New Roman"/>
                <a:ea typeface="Times New Roman"/>
                <a:cs typeface="Times New Roman"/>
                <a:sym typeface="Times New Roman"/>
              </a:rPr>
              <a:t> and so on</a:t>
            </a:r>
            <a:endParaRPr sz="1800">
              <a:solidFill>
                <a:schemeClr val="dk2"/>
              </a:solidFill>
              <a:highlight>
                <a:schemeClr val="lt1"/>
              </a:highlight>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a:solidFill>
                  <a:schemeClr val="dk1"/>
                </a:solidFill>
                <a:highlight>
                  <a:schemeClr val="lt1"/>
                </a:highlight>
                <a:latin typeface="Courier New"/>
                <a:ea typeface="Courier New"/>
                <a:cs typeface="Courier New"/>
                <a:sym typeface="Courier New"/>
              </a:rPr>
              <a:t>“test.csv”</a:t>
            </a:r>
            <a:r>
              <a:rPr lang="en-GB" sz="1800">
                <a:solidFill>
                  <a:schemeClr val="dk2"/>
                </a:solidFill>
                <a:highlight>
                  <a:schemeClr val="lt1"/>
                </a:highlight>
                <a:latin typeface="Times New Roman"/>
                <a:ea typeface="Times New Roman"/>
                <a:cs typeface="Times New Roman"/>
                <a:sym typeface="Times New Roman"/>
              </a:rPr>
              <a:t> including 20% of the sailings (12,376 sailings, Nov 2017 to Mar 2018) with covariates such as </a:t>
            </a:r>
            <a:r>
              <a:rPr lang="en-GB">
                <a:solidFill>
                  <a:schemeClr val="dk2"/>
                </a:solidFill>
                <a:highlight>
                  <a:schemeClr val="lt1"/>
                </a:highlight>
                <a:latin typeface="Courier New"/>
                <a:ea typeface="Courier New"/>
                <a:cs typeface="Courier New"/>
                <a:sym typeface="Courier New"/>
              </a:rPr>
              <a:t>“Day”</a:t>
            </a:r>
            <a:r>
              <a:rPr lang="en-GB" sz="1800">
                <a:solidFill>
                  <a:schemeClr val="dk2"/>
                </a:solidFill>
                <a:highlight>
                  <a:schemeClr val="lt1"/>
                </a:highlight>
                <a:latin typeface="Times New Roman"/>
                <a:ea typeface="Times New Roman"/>
                <a:cs typeface="Times New Roman"/>
                <a:sym typeface="Times New Roman"/>
              </a:rPr>
              <a:t>, </a:t>
            </a:r>
            <a:r>
              <a:rPr lang="en-GB">
                <a:solidFill>
                  <a:schemeClr val="dk2"/>
                </a:solidFill>
                <a:highlight>
                  <a:schemeClr val="lt1"/>
                </a:highlight>
                <a:latin typeface="Courier New"/>
                <a:ea typeface="Courier New"/>
                <a:cs typeface="Courier New"/>
                <a:sym typeface="Courier New"/>
              </a:rPr>
              <a:t>“Scheduled.Departure”</a:t>
            </a:r>
            <a:r>
              <a:rPr lang="en-GB" sz="1800">
                <a:solidFill>
                  <a:schemeClr val="dk2"/>
                </a:solidFill>
                <a:highlight>
                  <a:schemeClr val="lt1"/>
                </a:highlight>
                <a:latin typeface="Times New Roman"/>
                <a:ea typeface="Times New Roman"/>
                <a:cs typeface="Times New Roman"/>
                <a:sym typeface="Times New Roman"/>
              </a:rPr>
              <a:t> and so on</a:t>
            </a:r>
            <a:endParaRPr sz="1800">
              <a:solidFill>
                <a:schemeClr val="dk2"/>
              </a:solidFill>
              <a:highlight>
                <a:schemeClr val="lt1"/>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sz="1400">
                <a:solidFill>
                  <a:schemeClr val="dk1"/>
                </a:solidFill>
                <a:highlight>
                  <a:schemeClr val="lt1"/>
                </a:highlight>
                <a:latin typeface="Courier New"/>
                <a:ea typeface="Courier New"/>
                <a:cs typeface="Courier New"/>
                <a:sym typeface="Courier New"/>
              </a:rPr>
              <a:t>“traffic.csv”</a:t>
            </a:r>
            <a:r>
              <a:rPr lang="en-GB">
                <a:solidFill>
                  <a:schemeClr val="dk2"/>
                </a:solidFill>
                <a:highlight>
                  <a:schemeClr val="lt1"/>
                </a:highlight>
                <a:latin typeface="Times New Roman"/>
                <a:ea typeface="Times New Roman"/>
                <a:cs typeface="Times New Roman"/>
                <a:sym typeface="Times New Roman"/>
              </a:rPr>
              <a:t> </a:t>
            </a:r>
            <a:r>
              <a:rPr lang="en-GB" sz="1400">
                <a:solidFill>
                  <a:schemeClr val="dk2"/>
                </a:solidFill>
                <a:highlight>
                  <a:schemeClr val="lt1"/>
                </a:highlight>
                <a:latin typeface="Courier New"/>
                <a:ea typeface="Courier New"/>
                <a:cs typeface="Courier New"/>
                <a:sym typeface="Courier New"/>
              </a:rPr>
              <a:t>“Traffic.Ordinal”</a:t>
            </a:r>
            <a:r>
              <a:rPr lang="en-GB">
                <a:solidFill>
                  <a:schemeClr val="dk2"/>
                </a:solidFill>
                <a:highlight>
                  <a:schemeClr val="lt1"/>
                </a:highlight>
                <a:latin typeface="Times New Roman"/>
                <a:ea typeface="Times New Roman"/>
                <a:cs typeface="Times New Roman"/>
                <a:sym typeface="Times New Roman"/>
              </a:rPr>
              <a:t> </a:t>
            </a:r>
            <a:r>
              <a:rPr lang="en-GB">
                <a:solidFill>
                  <a:schemeClr val="dk2"/>
                </a:solidFill>
                <a:highlight>
                  <a:srgbClr val="FFFFFF"/>
                </a:highlight>
                <a:latin typeface="Times New Roman"/>
                <a:ea typeface="Times New Roman"/>
                <a:cs typeface="Times New Roman"/>
                <a:sym typeface="Times New Roman"/>
              </a:rPr>
              <a:t>variable includes an integer with range 1 to 5 indicating the amount of traffic on the Lion's Gate Bridge</a:t>
            </a:r>
            <a:endParaRPr>
              <a:solidFill>
                <a:schemeClr val="dk2"/>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sz="1400">
                <a:solidFill>
                  <a:schemeClr val="dk1"/>
                </a:solidFill>
                <a:highlight>
                  <a:schemeClr val="lt1"/>
                </a:highlight>
                <a:latin typeface="Courier New"/>
                <a:ea typeface="Courier New"/>
                <a:cs typeface="Courier New"/>
                <a:sym typeface="Courier New"/>
              </a:rPr>
              <a:t>“vancouver.csv”</a:t>
            </a:r>
            <a:r>
              <a:rPr lang="en-GB">
                <a:solidFill>
                  <a:schemeClr val="dk2"/>
                </a:solidFill>
                <a:highlight>
                  <a:schemeClr val="lt1"/>
                </a:highlight>
                <a:latin typeface="Times New Roman"/>
                <a:ea typeface="Times New Roman"/>
                <a:cs typeface="Times New Roman"/>
                <a:sym typeface="Times New Roman"/>
              </a:rPr>
              <a:t> describing weather in Vancouver with covariates such as </a:t>
            </a:r>
            <a:r>
              <a:rPr lang="en-GB" sz="1400">
                <a:solidFill>
                  <a:schemeClr val="dk2"/>
                </a:solidFill>
                <a:highlight>
                  <a:schemeClr val="lt1"/>
                </a:highlight>
                <a:latin typeface="Courier New"/>
                <a:ea typeface="Courier New"/>
                <a:cs typeface="Courier New"/>
                <a:sym typeface="Courier New"/>
              </a:rPr>
              <a:t>“</a:t>
            </a:r>
            <a:r>
              <a:rPr lang="en-GB" sz="1400">
                <a:solidFill>
                  <a:schemeClr val="dk2"/>
                </a:solidFill>
                <a:latin typeface="Courier New"/>
                <a:ea typeface="Courier New"/>
                <a:cs typeface="Courier New"/>
                <a:sym typeface="Courier New"/>
              </a:rPr>
              <a:t>Temperature.in.Celsius”</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“Dew.Point.Temperature.in.Celsius”</a:t>
            </a:r>
            <a:r>
              <a:rPr lang="en-GB">
                <a:solidFill>
                  <a:schemeClr val="dk2"/>
                </a:solidFill>
                <a:latin typeface="Times New Roman"/>
                <a:ea typeface="Times New Roman"/>
                <a:cs typeface="Times New Roman"/>
                <a:sym typeface="Times New Roman"/>
              </a:rPr>
              <a:t> and so on</a:t>
            </a:r>
            <a:endParaRPr>
              <a:solidFill>
                <a:schemeClr val="dk2"/>
              </a:solidFill>
              <a:highlight>
                <a:schemeClr val="lt1"/>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sz="1400">
                <a:solidFill>
                  <a:schemeClr val="dk1"/>
                </a:solidFill>
                <a:highlight>
                  <a:schemeClr val="lt1"/>
                </a:highlight>
                <a:latin typeface="Courier New"/>
                <a:ea typeface="Courier New"/>
                <a:cs typeface="Courier New"/>
                <a:sym typeface="Courier New"/>
              </a:rPr>
              <a:t>“victoria.csv”</a:t>
            </a:r>
            <a:r>
              <a:rPr lang="en-GB">
                <a:solidFill>
                  <a:schemeClr val="dk2"/>
                </a:solidFill>
                <a:highlight>
                  <a:schemeClr val="lt1"/>
                </a:highlight>
                <a:latin typeface="Times New Roman"/>
                <a:ea typeface="Times New Roman"/>
                <a:cs typeface="Times New Roman"/>
                <a:sym typeface="Times New Roman"/>
              </a:rPr>
              <a:t> describing weather in Victoria with covariates such as </a:t>
            </a:r>
            <a:r>
              <a:rPr lang="en-GB" sz="1400">
                <a:solidFill>
                  <a:schemeClr val="dk2"/>
                </a:solidFill>
                <a:highlight>
                  <a:schemeClr val="lt1"/>
                </a:highlight>
                <a:latin typeface="Courier New"/>
                <a:ea typeface="Courier New"/>
                <a:cs typeface="Courier New"/>
                <a:sym typeface="Courier New"/>
              </a:rPr>
              <a:t>“</a:t>
            </a:r>
            <a:r>
              <a:rPr lang="en-GB" sz="1400">
                <a:solidFill>
                  <a:schemeClr val="dk2"/>
                </a:solidFill>
                <a:latin typeface="Courier New"/>
                <a:ea typeface="Courier New"/>
                <a:cs typeface="Courier New"/>
                <a:sym typeface="Courier New"/>
              </a:rPr>
              <a:t>Temperature.in.Celsius”</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“Dew.Point.Temperature.in.Celsius”</a:t>
            </a:r>
            <a:r>
              <a:rPr lang="en-GB">
                <a:solidFill>
                  <a:schemeClr val="dk2"/>
                </a:solidFill>
                <a:latin typeface="Times New Roman"/>
                <a:ea typeface="Times New Roman"/>
                <a:cs typeface="Times New Roman"/>
                <a:sym typeface="Times New Roman"/>
              </a:rPr>
              <a:t> and so on</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Methods</a:t>
            </a:r>
            <a:endParaRPr>
              <a:solidFill>
                <a:schemeClr val="dk1"/>
              </a:solidFill>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00" b="1">
                <a:solidFill>
                  <a:schemeClr val="dk2"/>
                </a:solidFill>
                <a:highlight>
                  <a:schemeClr val="accent6"/>
                </a:highlight>
                <a:latin typeface="Times New Roman"/>
                <a:ea typeface="Times New Roman"/>
                <a:cs typeface="Times New Roman"/>
                <a:sym typeface="Times New Roman"/>
              </a:rPr>
              <a:t>Data Cleaning</a:t>
            </a:r>
            <a:r>
              <a:rPr lang="en-GB" sz="2000" b="1">
                <a:solidFill>
                  <a:schemeClr val="dk2"/>
                </a:solidFill>
                <a:latin typeface="Times New Roman"/>
                <a:ea typeface="Times New Roman"/>
                <a:cs typeface="Times New Roman"/>
                <a:sym typeface="Times New Roman"/>
              </a:rPr>
              <a:t> </a:t>
            </a:r>
            <a:r>
              <a:rPr lang="en-GB">
                <a:solidFill>
                  <a:schemeClr val="dk2"/>
                </a:solidFill>
                <a:latin typeface="Times New Roman"/>
                <a:ea typeface="Times New Roman"/>
                <a:cs typeface="Times New Roman"/>
                <a:sym typeface="Times New Roman"/>
              </a:rPr>
              <a:t>The data need to be cleaned and reorganized first to produce a good result.</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160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Find key variables and then convert characters to categorical data</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Dealing with </a:t>
            </a:r>
            <a:r>
              <a:rPr lang="en-GB" b="1">
                <a:solidFill>
                  <a:schemeClr val="dk2"/>
                </a:solidFill>
                <a:latin typeface="Times New Roman"/>
                <a:ea typeface="Times New Roman"/>
                <a:cs typeface="Times New Roman"/>
                <a:sym typeface="Times New Roman"/>
              </a:rPr>
              <a:t>missing values</a:t>
            </a:r>
            <a:endParaRPr b="1">
              <a:solidFill>
                <a:schemeClr val="dk2"/>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Search missing values </a:t>
            </a:r>
            <a:r>
              <a:rPr lang="en-GB">
                <a:solidFill>
                  <a:schemeClr val="dk2"/>
                </a:solidFill>
                <a:latin typeface="Courier New"/>
                <a:ea typeface="Courier New"/>
                <a:cs typeface="Courier New"/>
                <a:sym typeface="Courier New"/>
              </a:rPr>
              <a:t>“Trip.Duration”</a:t>
            </a:r>
            <a:r>
              <a:rPr lang="en-GB" sz="1800">
                <a:solidFill>
                  <a:schemeClr val="dk2"/>
                </a:solidFill>
                <a:latin typeface="Times New Roman"/>
                <a:ea typeface="Times New Roman"/>
                <a:cs typeface="Times New Roman"/>
                <a:sym typeface="Times New Roman"/>
              </a:rPr>
              <a:t> from BC Ferry official website</a:t>
            </a:r>
            <a:endParaRPr sz="1800">
              <a:solidFill>
                <a:schemeClr val="dk2"/>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For each element in </a:t>
            </a:r>
            <a:r>
              <a:rPr lang="en-GB">
                <a:solidFill>
                  <a:schemeClr val="dk2"/>
                </a:solidFill>
                <a:latin typeface="Courier New"/>
                <a:ea typeface="Courier New"/>
                <a:cs typeface="Courier New"/>
                <a:sym typeface="Courier New"/>
              </a:rPr>
              <a:t>“train.csv”</a:t>
            </a:r>
            <a:r>
              <a:rPr lang="en-GB" sz="1800">
                <a:solidFill>
                  <a:schemeClr val="dk2"/>
                </a:solidFill>
                <a:latin typeface="Times New Roman"/>
                <a:ea typeface="Times New Roman"/>
                <a:cs typeface="Times New Roman"/>
                <a:sym typeface="Times New Roman"/>
              </a:rPr>
              <a:t> add columns like </a:t>
            </a:r>
            <a:r>
              <a:rPr lang="en-GB">
                <a:solidFill>
                  <a:schemeClr val="dk2"/>
                </a:solidFill>
                <a:latin typeface="Courier New"/>
                <a:ea typeface="Courier New"/>
                <a:cs typeface="Courier New"/>
                <a:sym typeface="Courier New"/>
              </a:rPr>
              <a:t>“last_time_traffic”</a:t>
            </a:r>
            <a:r>
              <a:rPr lang="en-GB" sz="1800">
                <a:solidFill>
                  <a:schemeClr val="dk2"/>
                </a:solidFill>
                <a:latin typeface="Times New Roman"/>
                <a:ea typeface="Times New Roman"/>
                <a:cs typeface="Times New Roman"/>
                <a:sym typeface="Times New Roman"/>
              </a:rPr>
              <a:t>, </a:t>
            </a:r>
            <a:r>
              <a:rPr lang="en-GB">
                <a:solidFill>
                  <a:schemeClr val="dk2"/>
                </a:solidFill>
                <a:latin typeface="Courier New"/>
                <a:ea typeface="Courier New"/>
                <a:cs typeface="Courier New"/>
                <a:sym typeface="Courier New"/>
              </a:rPr>
              <a:t>“next_time_traffic”</a:t>
            </a:r>
            <a:r>
              <a:rPr lang="en-GB" sz="1800">
                <a:solidFill>
                  <a:schemeClr val="dk2"/>
                </a:solidFill>
                <a:latin typeface="Times New Roman"/>
                <a:ea typeface="Times New Roman"/>
                <a:cs typeface="Times New Roman"/>
                <a:sym typeface="Times New Roman"/>
              </a:rPr>
              <a:t>,  </a:t>
            </a:r>
            <a:r>
              <a:rPr lang="en-GB">
                <a:solidFill>
                  <a:schemeClr val="dk2"/>
                </a:solidFill>
                <a:latin typeface="Courier New"/>
                <a:ea typeface="Courier New"/>
                <a:cs typeface="Courier New"/>
                <a:sym typeface="Courier New"/>
              </a:rPr>
              <a:t>“van_temperature_last”</a:t>
            </a:r>
            <a:r>
              <a:rPr lang="en-GB" sz="1800">
                <a:solidFill>
                  <a:schemeClr val="dk2"/>
                </a:solidFill>
                <a:latin typeface="Times New Roman"/>
                <a:ea typeface="Times New Roman"/>
                <a:cs typeface="Times New Roman"/>
                <a:sym typeface="Times New Roman"/>
              </a:rPr>
              <a:t>, </a:t>
            </a:r>
            <a:r>
              <a:rPr lang="en-GB">
                <a:solidFill>
                  <a:schemeClr val="dk2"/>
                </a:solidFill>
                <a:latin typeface="Courier New"/>
                <a:ea typeface="Courier New"/>
                <a:cs typeface="Courier New"/>
                <a:sym typeface="Courier New"/>
              </a:rPr>
              <a:t>“van_temperature_next”</a:t>
            </a:r>
            <a:r>
              <a:rPr lang="en-GB" sz="1800">
                <a:solidFill>
                  <a:schemeClr val="dk2"/>
                </a:solidFill>
                <a:latin typeface="Times New Roman"/>
                <a:ea typeface="Times New Roman"/>
                <a:cs typeface="Times New Roman"/>
                <a:sym typeface="Times New Roman"/>
              </a:rPr>
              <a:t> and so on. So that, we can fill in the missing value with </a:t>
            </a:r>
            <a:r>
              <a:rPr lang="en-GB">
                <a:solidFill>
                  <a:schemeClr val="dk2"/>
                </a:solidFill>
                <a:latin typeface="Courier New"/>
                <a:ea typeface="Courier New"/>
                <a:cs typeface="Courier New"/>
                <a:sym typeface="Courier New"/>
              </a:rPr>
              <a:t>“last”</a:t>
            </a:r>
            <a:r>
              <a:rPr lang="en-GB" sz="1800">
                <a:solidFill>
                  <a:schemeClr val="dk2"/>
                </a:solidFill>
                <a:latin typeface="Times New Roman"/>
                <a:ea typeface="Times New Roman"/>
                <a:cs typeface="Times New Roman"/>
                <a:sym typeface="Times New Roman"/>
              </a:rPr>
              <a:t> or </a:t>
            </a:r>
            <a:r>
              <a:rPr lang="en-GB">
                <a:solidFill>
                  <a:schemeClr val="dk2"/>
                </a:solidFill>
                <a:latin typeface="Courier New"/>
                <a:ea typeface="Courier New"/>
                <a:cs typeface="Courier New"/>
                <a:sym typeface="Courier New"/>
              </a:rPr>
              <a:t>“next”</a:t>
            </a:r>
            <a:endParaRPr>
              <a:solidFill>
                <a:schemeClr val="dk2"/>
              </a:solidFill>
              <a:latin typeface="Courier New"/>
              <a:ea typeface="Courier New"/>
              <a:cs typeface="Courier New"/>
              <a:sym typeface="Courier New"/>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Use </a:t>
            </a:r>
            <a:r>
              <a:rPr lang="en-GB">
                <a:solidFill>
                  <a:schemeClr val="dk2"/>
                </a:solidFill>
                <a:latin typeface="Courier New"/>
                <a:ea typeface="Courier New"/>
                <a:cs typeface="Courier New"/>
                <a:sym typeface="Courier New"/>
              </a:rPr>
              <a:t>“na.approx”</a:t>
            </a:r>
            <a:r>
              <a:rPr lang="en-GB" sz="1800">
                <a:solidFill>
                  <a:schemeClr val="dk2"/>
                </a:solidFill>
                <a:latin typeface="Times New Roman"/>
                <a:ea typeface="Times New Roman"/>
                <a:cs typeface="Times New Roman"/>
                <a:sym typeface="Times New Roman"/>
              </a:rPr>
              <a:t> to estimate the missing value</a:t>
            </a:r>
            <a:endParaRPr sz="1800">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Switch columns order of </a:t>
            </a:r>
            <a:r>
              <a:rPr lang="en-GB" sz="1400">
                <a:solidFill>
                  <a:schemeClr val="dk2"/>
                </a:solidFill>
                <a:latin typeface="Courier New"/>
                <a:ea typeface="Courier New"/>
                <a:cs typeface="Courier New"/>
                <a:sym typeface="Courier New"/>
              </a:rPr>
              <a:t>“test.csv”</a:t>
            </a:r>
            <a:r>
              <a:rPr lang="en-GB">
                <a:solidFill>
                  <a:schemeClr val="dk2"/>
                </a:solidFill>
                <a:latin typeface="Times New Roman"/>
                <a:ea typeface="Times New Roman"/>
                <a:cs typeface="Times New Roman"/>
                <a:sym typeface="Times New Roman"/>
              </a:rPr>
              <a:t> to get the same order of columns of </a:t>
            </a:r>
            <a:r>
              <a:rPr lang="en-GB" sz="1400">
                <a:solidFill>
                  <a:schemeClr val="dk2"/>
                </a:solidFill>
                <a:latin typeface="Courier New"/>
                <a:ea typeface="Courier New"/>
                <a:cs typeface="Courier New"/>
                <a:sym typeface="Courier New"/>
              </a:rPr>
              <a:t>“train.csv”</a:t>
            </a:r>
            <a:endParaRPr sz="1400">
              <a:solidFill>
                <a:schemeClr val="dk2"/>
              </a:solidFill>
              <a:latin typeface="Courier New"/>
              <a:ea typeface="Courier New"/>
              <a:cs typeface="Courier New"/>
              <a:sym typeface="Courier New"/>
            </a:endParaRPr>
          </a:p>
          <a:p>
            <a:pPr marL="457200" lvl="0" indent="0" algn="l" rtl="0">
              <a:lnSpc>
                <a:spcPct val="100000"/>
              </a:lnSpc>
              <a:spcBef>
                <a:spcPts val="1600"/>
              </a:spcBef>
              <a:spcAft>
                <a:spcPts val="1600"/>
              </a:spcAft>
              <a:buNone/>
            </a:pPr>
            <a:endParaRPr>
              <a:solidFill>
                <a:schemeClr val="dk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chemeClr val="dk1"/>
                </a:solidFill>
              </a:rPr>
              <a:t>Methods</a:t>
            </a:r>
            <a:endParaRPr>
              <a:solidFill>
                <a:schemeClr val="dk1"/>
              </a:solidFill>
            </a:endParaRPr>
          </a:p>
          <a:p>
            <a:pPr marL="0" lvl="0" indent="0" algn="l" rtl="0">
              <a:spcBef>
                <a:spcPts val="0"/>
              </a:spcBef>
              <a:spcAft>
                <a:spcPts val="0"/>
              </a:spcAft>
              <a:buNone/>
            </a:pPr>
            <a:endParaRPr/>
          </a:p>
        </p:txBody>
      </p:sp>
      <p:sp>
        <p:nvSpPr>
          <p:cNvPr id="85" name="Google Shape;85;p1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2"/>
                </a:solidFill>
                <a:highlight>
                  <a:schemeClr val="accent6"/>
                </a:highlight>
                <a:latin typeface="Times New Roman"/>
                <a:ea typeface="Times New Roman"/>
                <a:cs typeface="Times New Roman"/>
                <a:sym typeface="Times New Roman"/>
              </a:rPr>
              <a:t>Model Selection</a:t>
            </a:r>
            <a:r>
              <a:rPr lang="en-GB" sz="2000" b="1">
                <a:solidFill>
                  <a:schemeClr val="dk2"/>
                </a:solidFill>
                <a:latin typeface="Times New Roman"/>
                <a:ea typeface="Times New Roman"/>
                <a:cs typeface="Times New Roman"/>
                <a:sym typeface="Times New Roman"/>
              </a:rPr>
              <a:t> </a:t>
            </a:r>
            <a:r>
              <a:rPr lang="en-GB">
                <a:solidFill>
                  <a:schemeClr val="dk2"/>
                </a:solidFill>
                <a:latin typeface="Times New Roman"/>
                <a:ea typeface="Times New Roman"/>
                <a:cs typeface="Times New Roman"/>
                <a:sym typeface="Times New Roman"/>
              </a:rPr>
              <a:t>We tried three different models which are </a:t>
            </a:r>
            <a:r>
              <a:rPr lang="en-GB" b="1">
                <a:solidFill>
                  <a:schemeClr val="dk2"/>
                </a:solidFill>
                <a:latin typeface="Times New Roman"/>
                <a:ea typeface="Times New Roman"/>
                <a:cs typeface="Times New Roman"/>
                <a:sym typeface="Times New Roman"/>
              </a:rPr>
              <a:t>LASSO</a:t>
            </a:r>
            <a:r>
              <a:rPr lang="en-GB">
                <a:solidFill>
                  <a:schemeClr val="dk2"/>
                </a:solidFill>
                <a:latin typeface="Times New Roman"/>
                <a:ea typeface="Times New Roman"/>
                <a:cs typeface="Times New Roman"/>
                <a:sym typeface="Times New Roman"/>
              </a:rPr>
              <a:t>, </a:t>
            </a:r>
            <a:r>
              <a:rPr lang="en-GB" b="1">
                <a:solidFill>
                  <a:schemeClr val="dk2"/>
                </a:solidFill>
                <a:latin typeface="Times New Roman"/>
                <a:ea typeface="Times New Roman"/>
                <a:cs typeface="Times New Roman"/>
                <a:sym typeface="Times New Roman"/>
              </a:rPr>
              <a:t>Random Forest</a:t>
            </a:r>
            <a:r>
              <a:rPr lang="en-GB">
                <a:solidFill>
                  <a:schemeClr val="dk2"/>
                </a:solidFill>
                <a:latin typeface="Times New Roman"/>
                <a:ea typeface="Times New Roman"/>
                <a:cs typeface="Times New Roman"/>
                <a:sym typeface="Times New Roman"/>
              </a:rPr>
              <a:t> and </a:t>
            </a:r>
            <a:r>
              <a:rPr lang="en-GB" b="1">
                <a:solidFill>
                  <a:schemeClr val="dk2"/>
                </a:solidFill>
                <a:latin typeface="Times New Roman"/>
                <a:ea typeface="Times New Roman"/>
                <a:cs typeface="Times New Roman"/>
                <a:sym typeface="Times New Roman"/>
              </a:rPr>
              <a:t>XGBoost</a:t>
            </a:r>
            <a:r>
              <a:rPr lang="en-GB">
                <a:solidFill>
                  <a:schemeClr val="dk2"/>
                </a:solidFill>
                <a:latin typeface="Times New Roman"/>
                <a:ea typeface="Times New Roman"/>
                <a:cs typeface="Times New Roman"/>
                <a:sym typeface="Times New Roman"/>
              </a:rPr>
              <a:t>.</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1600"/>
              </a:spcBef>
              <a:spcAft>
                <a:spcPts val="0"/>
              </a:spcAft>
              <a:buClr>
                <a:schemeClr val="dk2"/>
              </a:buClr>
              <a:buSzPts val="1800"/>
              <a:buFont typeface="Times New Roman"/>
              <a:buChar char="●"/>
            </a:pPr>
            <a:r>
              <a:rPr lang="en-GB" b="1" u="sng">
                <a:solidFill>
                  <a:schemeClr val="dk2"/>
                </a:solidFill>
                <a:latin typeface="Times New Roman"/>
                <a:ea typeface="Times New Roman"/>
                <a:cs typeface="Times New Roman"/>
                <a:sym typeface="Times New Roman"/>
              </a:rPr>
              <a:t>Cross-validation:</a:t>
            </a:r>
            <a:r>
              <a:rPr lang="en-GB" b="1">
                <a:solidFill>
                  <a:schemeClr val="dk2"/>
                </a:solidFill>
                <a:latin typeface="Times New Roman"/>
                <a:ea typeface="Times New Roman"/>
                <a:cs typeface="Times New Roman"/>
                <a:sym typeface="Times New Roman"/>
              </a:rPr>
              <a:t> </a:t>
            </a:r>
            <a:r>
              <a:rPr lang="en-GB">
                <a:solidFill>
                  <a:schemeClr val="dk2"/>
                </a:solidFill>
                <a:latin typeface="Times New Roman"/>
                <a:ea typeface="Times New Roman"/>
                <a:cs typeface="Times New Roman"/>
                <a:sym typeface="Times New Roman"/>
              </a:rPr>
              <a:t>Divide the linked dataset into two groups (training set and test set). The training set would be used to build a model, and the test set would be made the delay prediction. Then, we can get the approximate accuracy without wasting our submission chances.</a:t>
            </a:r>
            <a:endParaRPr b="1">
              <a:solidFill>
                <a:schemeClr val="dk2"/>
              </a:solidFill>
              <a:latin typeface="Times New Roman"/>
              <a:ea typeface="Times New Roman"/>
              <a:cs typeface="Times New Roman"/>
              <a:sym typeface="Times New Roman"/>
            </a:endParaRPr>
          </a:p>
          <a:p>
            <a:pPr marL="457200" lvl="0" indent="0" algn="l" rtl="0">
              <a:lnSpc>
                <a:spcPct val="115000"/>
              </a:lnSpc>
              <a:spcBef>
                <a:spcPts val="1600"/>
              </a:spcBef>
              <a:spcAft>
                <a:spcPts val="1600"/>
              </a:spcAft>
              <a:buNone/>
            </a:pP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chemeClr val="dk1"/>
                </a:solidFill>
              </a:rPr>
              <a:t>Methods</a:t>
            </a:r>
            <a:endParaRPr>
              <a:solidFill>
                <a:schemeClr val="dk1"/>
              </a:solidFill>
            </a:endParaRPr>
          </a:p>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2"/>
                </a:solidFill>
                <a:highlight>
                  <a:schemeClr val="accent6"/>
                </a:highlight>
                <a:latin typeface="Times New Roman"/>
                <a:ea typeface="Times New Roman"/>
                <a:cs typeface="Times New Roman"/>
                <a:sym typeface="Times New Roman"/>
              </a:rPr>
              <a:t>Model Selection </a:t>
            </a:r>
            <a:endParaRPr b="1">
              <a:solidFill>
                <a:schemeClr val="dk2"/>
              </a:solidFill>
              <a:latin typeface="Times New Roman"/>
              <a:ea typeface="Times New Roman"/>
              <a:cs typeface="Times New Roman"/>
              <a:sym typeface="Times New Roman"/>
            </a:endParaRPr>
          </a:p>
          <a:p>
            <a:pPr marL="457200" lvl="0" indent="-342900" algn="l" rtl="0">
              <a:spcBef>
                <a:spcPts val="1600"/>
              </a:spcBef>
              <a:spcAft>
                <a:spcPts val="0"/>
              </a:spcAft>
              <a:buClr>
                <a:schemeClr val="dk2"/>
              </a:buClr>
              <a:buSzPts val="1800"/>
              <a:buFont typeface="Times New Roman"/>
              <a:buChar char="●"/>
            </a:pPr>
            <a:r>
              <a:rPr lang="en-GB" b="1">
                <a:solidFill>
                  <a:schemeClr val="dk2"/>
                </a:solidFill>
                <a:latin typeface="Times New Roman"/>
                <a:ea typeface="Times New Roman"/>
                <a:cs typeface="Times New Roman"/>
                <a:sym typeface="Times New Roman"/>
              </a:rPr>
              <a:t>LASSO</a:t>
            </a:r>
            <a:r>
              <a:rPr lang="en-GB">
                <a:solidFill>
                  <a:schemeClr val="dk2"/>
                </a:solidFill>
                <a:latin typeface="Times New Roman"/>
                <a:ea typeface="Times New Roman"/>
                <a:cs typeface="Times New Roman"/>
                <a:sym typeface="Times New Roman"/>
              </a:rPr>
              <a:t> (least absolute shrinkage and selection operator) is a regression analysis method that performs both variable selection and regularization in order to enhance the prediction accuracy and interpretability of the statistical model it produces. </a:t>
            </a:r>
            <a:endParaRPr>
              <a:solidFill>
                <a:schemeClr val="dk2"/>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Courier New"/>
              <a:buChar char="○"/>
            </a:pPr>
            <a:r>
              <a:rPr lang="en-GB">
                <a:solidFill>
                  <a:schemeClr val="dk2"/>
                </a:solidFill>
                <a:latin typeface="Courier New"/>
                <a:ea typeface="Courier New"/>
                <a:cs typeface="Courier New"/>
                <a:sym typeface="Courier New"/>
              </a:rPr>
              <a:t>cv_lasso &lt;- cv.glmnet(train_train_x,as.numeric(train_train_y), nfolds = </a:t>
            </a:r>
            <a:r>
              <a:rPr lang="en-GB">
                <a:solidFill>
                  <a:srgbClr val="0000FF"/>
                </a:solidFill>
                <a:latin typeface="Courier New"/>
                <a:ea typeface="Courier New"/>
                <a:cs typeface="Courier New"/>
                <a:sym typeface="Courier New"/>
              </a:rPr>
              <a:t>1000</a:t>
            </a:r>
            <a:r>
              <a:rPr lang="en-GB">
                <a:solidFill>
                  <a:schemeClr val="dk2"/>
                </a:solidFill>
                <a:latin typeface="Courier New"/>
                <a:ea typeface="Courier New"/>
                <a:cs typeface="Courier New"/>
                <a:sym typeface="Courier New"/>
              </a:rPr>
              <a:t>,  standardize = </a:t>
            </a:r>
            <a:r>
              <a:rPr lang="en-GB">
                <a:solidFill>
                  <a:srgbClr val="0000FF"/>
                </a:solidFill>
                <a:latin typeface="Courier New"/>
                <a:ea typeface="Courier New"/>
                <a:cs typeface="Courier New"/>
                <a:sym typeface="Courier New"/>
              </a:rPr>
              <a:t>FALSE</a:t>
            </a:r>
            <a:r>
              <a:rPr lang="en-GB">
                <a:solidFill>
                  <a:schemeClr val="dk2"/>
                </a:solidFill>
                <a:latin typeface="Courier New"/>
                <a:ea typeface="Courier New"/>
                <a:cs typeface="Courier New"/>
                <a:sym typeface="Courier New"/>
              </a:rPr>
              <a:t>, type.measure = </a:t>
            </a:r>
            <a:r>
              <a:rPr lang="en-GB">
                <a:solidFill>
                  <a:srgbClr val="38761D"/>
                </a:solidFill>
                <a:latin typeface="Courier New"/>
                <a:ea typeface="Courier New"/>
                <a:cs typeface="Courier New"/>
                <a:sym typeface="Courier New"/>
              </a:rPr>
              <a:t>"mse"</a:t>
            </a:r>
            <a:r>
              <a:rPr lang="en-GB">
                <a:solidFill>
                  <a:schemeClr val="dk2"/>
                </a:solidFill>
                <a:latin typeface="Courier New"/>
                <a:ea typeface="Courier New"/>
                <a:cs typeface="Courier New"/>
                <a:sym typeface="Courier New"/>
              </a:rPr>
              <a:t>)</a:t>
            </a:r>
            <a:endParaRPr b="1">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Char char="●"/>
            </a:pPr>
            <a:r>
              <a:rPr lang="en-GB" b="1">
                <a:solidFill>
                  <a:schemeClr val="dk2"/>
                </a:solidFill>
                <a:latin typeface="Times New Roman"/>
                <a:ea typeface="Times New Roman"/>
                <a:cs typeface="Times New Roman"/>
                <a:sym typeface="Times New Roman"/>
              </a:rPr>
              <a:t>Random Forest</a:t>
            </a:r>
            <a:r>
              <a:rPr lang="en-GB">
                <a:solidFill>
                  <a:schemeClr val="dk2"/>
                </a:solidFill>
                <a:latin typeface="Times New Roman"/>
                <a:ea typeface="Times New Roman"/>
                <a:cs typeface="Times New Roman"/>
                <a:sym typeface="Times New Roman"/>
              </a:rPr>
              <a:t> consists of a large number of individual decision trees that operate as an ensemble. Each individual tree in the random forest spits out a class prediction and the class with the most votes becomes our model’s prediction.</a:t>
            </a:r>
            <a:endParaRPr>
              <a:solidFill>
                <a:schemeClr val="dk2"/>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Courier New"/>
              <a:buChar char="○"/>
            </a:pPr>
            <a:r>
              <a:rPr lang="en-GB">
                <a:solidFill>
                  <a:schemeClr val="dk2"/>
                </a:solidFill>
                <a:latin typeface="Courier New"/>
                <a:ea typeface="Courier New"/>
                <a:cs typeface="Courier New"/>
                <a:sym typeface="Courier New"/>
              </a:rPr>
              <a:t>rf&lt;-randomForest(train_x_matrix,as.numeric(train_y))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chemeClr val="dk1"/>
                </a:solidFill>
              </a:rPr>
              <a:t>Methods</a:t>
            </a:r>
            <a:endParaRPr>
              <a:solidFill>
                <a:schemeClr val="dk1"/>
              </a:solidFill>
            </a:endParaRPr>
          </a:p>
        </p:txBody>
      </p:sp>
      <p:sp>
        <p:nvSpPr>
          <p:cNvPr id="97" name="Google Shape;97;p19"/>
          <p:cNvSpPr txBox="1">
            <a:spLocks noGrp="1"/>
          </p:cNvSpPr>
          <p:nvPr>
            <p:ph type="body" idx="1"/>
          </p:nvPr>
        </p:nvSpPr>
        <p:spPr>
          <a:xfrm>
            <a:off x="311700" y="1152475"/>
            <a:ext cx="85878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a:solidFill>
                  <a:srgbClr val="000000"/>
                </a:solidFill>
                <a:highlight>
                  <a:schemeClr val="accent6"/>
                </a:highlight>
                <a:latin typeface="Times New Roman"/>
                <a:ea typeface="Times New Roman"/>
                <a:cs typeface="Times New Roman"/>
                <a:sym typeface="Times New Roman"/>
              </a:rPr>
              <a:t>Model Selection </a:t>
            </a:r>
            <a:endParaRPr>
              <a:solidFill>
                <a:schemeClr val="dk2"/>
              </a:solidFill>
              <a:highlight>
                <a:schemeClr val="lt1"/>
              </a:highlight>
              <a:latin typeface="Times New Roman"/>
              <a:ea typeface="Times New Roman"/>
              <a:cs typeface="Times New Roman"/>
              <a:sym typeface="Times New Roman"/>
            </a:endParaRPr>
          </a:p>
          <a:p>
            <a:pPr marL="457200" lvl="0" indent="-342900" algn="l" rtl="0">
              <a:lnSpc>
                <a:spcPct val="100000"/>
              </a:lnSpc>
              <a:spcBef>
                <a:spcPts val="1600"/>
              </a:spcBef>
              <a:spcAft>
                <a:spcPts val="0"/>
              </a:spcAft>
              <a:buClr>
                <a:schemeClr val="dk2"/>
              </a:buClr>
              <a:buSzPts val="1800"/>
              <a:buFont typeface="Times New Roman"/>
              <a:buChar char="●"/>
            </a:pPr>
            <a:r>
              <a:rPr lang="en-GB" b="1">
                <a:solidFill>
                  <a:schemeClr val="dk2"/>
                </a:solidFill>
                <a:highlight>
                  <a:schemeClr val="lt1"/>
                </a:highlight>
                <a:latin typeface="Times New Roman"/>
                <a:ea typeface="Times New Roman"/>
                <a:cs typeface="Times New Roman"/>
                <a:sym typeface="Times New Roman"/>
              </a:rPr>
              <a:t>XGBoost</a:t>
            </a:r>
            <a:r>
              <a:rPr lang="en-GB">
                <a:solidFill>
                  <a:schemeClr val="dk2"/>
                </a:solidFill>
                <a:highlight>
                  <a:schemeClr val="lt1"/>
                </a:highlight>
                <a:latin typeface="Times New Roman"/>
                <a:ea typeface="Times New Roman"/>
                <a:cs typeface="Times New Roman"/>
                <a:sym typeface="Times New Roman"/>
              </a:rPr>
              <a:t> is </a:t>
            </a:r>
            <a:r>
              <a:rPr lang="en-GB">
                <a:solidFill>
                  <a:schemeClr val="dk2"/>
                </a:solidFill>
                <a:latin typeface="Times New Roman"/>
                <a:ea typeface="Times New Roman"/>
                <a:cs typeface="Times New Roman"/>
                <a:sym typeface="Times New Roman"/>
              </a:rPr>
              <a:t>an optimized distributed gradient boosting library designed to be highly efficient, flexible and portable. </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It implements machine learning algorithms under the Gradient Boosting framework. XGBoost provides a parallel tree boosting (also known as GBDT, GBM) that solve many data science problems in a fast and accurate way.</a:t>
            </a:r>
            <a:endParaRPr>
              <a:solidFill>
                <a:schemeClr val="dk2"/>
              </a:solidFill>
              <a:highlight>
                <a:schemeClr val="lt1"/>
              </a:highlight>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A design goal was to make the best use of available resources to train the model. Some key algorithm implementation features include:</a:t>
            </a:r>
            <a:endParaRPr>
              <a:solidFill>
                <a:schemeClr val="dk2"/>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Sparse Aware implementation with automatic handling of missing data values.</a:t>
            </a:r>
            <a:endParaRPr sz="1800">
              <a:solidFill>
                <a:schemeClr val="dk2"/>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Block Structure to support the parallelization of tree construction.</a:t>
            </a:r>
            <a:endParaRPr sz="1800">
              <a:solidFill>
                <a:schemeClr val="dk2"/>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2"/>
              </a:buClr>
              <a:buSzPts val="1800"/>
              <a:buFont typeface="Times New Roman"/>
              <a:buChar char="○"/>
            </a:pPr>
            <a:r>
              <a:rPr lang="en-GB" sz="1800">
                <a:solidFill>
                  <a:schemeClr val="dk2"/>
                </a:solidFill>
                <a:latin typeface="Times New Roman"/>
                <a:ea typeface="Times New Roman"/>
                <a:cs typeface="Times New Roman"/>
                <a:sym typeface="Times New Roman"/>
              </a:rPr>
              <a:t>Continued Training so that you can further boost an already fitted model on new data.</a:t>
            </a:r>
            <a:endParaRPr sz="18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chemeClr val="dk1"/>
                </a:solidFill>
              </a:rPr>
              <a:t>Methods</a:t>
            </a:r>
            <a:endParaRPr/>
          </a:p>
        </p:txBody>
      </p:sp>
      <p:sp>
        <p:nvSpPr>
          <p:cNvPr id="103" name="Google Shape;103;p20"/>
          <p:cNvSpPr txBox="1">
            <a:spLocks noGrp="1"/>
          </p:cNvSpPr>
          <p:nvPr>
            <p:ph type="body" idx="1"/>
          </p:nvPr>
        </p:nvSpPr>
        <p:spPr>
          <a:xfrm>
            <a:off x="311700" y="1152475"/>
            <a:ext cx="4448400" cy="38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2"/>
                </a:solidFill>
                <a:highlight>
                  <a:schemeClr val="accent6"/>
                </a:highlight>
                <a:latin typeface="Times New Roman"/>
                <a:ea typeface="Times New Roman"/>
                <a:cs typeface="Times New Roman"/>
                <a:sym typeface="Times New Roman"/>
              </a:rPr>
              <a:t>Model Selection </a:t>
            </a:r>
            <a:endParaRPr sz="2000" b="1">
              <a:solidFill>
                <a:schemeClr val="dk2"/>
              </a:solidFill>
              <a:highlight>
                <a:schemeClr val="accent6"/>
              </a:highlight>
              <a:latin typeface="Times New Roman"/>
              <a:ea typeface="Times New Roman"/>
              <a:cs typeface="Times New Roman"/>
              <a:sym typeface="Times New Roman"/>
            </a:endParaRPr>
          </a:p>
          <a:p>
            <a:pPr marL="457200" lvl="0" indent="-342900" algn="l" rtl="0">
              <a:lnSpc>
                <a:spcPct val="100000"/>
              </a:lnSpc>
              <a:spcBef>
                <a:spcPts val="160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We tried to change the values of </a:t>
            </a:r>
            <a:r>
              <a:rPr lang="en-GB" sz="1400">
                <a:solidFill>
                  <a:schemeClr val="dk2"/>
                </a:solidFill>
                <a:latin typeface="Courier New"/>
                <a:ea typeface="Courier New"/>
                <a:cs typeface="Courier New"/>
                <a:sym typeface="Courier New"/>
              </a:rPr>
              <a:t>“max_depth”</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“nround”</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“lambda”</a:t>
            </a:r>
            <a:r>
              <a:rPr lang="en-GB">
                <a:solidFill>
                  <a:schemeClr val="dk2"/>
                </a:solidFill>
                <a:latin typeface="Times New Roman"/>
                <a:ea typeface="Times New Roman"/>
                <a:cs typeface="Times New Roman"/>
                <a:sym typeface="Times New Roman"/>
              </a:rPr>
              <a:t> and get several different accuracy rates.</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Because the variables in XGBoost must be numeric. We applied </a:t>
            </a:r>
            <a:r>
              <a:rPr lang="en-GB" u="sng">
                <a:solidFill>
                  <a:schemeClr val="dk2"/>
                </a:solidFill>
                <a:latin typeface="Times New Roman"/>
                <a:ea typeface="Times New Roman"/>
                <a:cs typeface="Times New Roman"/>
                <a:sym typeface="Times New Roman"/>
              </a:rPr>
              <a:t>One Hot Encoding</a:t>
            </a:r>
            <a:r>
              <a:rPr lang="en-GB">
                <a:solidFill>
                  <a:schemeClr val="dk2"/>
                </a:solidFill>
                <a:latin typeface="Times New Roman"/>
                <a:ea typeface="Times New Roman"/>
                <a:cs typeface="Times New Roman"/>
                <a:sym typeface="Times New Roman"/>
              </a:rPr>
              <a:t> to convert categorical variables to numeric variables.</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We should also avoid overfitting when using </a:t>
            </a:r>
            <a:r>
              <a:rPr lang="en-GB" sz="1400">
                <a:solidFill>
                  <a:schemeClr val="dk2"/>
                </a:solidFill>
                <a:latin typeface="Courier New"/>
                <a:ea typeface="Courier New"/>
                <a:cs typeface="Courier New"/>
                <a:sym typeface="Courier New"/>
              </a:rPr>
              <a:t>“max_depth”</a:t>
            </a:r>
            <a:r>
              <a:rPr lang="en-GB">
                <a:solidFill>
                  <a:schemeClr val="dk2"/>
                </a:solidFill>
                <a:latin typeface="Times New Roman"/>
                <a:ea typeface="Times New Roman"/>
                <a:cs typeface="Times New Roman"/>
                <a:sym typeface="Times New Roman"/>
              </a:rPr>
              <a:t>. If </a:t>
            </a:r>
            <a:r>
              <a:rPr lang="en-GB" sz="1400">
                <a:solidFill>
                  <a:schemeClr val="dk2"/>
                </a:solidFill>
                <a:latin typeface="Courier New"/>
                <a:ea typeface="Courier New"/>
                <a:cs typeface="Courier New"/>
                <a:sym typeface="Courier New"/>
              </a:rPr>
              <a:t>“max_depth”</a:t>
            </a:r>
            <a:r>
              <a:rPr lang="en-GB">
                <a:solidFill>
                  <a:schemeClr val="dk2"/>
                </a:solidFill>
                <a:latin typeface="Times New Roman"/>
                <a:ea typeface="Times New Roman"/>
                <a:cs typeface="Times New Roman"/>
                <a:sym typeface="Times New Roman"/>
              </a:rPr>
              <a:t> is too large, it would be more likely to be overfitted.</a:t>
            </a:r>
            <a:endParaRPr>
              <a:solidFill>
                <a:schemeClr val="dk2"/>
              </a:solidFill>
              <a:latin typeface="Times New Roman"/>
              <a:ea typeface="Times New Roman"/>
              <a:cs typeface="Times New Roman"/>
              <a:sym typeface="Times New Roman"/>
            </a:endParaRPr>
          </a:p>
        </p:txBody>
      </p:sp>
      <p:sp>
        <p:nvSpPr>
          <p:cNvPr id="104" name="Google Shape;104;p20"/>
          <p:cNvSpPr txBox="1"/>
          <p:nvPr/>
        </p:nvSpPr>
        <p:spPr>
          <a:xfrm>
            <a:off x="4669075" y="958950"/>
            <a:ext cx="4572000" cy="399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chemeClr val="dk2"/>
              </a:solidFill>
              <a:latin typeface="Courier New"/>
              <a:ea typeface="Courier New"/>
              <a:cs typeface="Courier New"/>
              <a:sym typeface="Courier New"/>
            </a:endParaRPr>
          </a:p>
          <a:p>
            <a:pPr marL="0" lvl="0" indent="0" algn="l" rtl="0">
              <a:spcBef>
                <a:spcPts val="0"/>
              </a:spcBef>
              <a:spcAft>
                <a:spcPts val="0"/>
              </a:spcAft>
              <a:buNone/>
            </a:pPr>
            <a:r>
              <a:rPr lang="en-GB" sz="1800" b="1">
                <a:solidFill>
                  <a:schemeClr val="dk2"/>
                </a:solidFill>
                <a:highlight>
                  <a:schemeClr val="lt1"/>
                </a:highlight>
                <a:latin typeface="Times New Roman"/>
                <a:ea typeface="Times New Roman"/>
                <a:cs typeface="Times New Roman"/>
                <a:sym typeface="Times New Roman"/>
              </a:rPr>
              <a:t>XGBoost</a:t>
            </a:r>
            <a:endParaRPr>
              <a:solidFill>
                <a:schemeClr val="dk2"/>
              </a:solidFill>
              <a:latin typeface="Courier New"/>
              <a:ea typeface="Courier New"/>
              <a:cs typeface="Courier New"/>
              <a:sym typeface="Courier New"/>
            </a:endParaRPr>
          </a:p>
          <a:p>
            <a:pPr marL="0" lvl="0" indent="0" algn="l" rtl="0">
              <a:lnSpc>
                <a:spcPct val="100000"/>
              </a:lnSpc>
              <a:spcBef>
                <a:spcPts val="1600"/>
              </a:spcBef>
              <a:spcAft>
                <a:spcPts val="0"/>
              </a:spcAft>
              <a:buNone/>
            </a:pPr>
            <a:r>
              <a:rPr lang="en-GB">
                <a:solidFill>
                  <a:schemeClr val="dk2"/>
                </a:solidFill>
                <a:latin typeface="Courier New"/>
                <a:ea typeface="Courier New"/>
                <a:cs typeface="Courier New"/>
                <a:sym typeface="Courier New"/>
              </a:rPr>
              <a:t>xgb.fit &lt;-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xgboost(data=as.matrix(train_train_x),</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label = as.matrix(train_train_y),</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eta = </a:t>
            </a:r>
            <a:r>
              <a:rPr lang="en-GB">
                <a:solidFill>
                  <a:srgbClr val="0000FF"/>
                </a:solidFill>
                <a:latin typeface="Courier New"/>
                <a:ea typeface="Courier New"/>
                <a:cs typeface="Courier New"/>
                <a:sym typeface="Courier New"/>
              </a:rPr>
              <a:t>0.08</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max_depth = </a:t>
            </a:r>
            <a:r>
              <a:rPr lang="en-GB">
                <a:solidFill>
                  <a:srgbClr val="0000FF"/>
                </a:solidFill>
                <a:latin typeface="Courier New"/>
                <a:ea typeface="Courier New"/>
                <a:cs typeface="Courier New"/>
                <a:sym typeface="Courier New"/>
              </a:rPr>
              <a:t>10</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nround = </a:t>
            </a:r>
            <a:r>
              <a:rPr lang="en-GB">
                <a:solidFill>
                  <a:srgbClr val="0000FF"/>
                </a:solidFill>
                <a:latin typeface="Courier New"/>
                <a:ea typeface="Courier New"/>
                <a:cs typeface="Courier New"/>
                <a:sym typeface="Courier New"/>
              </a:rPr>
              <a:t>100</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subsample = </a:t>
            </a:r>
            <a:r>
              <a:rPr lang="en-GB">
                <a:solidFill>
                  <a:srgbClr val="0000FF"/>
                </a:solidFill>
                <a:latin typeface="Courier New"/>
                <a:ea typeface="Courier New"/>
                <a:cs typeface="Courier New"/>
                <a:sym typeface="Courier New"/>
              </a:rPr>
              <a:t>0.8</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colsample_bytree = </a:t>
            </a:r>
            <a:r>
              <a:rPr lang="en-GB">
                <a:solidFill>
                  <a:srgbClr val="0000FF"/>
                </a:solidFill>
                <a:latin typeface="Courier New"/>
                <a:ea typeface="Courier New"/>
                <a:cs typeface="Courier New"/>
                <a:sym typeface="Courier New"/>
              </a:rPr>
              <a:t>0.5</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seed = </a:t>
            </a:r>
            <a:r>
              <a:rPr lang="en-GB">
                <a:solidFill>
                  <a:srgbClr val="0000FF"/>
                </a:solidFill>
                <a:latin typeface="Courier New"/>
                <a:ea typeface="Courier New"/>
                <a:cs typeface="Courier New"/>
                <a:sym typeface="Courier New"/>
              </a:rPr>
              <a:t>1</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eval_metric = </a:t>
            </a:r>
            <a:r>
              <a:rPr lang="en-GB">
                <a:solidFill>
                  <a:srgbClr val="38761D"/>
                </a:solidFill>
                <a:latin typeface="Courier New"/>
                <a:ea typeface="Courier New"/>
                <a:cs typeface="Courier New"/>
                <a:sym typeface="Courier New"/>
              </a:rPr>
              <a:t>"error"</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objective = </a:t>
            </a:r>
            <a:r>
              <a:rPr lang="en-GB">
                <a:solidFill>
                  <a:srgbClr val="38761D"/>
                </a:solidFill>
                <a:latin typeface="Courier New"/>
                <a:ea typeface="Courier New"/>
                <a:cs typeface="Courier New"/>
                <a:sym typeface="Courier New"/>
              </a:rPr>
              <a:t>"binary:logistic"</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nthread = </a:t>
            </a:r>
            <a:r>
              <a:rPr lang="en-GB">
                <a:solidFill>
                  <a:srgbClr val="0000FF"/>
                </a:solidFill>
                <a:latin typeface="Courier New"/>
                <a:ea typeface="Courier New"/>
                <a:cs typeface="Courier New"/>
                <a:sym typeface="Courier New"/>
              </a:rPr>
              <a:t>5</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lambda = </a:t>
            </a:r>
            <a:r>
              <a:rPr lang="en-GB">
                <a:solidFill>
                  <a:srgbClr val="0000FF"/>
                </a:solidFill>
                <a:latin typeface="Courier New"/>
                <a:ea typeface="Courier New"/>
                <a:cs typeface="Courier New"/>
                <a:sym typeface="Courier New"/>
              </a:rPr>
              <a:t>0.2</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a:solidFill>
                  <a:schemeClr val="dk2"/>
                </a:solidFill>
                <a:latin typeface="Courier New"/>
                <a:ea typeface="Courier New"/>
                <a:cs typeface="Courier New"/>
                <a:sym typeface="Courier New"/>
              </a:rPr>
              <a:t>  verbose = </a:t>
            </a:r>
            <a:r>
              <a:rPr lang="en-GB">
                <a:solidFill>
                  <a:srgbClr val="0000FF"/>
                </a:solidFill>
                <a:latin typeface="Courier New"/>
                <a:ea typeface="Courier New"/>
                <a:cs typeface="Courier New"/>
                <a:sym typeface="Courier New"/>
              </a:rPr>
              <a:t>0</a:t>
            </a:r>
            <a:r>
              <a:rPr lang="en-GB">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chemeClr val="dk1"/>
                </a:solidFill>
              </a:rPr>
              <a:t>Methods</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sz="2000" b="1">
                <a:solidFill>
                  <a:schemeClr val="dk2"/>
                </a:solidFill>
                <a:highlight>
                  <a:schemeClr val="accent6"/>
                </a:highlight>
                <a:latin typeface="Times New Roman"/>
                <a:ea typeface="Times New Roman"/>
                <a:cs typeface="Times New Roman"/>
                <a:sym typeface="Times New Roman"/>
              </a:rPr>
              <a:t>Model Selection</a:t>
            </a:r>
            <a:endParaRPr sz="2000" b="1">
              <a:solidFill>
                <a:schemeClr val="dk2"/>
              </a:solidFill>
              <a:highlight>
                <a:schemeClr val="accent6"/>
              </a:highlight>
              <a:latin typeface="Times New Roman"/>
              <a:ea typeface="Times New Roman"/>
              <a:cs typeface="Times New Roman"/>
              <a:sym typeface="Times New Roman"/>
            </a:endParaRPr>
          </a:p>
          <a:p>
            <a:pPr marL="457200" lvl="0" indent="-342900" algn="l" rtl="0">
              <a:lnSpc>
                <a:spcPct val="100000"/>
              </a:lnSpc>
              <a:spcBef>
                <a:spcPts val="160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To begin with, we linked all the variables from external files to the </a:t>
            </a:r>
            <a:r>
              <a:rPr lang="en-GB" sz="1400">
                <a:solidFill>
                  <a:schemeClr val="dk2"/>
                </a:solidFill>
                <a:latin typeface="Courier New"/>
                <a:ea typeface="Courier New"/>
                <a:cs typeface="Courier New"/>
                <a:sym typeface="Courier New"/>
              </a:rPr>
              <a:t>“train.csv”</a:t>
            </a:r>
            <a:r>
              <a:rPr lang="en-GB">
                <a:solidFill>
                  <a:schemeClr val="dk2"/>
                </a:solidFill>
                <a:latin typeface="Times New Roman"/>
                <a:ea typeface="Times New Roman"/>
                <a:cs typeface="Times New Roman"/>
                <a:sym typeface="Times New Roman"/>
              </a:rPr>
              <a:t> as well as </a:t>
            </a:r>
            <a:r>
              <a:rPr lang="en-GB" sz="1400">
                <a:solidFill>
                  <a:schemeClr val="dk2"/>
                </a:solidFill>
                <a:latin typeface="Courier New"/>
                <a:ea typeface="Courier New"/>
                <a:cs typeface="Courier New"/>
                <a:sym typeface="Courier New"/>
              </a:rPr>
              <a:t>“test.csv”</a:t>
            </a:r>
            <a:r>
              <a:rPr lang="en-GB" sz="1400">
                <a:solidFill>
                  <a:schemeClr val="dk2"/>
                </a:solidFill>
                <a:latin typeface="Times New Roman"/>
                <a:ea typeface="Times New Roman"/>
                <a:cs typeface="Times New Roman"/>
                <a:sym typeface="Times New Roman"/>
              </a:rPr>
              <a:t> </a:t>
            </a:r>
            <a:r>
              <a:rPr lang="en-GB">
                <a:solidFill>
                  <a:schemeClr val="dk2"/>
                </a:solidFill>
                <a:latin typeface="Times New Roman"/>
                <a:ea typeface="Times New Roman"/>
                <a:cs typeface="Times New Roman"/>
                <a:sym typeface="Times New Roman"/>
              </a:rPr>
              <a:t>for further selection.</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Furthermore, we added some extra variables which are created based on two standards. For example, we add the </a:t>
            </a:r>
            <a:r>
              <a:rPr lang="en-GB" sz="1400">
                <a:solidFill>
                  <a:schemeClr val="dk2"/>
                </a:solidFill>
                <a:latin typeface="Courier New"/>
                <a:ea typeface="Courier New"/>
                <a:cs typeface="Courier New"/>
                <a:sym typeface="Courier New"/>
              </a:rPr>
              <a:t>“last_time_traffic”</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“next_time_traffic”</a:t>
            </a:r>
            <a:r>
              <a:rPr lang="en-GB">
                <a:solidFill>
                  <a:schemeClr val="dk2"/>
                </a:solidFill>
                <a:latin typeface="Times New Roman"/>
                <a:ea typeface="Times New Roman"/>
                <a:cs typeface="Times New Roman"/>
                <a:sym typeface="Times New Roman"/>
              </a:rPr>
              <a:t> into </a:t>
            </a:r>
            <a:r>
              <a:rPr lang="en-GB" sz="1400">
                <a:solidFill>
                  <a:schemeClr val="dk2"/>
                </a:solidFill>
                <a:latin typeface="Courier New"/>
                <a:ea typeface="Courier New"/>
                <a:cs typeface="Courier New"/>
                <a:sym typeface="Courier New"/>
              </a:rPr>
              <a:t>“train.csv”</a:t>
            </a:r>
            <a:r>
              <a:rPr lang="en-GB">
                <a:solidFill>
                  <a:schemeClr val="dk2"/>
                </a:solidFill>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“last_time_traffic”</a:t>
            </a:r>
            <a:r>
              <a:rPr lang="en-GB">
                <a:solidFill>
                  <a:schemeClr val="dk2"/>
                </a:solidFill>
                <a:latin typeface="Times New Roman"/>
                <a:ea typeface="Times New Roman"/>
                <a:cs typeface="Times New Roman"/>
                <a:sym typeface="Times New Roman"/>
              </a:rPr>
              <a:t> is the </a:t>
            </a:r>
            <a:r>
              <a:rPr lang="en-GB" sz="1400">
                <a:solidFill>
                  <a:schemeClr val="dk2"/>
                </a:solidFill>
                <a:latin typeface="Courier New"/>
                <a:ea typeface="Courier New"/>
                <a:cs typeface="Courier New"/>
                <a:sym typeface="Courier New"/>
              </a:rPr>
              <a:t>“</a:t>
            </a:r>
            <a:r>
              <a:rPr lang="en-GB" sz="1400">
                <a:solidFill>
                  <a:schemeClr val="dk2"/>
                </a:solidFill>
                <a:highlight>
                  <a:schemeClr val="lt1"/>
                </a:highlight>
                <a:latin typeface="Courier New"/>
                <a:ea typeface="Courier New"/>
                <a:cs typeface="Courier New"/>
                <a:sym typeface="Courier New"/>
              </a:rPr>
              <a:t>Traffic.Ordinal”</a:t>
            </a:r>
            <a:r>
              <a:rPr lang="en-GB">
                <a:solidFill>
                  <a:schemeClr val="dk2"/>
                </a:solidFill>
                <a:highlight>
                  <a:schemeClr val="lt1"/>
                </a:highlight>
                <a:latin typeface="Times New Roman"/>
                <a:ea typeface="Times New Roman"/>
                <a:cs typeface="Times New Roman"/>
                <a:sym typeface="Times New Roman"/>
              </a:rPr>
              <a:t> of the nearest time which is before the </a:t>
            </a:r>
            <a:r>
              <a:rPr lang="en-GB" sz="1400">
                <a:solidFill>
                  <a:schemeClr val="dk2"/>
                </a:solidFill>
                <a:highlight>
                  <a:schemeClr val="lt1"/>
                </a:highlight>
                <a:latin typeface="Courier New"/>
                <a:ea typeface="Courier New"/>
                <a:cs typeface="Courier New"/>
                <a:sym typeface="Courier New"/>
              </a:rPr>
              <a:t>“Scheduled.Departure”</a:t>
            </a:r>
            <a:r>
              <a:rPr lang="en-GB">
                <a:solidFill>
                  <a:schemeClr val="dk2"/>
                </a:solidFill>
                <a:highlight>
                  <a:schemeClr val="lt1"/>
                </a:highlight>
                <a:latin typeface="Times New Roman"/>
                <a:ea typeface="Times New Roman"/>
                <a:cs typeface="Times New Roman"/>
                <a:sym typeface="Times New Roman"/>
              </a:rPr>
              <a:t>. </a:t>
            </a:r>
            <a:r>
              <a:rPr lang="en-GB" sz="1400">
                <a:solidFill>
                  <a:schemeClr val="dk2"/>
                </a:solidFill>
                <a:latin typeface="Courier New"/>
                <a:ea typeface="Courier New"/>
                <a:cs typeface="Courier New"/>
                <a:sym typeface="Courier New"/>
              </a:rPr>
              <a:t>“next_time_traffic”</a:t>
            </a:r>
            <a:r>
              <a:rPr lang="en-GB">
                <a:solidFill>
                  <a:schemeClr val="dk2"/>
                </a:solidFill>
                <a:latin typeface="Times New Roman"/>
                <a:ea typeface="Times New Roman"/>
                <a:cs typeface="Times New Roman"/>
                <a:sym typeface="Times New Roman"/>
              </a:rPr>
              <a:t> is the </a:t>
            </a:r>
            <a:r>
              <a:rPr lang="en-GB" sz="1400">
                <a:solidFill>
                  <a:schemeClr val="dk2"/>
                </a:solidFill>
                <a:latin typeface="Courier New"/>
                <a:ea typeface="Courier New"/>
                <a:cs typeface="Courier New"/>
                <a:sym typeface="Courier New"/>
              </a:rPr>
              <a:t>“</a:t>
            </a:r>
            <a:r>
              <a:rPr lang="en-GB" sz="1400">
                <a:solidFill>
                  <a:schemeClr val="dk2"/>
                </a:solidFill>
                <a:highlight>
                  <a:schemeClr val="lt1"/>
                </a:highlight>
                <a:latin typeface="Courier New"/>
                <a:ea typeface="Courier New"/>
                <a:cs typeface="Courier New"/>
                <a:sym typeface="Courier New"/>
              </a:rPr>
              <a:t>Traffic.Ordinal”</a:t>
            </a:r>
            <a:r>
              <a:rPr lang="en-GB">
                <a:solidFill>
                  <a:schemeClr val="dk2"/>
                </a:solidFill>
                <a:highlight>
                  <a:schemeClr val="lt1"/>
                </a:highlight>
                <a:latin typeface="Times New Roman"/>
                <a:ea typeface="Times New Roman"/>
                <a:cs typeface="Times New Roman"/>
                <a:sym typeface="Times New Roman"/>
              </a:rPr>
              <a:t> of the nearest time which is after the </a:t>
            </a:r>
            <a:r>
              <a:rPr lang="en-GB" sz="1400">
                <a:solidFill>
                  <a:schemeClr val="dk2"/>
                </a:solidFill>
                <a:highlight>
                  <a:schemeClr val="lt1"/>
                </a:highlight>
                <a:latin typeface="Courier New"/>
                <a:ea typeface="Courier New"/>
                <a:cs typeface="Courier New"/>
                <a:sym typeface="Courier New"/>
              </a:rPr>
              <a:t>“Scheduled.Departure”</a:t>
            </a:r>
            <a:r>
              <a:rPr lang="en-GB">
                <a:solidFill>
                  <a:schemeClr val="dk2"/>
                </a:solidFill>
                <a:highlight>
                  <a:schemeClr val="lt1"/>
                </a:highlight>
                <a:latin typeface="Times New Roman"/>
                <a:ea typeface="Times New Roman"/>
                <a:cs typeface="Times New Roman"/>
                <a:sym typeface="Times New Roman"/>
              </a:rPr>
              <a:t>.</a:t>
            </a:r>
            <a:endParaRPr>
              <a:solidFill>
                <a:schemeClr val="dk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2"/>
              </a:buClr>
              <a:buSzPts val="1800"/>
              <a:buFont typeface="Times New Roman"/>
              <a:buChar char="●"/>
            </a:pPr>
            <a:r>
              <a:rPr lang="en-GB">
                <a:solidFill>
                  <a:schemeClr val="dk2"/>
                </a:solidFill>
                <a:latin typeface="Times New Roman"/>
                <a:ea typeface="Times New Roman"/>
                <a:cs typeface="Times New Roman"/>
                <a:sym typeface="Times New Roman"/>
              </a:rPr>
              <a:t>Hence, we did the variable selection and variable shrinkage.</a:t>
            </a:r>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1604</Words>
  <Application>Microsoft Macintosh PowerPoint</Application>
  <PresentationFormat>On-screen Show (16:9)</PresentationFormat>
  <Paragraphs>91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Source Sans Pro</vt:lpstr>
      <vt:lpstr>Raleway</vt:lpstr>
      <vt:lpstr>Arial</vt:lpstr>
      <vt:lpstr>Courier New</vt:lpstr>
      <vt:lpstr>Times New Roman</vt:lpstr>
      <vt:lpstr>Plum</vt:lpstr>
      <vt:lpstr>CANSSI NCSC Ferry Delays</vt:lpstr>
      <vt:lpstr>Introduction</vt:lpstr>
      <vt:lpstr>Methods</vt:lpstr>
      <vt:lpstr>Methods</vt:lpstr>
      <vt:lpstr>Methods </vt:lpstr>
      <vt:lpstr>Methods </vt:lpstr>
      <vt:lpstr>Methods</vt:lpstr>
      <vt:lpstr>Methods</vt:lpstr>
      <vt:lpstr>Methods</vt:lpstr>
      <vt:lpstr>Methods</vt:lpstr>
      <vt:lpstr>Results</vt:lpstr>
      <vt:lpstr>Results </vt:lpstr>
      <vt:lpstr>Conclusion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CANSSI NCSC Ferry Delays</dc:title>
  <cp:lastModifiedBy>Shuoyang Shi</cp:lastModifiedBy>
  <cp:revision>1</cp:revision>
  <dcterms:modified xsi:type="dcterms:W3CDTF">2021-03-23T17:04:11Z</dcterms:modified>
</cp:coreProperties>
</file>