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81" r:id="rId2"/>
    <p:sldId id="342" r:id="rId3"/>
    <p:sldId id="318" r:id="rId4"/>
    <p:sldId id="354" r:id="rId5"/>
    <p:sldId id="336" r:id="rId6"/>
    <p:sldId id="338" r:id="rId7"/>
    <p:sldId id="324" r:id="rId8"/>
    <p:sldId id="335" r:id="rId9"/>
    <p:sldId id="341" r:id="rId10"/>
    <p:sldId id="349" r:id="rId11"/>
    <p:sldId id="350" r:id="rId12"/>
    <p:sldId id="351" r:id="rId13"/>
    <p:sldId id="352" r:id="rId14"/>
    <p:sldId id="353" r:id="rId15"/>
    <p:sldId id="346" r:id="rId16"/>
    <p:sldId id="340" r:id="rId17"/>
    <p:sldId id="323" r:id="rId18"/>
    <p:sldId id="343" r:id="rId19"/>
    <p:sldId id="329" r:id="rId20"/>
    <p:sldId id="344" r:id="rId21"/>
    <p:sldId id="345" r:id="rId22"/>
    <p:sldId id="347" r:id="rId23"/>
    <p:sldId id="320" r:id="rId24"/>
    <p:sldId id="355" r:id="rId25"/>
    <p:sldId id="356" r:id="rId26"/>
    <p:sldId id="357" r:id="rId27"/>
    <p:sldId id="328" r:id="rId28"/>
    <p:sldId id="334" r:id="rId29"/>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22E4"/>
    <a:srgbClr val="0000FF"/>
    <a:srgbClr val="005C2A"/>
    <a:srgbClr val="9C34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708" y="-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056"/>
          </a:xfrm>
          <a:prstGeom prst="rect">
            <a:avLst/>
          </a:prstGeom>
        </p:spPr>
        <p:txBody>
          <a:bodyPr vert="horz" lIns="94256" tIns="47128" rIns="94256" bIns="4712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056"/>
          </a:xfrm>
          <a:prstGeom prst="rect">
            <a:avLst/>
          </a:prstGeom>
        </p:spPr>
        <p:txBody>
          <a:bodyPr vert="horz" lIns="94256" tIns="47128" rIns="94256" bIns="47128" rtlCol="0"/>
          <a:lstStyle>
            <a:lvl1pPr algn="r">
              <a:defRPr sz="1200"/>
            </a:lvl1pPr>
          </a:lstStyle>
          <a:p>
            <a:fld id="{2B206145-BDE7-475B-94D3-BA00DE747216}" type="datetimeFigureOut">
              <a:rPr lang="en-US" smtClean="0"/>
              <a:t>8/24/2018</a:t>
            </a:fld>
            <a:endParaRPr lang="en-US"/>
          </a:p>
        </p:txBody>
      </p:sp>
      <p:sp>
        <p:nvSpPr>
          <p:cNvPr id="4" name="Footer Placeholder 3"/>
          <p:cNvSpPr>
            <a:spLocks noGrp="1"/>
          </p:cNvSpPr>
          <p:nvPr>
            <p:ph type="ftr" sz="quarter" idx="2"/>
          </p:nvPr>
        </p:nvSpPr>
        <p:spPr>
          <a:xfrm>
            <a:off x="0" y="8830345"/>
            <a:ext cx="3037840" cy="466056"/>
          </a:xfrm>
          <a:prstGeom prst="rect">
            <a:avLst/>
          </a:prstGeom>
        </p:spPr>
        <p:txBody>
          <a:bodyPr vert="horz" lIns="94256" tIns="47128" rIns="94256" bIns="4712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30345"/>
            <a:ext cx="3037840" cy="466056"/>
          </a:xfrm>
          <a:prstGeom prst="rect">
            <a:avLst/>
          </a:prstGeom>
        </p:spPr>
        <p:txBody>
          <a:bodyPr vert="horz" lIns="94256" tIns="47128" rIns="94256" bIns="47128" rtlCol="0" anchor="b"/>
          <a:lstStyle>
            <a:lvl1pPr algn="r">
              <a:defRPr sz="1200"/>
            </a:lvl1pPr>
          </a:lstStyle>
          <a:p>
            <a:fld id="{4AE2E177-AD91-4C7B-9F9B-245AE8C90024}" type="slidenum">
              <a:rPr lang="en-US" smtClean="0"/>
              <a:t>‹#›</a:t>
            </a:fld>
            <a:endParaRPr lang="en-US"/>
          </a:p>
        </p:txBody>
      </p:sp>
    </p:spTree>
    <p:extLst>
      <p:ext uri="{BB962C8B-B14F-4D97-AF65-F5344CB8AC3E}">
        <p14:creationId xmlns:p14="http://schemas.microsoft.com/office/powerpoint/2010/main" val="12156626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4256" tIns="47128" rIns="94256" bIns="47128"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4256" tIns="47128" rIns="94256" bIns="47128" rtlCol="0"/>
          <a:lstStyle>
            <a:lvl1pPr algn="r">
              <a:defRPr sz="1200"/>
            </a:lvl1pPr>
          </a:lstStyle>
          <a:p>
            <a:fld id="{A55A3D74-F8C8-4393-83DB-37747EFD232C}" type="datetimeFigureOut">
              <a:rPr lang="en-US" smtClean="0"/>
              <a:t>8/24/2018</a:t>
            </a:fld>
            <a:endParaRPr lang="en-US"/>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4256" tIns="47128" rIns="94256" bIns="47128" rtlCol="0" anchor="ctr"/>
          <a:lstStyle/>
          <a:p>
            <a:endParaRPr lang="en-US"/>
          </a:p>
        </p:txBody>
      </p:sp>
      <p:sp>
        <p:nvSpPr>
          <p:cNvPr id="5" name="Notes Placeholder 4"/>
          <p:cNvSpPr>
            <a:spLocks noGrp="1"/>
          </p:cNvSpPr>
          <p:nvPr>
            <p:ph type="body" sz="quarter" idx="3"/>
          </p:nvPr>
        </p:nvSpPr>
        <p:spPr>
          <a:xfrm>
            <a:off x="701040" y="4473893"/>
            <a:ext cx="5608320" cy="3660457"/>
          </a:xfrm>
          <a:prstGeom prst="rect">
            <a:avLst/>
          </a:prstGeom>
        </p:spPr>
        <p:txBody>
          <a:bodyPr vert="horz" lIns="94256" tIns="47128" rIns="94256" bIns="4712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4256" tIns="47128" rIns="94256" bIns="4712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4256" tIns="47128" rIns="94256" bIns="47128" rtlCol="0" anchor="b"/>
          <a:lstStyle>
            <a:lvl1pPr algn="r">
              <a:defRPr sz="1200"/>
            </a:lvl1pPr>
          </a:lstStyle>
          <a:p>
            <a:fld id="{EFD968F7-5E37-483E-899C-C2FB3B280052}" type="slidenum">
              <a:rPr lang="en-US" smtClean="0"/>
              <a:t>‹#›</a:t>
            </a:fld>
            <a:endParaRPr lang="en-US"/>
          </a:p>
        </p:txBody>
      </p:sp>
    </p:spTree>
    <p:extLst>
      <p:ext uri="{BB962C8B-B14F-4D97-AF65-F5344CB8AC3E}">
        <p14:creationId xmlns:p14="http://schemas.microsoft.com/office/powerpoint/2010/main" val="277091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a:t>
            </a:fld>
            <a:endParaRPr lang="en-US" dirty="0"/>
          </a:p>
        </p:txBody>
      </p:sp>
    </p:spTree>
    <p:extLst>
      <p:ext uri="{BB962C8B-B14F-4D97-AF65-F5344CB8AC3E}">
        <p14:creationId xmlns:p14="http://schemas.microsoft.com/office/powerpoint/2010/main" val="21454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10</a:t>
            </a:fld>
            <a:endParaRPr lang="en-US"/>
          </a:p>
        </p:txBody>
      </p:sp>
    </p:spTree>
    <p:extLst>
      <p:ext uri="{BB962C8B-B14F-4D97-AF65-F5344CB8AC3E}">
        <p14:creationId xmlns:p14="http://schemas.microsoft.com/office/powerpoint/2010/main" val="3739979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11</a:t>
            </a:fld>
            <a:endParaRPr lang="en-US"/>
          </a:p>
        </p:txBody>
      </p:sp>
    </p:spTree>
    <p:extLst>
      <p:ext uri="{BB962C8B-B14F-4D97-AF65-F5344CB8AC3E}">
        <p14:creationId xmlns:p14="http://schemas.microsoft.com/office/powerpoint/2010/main" val="647021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12</a:t>
            </a:fld>
            <a:endParaRPr lang="en-US"/>
          </a:p>
        </p:txBody>
      </p:sp>
    </p:spTree>
    <p:extLst>
      <p:ext uri="{BB962C8B-B14F-4D97-AF65-F5344CB8AC3E}">
        <p14:creationId xmlns:p14="http://schemas.microsoft.com/office/powerpoint/2010/main" val="286448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13</a:t>
            </a:fld>
            <a:endParaRPr lang="en-US"/>
          </a:p>
        </p:txBody>
      </p:sp>
    </p:spTree>
    <p:extLst>
      <p:ext uri="{BB962C8B-B14F-4D97-AF65-F5344CB8AC3E}">
        <p14:creationId xmlns:p14="http://schemas.microsoft.com/office/powerpoint/2010/main" val="2357641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14</a:t>
            </a:fld>
            <a:endParaRPr lang="en-US"/>
          </a:p>
        </p:txBody>
      </p:sp>
    </p:spTree>
    <p:extLst>
      <p:ext uri="{BB962C8B-B14F-4D97-AF65-F5344CB8AC3E}">
        <p14:creationId xmlns:p14="http://schemas.microsoft.com/office/powerpoint/2010/main" val="2451491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15</a:t>
            </a:fld>
            <a:endParaRPr lang="en-US"/>
          </a:p>
        </p:txBody>
      </p:sp>
    </p:spTree>
    <p:extLst>
      <p:ext uri="{BB962C8B-B14F-4D97-AF65-F5344CB8AC3E}">
        <p14:creationId xmlns:p14="http://schemas.microsoft.com/office/powerpoint/2010/main" val="3201495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16</a:t>
            </a:fld>
            <a:endParaRPr lang="en-US"/>
          </a:p>
        </p:txBody>
      </p:sp>
    </p:spTree>
    <p:extLst>
      <p:ext uri="{BB962C8B-B14F-4D97-AF65-F5344CB8AC3E}">
        <p14:creationId xmlns:p14="http://schemas.microsoft.com/office/powerpoint/2010/main" val="3677563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17</a:t>
            </a:fld>
            <a:endParaRPr lang="en-US"/>
          </a:p>
        </p:txBody>
      </p:sp>
    </p:spTree>
    <p:extLst>
      <p:ext uri="{BB962C8B-B14F-4D97-AF65-F5344CB8AC3E}">
        <p14:creationId xmlns:p14="http://schemas.microsoft.com/office/powerpoint/2010/main" val="4020846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18</a:t>
            </a:fld>
            <a:endParaRPr lang="en-US"/>
          </a:p>
        </p:txBody>
      </p:sp>
    </p:spTree>
    <p:extLst>
      <p:ext uri="{BB962C8B-B14F-4D97-AF65-F5344CB8AC3E}">
        <p14:creationId xmlns:p14="http://schemas.microsoft.com/office/powerpoint/2010/main" val="8887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19</a:t>
            </a:fld>
            <a:endParaRPr lang="en-US"/>
          </a:p>
        </p:txBody>
      </p:sp>
    </p:spTree>
    <p:extLst>
      <p:ext uri="{BB962C8B-B14F-4D97-AF65-F5344CB8AC3E}">
        <p14:creationId xmlns:p14="http://schemas.microsoft.com/office/powerpoint/2010/main" val="395562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2</a:t>
            </a:fld>
            <a:endParaRPr lang="en-US"/>
          </a:p>
        </p:txBody>
      </p:sp>
    </p:spTree>
    <p:extLst>
      <p:ext uri="{BB962C8B-B14F-4D97-AF65-F5344CB8AC3E}">
        <p14:creationId xmlns:p14="http://schemas.microsoft.com/office/powerpoint/2010/main" val="1006618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20</a:t>
            </a:fld>
            <a:endParaRPr lang="en-US"/>
          </a:p>
        </p:txBody>
      </p:sp>
    </p:spTree>
    <p:extLst>
      <p:ext uri="{BB962C8B-B14F-4D97-AF65-F5344CB8AC3E}">
        <p14:creationId xmlns:p14="http://schemas.microsoft.com/office/powerpoint/2010/main" val="3394706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21</a:t>
            </a:fld>
            <a:endParaRPr lang="en-US"/>
          </a:p>
        </p:txBody>
      </p:sp>
    </p:spTree>
    <p:extLst>
      <p:ext uri="{BB962C8B-B14F-4D97-AF65-F5344CB8AC3E}">
        <p14:creationId xmlns:p14="http://schemas.microsoft.com/office/powerpoint/2010/main" val="1182774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22</a:t>
            </a:fld>
            <a:endParaRPr lang="en-US"/>
          </a:p>
        </p:txBody>
      </p:sp>
    </p:spTree>
    <p:extLst>
      <p:ext uri="{BB962C8B-B14F-4D97-AF65-F5344CB8AC3E}">
        <p14:creationId xmlns:p14="http://schemas.microsoft.com/office/powerpoint/2010/main" val="3264418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23</a:t>
            </a:fld>
            <a:endParaRPr lang="en-US"/>
          </a:p>
        </p:txBody>
      </p:sp>
    </p:spTree>
    <p:extLst>
      <p:ext uri="{BB962C8B-B14F-4D97-AF65-F5344CB8AC3E}">
        <p14:creationId xmlns:p14="http://schemas.microsoft.com/office/powerpoint/2010/main" val="4020846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https://youtu.be/eFMSg3_CItU</a:t>
            </a:r>
          </a:p>
        </p:txBody>
      </p:sp>
      <p:sp>
        <p:nvSpPr>
          <p:cNvPr id="4" name="Slide Number Placeholder 3"/>
          <p:cNvSpPr>
            <a:spLocks noGrp="1"/>
          </p:cNvSpPr>
          <p:nvPr>
            <p:ph type="sldNum" sz="quarter" idx="10"/>
          </p:nvPr>
        </p:nvSpPr>
        <p:spPr/>
        <p:txBody>
          <a:bodyPr/>
          <a:lstStyle/>
          <a:p>
            <a:fld id="{EFD968F7-5E37-483E-899C-C2FB3B280052}" type="slidenum">
              <a:rPr lang="en-US" smtClean="0"/>
              <a:t>24</a:t>
            </a:fld>
            <a:endParaRPr lang="en-US"/>
          </a:p>
        </p:txBody>
      </p:sp>
    </p:spTree>
    <p:extLst>
      <p:ext uri="{BB962C8B-B14F-4D97-AF65-F5344CB8AC3E}">
        <p14:creationId xmlns:p14="http://schemas.microsoft.com/office/powerpoint/2010/main" val="1956627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https://youtu.be/TZ_02uBtzYk</a:t>
            </a:r>
          </a:p>
        </p:txBody>
      </p:sp>
      <p:sp>
        <p:nvSpPr>
          <p:cNvPr id="4" name="Slide Number Placeholder 3"/>
          <p:cNvSpPr>
            <a:spLocks noGrp="1"/>
          </p:cNvSpPr>
          <p:nvPr>
            <p:ph type="sldNum" sz="quarter" idx="10"/>
          </p:nvPr>
        </p:nvSpPr>
        <p:spPr/>
        <p:txBody>
          <a:bodyPr/>
          <a:lstStyle/>
          <a:p>
            <a:fld id="{EFD968F7-5E37-483E-899C-C2FB3B280052}" type="slidenum">
              <a:rPr lang="en-US" smtClean="0"/>
              <a:t>25</a:t>
            </a:fld>
            <a:endParaRPr lang="en-US"/>
          </a:p>
        </p:txBody>
      </p:sp>
    </p:spTree>
    <p:extLst>
      <p:ext uri="{BB962C8B-B14F-4D97-AF65-F5344CB8AC3E}">
        <p14:creationId xmlns:p14="http://schemas.microsoft.com/office/powerpoint/2010/main" val="3446870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https://youtu.be/pNcppD9o_zQ</a:t>
            </a:r>
          </a:p>
        </p:txBody>
      </p:sp>
      <p:sp>
        <p:nvSpPr>
          <p:cNvPr id="4" name="Slide Number Placeholder 3"/>
          <p:cNvSpPr>
            <a:spLocks noGrp="1"/>
          </p:cNvSpPr>
          <p:nvPr>
            <p:ph type="sldNum" sz="quarter" idx="10"/>
          </p:nvPr>
        </p:nvSpPr>
        <p:spPr/>
        <p:txBody>
          <a:bodyPr/>
          <a:lstStyle/>
          <a:p>
            <a:fld id="{EFD968F7-5E37-483E-899C-C2FB3B280052}" type="slidenum">
              <a:rPr lang="en-US" smtClean="0"/>
              <a:t>26</a:t>
            </a:fld>
            <a:endParaRPr lang="en-US"/>
          </a:p>
        </p:txBody>
      </p:sp>
    </p:spTree>
    <p:extLst>
      <p:ext uri="{BB962C8B-B14F-4D97-AF65-F5344CB8AC3E}">
        <p14:creationId xmlns:p14="http://schemas.microsoft.com/office/powerpoint/2010/main" val="1923231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27</a:t>
            </a:fld>
            <a:endParaRPr lang="en-US"/>
          </a:p>
        </p:txBody>
      </p:sp>
    </p:spTree>
    <p:extLst>
      <p:ext uri="{BB962C8B-B14F-4D97-AF65-F5344CB8AC3E}">
        <p14:creationId xmlns:p14="http://schemas.microsoft.com/office/powerpoint/2010/main" val="1952187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28</a:t>
            </a:fld>
            <a:endParaRPr lang="en-US"/>
          </a:p>
        </p:txBody>
      </p:sp>
    </p:spTree>
    <p:extLst>
      <p:ext uri="{BB962C8B-B14F-4D97-AF65-F5344CB8AC3E}">
        <p14:creationId xmlns:p14="http://schemas.microsoft.com/office/powerpoint/2010/main" val="912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3</a:t>
            </a:fld>
            <a:endParaRPr lang="en-US"/>
          </a:p>
        </p:txBody>
      </p:sp>
    </p:spTree>
    <p:extLst>
      <p:ext uri="{BB962C8B-B14F-4D97-AF65-F5344CB8AC3E}">
        <p14:creationId xmlns:p14="http://schemas.microsoft.com/office/powerpoint/2010/main" val="402084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4</a:t>
            </a:fld>
            <a:endParaRPr lang="en-US"/>
          </a:p>
        </p:txBody>
      </p:sp>
    </p:spTree>
    <p:extLst>
      <p:ext uri="{BB962C8B-B14F-4D97-AF65-F5344CB8AC3E}">
        <p14:creationId xmlns:p14="http://schemas.microsoft.com/office/powerpoint/2010/main" val="141915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5</a:t>
            </a:fld>
            <a:endParaRPr lang="en-US"/>
          </a:p>
        </p:txBody>
      </p:sp>
    </p:spTree>
    <p:extLst>
      <p:ext uri="{BB962C8B-B14F-4D97-AF65-F5344CB8AC3E}">
        <p14:creationId xmlns:p14="http://schemas.microsoft.com/office/powerpoint/2010/main" val="3755902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6</a:t>
            </a:fld>
            <a:endParaRPr lang="en-US"/>
          </a:p>
        </p:txBody>
      </p:sp>
    </p:spTree>
    <p:extLst>
      <p:ext uri="{BB962C8B-B14F-4D97-AF65-F5344CB8AC3E}">
        <p14:creationId xmlns:p14="http://schemas.microsoft.com/office/powerpoint/2010/main" val="220510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7</a:t>
            </a:fld>
            <a:endParaRPr lang="en-US"/>
          </a:p>
        </p:txBody>
      </p:sp>
    </p:spTree>
    <p:extLst>
      <p:ext uri="{BB962C8B-B14F-4D97-AF65-F5344CB8AC3E}">
        <p14:creationId xmlns:p14="http://schemas.microsoft.com/office/powerpoint/2010/main" val="3780599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8</a:t>
            </a:fld>
            <a:endParaRPr lang="en-US"/>
          </a:p>
        </p:txBody>
      </p:sp>
    </p:spTree>
    <p:extLst>
      <p:ext uri="{BB962C8B-B14F-4D97-AF65-F5344CB8AC3E}">
        <p14:creationId xmlns:p14="http://schemas.microsoft.com/office/powerpoint/2010/main" val="472185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968F7-5E37-483E-899C-C2FB3B280052}" type="slidenum">
              <a:rPr lang="en-US" smtClean="0"/>
              <a:t>9</a:t>
            </a:fld>
            <a:endParaRPr lang="en-US"/>
          </a:p>
        </p:txBody>
      </p:sp>
    </p:spTree>
    <p:extLst>
      <p:ext uri="{BB962C8B-B14F-4D97-AF65-F5344CB8AC3E}">
        <p14:creationId xmlns:p14="http://schemas.microsoft.com/office/powerpoint/2010/main" val="3864391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F10D09-F8CB-4E38-9AD5-504FEFFF15AF}" type="datetime1">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329105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64017A-C376-4A2A-822C-8DDC37434AEC}" type="datetime1">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49615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F5534E-35FB-416B-9155-15EDA9C50D9A}" type="datetime1">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138443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0336E6-EE05-4FA1-B4F3-9979BA101359}" type="datetime1">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47439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E2BC4-C5FD-426A-BBFD-01026DDB0279}" type="datetime1">
              <a:rPr lang="en-US" smtClean="0"/>
              <a:t>8/24/2018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23420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E72060-2415-404B-8DF5-06FCA6413AAA}" type="datetime1">
              <a:rPr lang="en-US" smtClean="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217971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E84E24-E2F5-42AF-AF29-0B23F19C35B8}" type="datetime1">
              <a:rPr lang="en-US" smtClean="0"/>
              <a:t>8/24/2018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85691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009F01-2599-4B2D-9A11-0EB73AC693DA}" type="datetime1">
              <a:rPr lang="en-US" smtClean="0"/>
              <a:t>8/24/2018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217088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38D26-620B-493F-8E3B-35BD12FD2604}" type="datetime1">
              <a:rPr lang="en-US" smtClean="0"/>
              <a:t>8/24/2018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368360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0FA410-B4F5-4295-86F0-02C93B986EC8}" type="datetime1">
              <a:rPr lang="en-US" smtClean="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396702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9E32D8-0173-49EF-81BE-65536DA923E3}" type="datetime1">
              <a:rPr lang="en-US" smtClean="0"/>
              <a:t>8/24/2018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70C125-AB27-B44C-A394-172460D906C1}" type="slidenum">
              <a:rPr lang="en-US" smtClean="0"/>
              <a:t>‹#›</a:t>
            </a:fld>
            <a:endParaRPr lang="en-US" dirty="0"/>
          </a:p>
        </p:txBody>
      </p:sp>
    </p:spTree>
    <p:extLst>
      <p:ext uri="{BB962C8B-B14F-4D97-AF65-F5344CB8AC3E}">
        <p14:creationId xmlns:p14="http://schemas.microsoft.com/office/powerpoint/2010/main" val="410278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3EB6271-F118-4578-8DAD-E56B7EB5A013}" type="datetime1">
              <a:rPr lang="en-US" smtClean="0"/>
              <a:t>8/24/2018</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970C125-AB27-B44C-A394-172460D906C1}" type="slidenum">
              <a:rPr lang="en-US" smtClean="0"/>
              <a:t>‹#›</a:t>
            </a:fld>
            <a:endParaRPr lang="en-US" dirty="0"/>
          </a:p>
        </p:txBody>
      </p:sp>
    </p:spTree>
    <p:extLst>
      <p:ext uri="{BB962C8B-B14F-4D97-AF65-F5344CB8AC3E}">
        <p14:creationId xmlns:p14="http://schemas.microsoft.com/office/powerpoint/2010/main" val="3856196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jpg"/><Relationship Id="rId7"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ideo" Target="https://www.youtube.com/embed/eFMSg3_CItU?rel=0" TargetMode="Externa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ideo" Target="https://www.youtube.com/embed/TZ_02uBtzYk?rel=0" TargetMode="External"/><Relationship Id="rId6" Type="http://schemas.openxmlformats.org/officeDocument/2006/relationships/image" Target="../media/image25.png"/><Relationship Id="rId5" Type="http://schemas.openxmlformats.org/officeDocument/2006/relationships/image" Target="../media/image2.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ideo" Target="https://www.youtube.com/embed/pNcppD9o_zQ" TargetMode="Externa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www.seclab.cs.sunysb.edu/vnetlab/" TargetMode="External"/><Relationship Id="rId13" Type="http://schemas.openxmlformats.org/officeDocument/2006/relationships/hyperlink" Target="https://www.mengjunxie.org/cyberdefense/" TargetMode="External"/><Relationship Id="rId3" Type="http://schemas.openxmlformats.org/officeDocument/2006/relationships/image" Target="../media/image1.jpg"/><Relationship Id="rId7" Type="http://schemas.openxmlformats.org/officeDocument/2006/relationships/hyperlink" Target="http://www.geni.net/" TargetMode="External"/><Relationship Id="rId12" Type="http://schemas.openxmlformats.org/officeDocument/2006/relationships/hyperlink" Target="http://www.iserink.or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isi.deterlab.net/index.php" TargetMode="External"/><Relationship Id="rId11" Type="http://schemas.openxmlformats.org/officeDocument/2006/relationships/hyperlink" Target="https://opencyberchallenge.net/" TargetMode="External"/><Relationship Id="rId5" Type="http://schemas.openxmlformats.org/officeDocument/2006/relationships/hyperlink" Target="http://www.cis.syr.edu/~wedu/seed/labs.html" TargetMode="External"/><Relationship Id="rId10" Type="http://schemas.openxmlformats.org/officeDocument/2006/relationships/hyperlink" Target="https://edurange.org/" TargetMode="External"/><Relationship Id="rId4" Type="http://schemas.openxmlformats.org/officeDocument/2006/relationships/image" Target="../media/image2.png"/><Relationship Id="rId9" Type="http://schemas.openxmlformats.org/officeDocument/2006/relationships/hyperlink" Target="https://eits.uga.edu/support/vlab/" TargetMode="External"/><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53" y="0"/>
            <a:ext cx="9144000" cy="5141976"/>
          </a:xfrm>
          <a:prstGeom prst="rect">
            <a:avLst/>
          </a:prstGeom>
        </p:spPr>
      </p:pic>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5" name="Rectangle 4"/>
          <p:cNvSpPr/>
          <p:nvPr/>
        </p:nvSpPr>
        <p:spPr>
          <a:xfrm>
            <a:off x="466165" y="1110298"/>
            <a:ext cx="8379873" cy="3262432"/>
          </a:xfrm>
          <a:prstGeom prst="rect">
            <a:avLst/>
          </a:prstGeom>
        </p:spPr>
        <p:txBody>
          <a:bodyPr wrap="square">
            <a:spAutoFit/>
          </a:bodyPr>
          <a:lstStyle/>
          <a:p>
            <a:pPr algn="ctr"/>
            <a:r>
              <a:rPr lang="en-US" sz="3200" b="1" dirty="0" err="1"/>
              <a:t>ReScuE</a:t>
            </a:r>
            <a:r>
              <a:rPr lang="en-US" sz="3200" b="1" dirty="0"/>
              <a:t>: A Cloud-based System for Cybersecurity Education and Training</a:t>
            </a:r>
            <a:endParaRPr lang="en-US" sz="3200" b="1" dirty="0">
              <a:solidFill>
                <a:prstClr val="black"/>
              </a:solidFill>
              <a:latin typeface="Times New Roman" panose="02020603050405020304" pitchFamily="18" charset="0"/>
              <a:cs typeface="Times New Roman" panose="02020603050405020304" pitchFamily="18" charset="0"/>
            </a:endParaRPr>
          </a:p>
          <a:p>
            <a:pPr algn="ctr"/>
            <a:endParaRPr lang="en-US" sz="1400" dirty="0" smtClean="0">
              <a:solidFill>
                <a:prstClr val="black"/>
              </a:solidFill>
              <a:latin typeface="Times New Roman" panose="02020603050405020304" pitchFamily="18" charset="0"/>
              <a:cs typeface="Times New Roman" panose="02020603050405020304" pitchFamily="18" charset="0"/>
            </a:endParaRPr>
          </a:p>
          <a:p>
            <a:pPr algn="ctr"/>
            <a:r>
              <a:rPr lang="en-US" sz="1400" dirty="0" smtClean="0">
                <a:solidFill>
                  <a:prstClr val="black"/>
                </a:solidFill>
                <a:latin typeface="Times New Roman" panose="02020603050405020304" pitchFamily="18" charset="0"/>
                <a:cs typeface="Times New Roman" panose="02020603050405020304" pitchFamily="18" charset="0"/>
              </a:rPr>
              <a:t/>
            </a:r>
            <a:br>
              <a:rPr lang="en-US" sz="1400" dirty="0" smtClean="0">
                <a:solidFill>
                  <a:prstClr val="black"/>
                </a:solidFill>
                <a:latin typeface="Times New Roman" panose="02020603050405020304" pitchFamily="18" charset="0"/>
                <a:cs typeface="Times New Roman" panose="02020603050405020304" pitchFamily="18" charset="0"/>
              </a:rPr>
            </a:br>
            <a:endParaRPr lang="en-US" sz="1400" dirty="0" smtClean="0">
              <a:solidFill>
                <a:prstClr val="black"/>
              </a:solidFill>
              <a:latin typeface="Times New Roman" panose="02020603050405020304" pitchFamily="18" charset="0"/>
              <a:cs typeface="Times New Roman" panose="02020603050405020304" pitchFamily="18" charset="0"/>
            </a:endParaRPr>
          </a:p>
          <a:p>
            <a:pPr algn="ctr"/>
            <a:endParaRPr lang="en-US" sz="1400" dirty="0" smtClean="0">
              <a:solidFill>
                <a:prstClr val="black"/>
              </a:solidFill>
              <a:latin typeface="Times New Roman" panose="02020603050405020304" pitchFamily="18" charset="0"/>
              <a:cs typeface="Times New Roman" panose="02020603050405020304" pitchFamily="18" charset="0"/>
            </a:endParaRPr>
          </a:p>
          <a:p>
            <a:pPr algn="ctr"/>
            <a:endParaRPr lang="en-US" sz="1400" dirty="0" smtClean="0">
              <a:solidFill>
                <a:prstClr val="black"/>
              </a:solidFill>
              <a:latin typeface="Times New Roman" panose="02020603050405020304" pitchFamily="18" charset="0"/>
              <a:cs typeface="Times New Roman" panose="02020603050405020304" pitchFamily="18" charset="0"/>
            </a:endParaRPr>
          </a:p>
          <a:p>
            <a:pPr lvl="0" algn="ctr">
              <a:spcBef>
                <a:spcPct val="20000"/>
              </a:spcBef>
            </a:pPr>
            <a:r>
              <a:rPr lang="en-US" sz="2000" b="1" i="1" dirty="0" smtClean="0"/>
              <a:t>Liu</a:t>
            </a:r>
            <a:r>
              <a:rPr lang="en-US" sz="2000" i="1" dirty="0" smtClean="0"/>
              <a:t> </a:t>
            </a:r>
            <a:r>
              <a:rPr lang="en-US" sz="2000" b="1" i="1" dirty="0" err="1" smtClean="0"/>
              <a:t>Anyi</a:t>
            </a:r>
            <a:r>
              <a:rPr lang="en-US" sz="2000" dirty="0" smtClean="0"/>
              <a:t>, Dong Han, and </a:t>
            </a:r>
            <a:r>
              <a:rPr lang="en-US" sz="2000" dirty="0"/>
              <a:t>Huirong Fu</a:t>
            </a:r>
          </a:p>
          <a:p>
            <a:pPr lvl="0" algn="ctr">
              <a:spcBef>
                <a:spcPct val="20000"/>
              </a:spcBef>
            </a:pPr>
            <a:r>
              <a:rPr lang="en-US" sz="2000" dirty="0" smtClean="0"/>
              <a:t>Department </a:t>
            </a:r>
            <a:r>
              <a:rPr lang="en-US" sz="2000" dirty="0"/>
              <a:t>of Computer Science &amp; Engineering</a:t>
            </a:r>
          </a:p>
          <a:p>
            <a:pPr lvl="0" algn="ctr">
              <a:spcBef>
                <a:spcPct val="20000"/>
              </a:spcBef>
            </a:pPr>
            <a:r>
              <a:rPr lang="en-US" sz="2000" dirty="0" smtClean="0"/>
              <a:t>Oakland University</a:t>
            </a:r>
          </a:p>
        </p:txBody>
      </p:sp>
      <p:sp>
        <p:nvSpPr>
          <p:cNvPr id="4" name="Slide Number Placeholder 3"/>
          <p:cNvSpPr>
            <a:spLocks noGrp="1"/>
          </p:cNvSpPr>
          <p:nvPr>
            <p:ph type="sldNum" sz="quarter" idx="12"/>
          </p:nvPr>
        </p:nvSpPr>
        <p:spPr/>
        <p:txBody>
          <a:bodyPr/>
          <a:lstStyle/>
          <a:p>
            <a:fld id="{8970C125-AB27-B44C-A394-172460D906C1}" type="slidenum">
              <a:rPr lang="en-US" smtClean="0"/>
              <a:t>1</a:t>
            </a:fld>
            <a:endParaRPr lang="en-US" dirty="0"/>
          </a:p>
        </p:txBody>
      </p:sp>
      <p:sp>
        <p:nvSpPr>
          <p:cNvPr id="7" name="Title 1"/>
          <p:cNvSpPr>
            <a:spLocks noGrp="1"/>
          </p:cNvSpPr>
          <p:nvPr>
            <p:ph type="ctrTitle"/>
          </p:nvPr>
        </p:nvSpPr>
        <p:spPr>
          <a:xfrm>
            <a:off x="871871" y="4799264"/>
            <a:ext cx="8094921" cy="274134"/>
          </a:xfrm>
        </p:spPr>
        <p:txBody>
          <a:bodyPr>
            <a:noAutofit/>
          </a:bodyPr>
          <a:lstStyle/>
          <a:p>
            <a:pPr algn="l"/>
            <a:r>
              <a:rPr lang="en-US" sz="1200" b="1" dirty="0" smtClean="0"/>
              <a:t>The 22nd </a:t>
            </a:r>
            <a:r>
              <a:rPr lang="en-US" sz="1200" b="1" dirty="0"/>
              <a:t>Colloquium for Information Systems Security </a:t>
            </a:r>
            <a:r>
              <a:rPr lang="en-US" sz="1200" b="1" dirty="0" smtClean="0"/>
              <a:t>Education (CISSE 2018), </a:t>
            </a:r>
            <a:r>
              <a:rPr lang="en-US" sz="1200" b="1" dirty="0"/>
              <a:t>June 11, 2018. New Orleans, </a:t>
            </a:r>
            <a:r>
              <a:rPr lang="en-US" sz="1200" b="1" dirty="0" smtClean="0"/>
              <a:t>LA</a:t>
            </a:r>
            <a:endParaRPr lang="en-US" sz="1200" b="1" dirty="0"/>
          </a:p>
        </p:txBody>
      </p:sp>
    </p:spTree>
    <p:extLst>
      <p:ext uri="{BB962C8B-B14F-4D97-AF65-F5344CB8AC3E}">
        <p14:creationId xmlns:p14="http://schemas.microsoft.com/office/powerpoint/2010/main" val="1005907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5722828" cy="847484"/>
          </a:xfrm>
        </p:spPr>
        <p:txBody>
          <a:bodyPr>
            <a:noAutofit/>
          </a:bodyPr>
          <a:lstStyle/>
          <a:p>
            <a:pPr algn="l"/>
            <a:r>
              <a:rPr lang="en-US" sz="3600" b="1" dirty="0" smtClean="0"/>
              <a:t>The </a:t>
            </a:r>
            <a:r>
              <a:rPr lang="en-US" sz="3600" b="1" i="1" dirty="0" smtClean="0">
                <a:solidFill>
                  <a:srgbClr val="C00000"/>
                </a:solidFill>
                <a:latin typeface="Times New Roman" panose="02020603050405020304" pitchFamily="18" charset="0"/>
                <a:cs typeface="Times New Roman" panose="02020603050405020304" pitchFamily="18" charset="0"/>
              </a:rPr>
              <a:t>Profile</a:t>
            </a:r>
            <a:r>
              <a:rPr lang="en-US" sz="3600" b="1" dirty="0" smtClean="0"/>
              <a:t> of a Virtual Environment</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83934" y="1228010"/>
            <a:ext cx="8683743" cy="3724096"/>
          </a:xfrm>
          <a:prstGeom prst="rect">
            <a:avLst/>
          </a:prstGeom>
        </p:spPr>
        <p:txBody>
          <a:bodyPr wrap="square">
            <a:spAutoFit/>
          </a:bodyPr>
          <a:lstStyle/>
          <a:p>
            <a:pPr marL="342900" indent="-342900">
              <a:buFont typeface="Arial" panose="020B0604020202020204" pitchFamily="34" charset="0"/>
              <a:buChar char="•"/>
            </a:pPr>
            <a:r>
              <a:rPr lang="en-US" sz="2400" dirty="0" err="1" smtClean="0"/>
              <a:t>ReScuE</a:t>
            </a:r>
            <a:r>
              <a:rPr lang="en-US" sz="2400" dirty="0" smtClean="0"/>
              <a:t> wants </a:t>
            </a:r>
            <a:r>
              <a:rPr lang="en-US" sz="2400" dirty="0"/>
              <a:t>to make the entire networked virtual environment </a:t>
            </a:r>
            <a:r>
              <a:rPr lang="en-US" sz="2400" i="1" dirty="0">
                <a:solidFill>
                  <a:srgbClr val="C00000"/>
                </a:solidFill>
              </a:rPr>
              <a:t>easy to set up</a:t>
            </a:r>
            <a:r>
              <a:rPr lang="en-US" sz="2400" dirty="0"/>
              <a:t>, </a:t>
            </a:r>
            <a:r>
              <a:rPr lang="en-US" sz="2400" i="1" dirty="0">
                <a:solidFill>
                  <a:srgbClr val="C00000"/>
                </a:solidFill>
              </a:rPr>
              <a:t>easy to maintain</a:t>
            </a:r>
            <a:r>
              <a:rPr lang="en-US" sz="2400" dirty="0"/>
              <a:t>, and </a:t>
            </a:r>
            <a:r>
              <a:rPr lang="en-US" sz="2400" i="1" dirty="0">
                <a:solidFill>
                  <a:srgbClr val="C00000"/>
                </a:solidFill>
              </a:rPr>
              <a:t>highly scalable </a:t>
            </a:r>
            <a:r>
              <a:rPr lang="en-US" sz="2400" dirty="0" smtClean="0"/>
              <a:t>for pervasive adoption.</a:t>
            </a:r>
          </a:p>
          <a:p>
            <a:pPr marL="342900" indent="-342900">
              <a:buFont typeface="Arial" panose="020B0604020202020204" pitchFamily="34" charset="0"/>
              <a:buChar char="•"/>
            </a:pPr>
            <a:r>
              <a:rPr lang="en-US" sz="2400" dirty="0" smtClean="0"/>
              <a:t>The </a:t>
            </a:r>
            <a:r>
              <a:rPr lang="en-US" sz="2400" dirty="0"/>
              <a:t>instructor should </a:t>
            </a:r>
            <a:r>
              <a:rPr lang="en-US" sz="2400" dirty="0" smtClean="0"/>
              <a:t>only </a:t>
            </a:r>
            <a:r>
              <a:rPr lang="en-US" sz="2400" dirty="0"/>
              <a:t>focus on the </a:t>
            </a:r>
            <a:r>
              <a:rPr lang="en-US" sz="2400" i="1" dirty="0" smtClean="0">
                <a:solidFill>
                  <a:srgbClr val="C00000"/>
                </a:solidFill>
              </a:rPr>
              <a:t>design</a:t>
            </a:r>
            <a:r>
              <a:rPr lang="en-US" sz="2400" dirty="0" smtClean="0"/>
              <a:t> </a:t>
            </a:r>
            <a:r>
              <a:rPr lang="en-US" sz="2400" dirty="0"/>
              <a:t>a virtual environment without knowing the physical machine beneath </a:t>
            </a:r>
            <a:r>
              <a:rPr lang="en-US" sz="2400" dirty="0" smtClean="0"/>
              <a:t>it. </a:t>
            </a:r>
          </a:p>
          <a:p>
            <a:pPr marL="342900" indent="-342900">
              <a:buFont typeface="Arial" panose="020B0604020202020204" pitchFamily="34" charset="0"/>
              <a:buChar char="•"/>
            </a:pPr>
            <a:r>
              <a:rPr lang="en-US" sz="2400" dirty="0" smtClean="0"/>
              <a:t>Unfortunately, cloud user always faces a situation that the </a:t>
            </a:r>
            <a:r>
              <a:rPr lang="en-US" sz="2400" i="1" dirty="0" smtClean="0">
                <a:solidFill>
                  <a:srgbClr val="C00000"/>
                </a:solidFill>
              </a:rPr>
              <a:t>time quota</a:t>
            </a:r>
            <a:r>
              <a:rPr lang="en-US" sz="2400" dirty="0" smtClean="0"/>
              <a:t> for the slices/projects expire and are needed to be renewed!</a:t>
            </a:r>
          </a:p>
          <a:p>
            <a:pPr marL="800100" lvl="1" indent="-342900">
              <a:buFont typeface="Calibri" panose="020F0502020204030204" pitchFamily="34" charset="0"/>
              <a:buChar char="—"/>
            </a:pPr>
            <a:r>
              <a:rPr lang="en-US" sz="2000" b="1" i="1" dirty="0" smtClean="0">
                <a:solidFill>
                  <a:srgbClr val="C00000"/>
                </a:solidFill>
              </a:rPr>
              <a:t>Forget to renew will cause the data loss!</a:t>
            </a:r>
            <a:endParaRPr lang="en-US" sz="2000" dirty="0"/>
          </a:p>
          <a:p>
            <a:pPr marL="342900" indent="-342900">
              <a:buFont typeface="Arial" panose="020B0604020202020204" pitchFamily="34" charset="0"/>
              <a:buChar char="•"/>
            </a:pPr>
            <a:endParaRPr lang="en-US" sz="24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10</a:t>
            </a:fld>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85121" y="3906432"/>
            <a:ext cx="1947376" cy="1168426"/>
          </a:xfrm>
          <a:prstGeom prst="rect">
            <a:avLst/>
          </a:prstGeom>
        </p:spPr>
      </p:pic>
    </p:spTree>
    <p:extLst>
      <p:ext uri="{BB962C8B-B14F-4D97-AF65-F5344CB8AC3E}">
        <p14:creationId xmlns:p14="http://schemas.microsoft.com/office/powerpoint/2010/main" val="3667321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4567518" cy="847484"/>
          </a:xfrm>
        </p:spPr>
        <p:txBody>
          <a:bodyPr>
            <a:noAutofit/>
          </a:bodyPr>
          <a:lstStyle/>
          <a:p>
            <a:pPr marL="285750" indent="-285750" algn="l"/>
            <a:r>
              <a:rPr lang="en-US" sz="3600" b="1" dirty="0" smtClean="0"/>
              <a:t>A Sample Profile</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120780" y="1215977"/>
            <a:ext cx="4759596" cy="2308324"/>
          </a:xfrm>
          <a:prstGeom prst="rect">
            <a:avLst/>
          </a:prstGeom>
        </p:spPr>
        <p:txBody>
          <a:bodyPr wrap="square">
            <a:spAutoFit/>
          </a:bodyPr>
          <a:lstStyle/>
          <a:p>
            <a:pPr marL="342900" indent="-342900">
              <a:buFont typeface="Arial" panose="020B0604020202020204" pitchFamily="34" charset="0"/>
              <a:buChar char="•"/>
            </a:pPr>
            <a:r>
              <a:rPr lang="en-US" sz="2400" dirty="0"/>
              <a:t>We define </a:t>
            </a:r>
            <a:r>
              <a:rPr lang="en-US" sz="2400" b="1" i="1" u="sng" dirty="0">
                <a:solidFill>
                  <a:srgbClr val="C00000"/>
                </a:solidFill>
              </a:rPr>
              <a:t>the profile </a:t>
            </a:r>
            <a:r>
              <a:rPr lang="en-US" sz="2400" dirty="0"/>
              <a:t>of a virtual environment as a collection of information (the virtual artifacts and their attributes) that is </a:t>
            </a:r>
            <a:r>
              <a:rPr lang="en-US" sz="2400" b="1" i="1" dirty="0">
                <a:solidFill>
                  <a:srgbClr val="C00000"/>
                </a:solidFill>
              </a:rPr>
              <a:t>necessary</a:t>
            </a:r>
            <a:r>
              <a:rPr lang="en-US" sz="2400" dirty="0"/>
              <a:t> to construct a virtual </a:t>
            </a:r>
            <a:r>
              <a:rPr lang="en-US" sz="2400" dirty="0" smtClean="0"/>
              <a:t>environment.</a:t>
            </a:r>
            <a:endParaRPr lang="en-US" sz="24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11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92903574"/>
              </p:ext>
            </p:extLst>
          </p:nvPr>
        </p:nvGraphicFramePr>
        <p:xfrm>
          <a:off x="4720856" y="1247732"/>
          <a:ext cx="4253022" cy="3632705"/>
        </p:xfrm>
        <a:graphic>
          <a:graphicData uri="http://schemas.openxmlformats.org/drawingml/2006/table">
            <a:tbl>
              <a:tblPr firstRow="1" firstCol="1" bandRow="1">
                <a:tableStyleId>{5C22544A-7EE6-4342-B048-85BDC9FD1C3A}</a:tableStyleId>
              </a:tblPr>
              <a:tblGrid>
                <a:gridCol w="746629">
                  <a:extLst>
                    <a:ext uri="{9D8B030D-6E8A-4147-A177-3AD203B41FA5}">
                      <a16:colId xmlns:a16="http://schemas.microsoft.com/office/drawing/2014/main" xmlns="" val="1075039181"/>
                    </a:ext>
                  </a:extLst>
                </a:gridCol>
                <a:gridCol w="1046729">
                  <a:extLst>
                    <a:ext uri="{9D8B030D-6E8A-4147-A177-3AD203B41FA5}">
                      <a16:colId xmlns:a16="http://schemas.microsoft.com/office/drawing/2014/main" xmlns="" val="3246084622"/>
                    </a:ext>
                  </a:extLst>
                </a:gridCol>
                <a:gridCol w="2459664">
                  <a:extLst>
                    <a:ext uri="{9D8B030D-6E8A-4147-A177-3AD203B41FA5}">
                      <a16:colId xmlns:a16="http://schemas.microsoft.com/office/drawing/2014/main" xmlns="" val="1751997495"/>
                    </a:ext>
                  </a:extLst>
                </a:gridCol>
              </a:tblGrid>
              <a:tr h="233259">
                <a:tc>
                  <a:txBody>
                    <a:bodyPr/>
                    <a:lstStyle/>
                    <a:p>
                      <a:pPr marL="0" marR="0" algn="ctr">
                        <a:lnSpc>
                          <a:spcPct val="120000"/>
                        </a:lnSpc>
                        <a:spcBef>
                          <a:spcPts val="0"/>
                        </a:spcBef>
                        <a:spcAft>
                          <a:spcPts val="0"/>
                        </a:spcAft>
                      </a:pPr>
                      <a:r>
                        <a:rPr lang="en-US" sz="900" dirty="0">
                          <a:effectLst/>
                        </a:rPr>
                        <a:t>Virtual Artifacts</a:t>
                      </a:r>
                      <a:endParaRPr lang="en-US" sz="900" dirty="0">
                        <a:effectLst/>
                        <a:latin typeface="Bembo Std"/>
                        <a:ea typeface="MS Mincho"/>
                        <a:cs typeface="Times New Roman" panose="02020603050405020304" pitchFamily="18" charset="0"/>
                      </a:endParaRPr>
                    </a:p>
                  </a:txBody>
                  <a:tcPr marL="43874" marR="43874" marT="43874" marB="43874"/>
                </a:tc>
                <a:tc>
                  <a:txBody>
                    <a:bodyPr/>
                    <a:lstStyle/>
                    <a:p>
                      <a:pPr marL="0" marR="0" algn="ctr">
                        <a:lnSpc>
                          <a:spcPct val="120000"/>
                        </a:lnSpc>
                        <a:spcBef>
                          <a:spcPts val="0"/>
                        </a:spcBef>
                        <a:spcAft>
                          <a:spcPts val="0"/>
                        </a:spcAft>
                      </a:pPr>
                      <a:r>
                        <a:rPr lang="en-US" sz="900" dirty="0">
                          <a:effectLst/>
                        </a:rPr>
                        <a:t>XML Elements</a:t>
                      </a:r>
                      <a:endParaRPr lang="en-US" sz="900" dirty="0">
                        <a:effectLst/>
                        <a:latin typeface="Bembo Std"/>
                        <a:ea typeface="MS Mincho"/>
                        <a:cs typeface="Times New Roman" panose="02020603050405020304" pitchFamily="18" charset="0"/>
                      </a:endParaRPr>
                    </a:p>
                  </a:txBody>
                  <a:tcPr marL="43874" marR="43874" marT="43874" marB="43874"/>
                </a:tc>
                <a:tc>
                  <a:txBody>
                    <a:bodyPr/>
                    <a:lstStyle/>
                    <a:p>
                      <a:pPr marL="0" marR="0" algn="ctr">
                        <a:lnSpc>
                          <a:spcPct val="120000"/>
                        </a:lnSpc>
                        <a:spcBef>
                          <a:spcPts val="0"/>
                        </a:spcBef>
                        <a:spcAft>
                          <a:spcPts val="0"/>
                        </a:spcAft>
                      </a:pPr>
                      <a:r>
                        <a:rPr lang="en-US" sz="900">
                          <a:effectLst/>
                        </a:rPr>
                        <a:t>XML Attributes</a:t>
                      </a:r>
                      <a:endParaRPr lang="en-US" sz="900">
                        <a:effectLst/>
                        <a:latin typeface="Bembo Std"/>
                        <a:ea typeface="MS Mincho"/>
                        <a:cs typeface="Times New Roman" panose="02020603050405020304" pitchFamily="18" charset="0"/>
                      </a:endParaRPr>
                    </a:p>
                  </a:txBody>
                  <a:tcPr marL="43874" marR="43874" marT="43874" marB="43874"/>
                </a:tc>
                <a:extLst>
                  <a:ext uri="{0D108BD9-81ED-4DB2-BD59-A6C34878D82A}">
                    <a16:rowId xmlns:a16="http://schemas.microsoft.com/office/drawing/2014/main" xmlns="" val="4200302832"/>
                  </a:ext>
                </a:extLst>
              </a:tr>
              <a:tr h="812924">
                <a:tc>
                  <a:txBody>
                    <a:bodyPr/>
                    <a:lstStyle/>
                    <a:p>
                      <a:pPr marL="0" marR="0">
                        <a:lnSpc>
                          <a:spcPct val="120000"/>
                        </a:lnSpc>
                        <a:spcBef>
                          <a:spcPts val="0"/>
                        </a:spcBef>
                        <a:spcAft>
                          <a:spcPts val="0"/>
                        </a:spcAft>
                      </a:pPr>
                      <a:r>
                        <a:rPr lang="en-US" sz="900" dirty="0">
                          <a:effectLst/>
                        </a:rPr>
                        <a:t>Networks</a:t>
                      </a:r>
                      <a:endParaRPr lang="en-US" sz="900" dirty="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dirty="0">
                          <a:effectLst/>
                        </a:rPr>
                        <a:t>&lt;Networks&gt;</a:t>
                      </a:r>
                      <a:endParaRPr lang="en-US" sz="900" dirty="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dirty="0">
                          <a:effectLst/>
                        </a:rPr>
                        <a:t>&lt;</a:t>
                      </a:r>
                      <a:r>
                        <a:rPr lang="en-US" sz="900" dirty="0" err="1">
                          <a:effectLst/>
                        </a:rPr>
                        <a:t>Network_ID</a:t>
                      </a:r>
                      <a:r>
                        <a:rPr lang="en-US" sz="900" dirty="0">
                          <a:effectLst/>
                        </a:rPr>
                        <a:t>&gt;, &lt;</a:t>
                      </a:r>
                      <a:r>
                        <a:rPr lang="en-US" sz="900" dirty="0" err="1">
                          <a:effectLst/>
                        </a:rPr>
                        <a:t>Network_Name</a:t>
                      </a:r>
                      <a:r>
                        <a:rPr lang="en-US" sz="900" dirty="0">
                          <a:effectLst/>
                        </a:rPr>
                        <a:t>&gt;,  &lt;</a:t>
                      </a:r>
                      <a:r>
                        <a:rPr lang="en-US" sz="900" dirty="0" err="1">
                          <a:effectLst/>
                        </a:rPr>
                        <a:t>Network_Admin_State_UP</a:t>
                      </a:r>
                      <a:r>
                        <a:rPr lang="en-US" sz="900" dirty="0">
                          <a:effectLst/>
                        </a:rPr>
                        <a:t>&gt;, &lt;</a:t>
                      </a:r>
                      <a:r>
                        <a:rPr lang="en-US" sz="900" dirty="0" err="1">
                          <a:effectLst/>
                        </a:rPr>
                        <a:t>Subnet_ID</a:t>
                      </a:r>
                      <a:r>
                        <a:rPr lang="en-US" sz="900" dirty="0">
                          <a:effectLst/>
                        </a:rPr>
                        <a:t>&gt;, &lt;</a:t>
                      </a:r>
                      <a:r>
                        <a:rPr lang="en-US" sz="900" dirty="0" err="1">
                          <a:effectLst/>
                        </a:rPr>
                        <a:t>Subnet_Name</a:t>
                      </a:r>
                      <a:r>
                        <a:rPr lang="en-US" sz="900" dirty="0">
                          <a:effectLst/>
                        </a:rPr>
                        <a:t>&gt;, &lt;</a:t>
                      </a:r>
                      <a:r>
                        <a:rPr lang="en-US" sz="900" dirty="0" err="1">
                          <a:effectLst/>
                        </a:rPr>
                        <a:t>Subnet_CIDR</a:t>
                      </a:r>
                      <a:r>
                        <a:rPr lang="en-US" sz="900" dirty="0">
                          <a:effectLst/>
                        </a:rPr>
                        <a:t>&gt;, &lt;</a:t>
                      </a:r>
                      <a:r>
                        <a:rPr lang="en-US" sz="900" dirty="0" err="1">
                          <a:effectLst/>
                        </a:rPr>
                        <a:t>Subnet_IP_Version</a:t>
                      </a:r>
                      <a:r>
                        <a:rPr lang="en-US" sz="900" dirty="0">
                          <a:effectLst/>
                        </a:rPr>
                        <a:t>&gt;, &lt;</a:t>
                      </a:r>
                      <a:r>
                        <a:rPr lang="en-US" sz="900" dirty="0" err="1">
                          <a:effectLst/>
                        </a:rPr>
                        <a:t>Subnet_GateWay</a:t>
                      </a:r>
                      <a:r>
                        <a:rPr lang="en-US" sz="900" dirty="0">
                          <a:effectLst/>
                        </a:rPr>
                        <a:t>&gt;</a:t>
                      </a:r>
                      <a:endParaRPr lang="en-US" sz="900" dirty="0">
                        <a:effectLst/>
                        <a:latin typeface="Bembo Std"/>
                        <a:ea typeface="MS Mincho"/>
                        <a:cs typeface="Times New Roman" panose="02020603050405020304" pitchFamily="18" charset="0"/>
                      </a:endParaRPr>
                    </a:p>
                  </a:txBody>
                  <a:tcPr marL="43874" marR="43874" marT="43874" marB="43874"/>
                </a:tc>
                <a:extLst>
                  <a:ext uri="{0D108BD9-81ED-4DB2-BD59-A6C34878D82A}">
                    <a16:rowId xmlns:a16="http://schemas.microsoft.com/office/drawing/2014/main" xmlns="" val="2326987227"/>
                  </a:ext>
                </a:extLst>
              </a:tr>
              <a:tr h="571198">
                <a:tc>
                  <a:txBody>
                    <a:bodyPr/>
                    <a:lstStyle/>
                    <a:p>
                      <a:pPr marL="0" marR="0">
                        <a:lnSpc>
                          <a:spcPct val="120000"/>
                        </a:lnSpc>
                        <a:spcBef>
                          <a:spcPts val="0"/>
                        </a:spcBef>
                        <a:spcAft>
                          <a:spcPts val="0"/>
                        </a:spcAft>
                      </a:pPr>
                      <a:r>
                        <a:rPr lang="en-US" sz="900">
                          <a:effectLst/>
                        </a:rPr>
                        <a:t>Network Interfaces</a:t>
                      </a:r>
                      <a:endParaRPr lang="en-US" sz="90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dirty="0">
                          <a:effectLst/>
                        </a:rPr>
                        <a:t>&lt;Interfaces&gt;</a:t>
                      </a:r>
                      <a:endParaRPr lang="en-US" sz="900" dirty="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dirty="0">
                          <a:effectLst/>
                        </a:rPr>
                        <a:t>&lt;</a:t>
                      </a:r>
                      <a:r>
                        <a:rPr lang="en-US" sz="900" dirty="0" err="1">
                          <a:effectLst/>
                        </a:rPr>
                        <a:t>Interface_ID</a:t>
                      </a:r>
                      <a:r>
                        <a:rPr lang="en-US" sz="900" dirty="0">
                          <a:effectLst/>
                        </a:rPr>
                        <a:t>&gt;, &lt;</a:t>
                      </a:r>
                      <a:r>
                        <a:rPr lang="en-US" sz="900" dirty="0" err="1">
                          <a:effectLst/>
                        </a:rPr>
                        <a:t>Network_ID</a:t>
                      </a:r>
                      <a:r>
                        <a:rPr lang="en-US" sz="900" dirty="0">
                          <a:effectLst/>
                        </a:rPr>
                        <a:t>&gt;, &lt;</a:t>
                      </a:r>
                      <a:r>
                        <a:rPr lang="en-US" sz="900" dirty="0" err="1">
                          <a:effectLst/>
                        </a:rPr>
                        <a:t>Interface_Admin_state_UP</a:t>
                      </a:r>
                      <a:r>
                        <a:rPr lang="en-US" sz="900" dirty="0">
                          <a:effectLst/>
                        </a:rPr>
                        <a:t>&gt;, &lt;</a:t>
                      </a:r>
                      <a:r>
                        <a:rPr lang="en-US" sz="900" dirty="0" err="1">
                          <a:effectLst/>
                        </a:rPr>
                        <a:t>Connected_Device_ID</a:t>
                      </a:r>
                      <a:r>
                        <a:rPr lang="en-US" sz="900" dirty="0">
                          <a:effectLst/>
                        </a:rPr>
                        <a:t>&gt;, &lt;</a:t>
                      </a:r>
                      <a:r>
                        <a:rPr lang="en-US" sz="900" dirty="0" err="1">
                          <a:effectLst/>
                        </a:rPr>
                        <a:t>InterfaceSubnet_ID</a:t>
                      </a:r>
                      <a:r>
                        <a:rPr lang="en-US" sz="900" dirty="0">
                          <a:effectLst/>
                        </a:rPr>
                        <a:t>&gt;, &lt;IP&gt;</a:t>
                      </a:r>
                      <a:endParaRPr lang="en-US" sz="900" dirty="0">
                        <a:effectLst/>
                        <a:latin typeface="Bembo Std"/>
                        <a:ea typeface="MS Mincho"/>
                        <a:cs typeface="Times New Roman" panose="02020603050405020304" pitchFamily="18" charset="0"/>
                      </a:endParaRPr>
                    </a:p>
                  </a:txBody>
                  <a:tcPr marL="43874" marR="43874" marT="43874" marB="43874"/>
                </a:tc>
                <a:extLst>
                  <a:ext uri="{0D108BD9-81ED-4DB2-BD59-A6C34878D82A}">
                    <a16:rowId xmlns:a16="http://schemas.microsoft.com/office/drawing/2014/main" xmlns="" val="228020779"/>
                  </a:ext>
                </a:extLst>
              </a:tr>
              <a:tr h="450336">
                <a:tc>
                  <a:txBody>
                    <a:bodyPr/>
                    <a:lstStyle/>
                    <a:p>
                      <a:pPr marL="0" marR="0">
                        <a:lnSpc>
                          <a:spcPct val="120000"/>
                        </a:lnSpc>
                        <a:spcBef>
                          <a:spcPts val="0"/>
                        </a:spcBef>
                        <a:spcAft>
                          <a:spcPts val="0"/>
                        </a:spcAft>
                      </a:pPr>
                      <a:r>
                        <a:rPr lang="en-US" sz="900">
                          <a:effectLst/>
                        </a:rPr>
                        <a:t>Routers</a:t>
                      </a:r>
                      <a:endParaRPr lang="en-US" sz="90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a:effectLst/>
                        </a:rPr>
                        <a:t>&lt;Routers&gt;</a:t>
                      </a:r>
                      <a:endParaRPr lang="en-US" sz="90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dirty="0">
                          <a:effectLst/>
                        </a:rPr>
                        <a:t>&lt;</a:t>
                      </a:r>
                      <a:r>
                        <a:rPr lang="en-US" sz="900" dirty="0" err="1">
                          <a:effectLst/>
                        </a:rPr>
                        <a:t>Router_ID</a:t>
                      </a:r>
                      <a:r>
                        <a:rPr lang="en-US" sz="900" dirty="0">
                          <a:effectLst/>
                        </a:rPr>
                        <a:t>&gt;, &lt;</a:t>
                      </a:r>
                      <a:r>
                        <a:rPr lang="en-US" sz="900" dirty="0" err="1">
                          <a:effectLst/>
                        </a:rPr>
                        <a:t>Router_Admin_State</a:t>
                      </a:r>
                      <a:r>
                        <a:rPr lang="en-US" sz="900" dirty="0">
                          <a:effectLst/>
                        </a:rPr>
                        <a:t>&gt;, &lt;Zone&gt;, &lt;</a:t>
                      </a:r>
                      <a:r>
                        <a:rPr lang="en-US" sz="900" dirty="0" err="1">
                          <a:effectLst/>
                        </a:rPr>
                        <a:t>Interface_ID</a:t>
                      </a:r>
                      <a:r>
                        <a:rPr lang="en-US" sz="900" dirty="0">
                          <a:effectLst/>
                        </a:rPr>
                        <a:t>&gt;, &lt;</a:t>
                      </a:r>
                      <a:r>
                        <a:rPr lang="en-US" sz="900" dirty="0" err="1">
                          <a:effectLst/>
                        </a:rPr>
                        <a:t>Floating_IP</a:t>
                      </a:r>
                      <a:r>
                        <a:rPr lang="en-US" sz="900" dirty="0">
                          <a:effectLst/>
                        </a:rPr>
                        <a:t>&gt;</a:t>
                      </a:r>
                      <a:endParaRPr lang="en-US" sz="900" dirty="0">
                        <a:effectLst/>
                        <a:latin typeface="Bembo Std"/>
                        <a:ea typeface="MS Mincho"/>
                        <a:cs typeface="Times New Roman" panose="02020603050405020304" pitchFamily="18" charset="0"/>
                      </a:endParaRPr>
                    </a:p>
                  </a:txBody>
                  <a:tcPr marL="43874" marR="43874" marT="43874" marB="43874"/>
                </a:tc>
                <a:extLst>
                  <a:ext uri="{0D108BD9-81ED-4DB2-BD59-A6C34878D82A}">
                    <a16:rowId xmlns:a16="http://schemas.microsoft.com/office/drawing/2014/main" xmlns="" val="2358619045"/>
                  </a:ext>
                </a:extLst>
              </a:tr>
              <a:tr h="450336">
                <a:tc rowSpan="3">
                  <a:txBody>
                    <a:bodyPr/>
                    <a:lstStyle/>
                    <a:p>
                      <a:pPr marL="0" marR="0">
                        <a:lnSpc>
                          <a:spcPct val="120000"/>
                        </a:lnSpc>
                        <a:spcBef>
                          <a:spcPts val="0"/>
                        </a:spcBef>
                        <a:spcAft>
                          <a:spcPts val="0"/>
                        </a:spcAft>
                      </a:pPr>
                      <a:r>
                        <a:rPr lang="en-US" sz="900">
                          <a:effectLst/>
                        </a:rPr>
                        <a:t>Virtual Machines</a:t>
                      </a:r>
                      <a:endParaRPr lang="en-US" sz="90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dirty="0">
                          <a:effectLst/>
                        </a:rPr>
                        <a:t>&lt;Images&gt;</a:t>
                      </a:r>
                      <a:endParaRPr lang="en-US" sz="900" dirty="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dirty="0">
                          <a:effectLst/>
                        </a:rPr>
                        <a:t>&lt;</a:t>
                      </a:r>
                      <a:r>
                        <a:rPr lang="en-US" sz="900" dirty="0" err="1">
                          <a:effectLst/>
                        </a:rPr>
                        <a:t>Image_Name</a:t>
                      </a:r>
                      <a:r>
                        <a:rPr lang="en-US" sz="900" dirty="0">
                          <a:effectLst/>
                        </a:rPr>
                        <a:t>&gt;, &lt;</a:t>
                      </a:r>
                      <a:r>
                        <a:rPr lang="en-US" sz="900" dirty="0" err="1">
                          <a:effectLst/>
                        </a:rPr>
                        <a:t>Container_Format</a:t>
                      </a:r>
                      <a:r>
                        <a:rPr lang="en-US" sz="900" dirty="0">
                          <a:effectLst/>
                        </a:rPr>
                        <a:t>&gt;, &lt;</a:t>
                      </a:r>
                      <a:r>
                        <a:rPr lang="en-US" sz="900" dirty="0" err="1">
                          <a:effectLst/>
                        </a:rPr>
                        <a:t>Disk_Format</a:t>
                      </a:r>
                      <a:r>
                        <a:rPr lang="en-US" sz="900" dirty="0">
                          <a:effectLst/>
                        </a:rPr>
                        <a:t>&gt;</a:t>
                      </a:r>
                      <a:endParaRPr lang="en-US" sz="900" dirty="0">
                        <a:effectLst/>
                        <a:latin typeface="Bembo Std"/>
                        <a:ea typeface="MS Mincho"/>
                        <a:cs typeface="Times New Roman" panose="02020603050405020304" pitchFamily="18" charset="0"/>
                      </a:endParaRPr>
                    </a:p>
                  </a:txBody>
                  <a:tcPr marL="43874" marR="43874" marT="43874" marB="43874"/>
                </a:tc>
                <a:extLst>
                  <a:ext uri="{0D108BD9-81ED-4DB2-BD59-A6C34878D82A}">
                    <a16:rowId xmlns:a16="http://schemas.microsoft.com/office/drawing/2014/main" xmlns="" val="1364306197"/>
                  </a:ext>
                </a:extLst>
              </a:tr>
              <a:tr h="329473">
                <a:tc vMerge="1">
                  <a:txBody>
                    <a:bodyPr/>
                    <a:lstStyle/>
                    <a:p>
                      <a:endParaRPr lang="en-US"/>
                    </a:p>
                  </a:txBody>
                  <a:tcPr/>
                </a:tc>
                <a:tc>
                  <a:txBody>
                    <a:bodyPr/>
                    <a:lstStyle/>
                    <a:p>
                      <a:pPr marL="0" marR="0">
                        <a:lnSpc>
                          <a:spcPct val="120000"/>
                        </a:lnSpc>
                        <a:spcBef>
                          <a:spcPts val="0"/>
                        </a:spcBef>
                        <a:spcAft>
                          <a:spcPts val="0"/>
                        </a:spcAft>
                      </a:pPr>
                      <a:r>
                        <a:rPr lang="en-US" sz="900">
                          <a:effectLst/>
                        </a:rPr>
                        <a:t>&lt;Flavors&gt;</a:t>
                      </a:r>
                      <a:endParaRPr lang="en-US" sz="90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dirty="0">
                          <a:effectLst/>
                        </a:rPr>
                        <a:t>&lt;</a:t>
                      </a:r>
                      <a:r>
                        <a:rPr lang="en-US" sz="900" dirty="0" err="1">
                          <a:effectLst/>
                        </a:rPr>
                        <a:t>Flavor_Name</a:t>
                      </a:r>
                      <a:r>
                        <a:rPr lang="en-US" sz="900" dirty="0">
                          <a:effectLst/>
                        </a:rPr>
                        <a:t>&gt;, &lt;VCPU&gt;, &lt;Disk&gt;, &lt;RAM&gt;</a:t>
                      </a:r>
                      <a:endParaRPr lang="en-US" sz="900" dirty="0">
                        <a:effectLst/>
                        <a:latin typeface="Bembo Std"/>
                        <a:ea typeface="MS Mincho"/>
                        <a:cs typeface="Times New Roman" panose="02020603050405020304" pitchFamily="18" charset="0"/>
                      </a:endParaRPr>
                    </a:p>
                  </a:txBody>
                  <a:tcPr marL="43874" marR="43874" marT="43874" marB="43874"/>
                </a:tc>
                <a:extLst>
                  <a:ext uri="{0D108BD9-81ED-4DB2-BD59-A6C34878D82A}">
                    <a16:rowId xmlns:a16="http://schemas.microsoft.com/office/drawing/2014/main" xmlns="" val="711448330"/>
                  </a:ext>
                </a:extLst>
              </a:tr>
              <a:tr h="450336">
                <a:tc vMerge="1">
                  <a:txBody>
                    <a:bodyPr/>
                    <a:lstStyle/>
                    <a:p>
                      <a:endParaRPr lang="en-US"/>
                    </a:p>
                  </a:txBody>
                  <a:tcPr/>
                </a:tc>
                <a:tc>
                  <a:txBody>
                    <a:bodyPr/>
                    <a:lstStyle/>
                    <a:p>
                      <a:pPr marL="0" marR="0">
                        <a:lnSpc>
                          <a:spcPct val="120000"/>
                        </a:lnSpc>
                        <a:spcBef>
                          <a:spcPts val="0"/>
                        </a:spcBef>
                        <a:spcAft>
                          <a:spcPts val="0"/>
                        </a:spcAft>
                      </a:pPr>
                      <a:r>
                        <a:rPr lang="en-US" sz="900">
                          <a:effectLst/>
                        </a:rPr>
                        <a:t>&lt;Instances&gt;</a:t>
                      </a:r>
                      <a:endParaRPr lang="en-US" sz="900">
                        <a:effectLst/>
                        <a:latin typeface="Bembo Std"/>
                        <a:ea typeface="MS Mincho"/>
                        <a:cs typeface="Times New Roman" panose="02020603050405020304" pitchFamily="18" charset="0"/>
                      </a:endParaRPr>
                    </a:p>
                  </a:txBody>
                  <a:tcPr marL="43874" marR="43874" marT="43874" marB="43874"/>
                </a:tc>
                <a:tc>
                  <a:txBody>
                    <a:bodyPr/>
                    <a:lstStyle/>
                    <a:p>
                      <a:pPr marL="0" marR="0">
                        <a:lnSpc>
                          <a:spcPct val="120000"/>
                        </a:lnSpc>
                        <a:spcBef>
                          <a:spcPts val="0"/>
                        </a:spcBef>
                        <a:spcAft>
                          <a:spcPts val="0"/>
                        </a:spcAft>
                      </a:pPr>
                      <a:r>
                        <a:rPr lang="en-US" sz="900" dirty="0">
                          <a:effectLst/>
                        </a:rPr>
                        <a:t>&lt;</a:t>
                      </a:r>
                      <a:r>
                        <a:rPr lang="en-US" sz="900" dirty="0" err="1">
                          <a:effectLst/>
                        </a:rPr>
                        <a:t>Instance_ID</a:t>
                      </a:r>
                      <a:r>
                        <a:rPr lang="en-US" sz="900" dirty="0">
                          <a:effectLst/>
                        </a:rPr>
                        <a:t>&gt;, &lt;Name&gt;, &lt;Status&gt;, &lt;Flavor&gt;, &lt;Image&gt;, &lt;</a:t>
                      </a:r>
                      <a:r>
                        <a:rPr lang="en-US" sz="900" dirty="0" err="1">
                          <a:effectLst/>
                        </a:rPr>
                        <a:t>Interface_ID</a:t>
                      </a:r>
                      <a:r>
                        <a:rPr lang="en-US" sz="900" dirty="0">
                          <a:effectLst/>
                        </a:rPr>
                        <a:t>&gt;, &lt;IP&gt;</a:t>
                      </a:r>
                      <a:endParaRPr lang="en-US" sz="900" dirty="0">
                        <a:effectLst/>
                        <a:latin typeface="Bembo Std"/>
                        <a:ea typeface="MS Mincho"/>
                        <a:cs typeface="Times New Roman" panose="02020603050405020304" pitchFamily="18" charset="0"/>
                      </a:endParaRPr>
                    </a:p>
                  </a:txBody>
                  <a:tcPr marL="43874" marR="43874" marT="43874" marB="43874"/>
                </a:tc>
                <a:extLst>
                  <a:ext uri="{0D108BD9-81ED-4DB2-BD59-A6C34878D82A}">
                    <a16:rowId xmlns:a16="http://schemas.microsoft.com/office/drawing/2014/main" xmlns="" val="1547262927"/>
                  </a:ext>
                </a:extLst>
              </a:tr>
            </a:tbl>
          </a:graphicData>
        </a:graphic>
      </p:graphicFrame>
    </p:spTree>
    <p:extLst>
      <p:ext uri="{BB962C8B-B14F-4D97-AF65-F5344CB8AC3E}">
        <p14:creationId xmlns:p14="http://schemas.microsoft.com/office/powerpoint/2010/main" val="145365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5722828" cy="847484"/>
          </a:xfrm>
        </p:spPr>
        <p:txBody>
          <a:bodyPr>
            <a:noAutofit/>
          </a:bodyPr>
          <a:lstStyle/>
          <a:p>
            <a:pPr algn="l"/>
            <a:r>
              <a:rPr lang="en-US" sz="3600" b="1" dirty="0" smtClean="0"/>
              <a:t>Break the Performance Bottleneck</a:t>
            </a:r>
            <a:endParaRPr lang="en-US" sz="36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83934" y="1228010"/>
            <a:ext cx="8683743" cy="2759730"/>
          </a:xfrm>
          <a:prstGeom prst="rect">
            <a:avLst/>
          </a:prstGeom>
        </p:spPr>
        <p:txBody>
          <a:bodyPr wrap="square">
            <a:spAutoFit/>
          </a:bodyPr>
          <a:lstStyle/>
          <a:p>
            <a:pPr marL="342900" indent="-342900">
              <a:buFont typeface="Arial" panose="020B0604020202020204" pitchFamily="34" charset="0"/>
              <a:buChar char="•"/>
            </a:pPr>
            <a:r>
              <a:rPr lang="en-US" sz="2400" dirty="0" err="1" smtClean="0"/>
              <a:t>CloudLab</a:t>
            </a:r>
            <a:r>
              <a:rPr lang="en-US" sz="2400" dirty="0" smtClean="0"/>
              <a:t> </a:t>
            </a:r>
            <a:r>
              <a:rPr lang="en-US" sz="2400" dirty="0"/>
              <a:t>provides </a:t>
            </a:r>
            <a:r>
              <a:rPr lang="en-US" sz="2400" dirty="0" smtClean="0"/>
              <a:t>the </a:t>
            </a:r>
            <a:r>
              <a:rPr lang="en-US" sz="2400" i="1" dirty="0" smtClean="0">
                <a:solidFill>
                  <a:srgbClr val="C00000"/>
                </a:solidFill>
              </a:rPr>
              <a:t>powerful</a:t>
            </a:r>
            <a:r>
              <a:rPr lang="en-US" sz="2400" dirty="0" smtClean="0">
                <a:solidFill>
                  <a:srgbClr val="C00000"/>
                </a:solidFill>
              </a:rPr>
              <a:t> </a:t>
            </a:r>
            <a:r>
              <a:rPr lang="en-US" sz="2400" dirty="0"/>
              <a:t>physical machines and is capable of </a:t>
            </a:r>
            <a:r>
              <a:rPr lang="en-US" sz="2400" i="1" dirty="0">
                <a:solidFill>
                  <a:srgbClr val="C00000"/>
                </a:solidFill>
              </a:rPr>
              <a:t>balancing the </a:t>
            </a:r>
            <a:r>
              <a:rPr lang="en-US" sz="2400" i="1" dirty="0" smtClean="0">
                <a:solidFill>
                  <a:srgbClr val="C00000"/>
                </a:solidFill>
              </a:rPr>
              <a:t>workload</a:t>
            </a:r>
            <a:r>
              <a:rPr lang="en-US" sz="2400" dirty="0" smtClean="0"/>
              <a:t>. </a:t>
            </a:r>
            <a:r>
              <a:rPr lang="en-US" sz="2400" dirty="0"/>
              <a:t>However, we experienced a </a:t>
            </a:r>
            <a:r>
              <a:rPr lang="en-US" sz="2400" i="1" dirty="0">
                <a:solidFill>
                  <a:srgbClr val="C00000"/>
                </a:solidFill>
              </a:rPr>
              <a:t>significant delay</a:t>
            </a:r>
            <a:r>
              <a:rPr lang="en-US" sz="2400" dirty="0"/>
              <a:t> when the virtual environment is </a:t>
            </a:r>
            <a:r>
              <a:rPr lang="en-US" sz="2400" dirty="0" smtClean="0"/>
              <a:t>large.</a:t>
            </a:r>
          </a:p>
          <a:p>
            <a:pPr marL="342900" indent="-342900">
              <a:buFont typeface="Arial" panose="020B0604020202020204" pitchFamily="34" charset="0"/>
              <a:buChar char="•"/>
            </a:pPr>
            <a:r>
              <a:rPr lang="en-US" sz="2400" dirty="0" smtClean="0"/>
              <a:t>To improve the performance, we define two kinds of parallelisms:</a:t>
            </a:r>
            <a:endParaRPr lang="en-US" sz="2400" dirty="0"/>
          </a:p>
          <a:p>
            <a:pPr marL="800100" lvl="1" indent="-342900">
              <a:buFont typeface="Calibri" panose="020F0502020204030204" pitchFamily="34" charset="0"/>
              <a:buChar char="—"/>
            </a:pPr>
            <a:r>
              <a:rPr lang="en-US" sz="2000" b="1" i="1" u="sng" dirty="0">
                <a:solidFill>
                  <a:srgbClr val="C00000"/>
                </a:solidFill>
              </a:rPr>
              <a:t>intra-network</a:t>
            </a:r>
            <a:r>
              <a:rPr lang="en-US" sz="2000" dirty="0"/>
              <a:t> and </a:t>
            </a:r>
            <a:endParaRPr lang="en-US" sz="2000" dirty="0" smtClean="0"/>
          </a:p>
          <a:p>
            <a:pPr marL="800100" lvl="1" indent="-342900">
              <a:buFont typeface="Calibri" panose="020F0502020204030204" pitchFamily="34" charset="0"/>
              <a:buChar char="—"/>
            </a:pPr>
            <a:r>
              <a:rPr lang="en-US" sz="2000" b="1" i="1" u="sng" dirty="0" smtClean="0">
                <a:solidFill>
                  <a:srgbClr val="C00000"/>
                </a:solidFill>
              </a:rPr>
              <a:t>inter-network</a:t>
            </a:r>
            <a:endParaRPr lang="en-US" sz="2000" b="1" i="1" u="sng" dirty="0">
              <a:solidFill>
                <a:srgbClr val="C00000"/>
              </a:solidFill>
            </a:endParaRPr>
          </a:p>
          <a:p>
            <a:pPr marL="800100" lvl="1" indent="-342900">
              <a:buFont typeface="Calibri" panose="020F0502020204030204" pitchFamily="34" charset="0"/>
              <a:buChar char="—"/>
            </a:pPr>
            <a:endParaRPr lang="en-US" sz="2000" baseline="30000" dirty="0"/>
          </a:p>
          <a:p>
            <a:pPr marL="342900" indent="-342900">
              <a:buFont typeface="Arial" panose="020B0604020202020204" pitchFamily="34" charset="0"/>
              <a:buChar char="•"/>
            </a:pPr>
            <a:endParaRPr lang="en-US" sz="2400" dirty="0" smtClean="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12</a:t>
            </a:fld>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0029" y="3241964"/>
            <a:ext cx="1491552" cy="1491552"/>
          </a:xfrm>
          <a:prstGeom prst="rect">
            <a:avLst/>
          </a:prstGeom>
        </p:spPr>
      </p:pic>
    </p:spTree>
    <p:extLst>
      <p:ext uri="{BB962C8B-B14F-4D97-AF65-F5344CB8AC3E}">
        <p14:creationId xmlns:p14="http://schemas.microsoft.com/office/powerpoint/2010/main" val="2352783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5218252" cy="847484"/>
          </a:xfrm>
        </p:spPr>
        <p:txBody>
          <a:bodyPr>
            <a:noAutofit/>
          </a:bodyPr>
          <a:lstStyle/>
          <a:p>
            <a:pPr algn="l"/>
            <a:r>
              <a:rPr lang="en-US" sz="3200" b="1" dirty="0" smtClean="0"/>
              <a:t>The Measurement of the Speed-u</a:t>
            </a:r>
            <a:r>
              <a:rPr lang="en-US" sz="3200" b="1" dirty="0"/>
              <a:t>p</a:t>
            </a:r>
            <a:endParaRPr lang="en-US" sz="28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68486" y="1147362"/>
            <a:ext cx="3452265" cy="1938992"/>
          </a:xfrm>
          <a:prstGeom prst="rect">
            <a:avLst/>
          </a:prstGeom>
        </p:spPr>
        <p:txBody>
          <a:bodyPr wrap="square">
            <a:spAutoFit/>
          </a:bodyPr>
          <a:lstStyle/>
          <a:p>
            <a:pPr marL="342900" indent="-342900">
              <a:buFont typeface="Arial" panose="020B0604020202020204" pitchFamily="34" charset="0"/>
              <a:buChar char="•"/>
            </a:pPr>
            <a:r>
              <a:rPr lang="en-US" sz="2400" dirty="0" smtClean="0"/>
              <a:t>By paralleling the virtual artifact construction, we can achieve nearly </a:t>
            </a:r>
            <a:r>
              <a:rPr lang="en-US" sz="2400" b="1" i="1" u="sng" dirty="0" smtClean="0">
                <a:solidFill>
                  <a:srgbClr val="C00000"/>
                </a:solidFill>
              </a:rPr>
              <a:t>X3</a:t>
            </a:r>
            <a:r>
              <a:rPr lang="en-US" sz="2400" dirty="0" smtClean="0"/>
              <a:t> speed-up.</a:t>
            </a:r>
            <a:endParaRPr lang="en-US" sz="3200" dirty="0" smtClean="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13</a:t>
            </a:fld>
            <a:endParaRPr lang="en-US" dirty="0"/>
          </a:p>
        </p:txBody>
      </p:sp>
      <p:pic>
        <p:nvPicPr>
          <p:cNvPr id="5" name="Picture 4"/>
          <p:cNvPicPr>
            <a:picLocks noChangeAspect="1"/>
          </p:cNvPicPr>
          <p:nvPr/>
        </p:nvPicPr>
        <p:blipFill>
          <a:blip r:embed="rId5"/>
          <a:stretch>
            <a:fillRect/>
          </a:stretch>
        </p:blipFill>
        <p:spPr>
          <a:xfrm>
            <a:off x="3702669" y="1228010"/>
            <a:ext cx="4533152" cy="3611628"/>
          </a:xfrm>
          <a:prstGeom prst="rect">
            <a:avLst/>
          </a:prstGeom>
        </p:spPr>
      </p:pic>
    </p:spTree>
    <p:extLst>
      <p:ext uri="{BB962C8B-B14F-4D97-AF65-F5344CB8AC3E}">
        <p14:creationId xmlns:p14="http://schemas.microsoft.com/office/powerpoint/2010/main" val="1344273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4" y="191005"/>
            <a:ext cx="9144000" cy="5141976"/>
          </a:xfrm>
          <a:prstGeom prst="rect">
            <a:avLst/>
          </a:prstGeom>
        </p:spPr>
      </p:pic>
      <p:sp>
        <p:nvSpPr>
          <p:cNvPr id="2" name="Title 1"/>
          <p:cNvSpPr>
            <a:spLocks noGrp="1"/>
          </p:cNvSpPr>
          <p:nvPr>
            <p:ph type="ctrTitle"/>
          </p:nvPr>
        </p:nvSpPr>
        <p:spPr>
          <a:xfrm>
            <a:off x="211441" y="257774"/>
            <a:ext cx="5450524" cy="847484"/>
          </a:xfrm>
        </p:spPr>
        <p:txBody>
          <a:bodyPr>
            <a:noAutofit/>
          </a:bodyPr>
          <a:lstStyle/>
          <a:p>
            <a:pPr marL="285750" indent="-285750" algn="l"/>
            <a:r>
              <a:rPr lang="en-US" sz="3600" b="1" dirty="0" smtClean="0"/>
              <a:t>Developed Hands-on Labs</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49764" y="1291632"/>
            <a:ext cx="3050463" cy="1200329"/>
          </a:xfrm>
          <a:prstGeom prst="rect">
            <a:avLst/>
          </a:prstGeom>
        </p:spPr>
        <p:txBody>
          <a:bodyPr wrap="square">
            <a:spAutoFit/>
          </a:bodyPr>
          <a:lstStyle/>
          <a:p>
            <a:r>
              <a:rPr lang="en-US" sz="2400" dirty="0" smtClean="0"/>
              <a:t>We have developed the following hands-on labs.</a:t>
            </a:r>
            <a:endParaRPr lang="en-US" sz="24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14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3225467"/>
              </p:ext>
            </p:extLst>
          </p:nvPr>
        </p:nvGraphicFramePr>
        <p:xfrm>
          <a:off x="3171846" y="1274110"/>
          <a:ext cx="5972154" cy="3903919"/>
        </p:xfrm>
        <a:graphic>
          <a:graphicData uri="http://schemas.openxmlformats.org/drawingml/2006/table">
            <a:tbl>
              <a:tblPr firstRow="1" firstCol="1" bandRow="1">
                <a:tableStyleId>{5C22544A-7EE6-4342-B048-85BDC9FD1C3A}</a:tableStyleId>
              </a:tblPr>
              <a:tblGrid>
                <a:gridCol w="715796">
                  <a:extLst>
                    <a:ext uri="{9D8B030D-6E8A-4147-A177-3AD203B41FA5}">
                      <a16:colId xmlns:a16="http://schemas.microsoft.com/office/drawing/2014/main" xmlns="" val="1939881399"/>
                    </a:ext>
                  </a:extLst>
                </a:gridCol>
                <a:gridCol w="5256358">
                  <a:extLst>
                    <a:ext uri="{9D8B030D-6E8A-4147-A177-3AD203B41FA5}">
                      <a16:colId xmlns:a16="http://schemas.microsoft.com/office/drawing/2014/main" xmlns="" val="4264563732"/>
                    </a:ext>
                  </a:extLst>
                </a:gridCol>
              </a:tblGrid>
              <a:tr h="557048">
                <a:tc>
                  <a:txBody>
                    <a:bodyPr/>
                    <a:lstStyle/>
                    <a:p>
                      <a:pPr marL="0" marR="0" algn="ctr">
                        <a:lnSpc>
                          <a:spcPct val="120000"/>
                        </a:lnSpc>
                        <a:spcBef>
                          <a:spcPts val="0"/>
                        </a:spcBef>
                        <a:spcAft>
                          <a:spcPts val="0"/>
                        </a:spcAft>
                      </a:pPr>
                      <a:r>
                        <a:rPr lang="en-US" sz="1800" dirty="0">
                          <a:effectLst/>
                        </a:rPr>
                        <a:t>Labs</a:t>
                      </a:r>
                      <a:endParaRPr lang="en-US" sz="1800" dirty="0">
                        <a:effectLst/>
                        <a:latin typeface="Bembo Std"/>
                        <a:ea typeface="MS Mincho"/>
                        <a:cs typeface="Times New Roman" panose="02020603050405020304" pitchFamily="18" charset="0"/>
                      </a:endParaRPr>
                    </a:p>
                  </a:txBody>
                  <a:tcPr marL="73025" marR="73025" marT="73025" marB="73025"/>
                </a:tc>
                <a:tc>
                  <a:txBody>
                    <a:bodyPr/>
                    <a:lstStyle/>
                    <a:p>
                      <a:pPr marL="0" marR="0" algn="ctr">
                        <a:lnSpc>
                          <a:spcPct val="120000"/>
                        </a:lnSpc>
                        <a:spcBef>
                          <a:spcPts val="0"/>
                        </a:spcBef>
                        <a:spcAft>
                          <a:spcPts val="0"/>
                        </a:spcAft>
                      </a:pPr>
                      <a:r>
                        <a:rPr lang="en-US" sz="1800" dirty="0">
                          <a:effectLst/>
                        </a:rPr>
                        <a:t>Title</a:t>
                      </a:r>
                      <a:endParaRPr lang="en-US" sz="1800" dirty="0">
                        <a:effectLst/>
                        <a:latin typeface="Bembo Std"/>
                        <a:ea typeface="MS Mincho"/>
                        <a:cs typeface="Times New Roman" panose="02020603050405020304" pitchFamily="18" charset="0"/>
                      </a:endParaRPr>
                    </a:p>
                  </a:txBody>
                  <a:tcPr marL="73025" marR="73025" marT="73025" marB="73025"/>
                </a:tc>
                <a:extLst>
                  <a:ext uri="{0D108BD9-81ED-4DB2-BD59-A6C34878D82A}">
                    <a16:rowId xmlns:a16="http://schemas.microsoft.com/office/drawing/2014/main" xmlns="" val="542899245"/>
                  </a:ext>
                </a:extLst>
              </a:tr>
              <a:tr h="929941">
                <a:tc>
                  <a:txBody>
                    <a:bodyPr/>
                    <a:lstStyle/>
                    <a:p>
                      <a:pPr marL="0" marR="0" algn="ctr">
                        <a:lnSpc>
                          <a:spcPct val="120000"/>
                        </a:lnSpc>
                        <a:spcBef>
                          <a:spcPts val="0"/>
                        </a:spcBef>
                        <a:spcAft>
                          <a:spcPts val="0"/>
                        </a:spcAft>
                      </a:pPr>
                      <a:r>
                        <a:rPr lang="en-US" sz="1800">
                          <a:effectLst/>
                        </a:rPr>
                        <a:t>1</a:t>
                      </a:r>
                      <a:endParaRPr lang="en-US" sz="1800">
                        <a:effectLst/>
                        <a:latin typeface="Bembo Std"/>
                        <a:ea typeface="MS Mincho"/>
                        <a:cs typeface="Times New Roman" panose="02020603050405020304" pitchFamily="18" charset="0"/>
                      </a:endParaRPr>
                    </a:p>
                  </a:txBody>
                  <a:tcPr marL="73025" marR="73025" marT="73025" marB="73025"/>
                </a:tc>
                <a:tc>
                  <a:txBody>
                    <a:bodyPr/>
                    <a:lstStyle/>
                    <a:p>
                      <a:pPr marL="0" marR="0">
                        <a:lnSpc>
                          <a:spcPct val="120000"/>
                        </a:lnSpc>
                        <a:spcBef>
                          <a:spcPts val="0"/>
                        </a:spcBef>
                        <a:spcAft>
                          <a:spcPts val="0"/>
                        </a:spcAft>
                      </a:pPr>
                      <a:r>
                        <a:rPr lang="en-US" sz="1800" dirty="0">
                          <a:effectLst/>
                        </a:rPr>
                        <a:t>Cloud-based malware construction and virtual machine introspection</a:t>
                      </a:r>
                      <a:endParaRPr lang="en-US" sz="1800" dirty="0">
                        <a:effectLst/>
                        <a:latin typeface="Bembo Std"/>
                        <a:ea typeface="MS Mincho"/>
                        <a:cs typeface="Times New Roman" panose="02020603050405020304" pitchFamily="18" charset="0"/>
                      </a:endParaRPr>
                    </a:p>
                  </a:txBody>
                  <a:tcPr marL="73025" marR="73025" marT="73025" marB="73025"/>
                </a:tc>
                <a:extLst>
                  <a:ext uri="{0D108BD9-81ED-4DB2-BD59-A6C34878D82A}">
                    <a16:rowId xmlns:a16="http://schemas.microsoft.com/office/drawing/2014/main" xmlns="" val="1781097838"/>
                  </a:ext>
                </a:extLst>
              </a:tr>
              <a:tr h="929941">
                <a:tc>
                  <a:txBody>
                    <a:bodyPr/>
                    <a:lstStyle/>
                    <a:p>
                      <a:pPr marL="0" marR="0" algn="ctr">
                        <a:lnSpc>
                          <a:spcPct val="120000"/>
                        </a:lnSpc>
                        <a:spcBef>
                          <a:spcPts val="0"/>
                        </a:spcBef>
                        <a:spcAft>
                          <a:spcPts val="0"/>
                        </a:spcAft>
                      </a:pPr>
                      <a:r>
                        <a:rPr lang="en-US" sz="1800">
                          <a:effectLst/>
                        </a:rPr>
                        <a:t>2</a:t>
                      </a:r>
                      <a:endParaRPr lang="en-US" sz="1800">
                        <a:effectLst/>
                        <a:latin typeface="Bembo Std"/>
                        <a:ea typeface="MS Mincho"/>
                        <a:cs typeface="Times New Roman" panose="02020603050405020304" pitchFamily="18" charset="0"/>
                      </a:endParaRPr>
                    </a:p>
                  </a:txBody>
                  <a:tcPr marL="73025" marR="73025" marT="73025" marB="73025"/>
                </a:tc>
                <a:tc>
                  <a:txBody>
                    <a:bodyPr/>
                    <a:lstStyle/>
                    <a:p>
                      <a:pPr marL="0" marR="0">
                        <a:lnSpc>
                          <a:spcPct val="120000"/>
                        </a:lnSpc>
                        <a:spcBef>
                          <a:spcPts val="0"/>
                        </a:spcBef>
                        <a:spcAft>
                          <a:spcPts val="0"/>
                        </a:spcAft>
                      </a:pPr>
                      <a:r>
                        <a:rPr lang="en-US" sz="1800" dirty="0">
                          <a:effectLst/>
                        </a:rPr>
                        <a:t>Fine-grained access control with Attribute-based Encryption (ABE)</a:t>
                      </a:r>
                      <a:endParaRPr lang="en-US" sz="1800" dirty="0">
                        <a:effectLst/>
                        <a:latin typeface="Bembo Std"/>
                        <a:ea typeface="MS Mincho"/>
                        <a:cs typeface="Times New Roman" panose="02020603050405020304" pitchFamily="18" charset="0"/>
                      </a:endParaRPr>
                    </a:p>
                  </a:txBody>
                  <a:tcPr marL="73025" marR="73025" marT="73025" marB="73025"/>
                </a:tc>
                <a:extLst>
                  <a:ext uri="{0D108BD9-81ED-4DB2-BD59-A6C34878D82A}">
                    <a16:rowId xmlns:a16="http://schemas.microsoft.com/office/drawing/2014/main" xmlns="" val="1033220660"/>
                  </a:ext>
                </a:extLst>
              </a:tr>
              <a:tr h="929941">
                <a:tc>
                  <a:txBody>
                    <a:bodyPr/>
                    <a:lstStyle/>
                    <a:p>
                      <a:pPr marL="0" marR="0" algn="ctr">
                        <a:lnSpc>
                          <a:spcPct val="120000"/>
                        </a:lnSpc>
                        <a:spcBef>
                          <a:spcPts val="0"/>
                        </a:spcBef>
                        <a:spcAft>
                          <a:spcPts val="0"/>
                        </a:spcAft>
                      </a:pPr>
                      <a:r>
                        <a:rPr lang="en-US" sz="1800">
                          <a:effectLst/>
                        </a:rPr>
                        <a:t>3</a:t>
                      </a:r>
                      <a:endParaRPr lang="en-US" sz="1800">
                        <a:effectLst/>
                        <a:latin typeface="Bembo Std"/>
                        <a:ea typeface="MS Mincho"/>
                        <a:cs typeface="Times New Roman" panose="02020603050405020304" pitchFamily="18" charset="0"/>
                      </a:endParaRPr>
                    </a:p>
                  </a:txBody>
                  <a:tcPr marL="73025" marR="73025" marT="73025" marB="73025"/>
                </a:tc>
                <a:tc>
                  <a:txBody>
                    <a:bodyPr/>
                    <a:lstStyle/>
                    <a:p>
                      <a:pPr marL="0" marR="0">
                        <a:lnSpc>
                          <a:spcPct val="120000"/>
                        </a:lnSpc>
                        <a:spcBef>
                          <a:spcPts val="0"/>
                        </a:spcBef>
                        <a:spcAft>
                          <a:spcPts val="0"/>
                        </a:spcAft>
                      </a:pPr>
                      <a:r>
                        <a:rPr lang="en-US" sz="1800" dirty="0">
                          <a:effectLst/>
                        </a:rPr>
                        <a:t>Processing encrypted data with Homomorphic Encryption (HE)</a:t>
                      </a:r>
                      <a:endParaRPr lang="en-US" sz="1800" dirty="0">
                        <a:effectLst/>
                        <a:latin typeface="Bembo Std"/>
                        <a:ea typeface="MS Mincho"/>
                        <a:cs typeface="Times New Roman" panose="02020603050405020304" pitchFamily="18" charset="0"/>
                      </a:endParaRPr>
                    </a:p>
                  </a:txBody>
                  <a:tcPr marL="73025" marR="73025" marT="73025" marB="73025"/>
                </a:tc>
                <a:extLst>
                  <a:ext uri="{0D108BD9-81ED-4DB2-BD59-A6C34878D82A}">
                    <a16:rowId xmlns:a16="http://schemas.microsoft.com/office/drawing/2014/main" xmlns="" val="3917811764"/>
                  </a:ext>
                </a:extLst>
              </a:tr>
              <a:tr h="557048">
                <a:tc>
                  <a:txBody>
                    <a:bodyPr/>
                    <a:lstStyle/>
                    <a:p>
                      <a:pPr marL="0" marR="0" algn="ctr">
                        <a:lnSpc>
                          <a:spcPct val="120000"/>
                        </a:lnSpc>
                        <a:spcBef>
                          <a:spcPts val="0"/>
                        </a:spcBef>
                        <a:spcAft>
                          <a:spcPts val="0"/>
                        </a:spcAft>
                      </a:pPr>
                      <a:r>
                        <a:rPr lang="en-US" sz="1800">
                          <a:effectLst/>
                        </a:rPr>
                        <a:t>4</a:t>
                      </a:r>
                      <a:endParaRPr lang="en-US" sz="1800">
                        <a:effectLst/>
                        <a:latin typeface="Bembo Std"/>
                        <a:ea typeface="MS Mincho"/>
                        <a:cs typeface="Times New Roman" panose="02020603050405020304" pitchFamily="18" charset="0"/>
                      </a:endParaRPr>
                    </a:p>
                  </a:txBody>
                  <a:tcPr marL="73025" marR="73025" marT="73025" marB="73025"/>
                </a:tc>
                <a:tc>
                  <a:txBody>
                    <a:bodyPr/>
                    <a:lstStyle/>
                    <a:p>
                      <a:pPr marL="0" marR="0">
                        <a:lnSpc>
                          <a:spcPct val="120000"/>
                        </a:lnSpc>
                        <a:spcBef>
                          <a:spcPts val="0"/>
                        </a:spcBef>
                        <a:spcAft>
                          <a:spcPts val="0"/>
                        </a:spcAft>
                      </a:pPr>
                      <a:r>
                        <a:rPr lang="en-US" sz="1800" dirty="0">
                          <a:effectLst/>
                        </a:rPr>
                        <a:t>The SQL injection attack for mobile devices</a:t>
                      </a:r>
                      <a:endParaRPr lang="en-US" sz="1800" dirty="0">
                        <a:effectLst/>
                        <a:latin typeface="Bembo Std"/>
                        <a:ea typeface="MS Mincho"/>
                        <a:cs typeface="Times New Roman" panose="02020603050405020304" pitchFamily="18" charset="0"/>
                      </a:endParaRPr>
                    </a:p>
                  </a:txBody>
                  <a:tcPr marL="73025" marR="73025" marT="73025" marB="73025"/>
                </a:tc>
                <a:extLst>
                  <a:ext uri="{0D108BD9-81ED-4DB2-BD59-A6C34878D82A}">
                    <a16:rowId xmlns:a16="http://schemas.microsoft.com/office/drawing/2014/main" xmlns="" val="3680663076"/>
                  </a:ext>
                </a:extLst>
              </a:tr>
            </a:tbl>
          </a:graphicData>
        </a:graphic>
      </p:graphicFrame>
    </p:spTree>
    <p:extLst>
      <p:ext uri="{BB962C8B-B14F-4D97-AF65-F5344CB8AC3E}">
        <p14:creationId xmlns:p14="http://schemas.microsoft.com/office/powerpoint/2010/main" val="2231370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4567518" cy="847484"/>
          </a:xfrm>
        </p:spPr>
        <p:txBody>
          <a:bodyPr>
            <a:noAutofit/>
          </a:bodyPr>
          <a:lstStyle/>
          <a:p>
            <a:pPr marL="285750" indent="-285750" algn="l"/>
            <a:r>
              <a:rPr lang="en-US" sz="3600" b="1" dirty="0" smtClean="0"/>
              <a:t>One Lab Example</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68485" y="1147362"/>
            <a:ext cx="8862413" cy="1938992"/>
          </a:xfrm>
          <a:prstGeom prst="rect">
            <a:avLst/>
          </a:prstGeom>
        </p:spPr>
        <p:txBody>
          <a:bodyPr wrap="square">
            <a:spAutoFit/>
          </a:bodyPr>
          <a:lstStyle/>
          <a:p>
            <a:pPr marL="342900" indent="-342900">
              <a:buFont typeface="Arial" panose="020B0604020202020204" pitchFamily="34" charset="0"/>
              <a:buChar char="•"/>
            </a:pPr>
            <a:r>
              <a:rPr lang="en-US" sz="2400" dirty="0"/>
              <a:t>In this lab, the student will learn how to use the off-the-shelf tool, including using the open-source tools to perform vulnerability discovery, exploit, and forensic </a:t>
            </a:r>
            <a:r>
              <a:rPr lang="en-US" sz="2400" dirty="0" smtClean="0"/>
              <a:t>investigation.</a:t>
            </a:r>
          </a:p>
          <a:p>
            <a:pPr marL="342900" indent="-342900">
              <a:buFont typeface="Arial" panose="020B0604020202020204" pitchFamily="34" charset="0"/>
              <a:buChar char="•"/>
            </a:pPr>
            <a:r>
              <a:rPr lang="en-US" sz="2400" dirty="0" smtClean="0"/>
              <a:t>The tasks can be decoupled and work for different course modules.</a:t>
            </a:r>
          </a:p>
          <a:p>
            <a:pPr marL="342900" indent="-342900">
              <a:buFont typeface="Arial" panose="020B0604020202020204" pitchFamily="34" charset="0"/>
              <a:buChar char="•"/>
            </a:pPr>
            <a:r>
              <a:rPr lang="en-US" sz="2400" dirty="0" smtClean="0"/>
              <a:t>The detailed learning objectives can be found in our paper.</a:t>
            </a:r>
            <a:endParaRPr lang="en-US" sz="3200" dirty="0" smtClean="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15</a:t>
            </a:fld>
            <a:endParaRPr lang="en-US" dirty="0"/>
          </a:p>
        </p:txBody>
      </p:sp>
      <p:pic>
        <p:nvPicPr>
          <p:cNvPr id="5" name="Picture 4"/>
          <p:cNvPicPr>
            <a:picLocks noChangeAspect="1"/>
          </p:cNvPicPr>
          <p:nvPr/>
        </p:nvPicPr>
        <p:blipFill>
          <a:blip r:embed="rId5"/>
          <a:stretch>
            <a:fillRect/>
          </a:stretch>
        </p:blipFill>
        <p:spPr>
          <a:xfrm>
            <a:off x="1263724" y="3273029"/>
            <a:ext cx="6800850" cy="1905000"/>
          </a:xfrm>
          <a:prstGeom prst="rect">
            <a:avLst/>
          </a:prstGeom>
        </p:spPr>
      </p:pic>
    </p:spTree>
    <p:extLst>
      <p:ext uri="{BB962C8B-B14F-4D97-AF65-F5344CB8AC3E}">
        <p14:creationId xmlns:p14="http://schemas.microsoft.com/office/powerpoint/2010/main" val="2973074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4" y="191005"/>
            <a:ext cx="9144000" cy="5141976"/>
          </a:xfrm>
          <a:prstGeom prst="rect">
            <a:avLst/>
          </a:prstGeom>
        </p:spPr>
      </p:pic>
      <p:sp>
        <p:nvSpPr>
          <p:cNvPr id="2" name="Title 1"/>
          <p:cNvSpPr>
            <a:spLocks noGrp="1"/>
          </p:cNvSpPr>
          <p:nvPr>
            <p:ph type="ctrTitle"/>
          </p:nvPr>
        </p:nvSpPr>
        <p:spPr>
          <a:xfrm>
            <a:off x="211441" y="257774"/>
            <a:ext cx="5450524" cy="847484"/>
          </a:xfrm>
        </p:spPr>
        <p:txBody>
          <a:bodyPr>
            <a:noAutofit/>
          </a:bodyPr>
          <a:lstStyle/>
          <a:p>
            <a:pPr marL="285750" indent="-285750" algn="l"/>
            <a:r>
              <a:rPr lang="en-US" sz="3600" b="1" dirty="0" smtClean="0"/>
              <a:t>After-lab Surveys</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211440" y="1228010"/>
            <a:ext cx="8634597" cy="830997"/>
          </a:xfrm>
          <a:prstGeom prst="rect">
            <a:avLst/>
          </a:prstGeom>
        </p:spPr>
        <p:txBody>
          <a:bodyPr wrap="square">
            <a:spAutoFit/>
          </a:bodyPr>
          <a:lstStyle/>
          <a:p>
            <a:pPr marL="342900" indent="-342900">
              <a:buFont typeface="Arial" panose="020B0604020202020204" pitchFamily="34" charset="0"/>
              <a:buChar char="•"/>
            </a:pPr>
            <a:r>
              <a:rPr lang="en-US" sz="2400" dirty="0" smtClean="0"/>
              <a:t>We have </a:t>
            </a:r>
            <a:r>
              <a:rPr lang="en-US" sz="2400" dirty="0"/>
              <a:t>done pilot study </a:t>
            </a:r>
            <a:r>
              <a:rPr lang="en-US" sz="2400" dirty="0" smtClean="0"/>
              <a:t>with </a:t>
            </a:r>
            <a:r>
              <a:rPr lang="en-US" sz="2400" dirty="0"/>
              <a:t>two groups of undergraduate </a:t>
            </a:r>
            <a:r>
              <a:rPr lang="en-US" sz="2400" dirty="0" smtClean="0"/>
              <a:t>groups (UGs) and collected their feedbacks through the surveys.</a:t>
            </a:r>
            <a:endParaRPr lang="en-US" sz="24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16</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57447008"/>
              </p:ext>
            </p:extLst>
          </p:nvPr>
        </p:nvGraphicFramePr>
        <p:xfrm>
          <a:off x="1045014" y="2183428"/>
          <a:ext cx="6967447" cy="2589541"/>
        </p:xfrm>
        <a:graphic>
          <a:graphicData uri="http://schemas.openxmlformats.org/drawingml/2006/table">
            <a:tbl>
              <a:tblPr firstRow="1" firstCol="1" bandRow="1">
                <a:tableStyleId>{5C22544A-7EE6-4342-B048-85BDC9FD1C3A}</a:tableStyleId>
              </a:tblPr>
              <a:tblGrid>
                <a:gridCol w="1190530">
                  <a:extLst>
                    <a:ext uri="{9D8B030D-6E8A-4147-A177-3AD203B41FA5}">
                      <a16:colId xmlns:a16="http://schemas.microsoft.com/office/drawing/2014/main" xmlns="" val="1099188829"/>
                    </a:ext>
                  </a:extLst>
                </a:gridCol>
                <a:gridCol w="2735579">
                  <a:extLst>
                    <a:ext uri="{9D8B030D-6E8A-4147-A177-3AD203B41FA5}">
                      <a16:colId xmlns:a16="http://schemas.microsoft.com/office/drawing/2014/main" xmlns="" val="452906582"/>
                    </a:ext>
                  </a:extLst>
                </a:gridCol>
                <a:gridCol w="3041338">
                  <a:extLst>
                    <a:ext uri="{9D8B030D-6E8A-4147-A177-3AD203B41FA5}">
                      <a16:colId xmlns:a16="http://schemas.microsoft.com/office/drawing/2014/main" xmlns="" val="738304169"/>
                    </a:ext>
                  </a:extLst>
                </a:gridCol>
              </a:tblGrid>
              <a:tr h="521345">
                <a:tc>
                  <a:txBody>
                    <a:bodyPr/>
                    <a:lstStyle/>
                    <a:p>
                      <a:pPr marL="0" marR="0" algn="l">
                        <a:lnSpc>
                          <a:spcPct val="120000"/>
                        </a:lnSpc>
                        <a:spcBef>
                          <a:spcPts val="0"/>
                        </a:spcBef>
                        <a:spcAft>
                          <a:spcPts val="0"/>
                        </a:spcAft>
                      </a:pPr>
                      <a:r>
                        <a:rPr lang="en-US" sz="2000" dirty="0">
                          <a:effectLst/>
                        </a:rPr>
                        <a:t> </a:t>
                      </a:r>
                      <a:endParaRPr lang="en-US" sz="2000" dirty="0">
                        <a:effectLst/>
                        <a:latin typeface="Bembo Std"/>
                        <a:ea typeface="MS Mincho"/>
                        <a:cs typeface="Times New Roman" panose="02020603050405020304" pitchFamily="18" charset="0"/>
                      </a:endParaRPr>
                    </a:p>
                  </a:txBody>
                  <a:tcPr marL="73025" marR="73025" marT="73025" marB="73025"/>
                </a:tc>
                <a:tc>
                  <a:txBody>
                    <a:bodyPr/>
                    <a:lstStyle/>
                    <a:p>
                      <a:pPr marL="0" marR="0" algn="l">
                        <a:lnSpc>
                          <a:spcPct val="120000"/>
                        </a:lnSpc>
                        <a:spcBef>
                          <a:spcPts val="0"/>
                        </a:spcBef>
                        <a:spcAft>
                          <a:spcPts val="0"/>
                        </a:spcAft>
                      </a:pPr>
                      <a:r>
                        <a:rPr lang="en-US" sz="2000" dirty="0">
                          <a:effectLst/>
                        </a:rPr>
                        <a:t>UG1 – Date: 07/13/2017</a:t>
                      </a:r>
                      <a:endParaRPr lang="en-US" sz="2000" dirty="0">
                        <a:effectLst/>
                        <a:latin typeface="Bembo Std"/>
                        <a:ea typeface="MS Mincho"/>
                        <a:cs typeface="Times New Roman" panose="02020603050405020304" pitchFamily="18" charset="0"/>
                      </a:endParaRPr>
                    </a:p>
                  </a:txBody>
                  <a:tcPr marL="73025" marR="73025" marT="73025" marB="73025"/>
                </a:tc>
                <a:tc>
                  <a:txBody>
                    <a:bodyPr/>
                    <a:lstStyle/>
                    <a:p>
                      <a:pPr marL="0" marR="0" algn="l">
                        <a:lnSpc>
                          <a:spcPct val="120000"/>
                        </a:lnSpc>
                        <a:spcBef>
                          <a:spcPts val="0"/>
                        </a:spcBef>
                        <a:spcAft>
                          <a:spcPts val="0"/>
                        </a:spcAft>
                      </a:pPr>
                      <a:r>
                        <a:rPr lang="en-US" sz="2000" dirty="0">
                          <a:effectLst/>
                        </a:rPr>
                        <a:t>UG2 – Date:  03/10/2018</a:t>
                      </a:r>
                      <a:endParaRPr lang="en-US" sz="2000" dirty="0">
                        <a:effectLst/>
                        <a:latin typeface="Bembo Std"/>
                        <a:ea typeface="MS Mincho"/>
                        <a:cs typeface="Times New Roman" panose="02020603050405020304" pitchFamily="18" charset="0"/>
                      </a:endParaRPr>
                    </a:p>
                  </a:txBody>
                  <a:tcPr marL="73025" marR="73025" marT="73025" marB="73025"/>
                </a:tc>
                <a:extLst>
                  <a:ext uri="{0D108BD9-81ED-4DB2-BD59-A6C34878D82A}">
                    <a16:rowId xmlns:a16="http://schemas.microsoft.com/office/drawing/2014/main" xmlns="" val="3405734505"/>
                  </a:ext>
                </a:extLst>
              </a:tr>
              <a:tr h="836540">
                <a:tc>
                  <a:txBody>
                    <a:bodyPr/>
                    <a:lstStyle/>
                    <a:p>
                      <a:pPr marL="0" marR="0" algn="l">
                        <a:lnSpc>
                          <a:spcPct val="120000"/>
                        </a:lnSpc>
                        <a:spcBef>
                          <a:spcPts val="0"/>
                        </a:spcBef>
                        <a:spcAft>
                          <a:spcPts val="0"/>
                        </a:spcAft>
                      </a:pPr>
                      <a:r>
                        <a:rPr lang="en-US" sz="2000">
                          <a:effectLst/>
                        </a:rPr>
                        <a:t>Gender</a:t>
                      </a:r>
                      <a:endParaRPr lang="en-US" sz="2000">
                        <a:effectLst/>
                        <a:latin typeface="Bembo Std"/>
                        <a:ea typeface="MS Mincho"/>
                        <a:cs typeface="Times New Roman" panose="02020603050405020304" pitchFamily="18" charset="0"/>
                      </a:endParaRPr>
                    </a:p>
                  </a:txBody>
                  <a:tcPr marL="73025" marR="73025" marT="73025" marB="73025"/>
                </a:tc>
                <a:tc>
                  <a:txBody>
                    <a:bodyPr/>
                    <a:lstStyle/>
                    <a:p>
                      <a:pPr marL="0" marR="0" algn="ctr">
                        <a:lnSpc>
                          <a:spcPct val="120000"/>
                        </a:lnSpc>
                        <a:spcBef>
                          <a:spcPts val="0"/>
                        </a:spcBef>
                        <a:spcAft>
                          <a:spcPts val="0"/>
                        </a:spcAft>
                      </a:pPr>
                      <a:r>
                        <a:rPr lang="en-US" sz="2000" dirty="0">
                          <a:effectLst/>
                        </a:rPr>
                        <a:t>Male: (9)</a:t>
                      </a:r>
                    </a:p>
                    <a:p>
                      <a:pPr marL="0" marR="0" algn="ctr">
                        <a:lnSpc>
                          <a:spcPct val="120000"/>
                        </a:lnSpc>
                        <a:spcBef>
                          <a:spcPts val="0"/>
                        </a:spcBef>
                        <a:spcAft>
                          <a:spcPts val="0"/>
                        </a:spcAft>
                      </a:pPr>
                      <a:r>
                        <a:rPr lang="en-US" sz="2000" dirty="0">
                          <a:effectLst/>
                        </a:rPr>
                        <a:t>Female: (1)</a:t>
                      </a:r>
                      <a:endParaRPr lang="en-US" sz="2000" dirty="0">
                        <a:effectLst/>
                        <a:latin typeface="Bembo Std"/>
                        <a:ea typeface="MS Mincho"/>
                        <a:cs typeface="Times New Roman" panose="02020603050405020304" pitchFamily="18" charset="0"/>
                      </a:endParaRPr>
                    </a:p>
                  </a:txBody>
                  <a:tcPr marL="73025" marR="73025" marT="73025" marB="73025"/>
                </a:tc>
                <a:tc>
                  <a:txBody>
                    <a:bodyPr/>
                    <a:lstStyle/>
                    <a:p>
                      <a:pPr marL="0" marR="0" algn="ctr">
                        <a:lnSpc>
                          <a:spcPct val="120000"/>
                        </a:lnSpc>
                        <a:spcBef>
                          <a:spcPts val="0"/>
                        </a:spcBef>
                        <a:spcAft>
                          <a:spcPts val="0"/>
                        </a:spcAft>
                      </a:pPr>
                      <a:r>
                        <a:rPr lang="en-US" sz="2000" dirty="0">
                          <a:effectLst/>
                        </a:rPr>
                        <a:t>Male: (7)</a:t>
                      </a:r>
                    </a:p>
                    <a:p>
                      <a:pPr marL="0" marR="0" algn="ctr">
                        <a:lnSpc>
                          <a:spcPct val="120000"/>
                        </a:lnSpc>
                        <a:spcBef>
                          <a:spcPts val="0"/>
                        </a:spcBef>
                        <a:spcAft>
                          <a:spcPts val="0"/>
                        </a:spcAft>
                      </a:pPr>
                      <a:r>
                        <a:rPr lang="en-US" sz="2000" dirty="0">
                          <a:effectLst/>
                        </a:rPr>
                        <a:t>Female: (1)</a:t>
                      </a:r>
                      <a:endParaRPr lang="en-US" sz="2000" dirty="0">
                        <a:effectLst/>
                        <a:latin typeface="Bembo Std"/>
                        <a:ea typeface="MS Mincho"/>
                        <a:cs typeface="Times New Roman" panose="02020603050405020304" pitchFamily="18" charset="0"/>
                      </a:endParaRPr>
                    </a:p>
                  </a:txBody>
                  <a:tcPr marL="73025" marR="73025" marT="73025" marB="73025"/>
                </a:tc>
                <a:extLst>
                  <a:ext uri="{0D108BD9-81ED-4DB2-BD59-A6C34878D82A}">
                    <a16:rowId xmlns:a16="http://schemas.microsoft.com/office/drawing/2014/main" xmlns="" val="2076628526"/>
                  </a:ext>
                </a:extLst>
              </a:tr>
              <a:tr h="1151735">
                <a:tc>
                  <a:txBody>
                    <a:bodyPr/>
                    <a:lstStyle/>
                    <a:p>
                      <a:pPr marL="0" marR="0" algn="l">
                        <a:lnSpc>
                          <a:spcPct val="120000"/>
                        </a:lnSpc>
                        <a:spcBef>
                          <a:spcPts val="0"/>
                        </a:spcBef>
                        <a:spcAft>
                          <a:spcPts val="0"/>
                        </a:spcAft>
                      </a:pPr>
                      <a:r>
                        <a:rPr lang="en-US" sz="2000">
                          <a:effectLst/>
                        </a:rPr>
                        <a:t>Ethnicity</a:t>
                      </a:r>
                      <a:endParaRPr lang="en-US" sz="2000">
                        <a:effectLst/>
                        <a:latin typeface="Bembo Std"/>
                        <a:ea typeface="MS Mincho"/>
                        <a:cs typeface="Times New Roman" panose="02020603050405020304" pitchFamily="18" charset="0"/>
                      </a:endParaRPr>
                    </a:p>
                  </a:txBody>
                  <a:tcPr marL="73025" marR="73025" marT="73025" marB="73025"/>
                </a:tc>
                <a:tc>
                  <a:txBody>
                    <a:bodyPr/>
                    <a:lstStyle/>
                    <a:p>
                      <a:pPr marL="0" marR="0" algn="ctr">
                        <a:lnSpc>
                          <a:spcPct val="120000"/>
                        </a:lnSpc>
                        <a:spcBef>
                          <a:spcPts val="0"/>
                        </a:spcBef>
                        <a:spcAft>
                          <a:spcPts val="0"/>
                        </a:spcAft>
                      </a:pPr>
                      <a:r>
                        <a:rPr lang="en-US" sz="2000" dirty="0">
                          <a:effectLst/>
                        </a:rPr>
                        <a:t>White: (8)</a:t>
                      </a:r>
                    </a:p>
                    <a:p>
                      <a:pPr marL="0" marR="0" algn="ctr">
                        <a:lnSpc>
                          <a:spcPct val="120000"/>
                        </a:lnSpc>
                        <a:spcBef>
                          <a:spcPts val="0"/>
                        </a:spcBef>
                        <a:spcAft>
                          <a:spcPts val="0"/>
                        </a:spcAft>
                      </a:pPr>
                      <a:r>
                        <a:rPr lang="en-US" sz="2000" dirty="0">
                          <a:effectLst/>
                        </a:rPr>
                        <a:t>African American: (1)</a:t>
                      </a:r>
                    </a:p>
                    <a:p>
                      <a:pPr marL="0" marR="0" algn="ctr">
                        <a:lnSpc>
                          <a:spcPct val="120000"/>
                        </a:lnSpc>
                        <a:spcBef>
                          <a:spcPts val="0"/>
                        </a:spcBef>
                        <a:spcAft>
                          <a:spcPts val="0"/>
                        </a:spcAft>
                      </a:pPr>
                      <a:r>
                        <a:rPr lang="en-US" sz="2000" dirty="0">
                          <a:effectLst/>
                        </a:rPr>
                        <a:t>Hispanic: (1)</a:t>
                      </a:r>
                      <a:endParaRPr lang="en-US" sz="2000" dirty="0">
                        <a:effectLst/>
                        <a:latin typeface="Bembo Std"/>
                        <a:ea typeface="MS Mincho"/>
                        <a:cs typeface="Times New Roman" panose="02020603050405020304" pitchFamily="18" charset="0"/>
                      </a:endParaRPr>
                    </a:p>
                  </a:txBody>
                  <a:tcPr marL="73025" marR="73025" marT="73025" marB="73025"/>
                </a:tc>
                <a:tc>
                  <a:txBody>
                    <a:bodyPr/>
                    <a:lstStyle/>
                    <a:p>
                      <a:pPr marL="0" marR="0" algn="ctr">
                        <a:lnSpc>
                          <a:spcPct val="120000"/>
                        </a:lnSpc>
                        <a:spcBef>
                          <a:spcPts val="0"/>
                        </a:spcBef>
                        <a:spcAft>
                          <a:spcPts val="0"/>
                        </a:spcAft>
                      </a:pPr>
                      <a:r>
                        <a:rPr lang="en-US" sz="2000" dirty="0">
                          <a:effectLst/>
                        </a:rPr>
                        <a:t>White: (3)</a:t>
                      </a:r>
                    </a:p>
                    <a:p>
                      <a:pPr marL="0" marR="0" algn="ctr">
                        <a:lnSpc>
                          <a:spcPct val="120000"/>
                        </a:lnSpc>
                        <a:spcBef>
                          <a:spcPts val="0"/>
                        </a:spcBef>
                        <a:spcAft>
                          <a:spcPts val="0"/>
                        </a:spcAft>
                      </a:pPr>
                      <a:r>
                        <a:rPr lang="en-US" sz="2000" dirty="0">
                          <a:effectLst/>
                        </a:rPr>
                        <a:t>Asia: (5)</a:t>
                      </a:r>
                      <a:endParaRPr lang="en-US" sz="2000" dirty="0">
                        <a:effectLst/>
                        <a:latin typeface="Bembo Std"/>
                        <a:ea typeface="MS Mincho"/>
                        <a:cs typeface="Times New Roman" panose="02020603050405020304" pitchFamily="18" charset="0"/>
                      </a:endParaRPr>
                    </a:p>
                  </a:txBody>
                  <a:tcPr marL="73025" marR="73025" marT="73025" marB="73025"/>
                </a:tc>
                <a:extLst>
                  <a:ext uri="{0D108BD9-81ED-4DB2-BD59-A6C34878D82A}">
                    <a16:rowId xmlns:a16="http://schemas.microsoft.com/office/drawing/2014/main" xmlns="" val="2504504724"/>
                  </a:ext>
                </a:extLst>
              </a:tr>
            </a:tbl>
          </a:graphicData>
        </a:graphic>
      </p:graphicFrame>
    </p:spTree>
    <p:extLst>
      <p:ext uri="{BB962C8B-B14F-4D97-AF65-F5344CB8AC3E}">
        <p14:creationId xmlns:p14="http://schemas.microsoft.com/office/powerpoint/2010/main" val="3868437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
            <a:ext cx="9144000" cy="5141976"/>
          </a:xfrm>
          <a:prstGeom prst="rect">
            <a:avLst/>
          </a:prstGeom>
        </p:spPr>
      </p:pic>
      <p:sp>
        <p:nvSpPr>
          <p:cNvPr id="2" name="Title 1"/>
          <p:cNvSpPr>
            <a:spLocks noGrp="1"/>
          </p:cNvSpPr>
          <p:nvPr>
            <p:ph type="ctrTitle"/>
          </p:nvPr>
        </p:nvSpPr>
        <p:spPr>
          <a:xfrm>
            <a:off x="257175" y="148733"/>
            <a:ext cx="5124295" cy="847484"/>
          </a:xfrm>
        </p:spPr>
        <p:txBody>
          <a:bodyPr>
            <a:noAutofit/>
          </a:bodyPr>
          <a:lstStyle/>
          <a:p>
            <a:pPr algn="l"/>
            <a:r>
              <a:rPr lang="en-US" altLang="x-none" sz="3200" b="1" dirty="0" smtClean="0"/>
              <a:t>Survey Design and Questions (I)</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4" name="Rectangle 3"/>
          <p:cNvSpPr/>
          <p:nvPr/>
        </p:nvSpPr>
        <p:spPr>
          <a:xfrm>
            <a:off x="171062" y="1130866"/>
            <a:ext cx="8630816" cy="3908762"/>
          </a:xfrm>
          <a:prstGeom prst="rect">
            <a:avLst/>
          </a:prstGeom>
        </p:spPr>
        <p:txBody>
          <a:bodyPr wrap="square">
            <a:spAutoFit/>
          </a:bodyPr>
          <a:lstStyle/>
          <a:p>
            <a:pPr marL="285750" indent="-285750">
              <a:buFont typeface="Arial" panose="020B0604020202020204" pitchFamily="34" charset="0"/>
              <a:buChar char="•"/>
              <a:defRPr/>
            </a:pPr>
            <a:r>
              <a:rPr lang="en-US" sz="2400" dirty="0" smtClean="0">
                <a:latin typeface="Bembo Std"/>
                <a:ea typeface="MS Mincho"/>
                <a:cs typeface="Times New Roman" panose="02020603050405020304" pitchFamily="18" charset="0"/>
              </a:rPr>
              <a:t>We </a:t>
            </a:r>
            <a:r>
              <a:rPr lang="en-US" sz="2400" dirty="0">
                <a:latin typeface="Bembo Std"/>
                <a:ea typeface="MS Mincho"/>
                <a:cs typeface="Times New Roman" panose="02020603050405020304" pitchFamily="18" charset="0"/>
              </a:rPr>
              <a:t>use the </a:t>
            </a:r>
            <a:r>
              <a:rPr lang="en-US" sz="2400" dirty="0" smtClean="0">
                <a:latin typeface="Bembo Std"/>
                <a:ea typeface="MS Mincho"/>
                <a:cs typeface="Times New Roman" panose="02020603050405020304" pitchFamily="18" charset="0"/>
              </a:rPr>
              <a:t>similar evaluation criteria used by the SEED lab</a:t>
            </a:r>
            <a:r>
              <a:rPr lang="en-US" sz="2400" baseline="30000" dirty="0" smtClean="0">
                <a:latin typeface="Bembo Std"/>
                <a:ea typeface="MS Mincho"/>
                <a:cs typeface="Times New Roman" panose="02020603050405020304" pitchFamily="18" charset="0"/>
              </a:rPr>
              <a:t>2</a:t>
            </a:r>
            <a:endParaRPr lang="en-US" sz="2400" dirty="0" smtClean="0">
              <a:latin typeface="Bembo Std"/>
              <a:ea typeface="MS Mincho"/>
              <a:cs typeface="Times New Roman" panose="02020603050405020304" pitchFamily="18" charset="0"/>
            </a:endParaRPr>
          </a:p>
          <a:p>
            <a:pPr marL="800100" lvl="1" indent="-342900">
              <a:buFont typeface="Calibri" panose="020F0502020204030204" pitchFamily="34" charset="0"/>
              <a:buChar char="—"/>
            </a:pPr>
            <a:r>
              <a:rPr lang="en-US" sz="2000" dirty="0" smtClean="0"/>
              <a:t>The </a:t>
            </a:r>
            <a:r>
              <a:rPr lang="en-US" sz="2000" b="1" i="1" u="sng" dirty="0">
                <a:solidFill>
                  <a:srgbClr val="C00000"/>
                </a:solidFill>
              </a:rPr>
              <a:t>efficiency</a:t>
            </a:r>
            <a:r>
              <a:rPr lang="en-US" sz="2000" dirty="0"/>
              <a:t> of the lab and </a:t>
            </a:r>
          </a:p>
          <a:p>
            <a:pPr marL="800100" lvl="1" indent="-342900">
              <a:buFont typeface="Calibri" panose="020F0502020204030204" pitchFamily="34" charset="0"/>
              <a:buChar char="—"/>
            </a:pPr>
            <a:r>
              <a:rPr lang="en-US" sz="2000" dirty="0" smtClean="0"/>
              <a:t>The </a:t>
            </a:r>
            <a:r>
              <a:rPr lang="en-US" sz="2000" b="1" i="1" u="sng" dirty="0">
                <a:solidFill>
                  <a:srgbClr val="C00000"/>
                </a:solidFill>
              </a:rPr>
              <a:t>effectiveness</a:t>
            </a:r>
            <a:r>
              <a:rPr lang="en-US" sz="2000" dirty="0"/>
              <a:t> of the labs in cybersecurity </a:t>
            </a:r>
            <a:r>
              <a:rPr lang="en-US" sz="2000" dirty="0" smtClean="0"/>
              <a:t>education</a:t>
            </a:r>
          </a:p>
          <a:p>
            <a:pPr marL="800100" lvl="1" indent="-342900">
              <a:buFont typeface="Calibri" panose="020F0502020204030204" pitchFamily="34" charset="0"/>
              <a:buChar char="—"/>
            </a:pPr>
            <a:endParaRPr lang="en-US" sz="2000" dirty="0"/>
          </a:p>
          <a:p>
            <a:pPr marL="285750" indent="-285750">
              <a:buFont typeface="Arial" panose="020B0604020202020204" pitchFamily="34" charset="0"/>
              <a:buChar char="•"/>
              <a:defRPr/>
            </a:pPr>
            <a:r>
              <a:rPr lang="en-US" sz="2400" dirty="0"/>
              <a:t>The </a:t>
            </a:r>
            <a:r>
              <a:rPr lang="en-US" sz="2400" b="1" i="1" u="sng" dirty="0">
                <a:solidFill>
                  <a:srgbClr val="C00000"/>
                </a:solidFill>
              </a:rPr>
              <a:t>efficiency</a:t>
            </a:r>
            <a:r>
              <a:rPr lang="en-US" sz="2400" dirty="0"/>
              <a:t> of the </a:t>
            </a:r>
            <a:r>
              <a:rPr lang="en-US" sz="2400" dirty="0" smtClean="0"/>
              <a:t>lab:</a:t>
            </a:r>
            <a:endParaRPr lang="en-US" sz="2400" dirty="0">
              <a:latin typeface="Bembo Std"/>
              <a:ea typeface="MS Mincho"/>
              <a:cs typeface="Times New Roman" panose="02020603050405020304" pitchFamily="18" charset="0"/>
            </a:endParaRPr>
          </a:p>
          <a:p>
            <a:pPr marL="800100" lvl="1" indent="-342900">
              <a:buFont typeface="Calibri" panose="020F0502020204030204" pitchFamily="34" charset="0"/>
              <a:buChar char="—"/>
            </a:pPr>
            <a:r>
              <a:rPr lang="en-US" sz="2000" dirty="0" smtClean="0"/>
              <a:t>The </a:t>
            </a:r>
            <a:r>
              <a:rPr lang="en-US" sz="2000" dirty="0"/>
              <a:t>clarification/usefulness of the lab instruction and the supporting </a:t>
            </a:r>
            <a:r>
              <a:rPr lang="en-US" sz="2000" dirty="0" smtClean="0"/>
              <a:t>materials</a:t>
            </a:r>
          </a:p>
          <a:p>
            <a:pPr marL="800100" lvl="1" indent="-342900">
              <a:buFont typeface="Calibri" panose="020F0502020204030204" pitchFamily="34" charset="0"/>
              <a:buChar char="—"/>
            </a:pPr>
            <a:r>
              <a:rPr lang="en-US" sz="2000" dirty="0" smtClean="0"/>
              <a:t>The </a:t>
            </a:r>
            <a:r>
              <a:rPr lang="en-US" sz="2000" dirty="0"/>
              <a:t>usability of the virtual </a:t>
            </a:r>
            <a:r>
              <a:rPr lang="en-US" sz="2000" dirty="0" smtClean="0"/>
              <a:t>environment</a:t>
            </a:r>
          </a:p>
          <a:p>
            <a:pPr marL="800100" lvl="1" indent="-342900">
              <a:buFont typeface="Calibri" panose="020F0502020204030204" pitchFamily="34" charset="0"/>
              <a:buChar char="—"/>
            </a:pPr>
            <a:r>
              <a:rPr lang="en-US" sz="2000" dirty="0" smtClean="0"/>
              <a:t>The </a:t>
            </a:r>
            <a:r>
              <a:rPr lang="en-US" sz="2000" dirty="0"/>
              <a:t>amount of time that students spent in the </a:t>
            </a:r>
            <a:r>
              <a:rPr lang="en-US" sz="2000" dirty="0" smtClean="0"/>
              <a:t>lab</a:t>
            </a:r>
          </a:p>
          <a:p>
            <a:pPr marL="800100" lvl="1" indent="-342900">
              <a:buFont typeface="Calibri" panose="020F0502020204030204" pitchFamily="34" charset="0"/>
              <a:buChar char="—"/>
            </a:pPr>
            <a:r>
              <a:rPr lang="en-US" sz="2000" dirty="0" smtClean="0"/>
              <a:t>Whether </a:t>
            </a:r>
            <a:r>
              <a:rPr lang="en-US" sz="2000" dirty="0"/>
              <a:t>the time spent is </a:t>
            </a:r>
            <a:r>
              <a:rPr lang="en-US" sz="2000" dirty="0" smtClean="0"/>
              <a:t>worthwhile</a:t>
            </a:r>
          </a:p>
          <a:p>
            <a:pPr marL="800100" lvl="1" indent="-342900">
              <a:buFont typeface="Calibri" panose="020F0502020204030204" pitchFamily="34" charset="0"/>
              <a:buChar char="—"/>
            </a:pPr>
            <a:r>
              <a:rPr lang="en-US" sz="2000" dirty="0" smtClean="0"/>
              <a:t>The </a:t>
            </a:r>
            <a:r>
              <a:rPr lang="en-US" sz="2000" dirty="0"/>
              <a:t>overall satisfaction of the </a:t>
            </a:r>
            <a:r>
              <a:rPr lang="en-US" sz="2000" dirty="0" smtClean="0"/>
              <a:t>lab</a:t>
            </a:r>
            <a:endParaRPr lang="en-US" sz="2000" dirty="0"/>
          </a:p>
          <a:p>
            <a:pPr marL="800100" lvl="1" indent="-342900">
              <a:buFont typeface="Calibri" panose="020F0502020204030204" pitchFamily="34" charset="0"/>
              <a:buChar char="—"/>
            </a:pPr>
            <a:endParaRPr lang="en-US" sz="2000" dirty="0"/>
          </a:p>
        </p:txBody>
      </p:sp>
      <p:sp>
        <p:nvSpPr>
          <p:cNvPr id="3" name="Slide Number Placeholder 2"/>
          <p:cNvSpPr>
            <a:spLocks noGrp="1"/>
          </p:cNvSpPr>
          <p:nvPr>
            <p:ph type="sldNum" sz="quarter" idx="12"/>
          </p:nvPr>
        </p:nvSpPr>
        <p:spPr/>
        <p:txBody>
          <a:bodyPr/>
          <a:lstStyle/>
          <a:p>
            <a:fld id="{8970C125-AB27-B44C-A394-172460D906C1}" type="slidenum">
              <a:rPr lang="en-US" smtClean="0"/>
              <a:t>17</a:t>
            </a:fld>
            <a:endParaRPr lang="en-US" dirty="0"/>
          </a:p>
        </p:txBody>
      </p:sp>
      <p:sp>
        <p:nvSpPr>
          <p:cNvPr id="10" name="Rectangle 9"/>
          <p:cNvSpPr/>
          <p:nvPr/>
        </p:nvSpPr>
        <p:spPr>
          <a:xfrm>
            <a:off x="130525" y="4749159"/>
            <a:ext cx="8630816" cy="461665"/>
          </a:xfrm>
          <a:prstGeom prst="rect">
            <a:avLst/>
          </a:prstGeom>
        </p:spPr>
        <p:txBody>
          <a:bodyPr wrap="square">
            <a:spAutoFit/>
          </a:bodyPr>
          <a:lstStyle/>
          <a:p>
            <a:r>
              <a:rPr lang="en-US" sz="1200" dirty="0" smtClean="0">
                <a:latin typeface="Bembo Std"/>
                <a:ea typeface="MS Mincho"/>
                <a:cs typeface="Times New Roman" panose="02020603050405020304" pitchFamily="18" charset="0"/>
              </a:rPr>
              <a:t>2. W</a:t>
            </a:r>
            <a:r>
              <a:rPr lang="en-US" sz="1200" dirty="0">
                <a:latin typeface="Bembo Std"/>
                <a:ea typeface="MS Mincho"/>
                <a:cs typeface="Times New Roman" panose="02020603050405020304" pitchFamily="18" charset="0"/>
              </a:rPr>
              <a:t>. Du and R. Wang. (2008). SEED: A Suite of Instructional Laboratories for Computer Security Education. </a:t>
            </a:r>
            <a:r>
              <a:rPr lang="en-US" sz="1200" i="1" dirty="0">
                <a:latin typeface="Bembo Std"/>
                <a:ea typeface="MS Mincho"/>
                <a:cs typeface="Times New Roman" panose="02020603050405020304" pitchFamily="18" charset="0"/>
              </a:rPr>
              <a:t>ACM Journal on Education Resources in Computing</a:t>
            </a:r>
            <a:r>
              <a:rPr lang="en-US" sz="1200" dirty="0">
                <a:latin typeface="Bembo Std"/>
                <a:ea typeface="MS Mincho"/>
                <a:cs typeface="Times New Roman" panose="02020603050405020304" pitchFamily="18" charset="0"/>
              </a:rPr>
              <a:t>. Vol. 8, Issue 1, pp. 3:1 - 3:24.</a:t>
            </a:r>
            <a:endParaRPr lang="en-US" sz="1200" dirty="0"/>
          </a:p>
        </p:txBody>
      </p:sp>
    </p:spTree>
    <p:extLst>
      <p:ext uri="{BB962C8B-B14F-4D97-AF65-F5344CB8AC3E}">
        <p14:creationId xmlns:p14="http://schemas.microsoft.com/office/powerpoint/2010/main" val="145444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24"/>
            <a:ext cx="9144000" cy="5141976"/>
          </a:xfrm>
          <a:prstGeom prst="rect">
            <a:avLst/>
          </a:prstGeom>
        </p:spPr>
      </p:pic>
      <p:sp>
        <p:nvSpPr>
          <p:cNvPr id="2" name="Title 1"/>
          <p:cNvSpPr>
            <a:spLocks noGrp="1"/>
          </p:cNvSpPr>
          <p:nvPr>
            <p:ph type="ctrTitle"/>
          </p:nvPr>
        </p:nvSpPr>
        <p:spPr>
          <a:xfrm>
            <a:off x="257175" y="148733"/>
            <a:ext cx="5124295" cy="847484"/>
          </a:xfrm>
        </p:spPr>
        <p:txBody>
          <a:bodyPr>
            <a:noAutofit/>
          </a:bodyPr>
          <a:lstStyle/>
          <a:p>
            <a:pPr algn="l"/>
            <a:r>
              <a:rPr lang="en-US" altLang="x-none" sz="3200" b="1" dirty="0"/>
              <a:t>Survey Design and Questions (</a:t>
            </a:r>
            <a:r>
              <a:rPr lang="en-US" altLang="x-none" sz="3200" b="1" dirty="0" smtClean="0"/>
              <a:t>II)</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4" name="Rectangle 3"/>
          <p:cNvSpPr/>
          <p:nvPr/>
        </p:nvSpPr>
        <p:spPr>
          <a:xfrm>
            <a:off x="171062" y="1130866"/>
            <a:ext cx="8630816" cy="3262432"/>
          </a:xfrm>
          <a:prstGeom prst="rect">
            <a:avLst/>
          </a:prstGeom>
        </p:spPr>
        <p:txBody>
          <a:bodyPr wrap="square">
            <a:spAutoFit/>
          </a:bodyPr>
          <a:lstStyle/>
          <a:p>
            <a:pPr marL="285750" indent="-285750">
              <a:buFont typeface="Arial" panose="020B0604020202020204" pitchFamily="34" charset="0"/>
              <a:buChar char="•"/>
              <a:defRPr/>
            </a:pPr>
            <a:r>
              <a:rPr lang="en-US" sz="2400" dirty="0" smtClean="0"/>
              <a:t>The </a:t>
            </a:r>
            <a:r>
              <a:rPr lang="en-US" sz="2400" b="1" i="1" u="sng" dirty="0">
                <a:solidFill>
                  <a:srgbClr val="C00000"/>
                </a:solidFill>
              </a:rPr>
              <a:t>effectiveness</a:t>
            </a:r>
            <a:r>
              <a:rPr lang="en-US" sz="2400" dirty="0"/>
              <a:t> of the labs in cybersecurity </a:t>
            </a:r>
            <a:r>
              <a:rPr lang="en-US" sz="2400" dirty="0" smtClean="0"/>
              <a:t>education:</a:t>
            </a:r>
            <a:endParaRPr lang="en-US" sz="2400" dirty="0">
              <a:latin typeface="Bembo Std"/>
              <a:ea typeface="MS Mincho"/>
              <a:cs typeface="Times New Roman" panose="02020603050405020304" pitchFamily="18" charset="0"/>
            </a:endParaRPr>
          </a:p>
          <a:p>
            <a:pPr marL="800100" lvl="1" indent="-342900">
              <a:buFont typeface="Calibri" panose="020F0502020204030204" pitchFamily="34" charset="0"/>
              <a:buChar char="—"/>
            </a:pPr>
            <a:r>
              <a:rPr lang="en-US" sz="2000" dirty="0" smtClean="0"/>
              <a:t>The </a:t>
            </a:r>
            <a:r>
              <a:rPr lang="en-US" sz="2000" dirty="0"/>
              <a:t>level of challenge presented by the lab </a:t>
            </a:r>
            <a:r>
              <a:rPr lang="en-US" sz="2000" dirty="0" smtClean="0"/>
              <a:t>exercise</a:t>
            </a:r>
          </a:p>
          <a:p>
            <a:pPr marL="800100" lvl="1" indent="-342900">
              <a:buFont typeface="Calibri" panose="020F0502020204030204" pitchFamily="34" charset="0"/>
              <a:buChar char="—"/>
            </a:pPr>
            <a:r>
              <a:rPr lang="en-US" sz="2000" dirty="0" smtClean="0"/>
              <a:t>The </a:t>
            </a:r>
            <a:r>
              <a:rPr lang="en-US" sz="2000" dirty="0"/>
              <a:t>familiarity of knowledge and skills before/after the </a:t>
            </a:r>
            <a:r>
              <a:rPr lang="en-US" sz="2000" dirty="0" smtClean="0"/>
              <a:t>lab</a:t>
            </a:r>
          </a:p>
          <a:p>
            <a:pPr marL="800100" lvl="1" indent="-342900">
              <a:buFont typeface="Calibri" panose="020F0502020204030204" pitchFamily="34" charset="0"/>
              <a:buChar char="—"/>
            </a:pPr>
            <a:r>
              <a:rPr lang="en-US" sz="2000" dirty="0" smtClean="0"/>
              <a:t>The </a:t>
            </a:r>
            <a:r>
              <a:rPr lang="en-US" sz="2000" dirty="0"/>
              <a:t>level of students’ interests in the lab </a:t>
            </a:r>
            <a:r>
              <a:rPr lang="en-US" sz="2000" dirty="0" smtClean="0"/>
              <a:t>exercises</a:t>
            </a:r>
          </a:p>
          <a:p>
            <a:pPr lvl="1"/>
            <a:endParaRPr lang="en-US" sz="2000" dirty="0"/>
          </a:p>
          <a:p>
            <a:pPr marL="285750" indent="-285750">
              <a:buFont typeface="Arial" panose="020B0604020202020204" pitchFamily="34" charset="0"/>
              <a:buChar char="•"/>
              <a:defRPr/>
            </a:pPr>
            <a:r>
              <a:rPr lang="en-US" sz="2400" b="1" i="1" dirty="0">
                <a:solidFill>
                  <a:srgbClr val="C00000"/>
                </a:solidFill>
              </a:rPr>
              <a:t>Open </a:t>
            </a:r>
            <a:r>
              <a:rPr lang="en-US" sz="2400" b="1" i="1" dirty="0" smtClean="0">
                <a:solidFill>
                  <a:srgbClr val="C00000"/>
                </a:solidFill>
              </a:rPr>
              <a:t>questions</a:t>
            </a:r>
            <a:r>
              <a:rPr lang="en-US" sz="2400" dirty="0"/>
              <a:t>:</a:t>
            </a:r>
          </a:p>
          <a:p>
            <a:pPr marL="800100" lvl="1" indent="-342900">
              <a:buFont typeface="Calibri" panose="020F0502020204030204" pitchFamily="34" charset="0"/>
              <a:buChar char="—"/>
            </a:pPr>
            <a:r>
              <a:rPr lang="en-US" sz="2000" dirty="0" smtClean="0"/>
              <a:t>Which </a:t>
            </a:r>
            <a:r>
              <a:rPr lang="en-US" sz="2000" dirty="0"/>
              <a:t>part of this lab could be </a:t>
            </a:r>
            <a:r>
              <a:rPr lang="en-US" sz="2000" dirty="0" smtClean="0"/>
              <a:t>improved?</a:t>
            </a:r>
          </a:p>
          <a:p>
            <a:pPr marL="800100" lvl="1" indent="-342900">
              <a:buFont typeface="Calibri" panose="020F0502020204030204" pitchFamily="34" charset="0"/>
              <a:buChar char="—"/>
            </a:pPr>
            <a:r>
              <a:rPr lang="en-US" sz="2000" dirty="0" smtClean="0"/>
              <a:t>Which </a:t>
            </a:r>
            <a:r>
              <a:rPr lang="en-US" sz="2000" dirty="0"/>
              <a:t>part of the virtual environment could be improved?</a:t>
            </a:r>
          </a:p>
          <a:p>
            <a:pPr marL="800100" lvl="1" indent="-342900">
              <a:buFont typeface="Calibri" panose="020F0502020204030204" pitchFamily="34" charset="0"/>
              <a:buChar char="—"/>
            </a:pPr>
            <a:endParaRPr lang="en-US" dirty="0" smtClean="0"/>
          </a:p>
          <a:p>
            <a:pPr marL="800100" lvl="1" indent="-342900">
              <a:buFont typeface="Calibri" panose="020F0502020204030204" pitchFamily="34" charset="0"/>
              <a:buChar char="—"/>
            </a:pPr>
            <a:endParaRPr lang="en-US" sz="2000" dirty="0"/>
          </a:p>
        </p:txBody>
      </p:sp>
      <p:sp>
        <p:nvSpPr>
          <p:cNvPr id="3" name="Slide Number Placeholder 2"/>
          <p:cNvSpPr>
            <a:spLocks noGrp="1"/>
          </p:cNvSpPr>
          <p:nvPr>
            <p:ph type="sldNum" sz="quarter" idx="12"/>
          </p:nvPr>
        </p:nvSpPr>
        <p:spPr/>
        <p:txBody>
          <a:bodyPr/>
          <a:lstStyle/>
          <a:p>
            <a:fld id="{8970C125-AB27-B44C-A394-172460D906C1}" type="slidenum">
              <a:rPr lang="en-US" smtClean="0"/>
              <a:t>18</a:t>
            </a:fld>
            <a:endParaRPr lang="en-US" dirty="0"/>
          </a:p>
        </p:txBody>
      </p:sp>
    </p:spTree>
    <p:extLst>
      <p:ext uri="{BB962C8B-B14F-4D97-AF65-F5344CB8AC3E}">
        <p14:creationId xmlns:p14="http://schemas.microsoft.com/office/powerpoint/2010/main" val="1611173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2" y="0"/>
            <a:ext cx="9144000" cy="5141976"/>
          </a:xfrm>
          <a:prstGeom prst="rect">
            <a:avLst/>
          </a:prstGeom>
        </p:spPr>
      </p:pic>
      <p:sp>
        <p:nvSpPr>
          <p:cNvPr id="2" name="Title 1"/>
          <p:cNvSpPr>
            <a:spLocks noGrp="1"/>
          </p:cNvSpPr>
          <p:nvPr>
            <p:ph type="ctrTitle"/>
          </p:nvPr>
        </p:nvSpPr>
        <p:spPr>
          <a:xfrm>
            <a:off x="0" y="148733"/>
            <a:ext cx="5890437" cy="847484"/>
          </a:xfrm>
        </p:spPr>
        <p:txBody>
          <a:bodyPr>
            <a:noAutofit/>
          </a:bodyPr>
          <a:lstStyle/>
          <a:p>
            <a:pPr algn="l"/>
            <a:r>
              <a:rPr lang="en-US" sz="3200" dirty="0" smtClean="0"/>
              <a:t>“</a:t>
            </a:r>
            <a:r>
              <a:rPr lang="en-US" sz="3200" i="1" dirty="0"/>
              <a:t>The environment to access the </a:t>
            </a:r>
            <a:r>
              <a:rPr lang="en-US" sz="3200" i="1" dirty="0" smtClean="0"/>
              <a:t>VMs </a:t>
            </a:r>
            <a:r>
              <a:rPr lang="en-US" sz="3200" i="1" dirty="0"/>
              <a:t>is easy to use.</a:t>
            </a:r>
            <a:r>
              <a:rPr lang="en-US" sz="3200" dirty="0"/>
              <a:t>”</a:t>
            </a:r>
            <a:endParaRPr lang="en-US" sz="20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3" name="Slide Number Placeholder 2"/>
          <p:cNvSpPr>
            <a:spLocks noGrp="1"/>
          </p:cNvSpPr>
          <p:nvPr>
            <p:ph type="sldNum" sz="quarter" idx="12"/>
          </p:nvPr>
        </p:nvSpPr>
        <p:spPr/>
        <p:txBody>
          <a:bodyPr/>
          <a:lstStyle/>
          <a:p>
            <a:fld id="{8970C125-AB27-B44C-A394-172460D906C1}" type="slidenum">
              <a:rPr lang="en-US" smtClean="0"/>
              <a:t>19</a:t>
            </a:fld>
            <a:endParaRPr lang="en-US" dirty="0"/>
          </a:p>
        </p:txBody>
      </p:sp>
      <p:sp>
        <p:nvSpPr>
          <p:cNvPr id="8" name="Rectangle 7"/>
          <p:cNvSpPr/>
          <p:nvPr/>
        </p:nvSpPr>
        <p:spPr>
          <a:xfrm>
            <a:off x="49619" y="1144950"/>
            <a:ext cx="8862413" cy="830997"/>
          </a:xfrm>
          <a:prstGeom prst="rect">
            <a:avLst/>
          </a:prstGeom>
        </p:spPr>
        <p:txBody>
          <a:bodyPr wrap="square">
            <a:spAutoFit/>
          </a:bodyPr>
          <a:lstStyle/>
          <a:p>
            <a:pPr marL="285750" indent="-285750">
              <a:buFont typeface="Arial" panose="020B0604020202020204" pitchFamily="34" charset="0"/>
              <a:buChar char="•"/>
              <a:defRPr/>
            </a:pPr>
            <a:r>
              <a:rPr lang="en-US" sz="2400" b="1" i="1" u="sng" dirty="0">
                <a:solidFill>
                  <a:srgbClr val="C00000"/>
                </a:solidFill>
              </a:rPr>
              <a:t>All</a:t>
            </a:r>
            <a:r>
              <a:rPr lang="en-US" sz="2400" dirty="0" smtClean="0"/>
              <a:t> </a:t>
            </a:r>
            <a:r>
              <a:rPr lang="en-US" sz="2400" dirty="0"/>
              <a:t>students in both groups (UG1 and UG2) are either </a:t>
            </a:r>
            <a:r>
              <a:rPr lang="en-US" sz="2400" i="1" u="sng" dirty="0">
                <a:solidFill>
                  <a:srgbClr val="C00000"/>
                </a:solidFill>
              </a:rPr>
              <a:t>strongly agree </a:t>
            </a:r>
            <a:r>
              <a:rPr lang="en-US" sz="2400" dirty="0"/>
              <a:t>or </a:t>
            </a:r>
            <a:r>
              <a:rPr lang="en-US" sz="2400" i="1" u="sng" dirty="0">
                <a:solidFill>
                  <a:srgbClr val="C00000"/>
                </a:solidFill>
              </a:rPr>
              <a:t>agree</a:t>
            </a:r>
            <a:r>
              <a:rPr lang="en-US" sz="2400" dirty="0"/>
              <a:t> that the </a:t>
            </a:r>
            <a:r>
              <a:rPr lang="en-US" sz="2400" dirty="0" err="1"/>
              <a:t>ReScuE</a:t>
            </a:r>
            <a:r>
              <a:rPr lang="en-US" sz="2400" dirty="0"/>
              <a:t> is easy to </a:t>
            </a:r>
            <a:r>
              <a:rPr lang="en-US" sz="2400" dirty="0" smtClean="0"/>
              <a:t>use.</a:t>
            </a:r>
            <a:endParaRPr lang="en-US" sz="2800" dirty="0" smtClean="0"/>
          </a:p>
        </p:txBody>
      </p:sp>
      <p:pic>
        <p:nvPicPr>
          <p:cNvPr id="12" name="Picture 11"/>
          <p:cNvPicPr/>
          <p:nvPr/>
        </p:nvPicPr>
        <p:blipFill>
          <a:blip r:embed="rId5"/>
          <a:stretch>
            <a:fillRect/>
          </a:stretch>
        </p:blipFill>
        <p:spPr>
          <a:xfrm>
            <a:off x="1191486" y="2191158"/>
            <a:ext cx="2976188" cy="2111182"/>
          </a:xfrm>
          <a:prstGeom prst="rect">
            <a:avLst/>
          </a:prstGeom>
        </p:spPr>
      </p:pic>
      <p:pic>
        <p:nvPicPr>
          <p:cNvPr id="13" name="Picture 12"/>
          <p:cNvPicPr/>
          <p:nvPr/>
        </p:nvPicPr>
        <p:blipFill>
          <a:blip r:embed="rId6"/>
          <a:stretch>
            <a:fillRect/>
          </a:stretch>
        </p:blipFill>
        <p:spPr>
          <a:xfrm>
            <a:off x="4503059" y="2191158"/>
            <a:ext cx="2948990" cy="211118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076622875"/>
              </p:ext>
            </p:extLst>
          </p:nvPr>
        </p:nvGraphicFramePr>
        <p:xfrm>
          <a:off x="404328" y="4330861"/>
          <a:ext cx="6742922" cy="186690"/>
        </p:xfrm>
        <a:graphic>
          <a:graphicData uri="http://schemas.openxmlformats.org/drawingml/2006/table">
            <a:tbl>
              <a:tblPr firstRow="1" firstCol="1" bandRow="1">
                <a:tableStyleId>{5C22544A-7EE6-4342-B048-85BDC9FD1C3A}</a:tableStyleId>
              </a:tblPr>
              <a:tblGrid>
                <a:gridCol w="3370970">
                  <a:extLst>
                    <a:ext uri="{9D8B030D-6E8A-4147-A177-3AD203B41FA5}">
                      <a16:colId xmlns:a16="http://schemas.microsoft.com/office/drawing/2014/main" xmlns="" val="2582531737"/>
                    </a:ext>
                  </a:extLst>
                </a:gridCol>
                <a:gridCol w="3371952">
                  <a:extLst>
                    <a:ext uri="{9D8B030D-6E8A-4147-A177-3AD203B41FA5}">
                      <a16:colId xmlns:a16="http://schemas.microsoft.com/office/drawing/2014/main" xmlns="" val="1714882794"/>
                    </a:ext>
                  </a:extLst>
                </a:gridCol>
              </a:tblGrid>
              <a:tr h="0">
                <a:tc>
                  <a:txBody>
                    <a:bodyPr/>
                    <a:lstStyle/>
                    <a:p>
                      <a:pPr marL="0" marR="0" indent="0" algn="ctr">
                        <a:lnSpc>
                          <a:spcPct val="120000"/>
                        </a:lnSpc>
                        <a:spcBef>
                          <a:spcPts val="0"/>
                        </a:spcBef>
                        <a:spcAft>
                          <a:spcPts val="0"/>
                        </a:spcAft>
                      </a:pPr>
                      <a:r>
                        <a:rPr lang="en-US" sz="1100" dirty="0">
                          <a:solidFill>
                            <a:schemeClr val="tx1"/>
                          </a:solidFill>
                          <a:effectLst/>
                        </a:rPr>
                        <a:t>(A) The result of UG1.</a:t>
                      </a:r>
                      <a:endParaRPr lang="en-US" sz="1100" dirty="0">
                        <a:solidFill>
                          <a:schemeClr val="tx1"/>
                        </a:solidFill>
                        <a:effectLst/>
                        <a:latin typeface="Bembo Std"/>
                        <a:ea typeface="MS Mincho"/>
                        <a:cs typeface="Times New Roman" panose="02020603050405020304" pitchFamily="18" charset="0"/>
                      </a:endParaRPr>
                    </a:p>
                  </a:txBody>
                  <a:tcPr marL="68580" marR="68580" marT="0" marB="0">
                    <a:noFill/>
                  </a:tcPr>
                </a:tc>
                <a:tc>
                  <a:txBody>
                    <a:bodyPr/>
                    <a:lstStyle/>
                    <a:p>
                      <a:pPr marL="0" marR="0" indent="0" algn="ctr">
                        <a:lnSpc>
                          <a:spcPct val="120000"/>
                        </a:lnSpc>
                        <a:spcBef>
                          <a:spcPts val="0"/>
                        </a:spcBef>
                        <a:spcAft>
                          <a:spcPts val="0"/>
                        </a:spcAft>
                      </a:pPr>
                      <a:r>
                        <a:rPr lang="en-US" sz="1100" dirty="0">
                          <a:solidFill>
                            <a:schemeClr val="tx1"/>
                          </a:solidFill>
                          <a:effectLst/>
                        </a:rPr>
                        <a:t>(B) The result of UG2.</a:t>
                      </a:r>
                      <a:endParaRPr lang="en-US" sz="1100" dirty="0">
                        <a:solidFill>
                          <a:schemeClr val="tx1"/>
                        </a:solidFill>
                        <a:effectLst/>
                        <a:latin typeface="Bembo Std"/>
                        <a:ea typeface="MS Mincho"/>
                        <a:cs typeface="Times New Roman" panose="02020603050405020304" pitchFamily="18" charset="0"/>
                      </a:endParaRPr>
                    </a:p>
                  </a:txBody>
                  <a:tcPr marL="68580" marR="68580" marT="0" marB="0">
                    <a:noFill/>
                  </a:tcPr>
                </a:tc>
                <a:extLst>
                  <a:ext uri="{0D108BD9-81ED-4DB2-BD59-A6C34878D82A}">
                    <a16:rowId xmlns:a16="http://schemas.microsoft.com/office/drawing/2014/main" xmlns="" val="3986198229"/>
                  </a:ext>
                </a:extLst>
              </a:tr>
            </a:tbl>
          </a:graphicData>
        </a:graphic>
      </p:graphicFrame>
    </p:spTree>
    <p:extLst>
      <p:ext uri="{BB962C8B-B14F-4D97-AF65-F5344CB8AC3E}">
        <p14:creationId xmlns:p14="http://schemas.microsoft.com/office/powerpoint/2010/main" val="1347519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4567518" cy="847484"/>
          </a:xfrm>
        </p:spPr>
        <p:txBody>
          <a:bodyPr>
            <a:noAutofit/>
          </a:bodyPr>
          <a:lstStyle/>
          <a:p>
            <a:pPr marL="285750" indent="-285750" algn="l"/>
            <a:r>
              <a:rPr lang="en-US" altLang="x-none" sz="3600" b="1" dirty="0" smtClean="0"/>
              <a:t>Acknowledgement</a:t>
            </a:r>
            <a:endParaRPr lang="en-US" sz="36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211441" y="1234543"/>
            <a:ext cx="8393844" cy="2677656"/>
          </a:xfrm>
          <a:prstGeom prst="rect">
            <a:avLst/>
          </a:prstGeom>
        </p:spPr>
        <p:txBody>
          <a:bodyPr wrap="square">
            <a:spAutoFit/>
          </a:bodyPr>
          <a:lstStyle/>
          <a:p>
            <a:pPr algn="just"/>
            <a:r>
              <a:rPr lang="en-US" sz="2400" dirty="0"/>
              <a:t>This work is partially supported by the National Science Foundation under awards Grants No. DGE-1723707, DGE-1623713, CNS-1460897, and the Michigan Space Grant Consortium. Any opinions, findings, and conclusions or recommendations expressed in this material are those of the authors and do not necessarily reflect the views of the National Science </a:t>
            </a:r>
            <a:r>
              <a:rPr lang="en-US" sz="2400" dirty="0" smtClean="0"/>
              <a:t>Foundation and MSGC.</a:t>
            </a:r>
            <a:endParaRPr lang="en-US" sz="20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2</a:t>
            </a:fld>
            <a:endParaRPr lang="en-US" dirty="0"/>
          </a:p>
        </p:txBody>
      </p:sp>
    </p:spTree>
    <p:extLst>
      <p:ext uri="{BB962C8B-B14F-4D97-AF65-F5344CB8AC3E}">
        <p14:creationId xmlns:p14="http://schemas.microsoft.com/office/powerpoint/2010/main" val="922052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2" y="0"/>
            <a:ext cx="9144000" cy="5141976"/>
          </a:xfrm>
          <a:prstGeom prst="rect">
            <a:avLst/>
          </a:prstGeom>
        </p:spPr>
      </p:pic>
      <p:sp>
        <p:nvSpPr>
          <p:cNvPr id="2" name="Title 1"/>
          <p:cNvSpPr>
            <a:spLocks noGrp="1"/>
          </p:cNvSpPr>
          <p:nvPr>
            <p:ph type="ctrTitle"/>
          </p:nvPr>
        </p:nvSpPr>
        <p:spPr>
          <a:xfrm>
            <a:off x="1" y="148733"/>
            <a:ext cx="5791200" cy="847484"/>
          </a:xfrm>
        </p:spPr>
        <p:txBody>
          <a:bodyPr>
            <a:noAutofit/>
          </a:bodyPr>
          <a:lstStyle/>
          <a:p>
            <a:pPr algn="l"/>
            <a:r>
              <a:rPr lang="en-US" sz="2400" dirty="0" smtClean="0"/>
              <a:t>“</a:t>
            </a:r>
            <a:r>
              <a:rPr lang="en-US" sz="2400" i="1" dirty="0"/>
              <a:t>The level of familiarity in the cybersecurity -related knowledge before/after the </a:t>
            </a:r>
            <a:r>
              <a:rPr lang="en-US" sz="2400" i="1" dirty="0" smtClean="0"/>
              <a:t>lab.” (UG1)</a:t>
            </a:r>
            <a:endParaRPr lang="en-US" sz="2400" i="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3" name="Slide Number Placeholder 2"/>
          <p:cNvSpPr>
            <a:spLocks noGrp="1"/>
          </p:cNvSpPr>
          <p:nvPr>
            <p:ph type="sldNum" sz="quarter" idx="12"/>
          </p:nvPr>
        </p:nvSpPr>
        <p:spPr/>
        <p:txBody>
          <a:bodyPr/>
          <a:lstStyle/>
          <a:p>
            <a:fld id="{8970C125-AB27-B44C-A394-172460D906C1}" type="slidenum">
              <a:rPr lang="en-US" smtClean="0"/>
              <a:t>20</a:t>
            </a:fld>
            <a:endParaRPr lang="en-US" dirty="0"/>
          </a:p>
        </p:txBody>
      </p:sp>
      <p:sp>
        <p:nvSpPr>
          <p:cNvPr id="8" name="Rectangle 7"/>
          <p:cNvSpPr/>
          <p:nvPr/>
        </p:nvSpPr>
        <p:spPr>
          <a:xfrm>
            <a:off x="49619" y="1144950"/>
            <a:ext cx="8862413" cy="830997"/>
          </a:xfrm>
          <a:prstGeom prst="rect">
            <a:avLst/>
          </a:prstGeom>
        </p:spPr>
        <p:txBody>
          <a:bodyPr wrap="square">
            <a:spAutoFit/>
          </a:bodyPr>
          <a:lstStyle/>
          <a:p>
            <a:pPr marL="285750" indent="-285750">
              <a:buFont typeface="Arial" panose="020B0604020202020204" pitchFamily="34" charset="0"/>
              <a:buChar char="•"/>
              <a:defRPr/>
            </a:pPr>
            <a:r>
              <a:rPr lang="en-US" sz="2400" b="1" i="1" u="sng" dirty="0" smtClean="0">
                <a:solidFill>
                  <a:srgbClr val="C00000"/>
                </a:solidFill>
              </a:rPr>
              <a:t>All</a:t>
            </a:r>
            <a:r>
              <a:rPr lang="en-US" sz="2400" dirty="0" smtClean="0"/>
              <a:t> </a:t>
            </a:r>
            <a:r>
              <a:rPr lang="en-US" sz="2400" dirty="0"/>
              <a:t>the students in the UG1 responded that their level of familiarity </a:t>
            </a:r>
            <a:r>
              <a:rPr lang="en-US" sz="2400" i="1" u="sng" dirty="0">
                <a:solidFill>
                  <a:srgbClr val="C00000"/>
                </a:solidFill>
              </a:rPr>
              <a:t>increases slightly </a:t>
            </a:r>
            <a:r>
              <a:rPr lang="en-US" sz="2400" dirty="0"/>
              <a:t>or </a:t>
            </a:r>
            <a:r>
              <a:rPr lang="en-US" sz="2400" i="1" u="sng" dirty="0">
                <a:solidFill>
                  <a:srgbClr val="C00000"/>
                </a:solidFill>
              </a:rPr>
              <a:t>significantly</a:t>
            </a:r>
            <a:r>
              <a:rPr lang="en-US" sz="2400" dirty="0"/>
              <a:t> after taking the hands-on </a:t>
            </a:r>
            <a:r>
              <a:rPr lang="en-US" sz="2400" dirty="0" smtClean="0"/>
              <a:t>lab.</a:t>
            </a:r>
            <a:endParaRPr lang="en-US" sz="3600" dirty="0" smtClean="0"/>
          </a:p>
        </p:txBody>
      </p:sp>
      <p:sp>
        <p:nvSpPr>
          <p:cNvPr id="11" name="Rectangle 10"/>
          <p:cNvSpPr/>
          <p:nvPr/>
        </p:nvSpPr>
        <p:spPr>
          <a:xfrm>
            <a:off x="169117" y="4844445"/>
            <a:ext cx="2790379" cy="276999"/>
          </a:xfrm>
          <a:prstGeom prst="rect">
            <a:avLst/>
          </a:prstGeom>
        </p:spPr>
        <p:txBody>
          <a:bodyPr wrap="none">
            <a:spAutoFit/>
          </a:bodyPr>
          <a:lstStyle/>
          <a:p>
            <a:r>
              <a:rPr lang="en-US" sz="1200" dirty="0" smtClean="0"/>
              <a:t>** https</a:t>
            </a:r>
            <a:r>
              <a:rPr lang="en-US" sz="1200" dirty="0"/>
              <a:t>://brilliant.org/wiki/cuckoo-filter/</a:t>
            </a:r>
          </a:p>
        </p:txBody>
      </p:sp>
      <p:pic>
        <p:nvPicPr>
          <p:cNvPr id="14" name="Picture 13"/>
          <p:cNvPicPr/>
          <p:nvPr/>
        </p:nvPicPr>
        <p:blipFill>
          <a:blip r:embed="rId5"/>
          <a:stretch>
            <a:fillRect/>
          </a:stretch>
        </p:blipFill>
        <p:spPr>
          <a:xfrm>
            <a:off x="845976" y="2124680"/>
            <a:ext cx="3215951" cy="2169641"/>
          </a:xfrm>
          <a:prstGeom prst="rect">
            <a:avLst/>
          </a:prstGeom>
        </p:spPr>
      </p:pic>
      <p:pic>
        <p:nvPicPr>
          <p:cNvPr id="15" name="Picture 14"/>
          <p:cNvPicPr/>
          <p:nvPr/>
        </p:nvPicPr>
        <p:blipFill>
          <a:blip r:embed="rId6"/>
          <a:stretch>
            <a:fillRect/>
          </a:stretch>
        </p:blipFill>
        <p:spPr>
          <a:xfrm>
            <a:off x="4684446" y="2090188"/>
            <a:ext cx="3501611" cy="220413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045760278"/>
              </p:ext>
            </p:extLst>
          </p:nvPr>
        </p:nvGraphicFramePr>
        <p:xfrm>
          <a:off x="708831" y="4441096"/>
          <a:ext cx="6706191" cy="187770"/>
        </p:xfrm>
        <a:graphic>
          <a:graphicData uri="http://schemas.openxmlformats.org/drawingml/2006/table">
            <a:tbl>
              <a:tblPr firstRow="1" firstCol="1" bandRow="1">
                <a:tableStyleId>{5C22544A-7EE6-4342-B048-85BDC9FD1C3A}</a:tableStyleId>
              </a:tblPr>
              <a:tblGrid>
                <a:gridCol w="3352606">
                  <a:extLst>
                    <a:ext uri="{9D8B030D-6E8A-4147-A177-3AD203B41FA5}">
                      <a16:colId xmlns:a16="http://schemas.microsoft.com/office/drawing/2014/main" xmlns="" val="3596973381"/>
                    </a:ext>
                  </a:extLst>
                </a:gridCol>
                <a:gridCol w="3353585">
                  <a:extLst>
                    <a:ext uri="{9D8B030D-6E8A-4147-A177-3AD203B41FA5}">
                      <a16:colId xmlns:a16="http://schemas.microsoft.com/office/drawing/2014/main" xmlns="" val="4270439244"/>
                    </a:ext>
                  </a:extLst>
                </a:gridCol>
              </a:tblGrid>
              <a:tr h="0">
                <a:tc>
                  <a:txBody>
                    <a:bodyPr/>
                    <a:lstStyle/>
                    <a:p>
                      <a:pPr marL="0" marR="0" indent="0" algn="ctr">
                        <a:lnSpc>
                          <a:spcPct val="120000"/>
                        </a:lnSpc>
                        <a:spcBef>
                          <a:spcPts val="0"/>
                        </a:spcBef>
                        <a:spcAft>
                          <a:spcPts val="0"/>
                        </a:spcAft>
                      </a:pPr>
                      <a:r>
                        <a:rPr lang="en-US" sz="1100" dirty="0">
                          <a:solidFill>
                            <a:schemeClr val="tx1"/>
                          </a:solidFill>
                          <a:effectLst/>
                        </a:rPr>
                        <a:t>(A) </a:t>
                      </a:r>
                      <a:r>
                        <a:rPr lang="en-US" sz="1000" dirty="0">
                          <a:solidFill>
                            <a:schemeClr val="tx1"/>
                          </a:solidFill>
                          <a:effectLst/>
                        </a:rPr>
                        <a:t>The level of familiarity before the lab</a:t>
                      </a:r>
                      <a:r>
                        <a:rPr lang="en-US" sz="1100" dirty="0">
                          <a:solidFill>
                            <a:schemeClr val="tx1"/>
                          </a:solidFill>
                          <a:effectLst/>
                        </a:rPr>
                        <a:t>.</a:t>
                      </a:r>
                      <a:endParaRPr lang="en-US" sz="1100" dirty="0">
                        <a:solidFill>
                          <a:schemeClr val="tx1"/>
                        </a:solidFill>
                        <a:effectLst/>
                        <a:latin typeface="Bembo Std"/>
                        <a:ea typeface="MS Mincho"/>
                        <a:cs typeface="Times New Roman" panose="02020603050405020304" pitchFamily="18" charset="0"/>
                      </a:endParaRPr>
                    </a:p>
                  </a:txBody>
                  <a:tcPr marL="68580" marR="68580" marT="0" marB="0">
                    <a:noFill/>
                  </a:tcPr>
                </a:tc>
                <a:tc>
                  <a:txBody>
                    <a:bodyPr/>
                    <a:lstStyle/>
                    <a:p>
                      <a:pPr marL="0" marR="0" indent="0" algn="ctr">
                        <a:lnSpc>
                          <a:spcPct val="120000"/>
                        </a:lnSpc>
                        <a:spcBef>
                          <a:spcPts val="0"/>
                        </a:spcBef>
                        <a:spcAft>
                          <a:spcPts val="0"/>
                        </a:spcAft>
                      </a:pPr>
                      <a:r>
                        <a:rPr lang="en-US" sz="1100" dirty="0">
                          <a:solidFill>
                            <a:schemeClr val="tx1"/>
                          </a:solidFill>
                          <a:effectLst/>
                        </a:rPr>
                        <a:t>(B) </a:t>
                      </a:r>
                      <a:r>
                        <a:rPr lang="en-US" sz="1000" dirty="0">
                          <a:solidFill>
                            <a:schemeClr val="tx1"/>
                          </a:solidFill>
                          <a:effectLst/>
                        </a:rPr>
                        <a:t>The level of familiarity after the lab.</a:t>
                      </a:r>
                      <a:endParaRPr lang="en-US" sz="1100" dirty="0">
                        <a:solidFill>
                          <a:schemeClr val="tx1"/>
                        </a:solidFill>
                        <a:effectLst/>
                        <a:latin typeface="Bembo Std"/>
                        <a:ea typeface="MS Mincho"/>
                        <a:cs typeface="Times New Roman" panose="02020603050405020304" pitchFamily="18" charset="0"/>
                      </a:endParaRPr>
                    </a:p>
                  </a:txBody>
                  <a:tcPr marL="68580" marR="68580" marT="0" marB="0">
                    <a:noFill/>
                  </a:tcPr>
                </a:tc>
                <a:extLst>
                  <a:ext uri="{0D108BD9-81ED-4DB2-BD59-A6C34878D82A}">
                    <a16:rowId xmlns:a16="http://schemas.microsoft.com/office/drawing/2014/main" xmlns="" val="1277317860"/>
                  </a:ext>
                </a:extLst>
              </a:tr>
            </a:tbl>
          </a:graphicData>
        </a:graphic>
      </p:graphicFrame>
    </p:spTree>
    <p:extLst>
      <p:ext uri="{BB962C8B-B14F-4D97-AF65-F5344CB8AC3E}">
        <p14:creationId xmlns:p14="http://schemas.microsoft.com/office/powerpoint/2010/main" val="40018616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2" y="1524"/>
            <a:ext cx="9144000" cy="5141976"/>
          </a:xfrm>
          <a:prstGeom prst="rect">
            <a:avLst/>
          </a:prstGeom>
        </p:spPr>
      </p:pic>
      <p:sp>
        <p:nvSpPr>
          <p:cNvPr id="2" name="Title 1"/>
          <p:cNvSpPr>
            <a:spLocks noGrp="1"/>
          </p:cNvSpPr>
          <p:nvPr>
            <p:ph type="ctrTitle"/>
          </p:nvPr>
        </p:nvSpPr>
        <p:spPr>
          <a:xfrm>
            <a:off x="1" y="148733"/>
            <a:ext cx="5819552" cy="847484"/>
          </a:xfrm>
        </p:spPr>
        <p:txBody>
          <a:bodyPr>
            <a:noAutofit/>
          </a:bodyPr>
          <a:lstStyle/>
          <a:p>
            <a:pPr algn="l"/>
            <a:r>
              <a:rPr lang="en-US" sz="2400" dirty="0" smtClean="0"/>
              <a:t>“</a:t>
            </a:r>
            <a:r>
              <a:rPr lang="en-US" sz="2400" i="1" dirty="0"/>
              <a:t>The level of familiarity in the cybersecurity -related knowledge before/after the </a:t>
            </a:r>
            <a:r>
              <a:rPr lang="en-US" sz="2400" i="1" dirty="0" smtClean="0"/>
              <a:t>lab.” (UG2)</a:t>
            </a:r>
            <a:endParaRPr lang="en-US" sz="2400" i="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3" name="Slide Number Placeholder 2"/>
          <p:cNvSpPr>
            <a:spLocks noGrp="1"/>
          </p:cNvSpPr>
          <p:nvPr>
            <p:ph type="sldNum" sz="quarter" idx="12"/>
          </p:nvPr>
        </p:nvSpPr>
        <p:spPr/>
        <p:txBody>
          <a:bodyPr/>
          <a:lstStyle/>
          <a:p>
            <a:fld id="{8970C125-AB27-B44C-A394-172460D906C1}" type="slidenum">
              <a:rPr lang="en-US" smtClean="0"/>
              <a:t>21</a:t>
            </a:fld>
            <a:endParaRPr lang="en-US" dirty="0"/>
          </a:p>
        </p:txBody>
      </p:sp>
      <p:sp>
        <p:nvSpPr>
          <p:cNvPr id="8" name="Rectangle 7"/>
          <p:cNvSpPr/>
          <p:nvPr/>
        </p:nvSpPr>
        <p:spPr>
          <a:xfrm>
            <a:off x="49619" y="1144950"/>
            <a:ext cx="8862413" cy="830997"/>
          </a:xfrm>
          <a:prstGeom prst="rect">
            <a:avLst/>
          </a:prstGeom>
        </p:spPr>
        <p:txBody>
          <a:bodyPr wrap="square">
            <a:spAutoFit/>
          </a:bodyPr>
          <a:lstStyle/>
          <a:p>
            <a:pPr marL="285750" indent="-285750">
              <a:buFont typeface="Arial" panose="020B0604020202020204" pitchFamily="34" charset="0"/>
              <a:buChar char="•"/>
              <a:defRPr/>
            </a:pPr>
            <a:r>
              <a:rPr lang="en-US" sz="2400" b="1" i="1" u="sng" dirty="0" smtClean="0">
                <a:solidFill>
                  <a:srgbClr val="C00000"/>
                </a:solidFill>
              </a:rPr>
              <a:t>88</a:t>
            </a:r>
            <a:r>
              <a:rPr lang="en-US" sz="2400" b="1" i="1" u="sng" dirty="0">
                <a:solidFill>
                  <a:srgbClr val="C00000"/>
                </a:solidFill>
              </a:rPr>
              <a:t>%</a:t>
            </a:r>
            <a:r>
              <a:rPr lang="en-US" sz="2400" dirty="0"/>
              <a:t> of the students in the UG2 answer that their level of familiarity </a:t>
            </a:r>
            <a:r>
              <a:rPr lang="en-US" sz="2400" i="1" u="sng" dirty="0">
                <a:solidFill>
                  <a:srgbClr val="C00000"/>
                </a:solidFill>
              </a:rPr>
              <a:t>increases slightly</a:t>
            </a:r>
            <a:r>
              <a:rPr lang="en-US" sz="2400" i="1" dirty="0">
                <a:solidFill>
                  <a:srgbClr val="C00000"/>
                </a:solidFill>
              </a:rPr>
              <a:t> </a:t>
            </a:r>
            <a:r>
              <a:rPr lang="en-US" sz="2400" dirty="0"/>
              <a:t>or </a:t>
            </a:r>
            <a:r>
              <a:rPr lang="en-US" sz="2400" i="1" u="sng" dirty="0">
                <a:solidFill>
                  <a:srgbClr val="C00000"/>
                </a:solidFill>
              </a:rPr>
              <a:t>significantly</a:t>
            </a:r>
            <a:r>
              <a:rPr lang="en-US" sz="2400" dirty="0"/>
              <a:t> after taking the hands-on </a:t>
            </a:r>
            <a:r>
              <a:rPr lang="en-US" sz="2400" dirty="0" smtClean="0"/>
              <a:t>lab.</a:t>
            </a:r>
            <a:endParaRPr lang="en-US" sz="2400" dirty="0"/>
          </a:p>
        </p:txBody>
      </p:sp>
      <p:sp>
        <p:nvSpPr>
          <p:cNvPr id="11" name="Rectangle 10"/>
          <p:cNvSpPr/>
          <p:nvPr/>
        </p:nvSpPr>
        <p:spPr>
          <a:xfrm>
            <a:off x="169117" y="4844445"/>
            <a:ext cx="2790379" cy="276999"/>
          </a:xfrm>
          <a:prstGeom prst="rect">
            <a:avLst/>
          </a:prstGeom>
        </p:spPr>
        <p:txBody>
          <a:bodyPr wrap="none">
            <a:spAutoFit/>
          </a:bodyPr>
          <a:lstStyle/>
          <a:p>
            <a:r>
              <a:rPr lang="en-US" sz="1200" dirty="0" smtClean="0"/>
              <a:t>** https</a:t>
            </a:r>
            <a:r>
              <a:rPr lang="en-US" sz="1200" dirty="0"/>
              <a:t>://brilliant.org/wiki/cuckoo-filter/</a:t>
            </a:r>
          </a:p>
        </p:txBody>
      </p:sp>
      <p:graphicFrame>
        <p:nvGraphicFramePr>
          <p:cNvPr id="4" name="Table 3"/>
          <p:cNvGraphicFramePr>
            <a:graphicFrameLocks noGrp="1"/>
          </p:cNvGraphicFramePr>
          <p:nvPr>
            <p:extLst>
              <p:ext uri="{D42A27DB-BD31-4B8C-83A1-F6EECF244321}">
                <p14:modId xmlns:p14="http://schemas.microsoft.com/office/powerpoint/2010/main" val="4247074758"/>
              </p:ext>
            </p:extLst>
          </p:nvPr>
        </p:nvGraphicFramePr>
        <p:xfrm>
          <a:off x="708831" y="4441096"/>
          <a:ext cx="6706191" cy="187770"/>
        </p:xfrm>
        <a:graphic>
          <a:graphicData uri="http://schemas.openxmlformats.org/drawingml/2006/table">
            <a:tbl>
              <a:tblPr firstRow="1" firstCol="1" bandRow="1">
                <a:tableStyleId>{5C22544A-7EE6-4342-B048-85BDC9FD1C3A}</a:tableStyleId>
              </a:tblPr>
              <a:tblGrid>
                <a:gridCol w="3352606">
                  <a:extLst>
                    <a:ext uri="{9D8B030D-6E8A-4147-A177-3AD203B41FA5}">
                      <a16:colId xmlns:a16="http://schemas.microsoft.com/office/drawing/2014/main" xmlns="" val="3596973381"/>
                    </a:ext>
                  </a:extLst>
                </a:gridCol>
                <a:gridCol w="3353585">
                  <a:extLst>
                    <a:ext uri="{9D8B030D-6E8A-4147-A177-3AD203B41FA5}">
                      <a16:colId xmlns:a16="http://schemas.microsoft.com/office/drawing/2014/main" xmlns="" val="4270439244"/>
                    </a:ext>
                  </a:extLst>
                </a:gridCol>
              </a:tblGrid>
              <a:tr h="0">
                <a:tc>
                  <a:txBody>
                    <a:bodyPr/>
                    <a:lstStyle/>
                    <a:p>
                      <a:pPr marL="0" marR="0" indent="0" algn="ctr">
                        <a:lnSpc>
                          <a:spcPct val="120000"/>
                        </a:lnSpc>
                        <a:spcBef>
                          <a:spcPts val="0"/>
                        </a:spcBef>
                        <a:spcAft>
                          <a:spcPts val="0"/>
                        </a:spcAft>
                      </a:pPr>
                      <a:r>
                        <a:rPr lang="en-US" sz="1100" dirty="0">
                          <a:solidFill>
                            <a:schemeClr val="tx1"/>
                          </a:solidFill>
                          <a:effectLst/>
                        </a:rPr>
                        <a:t>(A) </a:t>
                      </a:r>
                      <a:r>
                        <a:rPr lang="en-US" sz="1000" dirty="0">
                          <a:solidFill>
                            <a:schemeClr val="tx1"/>
                          </a:solidFill>
                          <a:effectLst/>
                        </a:rPr>
                        <a:t>The level of familiarity before the lab</a:t>
                      </a:r>
                      <a:r>
                        <a:rPr lang="en-US" sz="1100" dirty="0">
                          <a:solidFill>
                            <a:schemeClr val="tx1"/>
                          </a:solidFill>
                          <a:effectLst/>
                        </a:rPr>
                        <a:t>.</a:t>
                      </a:r>
                      <a:endParaRPr lang="en-US" sz="1100" dirty="0">
                        <a:solidFill>
                          <a:schemeClr val="tx1"/>
                        </a:solidFill>
                        <a:effectLst/>
                        <a:latin typeface="Bembo Std"/>
                        <a:ea typeface="MS Mincho"/>
                        <a:cs typeface="Times New Roman" panose="02020603050405020304" pitchFamily="18" charset="0"/>
                      </a:endParaRPr>
                    </a:p>
                  </a:txBody>
                  <a:tcPr marL="68580" marR="68580" marT="0" marB="0">
                    <a:noFill/>
                  </a:tcPr>
                </a:tc>
                <a:tc>
                  <a:txBody>
                    <a:bodyPr/>
                    <a:lstStyle/>
                    <a:p>
                      <a:pPr marL="0" marR="0" indent="0" algn="ctr">
                        <a:lnSpc>
                          <a:spcPct val="120000"/>
                        </a:lnSpc>
                        <a:spcBef>
                          <a:spcPts val="0"/>
                        </a:spcBef>
                        <a:spcAft>
                          <a:spcPts val="0"/>
                        </a:spcAft>
                      </a:pPr>
                      <a:r>
                        <a:rPr lang="en-US" sz="1100" dirty="0" smtClean="0">
                          <a:solidFill>
                            <a:schemeClr val="tx1"/>
                          </a:solidFill>
                          <a:effectLst/>
                        </a:rPr>
                        <a:t>     (</a:t>
                      </a:r>
                      <a:r>
                        <a:rPr lang="en-US" sz="1100" dirty="0">
                          <a:solidFill>
                            <a:schemeClr val="tx1"/>
                          </a:solidFill>
                          <a:effectLst/>
                        </a:rPr>
                        <a:t>B) </a:t>
                      </a:r>
                      <a:r>
                        <a:rPr lang="en-US" sz="1000" dirty="0">
                          <a:solidFill>
                            <a:schemeClr val="tx1"/>
                          </a:solidFill>
                          <a:effectLst/>
                        </a:rPr>
                        <a:t>The level of familiarity after the lab.</a:t>
                      </a:r>
                      <a:endParaRPr lang="en-US" sz="1100" dirty="0">
                        <a:solidFill>
                          <a:schemeClr val="tx1"/>
                        </a:solidFill>
                        <a:effectLst/>
                        <a:latin typeface="Bembo Std"/>
                        <a:ea typeface="MS Mincho"/>
                        <a:cs typeface="Times New Roman" panose="02020603050405020304" pitchFamily="18" charset="0"/>
                      </a:endParaRPr>
                    </a:p>
                  </a:txBody>
                  <a:tcPr marL="68580" marR="68580" marT="0" marB="0">
                    <a:noFill/>
                  </a:tcPr>
                </a:tc>
                <a:extLst>
                  <a:ext uri="{0D108BD9-81ED-4DB2-BD59-A6C34878D82A}">
                    <a16:rowId xmlns:a16="http://schemas.microsoft.com/office/drawing/2014/main" xmlns="" val="1277317860"/>
                  </a:ext>
                </a:extLst>
              </a:tr>
            </a:tbl>
          </a:graphicData>
        </a:graphic>
      </p:graphicFrame>
      <p:pic>
        <p:nvPicPr>
          <p:cNvPr id="12" name="Picture 11"/>
          <p:cNvPicPr/>
          <p:nvPr/>
        </p:nvPicPr>
        <p:blipFill>
          <a:blip r:embed="rId5"/>
          <a:stretch>
            <a:fillRect/>
          </a:stretch>
        </p:blipFill>
        <p:spPr>
          <a:xfrm>
            <a:off x="723698" y="2289462"/>
            <a:ext cx="3757127" cy="2099272"/>
          </a:xfrm>
          <a:prstGeom prst="rect">
            <a:avLst/>
          </a:prstGeom>
        </p:spPr>
      </p:pic>
      <p:pic>
        <p:nvPicPr>
          <p:cNvPr id="13" name="Picture 12"/>
          <p:cNvPicPr/>
          <p:nvPr/>
        </p:nvPicPr>
        <p:blipFill>
          <a:blip r:embed="rId6"/>
          <a:stretch>
            <a:fillRect/>
          </a:stretch>
        </p:blipFill>
        <p:spPr>
          <a:xfrm>
            <a:off x="4614233" y="2241196"/>
            <a:ext cx="3553163" cy="2026635"/>
          </a:xfrm>
          <a:prstGeom prst="rect">
            <a:avLst/>
          </a:prstGeom>
        </p:spPr>
      </p:pic>
    </p:spTree>
    <p:extLst>
      <p:ext uri="{BB962C8B-B14F-4D97-AF65-F5344CB8AC3E}">
        <p14:creationId xmlns:p14="http://schemas.microsoft.com/office/powerpoint/2010/main" val="1051740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2" y="0"/>
            <a:ext cx="9144000" cy="5141976"/>
          </a:xfrm>
          <a:prstGeom prst="rect">
            <a:avLst/>
          </a:prstGeom>
        </p:spPr>
      </p:pic>
      <p:sp>
        <p:nvSpPr>
          <p:cNvPr id="2" name="Title 1"/>
          <p:cNvSpPr>
            <a:spLocks noGrp="1"/>
          </p:cNvSpPr>
          <p:nvPr>
            <p:ph type="ctrTitle"/>
          </p:nvPr>
        </p:nvSpPr>
        <p:spPr>
          <a:xfrm>
            <a:off x="0" y="148733"/>
            <a:ext cx="5890437" cy="847484"/>
          </a:xfrm>
        </p:spPr>
        <p:txBody>
          <a:bodyPr>
            <a:noAutofit/>
          </a:bodyPr>
          <a:lstStyle/>
          <a:p>
            <a:pPr algn="l"/>
            <a:r>
              <a:rPr lang="en-US" sz="2000" dirty="0" smtClean="0"/>
              <a:t>“</a:t>
            </a:r>
            <a:r>
              <a:rPr lang="en-US" sz="3200" i="1" dirty="0"/>
              <a:t>I became more interested in cybersecurity after taking this </a:t>
            </a:r>
            <a:r>
              <a:rPr lang="en-US" sz="3200" i="1" dirty="0" smtClean="0"/>
              <a:t>lab</a:t>
            </a:r>
            <a:r>
              <a:rPr lang="en-US" sz="2000" i="1" dirty="0" smtClean="0"/>
              <a:t>.</a:t>
            </a:r>
            <a:r>
              <a:rPr lang="en-US" sz="2000" dirty="0" smtClean="0"/>
              <a:t>”</a:t>
            </a:r>
            <a:endParaRPr lang="en-US" sz="14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3" name="Slide Number Placeholder 2"/>
          <p:cNvSpPr>
            <a:spLocks noGrp="1"/>
          </p:cNvSpPr>
          <p:nvPr>
            <p:ph type="sldNum" sz="quarter" idx="12"/>
          </p:nvPr>
        </p:nvSpPr>
        <p:spPr/>
        <p:txBody>
          <a:bodyPr/>
          <a:lstStyle/>
          <a:p>
            <a:fld id="{8970C125-AB27-B44C-A394-172460D906C1}" type="slidenum">
              <a:rPr lang="en-US" smtClean="0"/>
              <a:t>22</a:t>
            </a:fld>
            <a:endParaRPr lang="en-US" dirty="0"/>
          </a:p>
        </p:txBody>
      </p:sp>
      <p:sp>
        <p:nvSpPr>
          <p:cNvPr id="8" name="Rectangle 7"/>
          <p:cNvSpPr/>
          <p:nvPr/>
        </p:nvSpPr>
        <p:spPr>
          <a:xfrm>
            <a:off x="49619" y="1144950"/>
            <a:ext cx="8862413" cy="1200329"/>
          </a:xfrm>
          <a:prstGeom prst="rect">
            <a:avLst/>
          </a:prstGeom>
        </p:spPr>
        <p:txBody>
          <a:bodyPr wrap="square">
            <a:spAutoFit/>
          </a:bodyPr>
          <a:lstStyle/>
          <a:p>
            <a:pPr marL="285750" indent="-285750">
              <a:buFont typeface="Arial" panose="020B0604020202020204" pitchFamily="34" charset="0"/>
              <a:buChar char="•"/>
              <a:defRPr/>
            </a:pPr>
            <a:r>
              <a:rPr lang="en-US" sz="2400" b="1" i="1" u="sng" dirty="0">
                <a:solidFill>
                  <a:srgbClr val="C00000"/>
                </a:solidFill>
              </a:rPr>
              <a:t>62%</a:t>
            </a:r>
            <a:r>
              <a:rPr lang="en-US" sz="2400" b="1" i="1" u="sng" dirty="0"/>
              <a:t> </a:t>
            </a:r>
            <a:r>
              <a:rPr lang="en-US" sz="2400" dirty="0"/>
              <a:t>of the students in UG1 and </a:t>
            </a:r>
            <a:r>
              <a:rPr lang="en-US" sz="2400" b="1" i="1" u="sng" dirty="0">
                <a:solidFill>
                  <a:srgbClr val="C00000"/>
                </a:solidFill>
              </a:rPr>
              <a:t>87% </a:t>
            </a:r>
            <a:r>
              <a:rPr lang="en-US" sz="2400" dirty="0"/>
              <a:t>of the students in UG2 agree that the hands-on lab makes them </a:t>
            </a:r>
            <a:r>
              <a:rPr lang="en-US" sz="2400" i="1" u="sng" dirty="0">
                <a:solidFill>
                  <a:srgbClr val="C00000"/>
                </a:solidFill>
              </a:rPr>
              <a:t>become more interested</a:t>
            </a:r>
            <a:r>
              <a:rPr lang="en-US" sz="2400" dirty="0">
                <a:solidFill>
                  <a:srgbClr val="C00000"/>
                </a:solidFill>
              </a:rPr>
              <a:t> </a:t>
            </a:r>
            <a:r>
              <a:rPr lang="en-US" sz="2400" dirty="0"/>
              <a:t>in cybersecurity after taking this </a:t>
            </a:r>
            <a:r>
              <a:rPr lang="en-US" sz="2400" dirty="0" smtClean="0"/>
              <a:t>lab.</a:t>
            </a:r>
            <a:endParaRPr lang="en-US" sz="3600" dirty="0" smtClean="0"/>
          </a:p>
        </p:txBody>
      </p:sp>
      <p:graphicFrame>
        <p:nvGraphicFramePr>
          <p:cNvPr id="7" name="Table 6"/>
          <p:cNvGraphicFramePr>
            <a:graphicFrameLocks noGrp="1"/>
          </p:cNvGraphicFramePr>
          <p:nvPr>
            <p:extLst>
              <p:ext uri="{D42A27DB-BD31-4B8C-83A1-F6EECF244321}">
                <p14:modId xmlns:p14="http://schemas.microsoft.com/office/powerpoint/2010/main" val="4121250295"/>
              </p:ext>
            </p:extLst>
          </p:nvPr>
        </p:nvGraphicFramePr>
        <p:xfrm>
          <a:off x="435428" y="4536126"/>
          <a:ext cx="6742922" cy="186690"/>
        </p:xfrm>
        <a:graphic>
          <a:graphicData uri="http://schemas.openxmlformats.org/drawingml/2006/table">
            <a:tbl>
              <a:tblPr firstRow="1" firstCol="1" bandRow="1">
                <a:tableStyleId>{5C22544A-7EE6-4342-B048-85BDC9FD1C3A}</a:tableStyleId>
              </a:tblPr>
              <a:tblGrid>
                <a:gridCol w="3370970">
                  <a:extLst>
                    <a:ext uri="{9D8B030D-6E8A-4147-A177-3AD203B41FA5}">
                      <a16:colId xmlns:a16="http://schemas.microsoft.com/office/drawing/2014/main" xmlns="" val="2582531737"/>
                    </a:ext>
                  </a:extLst>
                </a:gridCol>
                <a:gridCol w="3371952">
                  <a:extLst>
                    <a:ext uri="{9D8B030D-6E8A-4147-A177-3AD203B41FA5}">
                      <a16:colId xmlns:a16="http://schemas.microsoft.com/office/drawing/2014/main" xmlns="" val="1714882794"/>
                    </a:ext>
                  </a:extLst>
                </a:gridCol>
              </a:tblGrid>
              <a:tr h="0">
                <a:tc>
                  <a:txBody>
                    <a:bodyPr/>
                    <a:lstStyle/>
                    <a:p>
                      <a:pPr marL="0" marR="0" indent="0" algn="ctr">
                        <a:lnSpc>
                          <a:spcPct val="120000"/>
                        </a:lnSpc>
                        <a:spcBef>
                          <a:spcPts val="0"/>
                        </a:spcBef>
                        <a:spcAft>
                          <a:spcPts val="0"/>
                        </a:spcAft>
                      </a:pPr>
                      <a:r>
                        <a:rPr lang="en-US" sz="1100" dirty="0">
                          <a:solidFill>
                            <a:schemeClr val="tx1"/>
                          </a:solidFill>
                          <a:effectLst/>
                        </a:rPr>
                        <a:t>(A) The result of UG1.</a:t>
                      </a:r>
                      <a:endParaRPr lang="en-US" sz="1100" dirty="0">
                        <a:solidFill>
                          <a:schemeClr val="tx1"/>
                        </a:solidFill>
                        <a:effectLst/>
                        <a:latin typeface="Bembo Std"/>
                        <a:ea typeface="MS Mincho"/>
                        <a:cs typeface="Times New Roman" panose="02020603050405020304" pitchFamily="18" charset="0"/>
                      </a:endParaRPr>
                    </a:p>
                  </a:txBody>
                  <a:tcPr marL="68580" marR="68580" marT="0" marB="0">
                    <a:noFill/>
                  </a:tcPr>
                </a:tc>
                <a:tc>
                  <a:txBody>
                    <a:bodyPr/>
                    <a:lstStyle/>
                    <a:p>
                      <a:pPr marL="0" marR="0" indent="0" algn="ctr">
                        <a:lnSpc>
                          <a:spcPct val="120000"/>
                        </a:lnSpc>
                        <a:spcBef>
                          <a:spcPts val="0"/>
                        </a:spcBef>
                        <a:spcAft>
                          <a:spcPts val="0"/>
                        </a:spcAft>
                      </a:pPr>
                      <a:r>
                        <a:rPr lang="en-US" sz="1100" dirty="0" smtClean="0">
                          <a:solidFill>
                            <a:schemeClr val="tx1"/>
                          </a:solidFill>
                          <a:effectLst/>
                        </a:rPr>
                        <a:t>             (</a:t>
                      </a:r>
                      <a:r>
                        <a:rPr lang="en-US" sz="1100" dirty="0">
                          <a:solidFill>
                            <a:schemeClr val="tx1"/>
                          </a:solidFill>
                          <a:effectLst/>
                        </a:rPr>
                        <a:t>B) The result of UG2.</a:t>
                      </a:r>
                      <a:endParaRPr lang="en-US" sz="1100" dirty="0">
                        <a:solidFill>
                          <a:schemeClr val="tx1"/>
                        </a:solidFill>
                        <a:effectLst/>
                        <a:latin typeface="Bembo Std"/>
                        <a:ea typeface="MS Mincho"/>
                        <a:cs typeface="Times New Roman" panose="02020603050405020304" pitchFamily="18" charset="0"/>
                      </a:endParaRPr>
                    </a:p>
                  </a:txBody>
                  <a:tcPr marL="68580" marR="68580" marT="0" marB="0">
                    <a:noFill/>
                  </a:tcPr>
                </a:tc>
                <a:extLst>
                  <a:ext uri="{0D108BD9-81ED-4DB2-BD59-A6C34878D82A}">
                    <a16:rowId xmlns:a16="http://schemas.microsoft.com/office/drawing/2014/main" xmlns="" val="3986198229"/>
                  </a:ext>
                </a:extLst>
              </a:tr>
            </a:tbl>
          </a:graphicData>
        </a:graphic>
      </p:graphicFrame>
      <p:pic>
        <p:nvPicPr>
          <p:cNvPr id="14" name="Picture 13"/>
          <p:cNvPicPr/>
          <p:nvPr/>
        </p:nvPicPr>
        <p:blipFill>
          <a:blip r:embed="rId5"/>
          <a:stretch>
            <a:fillRect/>
          </a:stretch>
        </p:blipFill>
        <p:spPr>
          <a:xfrm>
            <a:off x="948776" y="2371312"/>
            <a:ext cx="3312203" cy="2194359"/>
          </a:xfrm>
          <a:prstGeom prst="rect">
            <a:avLst/>
          </a:prstGeom>
        </p:spPr>
      </p:pic>
      <p:pic>
        <p:nvPicPr>
          <p:cNvPr id="15" name="Picture 14"/>
          <p:cNvPicPr/>
          <p:nvPr/>
        </p:nvPicPr>
        <p:blipFill>
          <a:blip r:embed="rId6"/>
          <a:stretch>
            <a:fillRect/>
          </a:stretch>
        </p:blipFill>
        <p:spPr>
          <a:xfrm>
            <a:off x="4536558" y="2338404"/>
            <a:ext cx="3319818" cy="2155304"/>
          </a:xfrm>
          <a:prstGeom prst="rect">
            <a:avLst/>
          </a:prstGeom>
        </p:spPr>
      </p:pic>
    </p:spTree>
    <p:extLst>
      <p:ext uri="{BB962C8B-B14F-4D97-AF65-F5344CB8AC3E}">
        <p14:creationId xmlns:p14="http://schemas.microsoft.com/office/powerpoint/2010/main" val="16870090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42"/>
            <a:ext cx="9144000" cy="5141976"/>
          </a:xfrm>
          <a:prstGeom prst="rect">
            <a:avLst/>
          </a:prstGeom>
        </p:spPr>
      </p:pic>
      <p:sp>
        <p:nvSpPr>
          <p:cNvPr id="2" name="Title 1"/>
          <p:cNvSpPr>
            <a:spLocks noGrp="1"/>
          </p:cNvSpPr>
          <p:nvPr>
            <p:ph type="ctrTitle"/>
          </p:nvPr>
        </p:nvSpPr>
        <p:spPr>
          <a:xfrm>
            <a:off x="70884" y="157419"/>
            <a:ext cx="4743516" cy="847484"/>
          </a:xfrm>
        </p:spPr>
        <p:txBody>
          <a:bodyPr>
            <a:noAutofit/>
          </a:bodyPr>
          <a:lstStyle/>
          <a:p>
            <a:pPr marL="285750" indent="-285750" algn="l"/>
            <a:r>
              <a:rPr lang="en-US" altLang="x-none" sz="3200" b="1" dirty="0" smtClean="0"/>
              <a:t>The On-going Work</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3" name="Slide Number Placeholder 2"/>
          <p:cNvSpPr>
            <a:spLocks noGrp="1"/>
          </p:cNvSpPr>
          <p:nvPr>
            <p:ph type="sldNum" sz="quarter" idx="12"/>
          </p:nvPr>
        </p:nvSpPr>
        <p:spPr/>
        <p:txBody>
          <a:bodyPr/>
          <a:lstStyle/>
          <a:p>
            <a:fld id="{8970C125-AB27-B44C-A394-172460D906C1}" type="slidenum">
              <a:rPr lang="en-US" smtClean="0"/>
              <a:t>23</a:t>
            </a:fld>
            <a:endParaRPr lang="en-US" dirty="0"/>
          </a:p>
        </p:txBody>
      </p:sp>
      <p:sp>
        <p:nvSpPr>
          <p:cNvPr id="21" name="Rectangle 20"/>
          <p:cNvSpPr/>
          <p:nvPr/>
        </p:nvSpPr>
        <p:spPr>
          <a:xfrm>
            <a:off x="192833" y="1049353"/>
            <a:ext cx="8764555" cy="1877437"/>
          </a:xfrm>
          <a:prstGeom prst="rect">
            <a:avLst/>
          </a:prstGeom>
        </p:spPr>
        <p:txBody>
          <a:bodyPr wrap="square">
            <a:spAutoFit/>
          </a:bodyPr>
          <a:lstStyle/>
          <a:p>
            <a:pPr marL="169863" indent="-169863">
              <a:buFont typeface="Arial" panose="020B0604020202020204" pitchFamily="34" charset="0"/>
              <a:buChar char="•"/>
            </a:pPr>
            <a:r>
              <a:rPr lang="en-US" sz="2400" dirty="0" smtClean="0"/>
              <a:t>A </a:t>
            </a:r>
            <a:r>
              <a:rPr lang="en-US" sz="2400" i="1" dirty="0">
                <a:solidFill>
                  <a:srgbClr val="C00000"/>
                </a:solidFill>
              </a:rPr>
              <a:t>web interface </a:t>
            </a:r>
            <a:r>
              <a:rPr lang="en-US" sz="2400" dirty="0"/>
              <a:t>makes life easier for instructor to build </a:t>
            </a:r>
            <a:r>
              <a:rPr lang="en-US" sz="2400" dirty="0" smtClean="0"/>
              <a:t>the cyber-specific </a:t>
            </a:r>
            <a:r>
              <a:rPr lang="en-US" sz="2400" dirty="0"/>
              <a:t>lab </a:t>
            </a:r>
            <a:r>
              <a:rPr lang="en-US" sz="2400" dirty="0" smtClean="0"/>
              <a:t>environment.</a:t>
            </a:r>
          </a:p>
          <a:p>
            <a:pPr marL="169863" indent="-169863">
              <a:buFont typeface="Arial" panose="020B0604020202020204" pitchFamily="34" charset="0"/>
              <a:buChar char="•"/>
            </a:pPr>
            <a:r>
              <a:rPr lang="en-US" sz="2400" dirty="0" smtClean="0">
                <a:sym typeface="Wingdings" panose="05000000000000000000" pitchFamily="2" charset="2"/>
              </a:rPr>
              <a:t>An </a:t>
            </a:r>
            <a:r>
              <a:rPr lang="en-US" sz="2400" i="1" dirty="0" smtClean="0">
                <a:solidFill>
                  <a:srgbClr val="C00000"/>
                </a:solidFill>
                <a:sym typeface="Wingdings" panose="05000000000000000000" pitchFamily="2" charset="2"/>
              </a:rPr>
              <a:t>online repository </a:t>
            </a:r>
            <a:r>
              <a:rPr lang="en-US" sz="2400" dirty="0" smtClean="0">
                <a:sym typeface="Wingdings" panose="05000000000000000000" pitchFamily="2" charset="2"/>
              </a:rPr>
              <a:t>for the templates.</a:t>
            </a:r>
          </a:p>
          <a:p>
            <a:pPr marL="169863" indent="-169863">
              <a:buFont typeface="Arial" panose="020B0604020202020204" pitchFamily="34" charset="0"/>
              <a:buChar char="•"/>
            </a:pPr>
            <a:r>
              <a:rPr lang="en-US" sz="2400" dirty="0">
                <a:sym typeface="Wingdings" panose="05000000000000000000" pitchFamily="2" charset="2"/>
              </a:rPr>
              <a:t>Interoperability </a:t>
            </a:r>
            <a:r>
              <a:rPr lang="en-US" sz="2400" dirty="0" smtClean="0">
                <a:sym typeface="Wingdings" panose="05000000000000000000" pitchFamily="2" charset="2"/>
              </a:rPr>
              <a:t>with the </a:t>
            </a:r>
            <a:r>
              <a:rPr lang="en-US" sz="2400" i="1" dirty="0" smtClean="0">
                <a:solidFill>
                  <a:srgbClr val="C00000"/>
                </a:solidFill>
              </a:rPr>
              <a:t>federated</a:t>
            </a:r>
            <a:r>
              <a:rPr lang="en-US" sz="2400" dirty="0" smtClean="0">
                <a:solidFill>
                  <a:srgbClr val="C00000"/>
                </a:solidFill>
              </a:rPr>
              <a:t> </a:t>
            </a:r>
            <a:r>
              <a:rPr lang="en-US" sz="2400" dirty="0" smtClean="0"/>
              <a:t>infrastructures.</a:t>
            </a:r>
            <a:endParaRPr lang="en-US" sz="2400" dirty="0">
              <a:sym typeface="Wingdings" panose="05000000000000000000" pitchFamily="2" charset="2"/>
            </a:endParaRPr>
          </a:p>
          <a:p>
            <a:pPr marL="227012" lvl="1"/>
            <a:endParaRPr lang="en-US" sz="2000" dirty="0" smtClean="0"/>
          </a:p>
        </p:txBody>
      </p:sp>
      <p:pic>
        <p:nvPicPr>
          <p:cNvPr id="8" name="Picture 7"/>
          <p:cNvPicPr>
            <a:picLocks noChangeAspect="1"/>
          </p:cNvPicPr>
          <p:nvPr/>
        </p:nvPicPr>
        <p:blipFill>
          <a:blip r:embed="rId5"/>
          <a:stretch>
            <a:fillRect/>
          </a:stretch>
        </p:blipFill>
        <p:spPr>
          <a:xfrm>
            <a:off x="70884" y="2784676"/>
            <a:ext cx="2678518" cy="1781376"/>
          </a:xfrm>
          <a:prstGeom prst="rect">
            <a:avLst/>
          </a:prstGeom>
        </p:spPr>
      </p:pic>
      <p:pic>
        <p:nvPicPr>
          <p:cNvPr id="10" name="Picture 9"/>
          <p:cNvPicPr>
            <a:picLocks noChangeAspect="1"/>
          </p:cNvPicPr>
          <p:nvPr/>
        </p:nvPicPr>
        <p:blipFill>
          <a:blip r:embed="rId6"/>
          <a:stretch>
            <a:fillRect/>
          </a:stretch>
        </p:blipFill>
        <p:spPr>
          <a:xfrm>
            <a:off x="2820286" y="2807129"/>
            <a:ext cx="2924129" cy="1736469"/>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67683" y="2800338"/>
            <a:ext cx="1511170" cy="1511170"/>
          </a:xfrm>
          <a:prstGeom prst="rect">
            <a:avLst/>
          </a:prstGeom>
        </p:spPr>
      </p:pic>
      <p:pic>
        <p:nvPicPr>
          <p:cNvPr id="13" name="Picture 12"/>
          <p:cNvPicPr>
            <a:picLocks noChangeAspect="1"/>
          </p:cNvPicPr>
          <p:nvPr/>
        </p:nvPicPr>
        <p:blipFill>
          <a:blip r:embed="rId8"/>
          <a:stretch>
            <a:fillRect/>
          </a:stretch>
        </p:blipFill>
        <p:spPr>
          <a:xfrm>
            <a:off x="5815299" y="2782574"/>
            <a:ext cx="1687238" cy="1879826"/>
          </a:xfrm>
          <a:prstGeom prst="rect">
            <a:avLst/>
          </a:prstGeom>
        </p:spPr>
      </p:pic>
    </p:spTree>
    <p:extLst>
      <p:ext uri="{BB962C8B-B14F-4D97-AF65-F5344CB8AC3E}">
        <p14:creationId xmlns:p14="http://schemas.microsoft.com/office/powerpoint/2010/main" val="63706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0" y="257774"/>
            <a:ext cx="5368265" cy="847484"/>
          </a:xfrm>
        </p:spPr>
        <p:txBody>
          <a:bodyPr>
            <a:noAutofit/>
          </a:bodyPr>
          <a:lstStyle/>
          <a:p>
            <a:pPr marL="285750" indent="-285750" algn="l"/>
            <a:r>
              <a:rPr lang="en-US" sz="2000" b="1" dirty="0"/>
              <a:t>@YouTube:</a:t>
            </a:r>
            <a:r>
              <a:rPr lang="en-US" sz="2000" dirty="0"/>
              <a:t> Create Virtual Environment in </a:t>
            </a:r>
            <a:r>
              <a:rPr lang="en-US" sz="2000" dirty="0" err="1"/>
              <a:t>ReScuE</a:t>
            </a:r>
            <a:endParaRPr lang="en-US" sz="2000" b="1" dirty="0"/>
          </a:p>
        </p:txBody>
      </p:sp>
      <p:pic>
        <p:nvPicPr>
          <p:cNvPr id="9" name="Picture 8" descr="OU stacked Sail_SECS_Wh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24</a:t>
            </a:fld>
            <a:endParaRPr lang="en-US" dirty="0"/>
          </a:p>
        </p:txBody>
      </p:sp>
      <p:pic>
        <p:nvPicPr>
          <p:cNvPr id="4" name="Online Media 3">
            <a:hlinkClick r:id="" action="ppaction://media"/>
            <a:extLst>
              <a:ext uri="{FF2B5EF4-FFF2-40B4-BE49-F238E27FC236}">
                <a16:creationId xmlns:a16="http://schemas.microsoft.com/office/drawing/2014/main" xmlns="" id="{898BC59D-661C-425F-8D61-70BF7FA2D2CF}"/>
              </a:ext>
            </a:extLst>
          </p:cNvPr>
          <p:cNvPicPr>
            <a:picLocks noRot="1" noChangeAspect="1"/>
          </p:cNvPicPr>
          <p:nvPr>
            <a:videoFile r:link="rId1"/>
          </p:nvPr>
        </p:nvPicPr>
        <p:blipFill>
          <a:blip r:embed="rId6"/>
          <a:stretch>
            <a:fillRect/>
          </a:stretch>
        </p:blipFill>
        <p:spPr>
          <a:xfrm>
            <a:off x="1191490" y="1289888"/>
            <a:ext cx="6636328" cy="3732935"/>
          </a:xfrm>
          <a:prstGeom prst="rect">
            <a:avLst/>
          </a:prstGeom>
        </p:spPr>
      </p:pic>
    </p:spTree>
    <p:extLst>
      <p:ext uri="{BB962C8B-B14F-4D97-AF65-F5344CB8AC3E}">
        <p14:creationId xmlns:p14="http://schemas.microsoft.com/office/powerpoint/2010/main" val="2123744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0" y="257774"/>
            <a:ext cx="5368265" cy="847484"/>
          </a:xfrm>
        </p:spPr>
        <p:txBody>
          <a:bodyPr>
            <a:noAutofit/>
          </a:bodyPr>
          <a:lstStyle/>
          <a:p>
            <a:pPr marL="285750" indent="-285750" algn="l"/>
            <a:r>
              <a:rPr lang="en-US" sz="2000" b="1" dirty="0"/>
              <a:t>@YouTube: </a:t>
            </a:r>
            <a:r>
              <a:rPr lang="en-US" sz="2000" dirty="0"/>
              <a:t>Use </a:t>
            </a:r>
            <a:r>
              <a:rPr lang="en-US" sz="2000" dirty="0" err="1"/>
              <a:t>ReScuE</a:t>
            </a:r>
            <a:r>
              <a:rPr lang="en-US" sz="2000" dirty="0"/>
              <a:t> Web Application </a:t>
            </a:r>
            <a:endParaRPr lang="en-US" sz="2000" b="1" dirty="0"/>
          </a:p>
        </p:txBody>
      </p:sp>
      <p:pic>
        <p:nvPicPr>
          <p:cNvPr id="9" name="Picture 8" descr="OU stacked Sail_SECS_Wh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25</a:t>
            </a:fld>
            <a:endParaRPr lang="en-US" dirty="0"/>
          </a:p>
        </p:txBody>
      </p:sp>
      <p:pic>
        <p:nvPicPr>
          <p:cNvPr id="5" name="Online Media 4">
            <a:hlinkClick r:id="" action="ppaction://media"/>
            <a:extLst>
              <a:ext uri="{FF2B5EF4-FFF2-40B4-BE49-F238E27FC236}">
                <a16:creationId xmlns:a16="http://schemas.microsoft.com/office/drawing/2014/main" xmlns="" id="{EC0F0FBA-A884-45E3-8966-D22C8A9FAE49}"/>
              </a:ext>
            </a:extLst>
          </p:cNvPr>
          <p:cNvPicPr>
            <a:picLocks noRot="1" noChangeAspect="1"/>
          </p:cNvPicPr>
          <p:nvPr>
            <a:videoFile r:link="rId1"/>
          </p:nvPr>
        </p:nvPicPr>
        <p:blipFill>
          <a:blip r:embed="rId6"/>
          <a:stretch>
            <a:fillRect/>
          </a:stretch>
        </p:blipFill>
        <p:spPr>
          <a:xfrm>
            <a:off x="1197489" y="1290139"/>
            <a:ext cx="6529233" cy="3672693"/>
          </a:xfrm>
          <a:prstGeom prst="rect">
            <a:avLst/>
          </a:prstGeom>
        </p:spPr>
      </p:pic>
    </p:spTree>
    <p:extLst>
      <p:ext uri="{BB962C8B-B14F-4D97-AF65-F5344CB8AC3E}">
        <p14:creationId xmlns:p14="http://schemas.microsoft.com/office/powerpoint/2010/main" val="2504380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866"/>
            <a:ext cx="9144000" cy="5141976"/>
          </a:xfrm>
          <a:prstGeom prst="rect">
            <a:avLst/>
          </a:prstGeom>
        </p:spPr>
      </p:pic>
      <p:sp>
        <p:nvSpPr>
          <p:cNvPr id="2" name="Title 1"/>
          <p:cNvSpPr>
            <a:spLocks noGrp="1"/>
          </p:cNvSpPr>
          <p:nvPr>
            <p:ph type="ctrTitle"/>
          </p:nvPr>
        </p:nvSpPr>
        <p:spPr>
          <a:xfrm>
            <a:off x="211440" y="257774"/>
            <a:ext cx="5368265" cy="847484"/>
          </a:xfrm>
        </p:spPr>
        <p:txBody>
          <a:bodyPr>
            <a:noAutofit/>
          </a:bodyPr>
          <a:lstStyle/>
          <a:p>
            <a:pPr marL="285750" indent="-285750" algn="l"/>
            <a:r>
              <a:rPr lang="en-US" sz="2000" b="1" dirty="0"/>
              <a:t>@YouTube: </a:t>
            </a:r>
            <a:r>
              <a:rPr lang="en-US" sz="2000" dirty="0"/>
              <a:t>Backup a Profile in </a:t>
            </a:r>
            <a:r>
              <a:rPr lang="en-US" sz="2000" dirty="0" err="1"/>
              <a:t>ReScuE</a:t>
            </a:r>
            <a:endParaRPr lang="en-US" sz="2000" b="1" dirty="0"/>
          </a:p>
        </p:txBody>
      </p:sp>
      <p:pic>
        <p:nvPicPr>
          <p:cNvPr id="9" name="Picture 8" descr="OU stacked Sail_SECS_Wh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26</a:t>
            </a:fld>
            <a:endParaRPr lang="en-US" dirty="0"/>
          </a:p>
        </p:txBody>
      </p:sp>
      <p:pic>
        <p:nvPicPr>
          <p:cNvPr id="4" name="pNcppD9o_zQ"/>
          <p:cNvPicPr>
            <a:picLocks noRot="1" noChangeAspect="1"/>
          </p:cNvPicPr>
          <p:nvPr>
            <a:videoFile r:link="rId1"/>
          </p:nvPr>
        </p:nvPicPr>
        <p:blipFill>
          <a:blip r:embed="rId6"/>
          <a:stretch>
            <a:fillRect/>
          </a:stretch>
        </p:blipFill>
        <p:spPr>
          <a:xfrm>
            <a:off x="1087102" y="1155880"/>
            <a:ext cx="6875020" cy="3867199"/>
          </a:xfrm>
          <a:prstGeom prst="rect">
            <a:avLst/>
          </a:prstGeom>
        </p:spPr>
      </p:pic>
    </p:spTree>
    <p:extLst>
      <p:ext uri="{BB962C8B-B14F-4D97-AF65-F5344CB8AC3E}">
        <p14:creationId xmlns:p14="http://schemas.microsoft.com/office/powerpoint/2010/main" val="29678015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1976"/>
          </a:xfrm>
          <a:prstGeom prst="rect">
            <a:avLst/>
          </a:prstGeom>
        </p:spPr>
      </p:pic>
      <p:sp>
        <p:nvSpPr>
          <p:cNvPr id="2" name="Title 1"/>
          <p:cNvSpPr>
            <a:spLocks noGrp="1"/>
          </p:cNvSpPr>
          <p:nvPr>
            <p:ph type="ctrTitle"/>
          </p:nvPr>
        </p:nvSpPr>
        <p:spPr>
          <a:xfrm>
            <a:off x="257175" y="148733"/>
            <a:ext cx="5124295" cy="847484"/>
          </a:xfrm>
        </p:spPr>
        <p:txBody>
          <a:bodyPr>
            <a:noAutofit/>
          </a:bodyPr>
          <a:lstStyle/>
          <a:p>
            <a:pPr algn="l"/>
            <a:r>
              <a:rPr lang="en-US" altLang="x-none" sz="3600" b="1" dirty="0" smtClean="0"/>
              <a:t>Conclusion</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4" name="Rectangle 3"/>
          <p:cNvSpPr/>
          <p:nvPr/>
        </p:nvSpPr>
        <p:spPr>
          <a:xfrm>
            <a:off x="140793" y="1051527"/>
            <a:ext cx="8862413" cy="3785652"/>
          </a:xfrm>
          <a:prstGeom prst="rect">
            <a:avLst/>
          </a:prstGeom>
        </p:spPr>
        <p:txBody>
          <a:bodyPr wrap="square">
            <a:spAutoFit/>
          </a:bodyPr>
          <a:lstStyle/>
          <a:p>
            <a:pPr marL="285750" indent="-285750">
              <a:buFont typeface="Arial" panose="020B0604020202020204" pitchFamily="34" charset="0"/>
              <a:buChar char="•"/>
              <a:defRPr/>
            </a:pPr>
            <a:r>
              <a:rPr lang="en-US" sz="2400" i="1" dirty="0" err="1" smtClean="0"/>
              <a:t>ReScuE</a:t>
            </a:r>
            <a:r>
              <a:rPr lang="en-US" sz="2400" dirty="0"/>
              <a:t> </a:t>
            </a:r>
            <a:r>
              <a:rPr lang="en-US" sz="2400" dirty="0" smtClean="0"/>
              <a:t>is </a:t>
            </a:r>
            <a:r>
              <a:rPr lang="en-US" sz="2400" dirty="0"/>
              <a:t>a </a:t>
            </a:r>
            <a:r>
              <a:rPr lang="en-US" sz="2400" i="1" dirty="0">
                <a:solidFill>
                  <a:srgbClr val="C00000"/>
                </a:solidFill>
              </a:rPr>
              <a:t>cloud-based</a:t>
            </a:r>
            <a:r>
              <a:rPr lang="en-US" sz="2400" dirty="0"/>
              <a:t> networked virtual environment dedicated to cybersecurity education. </a:t>
            </a:r>
            <a:endParaRPr lang="en-US" sz="2400" dirty="0" smtClean="0"/>
          </a:p>
          <a:p>
            <a:pPr marL="285750" indent="-285750">
              <a:buFont typeface="Arial" panose="020B0604020202020204" pitchFamily="34" charset="0"/>
              <a:buChar char="•"/>
              <a:defRPr/>
            </a:pPr>
            <a:r>
              <a:rPr lang="en-US" sz="2400" dirty="0" err="1" smtClean="0"/>
              <a:t>ReScuE</a:t>
            </a:r>
            <a:r>
              <a:rPr lang="en-US" sz="2400" dirty="0" smtClean="0"/>
              <a:t> </a:t>
            </a:r>
            <a:r>
              <a:rPr lang="en-US" sz="2400" dirty="0"/>
              <a:t>leverages a </a:t>
            </a:r>
            <a:r>
              <a:rPr lang="en-US" sz="2400" i="1" dirty="0">
                <a:solidFill>
                  <a:srgbClr val="C00000"/>
                </a:solidFill>
              </a:rPr>
              <a:t>free</a:t>
            </a:r>
            <a:r>
              <a:rPr lang="en-US" sz="2400" dirty="0"/>
              <a:t> cloud infrastructure and solves some technical challenges in the infrastructure. </a:t>
            </a:r>
            <a:endParaRPr lang="en-US" sz="2400" dirty="0" smtClean="0"/>
          </a:p>
          <a:p>
            <a:pPr marL="285750" indent="-285750">
              <a:buFont typeface="Arial" panose="020B0604020202020204" pitchFamily="34" charset="0"/>
              <a:buChar char="•"/>
              <a:defRPr/>
            </a:pPr>
            <a:r>
              <a:rPr lang="en-US" sz="2400" dirty="0" smtClean="0"/>
              <a:t>A collection of cybersecurity-related </a:t>
            </a:r>
            <a:r>
              <a:rPr lang="en-US" sz="2400" i="1" dirty="0">
                <a:solidFill>
                  <a:srgbClr val="C00000"/>
                </a:solidFill>
              </a:rPr>
              <a:t>hands-on labs </a:t>
            </a:r>
            <a:r>
              <a:rPr lang="en-US" sz="2400" dirty="0" smtClean="0"/>
              <a:t>has been developed. </a:t>
            </a:r>
          </a:p>
          <a:p>
            <a:pPr marL="285750" indent="-285750">
              <a:buFont typeface="Arial" panose="020B0604020202020204" pitchFamily="34" charset="0"/>
              <a:buChar char="•"/>
              <a:defRPr/>
            </a:pPr>
            <a:r>
              <a:rPr lang="en-US" sz="2400" dirty="0" smtClean="0"/>
              <a:t>We have tested the </a:t>
            </a:r>
            <a:r>
              <a:rPr lang="en-US" sz="2400" dirty="0" err="1"/>
              <a:t>ReScuE</a:t>
            </a:r>
            <a:r>
              <a:rPr lang="en-US" sz="2400" dirty="0" smtClean="0"/>
              <a:t> </a:t>
            </a:r>
            <a:r>
              <a:rPr lang="en-US" sz="2400" dirty="0"/>
              <a:t>and the hands-on labs </a:t>
            </a:r>
            <a:r>
              <a:rPr lang="en-US" sz="2400" dirty="0" smtClean="0"/>
              <a:t>with our </a:t>
            </a:r>
            <a:r>
              <a:rPr lang="en-US" sz="2400" dirty="0"/>
              <a:t>students. The assessment results show that </a:t>
            </a:r>
            <a:r>
              <a:rPr lang="en-US" sz="2400" dirty="0" err="1"/>
              <a:t>ReScuE</a:t>
            </a:r>
            <a:r>
              <a:rPr lang="en-US" sz="2400" dirty="0"/>
              <a:t> </a:t>
            </a:r>
            <a:r>
              <a:rPr lang="en-US" sz="2400" i="1" dirty="0">
                <a:solidFill>
                  <a:srgbClr val="C00000"/>
                </a:solidFill>
              </a:rPr>
              <a:t>improves</a:t>
            </a:r>
            <a:r>
              <a:rPr lang="en-US" sz="2400" dirty="0"/>
              <a:t> the students’ proficiency in the knowledge and skills, as well as increases their interests in cybersecurity. </a:t>
            </a:r>
            <a:endParaRPr lang="en-US" sz="2800" dirty="0"/>
          </a:p>
        </p:txBody>
      </p:sp>
      <p:sp>
        <p:nvSpPr>
          <p:cNvPr id="3" name="Slide Number Placeholder 2"/>
          <p:cNvSpPr>
            <a:spLocks noGrp="1"/>
          </p:cNvSpPr>
          <p:nvPr>
            <p:ph type="sldNum" sz="quarter" idx="12"/>
          </p:nvPr>
        </p:nvSpPr>
        <p:spPr/>
        <p:txBody>
          <a:bodyPr/>
          <a:lstStyle/>
          <a:p>
            <a:fld id="{8970C125-AB27-B44C-A394-172460D906C1}" type="slidenum">
              <a:rPr lang="en-US" smtClean="0"/>
              <a:t>27</a:t>
            </a:fld>
            <a:endParaRPr lang="en-US" dirty="0"/>
          </a:p>
        </p:txBody>
      </p:sp>
    </p:spTree>
    <p:extLst>
      <p:ext uri="{BB962C8B-B14F-4D97-AF65-F5344CB8AC3E}">
        <p14:creationId xmlns:p14="http://schemas.microsoft.com/office/powerpoint/2010/main" val="1259346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1976"/>
          </a:xfrm>
          <a:prstGeom prst="rect">
            <a:avLst/>
          </a:prstGeom>
        </p:spPr>
      </p:pic>
      <p:sp>
        <p:nvSpPr>
          <p:cNvPr id="2" name="Title 1"/>
          <p:cNvSpPr>
            <a:spLocks noGrp="1"/>
          </p:cNvSpPr>
          <p:nvPr>
            <p:ph type="ctrTitle"/>
          </p:nvPr>
        </p:nvSpPr>
        <p:spPr>
          <a:xfrm>
            <a:off x="257175" y="148733"/>
            <a:ext cx="5124295" cy="847484"/>
          </a:xfrm>
        </p:spPr>
        <p:txBody>
          <a:bodyPr>
            <a:noAutofit/>
          </a:bodyPr>
          <a:lstStyle/>
          <a:p>
            <a:pPr algn="l"/>
            <a:r>
              <a:rPr lang="en-US" altLang="x-none" sz="3200" b="1" dirty="0" smtClean="0"/>
              <a:t>Q/A</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150453"/>
            <a:ext cx="2147277" cy="719200"/>
          </a:xfrm>
          <a:prstGeom prst="rect">
            <a:avLst/>
          </a:prstGeom>
        </p:spPr>
      </p:pic>
      <p:sp>
        <p:nvSpPr>
          <p:cNvPr id="4" name="Rectangle 3"/>
          <p:cNvSpPr/>
          <p:nvPr/>
        </p:nvSpPr>
        <p:spPr>
          <a:xfrm>
            <a:off x="112028" y="1234543"/>
            <a:ext cx="8862413" cy="461665"/>
          </a:xfrm>
          <a:prstGeom prst="rect">
            <a:avLst/>
          </a:prstGeom>
        </p:spPr>
        <p:txBody>
          <a:bodyPr wrap="square">
            <a:spAutoFit/>
          </a:bodyPr>
          <a:lstStyle/>
          <a:p>
            <a:pPr marL="285750" indent="-285750">
              <a:buFont typeface="Arial" panose="020B0604020202020204" pitchFamily="34" charset="0"/>
              <a:buChar char="•"/>
              <a:defRPr/>
            </a:pPr>
            <a:r>
              <a:rPr lang="en-US" sz="2400" dirty="0" smtClean="0"/>
              <a:t>Any question and comments?</a:t>
            </a:r>
            <a:endParaRPr lang="en-US" sz="2400" dirty="0"/>
          </a:p>
        </p:txBody>
      </p:sp>
      <p:sp>
        <p:nvSpPr>
          <p:cNvPr id="3" name="Slide Number Placeholder 2"/>
          <p:cNvSpPr>
            <a:spLocks noGrp="1"/>
          </p:cNvSpPr>
          <p:nvPr>
            <p:ph type="sldNum" sz="quarter" idx="12"/>
          </p:nvPr>
        </p:nvSpPr>
        <p:spPr/>
        <p:txBody>
          <a:bodyPr/>
          <a:lstStyle/>
          <a:p>
            <a:fld id="{8970C125-AB27-B44C-A394-172460D906C1}" type="slidenum">
              <a:rPr lang="en-US" smtClean="0"/>
              <a:t>28</a:t>
            </a:fld>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5368" y="1930171"/>
            <a:ext cx="4593264" cy="2736223"/>
          </a:xfrm>
          <a:prstGeom prst="rect">
            <a:avLst/>
          </a:prstGeom>
        </p:spPr>
      </p:pic>
    </p:spTree>
    <p:extLst>
      <p:ext uri="{BB962C8B-B14F-4D97-AF65-F5344CB8AC3E}">
        <p14:creationId xmlns:p14="http://schemas.microsoft.com/office/powerpoint/2010/main" val="2853299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4567518" cy="847484"/>
          </a:xfrm>
        </p:spPr>
        <p:txBody>
          <a:bodyPr>
            <a:noAutofit/>
          </a:bodyPr>
          <a:lstStyle/>
          <a:p>
            <a:pPr marL="285750" indent="-285750" algn="l"/>
            <a:r>
              <a:rPr lang="en-US" altLang="x-none" sz="3600" b="1" dirty="0"/>
              <a:t>Outline</a:t>
            </a:r>
            <a:endParaRPr lang="en-US" sz="36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112028" y="1234543"/>
            <a:ext cx="8862413" cy="3046988"/>
          </a:xfrm>
          <a:prstGeom prst="rect">
            <a:avLst/>
          </a:prstGeom>
        </p:spPr>
        <p:txBody>
          <a:bodyPr wrap="square">
            <a:spAutoFit/>
          </a:bodyPr>
          <a:lstStyle/>
          <a:p>
            <a:pPr marL="342900" indent="-342900">
              <a:buFont typeface="Arial" panose="020B0604020202020204" pitchFamily="34" charset="0"/>
              <a:buChar char="•"/>
            </a:pPr>
            <a:r>
              <a:rPr lang="en-US" sz="2800" dirty="0" smtClean="0"/>
              <a:t>Problem Statement</a:t>
            </a:r>
          </a:p>
          <a:p>
            <a:pPr marL="342900" indent="-342900">
              <a:buFont typeface="Arial" panose="020B0604020202020204" pitchFamily="34" charset="0"/>
              <a:buChar char="•"/>
            </a:pPr>
            <a:r>
              <a:rPr lang="en-US" sz="2800" dirty="0" smtClean="0"/>
              <a:t>System Design and Key Components</a:t>
            </a:r>
          </a:p>
          <a:p>
            <a:pPr marL="342900" indent="-342900">
              <a:buFont typeface="Arial" panose="020B0604020202020204" pitchFamily="34" charset="0"/>
              <a:buChar char="•"/>
            </a:pPr>
            <a:r>
              <a:rPr lang="en-US" sz="2800" dirty="0" smtClean="0"/>
              <a:t>Hands-on Lab Design</a:t>
            </a:r>
            <a:endParaRPr lang="en-US" sz="2800" dirty="0"/>
          </a:p>
          <a:p>
            <a:pPr marL="342900" indent="-342900">
              <a:buFont typeface="Arial" panose="020B0604020202020204" pitchFamily="34" charset="0"/>
              <a:buChar char="•"/>
            </a:pPr>
            <a:r>
              <a:rPr lang="en-US" sz="2800" dirty="0" smtClean="0"/>
              <a:t>Survey &amp; Findings</a:t>
            </a:r>
          </a:p>
          <a:p>
            <a:pPr marL="342900" indent="-342900">
              <a:buFont typeface="Arial" panose="020B0604020202020204" pitchFamily="34" charset="0"/>
              <a:buChar char="•"/>
            </a:pPr>
            <a:r>
              <a:rPr lang="en-US" sz="2800" dirty="0" smtClean="0"/>
              <a:t>Future work</a:t>
            </a:r>
            <a:endParaRPr lang="en-US" sz="2800" dirty="0"/>
          </a:p>
          <a:p>
            <a:pPr marL="342900" indent="-342900">
              <a:buFont typeface="Arial" panose="020B0604020202020204" pitchFamily="34" charset="0"/>
              <a:buChar char="•"/>
            </a:pPr>
            <a:r>
              <a:rPr lang="en-US" sz="2800" dirty="0"/>
              <a:t>Conclusion</a:t>
            </a:r>
          </a:p>
          <a:p>
            <a:pPr marL="342900" indent="-342900">
              <a:buFont typeface="Arial" panose="020B0604020202020204" pitchFamily="34" charset="0"/>
              <a:buChar char="•"/>
            </a:pPr>
            <a:endParaRPr lang="en-US" sz="24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3</a:t>
            </a:fld>
            <a:endParaRPr lang="en-US" dirty="0"/>
          </a:p>
        </p:txBody>
      </p:sp>
    </p:spTree>
    <p:extLst>
      <p:ext uri="{BB962C8B-B14F-4D97-AF65-F5344CB8AC3E}">
        <p14:creationId xmlns:p14="http://schemas.microsoft.com/office/powerpoint/2010/main" val="2271825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5442910" cy="847484"/>
          </a:xfrm>
        </p:spPr>
        <p:txBody>
          <a:bodyPr>
            <a:noAutofit/>
          </a:bodyPr>
          <a:lstStyle/>
          <a:p>
            <a:pPr marL="285750" indent="-285750" algn="l"/>
            <a:r>
              <a:rPr lang="en-US" altLang="x-none" sz="3600" b="1" dirty="0" smtClean="0"/>
              <a:t>The Problem Statement</a:t>
            </a:r>
            <a:endParaRPr lang="en-US" sz="36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120502" y="1268103"/>
            <a:ext cx="8966791" cy="3539430"/>
          </a:xfrm>
          <a:prstGeom prst="rect">
            <a:avLst/>
          </a:prstGeom>
          <a:solidFill>
            <a:schemeClr val="bg1"/>
          </a:solidFill>
        </p:spPr>
        <p:txBody>
          <a:bodyPr wrap="square">
            <a:spAutoFit/>
          </a:bodyPr>
          <a:lstStyle/>
          <a:p>
            <a:pPr marL="342900" indent="-342900" algn="just">
              <a:buFont typeface="Arial" panose="020B0604020202020204" pitchFamily="34" charset="0"/>
              <a:buChar char="•"/>
            </a:pPr>
            <a:r>
              <a:rPr lang="en-US" sz="2400" dirty="0"/>
              <a:t>With the proliferation of </a:t>
            </a:r>
            <a:r>
              <a:rPr lang="en-US" sz="2400" dirty="0" smtClean="0"/>
              <a:t>virtualization</a:t>
            </a:r>
            <a:r>
              <a:rPr lang="en-US" sz="2400" dirty="0"/>
              <a:t>, Software-Defined Network (SDN) and Network Function Virtualization (NFV), </a:t>
            </a:r>
            <a:r>
              <a:rPr lang="en-US" sz="2400" dirty="0" smtClean="0"/>
              <a:t>educators start </a:t>
            </a:r>
            <a:r>
              <a:rPr lang="en-US" sz="2400" dirty="0"/>
              <a:t>to emphasize on building the </a:t>
            </a:r>
            <a:r>
              <a:rPr lang="en-US" sz="2400" b="1" i="1" dirty="0" smtClean="0">
                <a:solidFill>
                  <a:srgbClr val="C00000"/>
                </a:solidFill>
              </a:rPr>
              <a:t>highly scalable</a:t>
            </a:r>
            <a:r>
              <a:rPr lang="en-US" sz="2400" dirty="0" smtClean="0"/>
              <a:t>, </a:t>
            </a:r>
            <a:r>
              <a:rPr lang="en-US" sz="2400" b="1" i="1" dirty="0" smtClean="0">
                <a:solidFill>
                  <a:srgbClr val="C00000"/>
                </a:solidFill>
              </a:rPr>
              <a:t>low cost</a:t>
            </a:r>
            <a:r>
              <a:rPr lang="en-US" sz="2400" dirty="0"/>
              <a:t>, and </a:t>
            </a:r>
            <a:r>
              <a:rPr lang="en-US" sz="2400" b="1" i="1" dirty="0">
                <a:solidFill>
                  <a:srgbClr val="C00000"/>
                </a:solidFill>
              </a:rPr>
              <a:t>easy to maintain </a:t>
            </a:r>
            <a:r>
              <a:rPr lang="en-US" sz="2400" dirty="0"/>
              <a:t>computing </a:t>
            </a:r>
            <a:r>
              <a:rPr lang="en-US" sz="2400" dirty="0" smtClean="0"/>
              <a:t>environment </a:t>
            </a:r>
            <a:r>
              <a:rPr lang="en-US" sz="2400" dirty="0"/>
              <a:t>for various educational </a:t>
            </a:r>
            <a:r>
              <a:rPr lang="en-US" sz="2400" dirty="0" smtClean="0"/>
              <a:t>purposes.</a:t>
            </a:r>
          </a:p>
          <a:p>
            <a:pPr marL="342900" indent="-342900" algn="just">
              <a:buFont typeface="Arial" panose="020B0604020202020204" pitchFamily="34" charset="0"/>
              <a:buChar char="•"/>
            </a:pPr>
            <a:r>
              <a:rPr lang="en-US" sz="2400" dirty="0" smtClean="0"/>
              <a:t>The environment for cybersecurity </a:t>
            </a:r>
            <a:r>
              <a:rPr lang="en-US" sz="2400" dirty="0"/>
              <a:t>hands-on practice </a:t>
            </a:r>
            <a:r>
              <a:rPr lang="en-US" sz="2400" dirty="0" smtClean="0"/>
              <a:t>needs </a:t>
            </a:r>
            <a:r>
              <a:rPr lang="en-US" sz="2400" dirty="0"/>
              <a:t>some unique </a:t>
            </a:r>
            <a:r>
              <a:rPr lang="en-US" sz="2400" dirty="0" smtClean="0"/>
              <a:t>features:</a:t>
            </a:r>
          </a:p>
          <a:p>
            <a:pPr marL="800100" lvl="1" indent="-342900">
              <a:buFont typeface="Calibri" panose="020F0502020204030204" pitchFamily="34" charset="0"/>
              <a:buChar char="—"/>
            </a:pPr>
            <a:r>
              <a:rPr lang="en-US" sz="2000" dirty="0" smtClean="0"/>
              <a:t>Isolation</a:t>
            </a:r>
          </a:p>
          <a:p>
            <a:pPr marL="800100" lvl="1" indent="-342900">
              <a:buFont typeface="Calibri" panose="020F0502020204030204" pitchFamily="34" charset="0"/>
              <a:buChar char="—"/>
            </a:pPr>
            <a:r>
              <a:rPr lang="en-US" sz="2000" dirty="0" smtClean="0"/>
              <a:t>Access control</a:t>
            </a:r>
          </a:p>
          <a:p>
            <a:pPr marL="800100" lvl="1" indent="-342900">
              <a:buFont typeface="Calibri" panose="020F0502020204030204" pitchFamily="34" charset="0"/>
              <a:buChar char="—"/>
            </a:pPr>
            <a:r>
              <a:rPr lang="en-US" sz="2000" dirty="0" smtClean="0"/>
              <a:t>Intrusion </a:t>
            </a:r>
            <a:r>
              <a:rPr lang="en-US" sz="2000" dirty="0"/>
              <a:t>detection, and </a:t>
            </a:r>
            <a:r>
              <a:rPr lang="en-US" sz="2000" dirty="0" smtClean="0"/>
              <a:t>prevention</a:t>
            </a:r>
          </a:p>
          <a:p>
            <a:pPr marL="800100" lvl="1" indent="-342900">
              <a:buFont typeface="Calibri" panose="020F0502020204030204" pitchFamily="34" charset="0"/>
              <a:buChar char="—"/>
            </a:pPr>
            <a:r>
              <a:rPr lang="en-US" sz="2000" dirty="0" smtClean="0"/>
              <a:t>Forensics </a:t>
            </a:r>
            <a:endParaRPr lang="en-US" sz="20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4</a:t>
            </a:fld>
            <a:endParaRPr lang="en-US" dirty="0"/>
          </a:p>
        </p:txBody>
      </p:sp>
    </p:spTree>
    <p:extLst>
      <p:ext uri="{BB962C8B-B14F-4D97-AF65-F5344CB8AC3E}">
        <p14:creationId xmlns:p14="http://schemas.microsoft.com/office/powerpoint/2010/main" val="3878253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4567518" cy="847484"/>
          </a:xfrm>
        </p:spPr>
        <p:txBody>
          <a:bodyPr>
            <a:noAutofit/>
          </a:bodyPr>
          <a:lstStyle/>
          <a:p>
            <a:pPr marL="285750" indent="-285750" algn="l"/>
            <a:r>
              <a:rPr lang="en-US" sz="3600" b="1" dirty="0" smtClean="0"/>
              <a:t>Why </a:t>
            </a:r>
            <a:r>
              <a:rPr lang="en-US" sz="3600" b="1" dirty="0" err="1" smtClean="0"/>
              <a:t>ReScuE</a:t>
            </a:r>
            <a:r>
              <a:rPr lang="en-US" sz="3600" b="1" dirty="0" smtClean="0"/>
              <a:t>?</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112028" y="1234543"/>
            <a:ext cx="8975988" cy="3847207"/>
          </a:xfrm>
          <a:prstGeom prst="rect">
            <a:avLst/>
          </a:prstGeom>
        </p:spPr>
        <p:txBody>
          <a:bodyPr wrap="square">
            <a:spAutoFit/>
          </a:bodyPr>
          <a:lstStyle/>
          <a:p>
            <a:pPr marL="342900" indent="-342900">
              <a:buFont typeface="Arial" panose="020B0604020202020204" pitchFamily="34" charset="0"/>
              <a:buChar char="•"/>
            </a:pPr>
            <a:r>
              <a:rPr lang="en-US" sz="2400" dirty="0" smtClean="0"/>
              <a:t>So many existing and sponsored projects:</a:t>
            </a:r>
          </a:p>
          <a:p>
            <a:pPr marL="800100" lvl="1" indent="-342900">
              <a:buFont typeface="Calibri" panose="020F0502020204030204" pitchFamily="34" charset="0"/>
              <a:buChar char="—"/>
            </a:pPr>
            <a:r>
              <a:rPr lang="en-US" sz="2000" dirty="0"/>
              <a:t>SEED (</a:t>
            </a:r>
            <a:r>
              <a:rPr lang="en-US" sz="2000" dirty="0">
                <a:hlinkClick r:id="rId5"/>
              </a:rPr>
              <a:t>http://www.cis.syr.edu/~</a:t>
            </a:r>
            <a:r>
              <a:rPr lang="en-US" sz="2000" dirty="0" smtClean="0">
                <a:hlinkClick r:id="rId5"/>
              </a:rPr>
              <a:t>wedu/seed/labs.html</a:t>
            </a:r>
            <a:r>
              <a:rPr lang="en-US" sz="2000" dirty="0" smtClean="0"/>
              <a:t>)</a:t>
            </a:r>
            <a:endParaRPr lang="en-US" sz="2000" dirty="0"/>
          </a:p>
          <a:p>
            <a:pPr marL="800100" lvl="1" indent="-342900">
              <a:buFont typeface="Calibri" panose="020F0502020204030204" pitchFamily="34" charset="0"/>
              <a:buChar char="—"/>
            </a:pPr>
            <a:r>
              <a:rPr lang="en-US" sz="2000" dirty="0" err="1" smtClean="0"/>
              <a:t>DeterLab</a:t>
            </a:r>
            <a:r>
              <a:rPr lang="en-US" sz="2000" dirty="0" smtClean="0"/>
              <a:t> </a:t>
            </a:r>
            <a:r>
              <a:rPr lang="en-US" sz="2000" dirty="0"/>
              <a:t>(</a:t>
            </a:r>
            <a:r>
              <a:rPr lang="en-US" sz="2000" dirty="0">
                <a:hlinkClick r:id="rId6"/>
              </a:rPr>
              <a:t>https://</a:t>
            </a:r>
            <a:r>
              <a:rPr lang="en-US" sz="2000" dirty="0" smtClean="0">
                <a:hlinkClick r:id="rId6"/>
              </a:rPr>
              <a:t>www.isi.deterlab.net/index.php</a:t>
            </a:r>
            <a:r>
              <a:rPr lang="en-US" sz="2000" dirty="0" smtClean="0"/>
              <a:t>)</a:t>
            </a:r>
          </a:p>
          <a:p>
            <a:pPr marL="800100" lvl="1" indent="-342900">
              <a:buFont typeface="Calibri" panose="020F0502020204030204" pitchFamily="34" charset="0"/>
              <a:buChar char="—"/>
            </a:pPr>
            <a:r>
              <a:rPr lang="en-US" sz="2000" dirty="0" err="1" smtClean="0"/>
              <a:t>Geni</a:t>
            </a:r>
            <a:r>
              <a:rPr lang="en-US" sz="2000" dirty="0" smtClean="0"/>
              <a:t> </a:t>
            </a:r>
            <a:r>
              <a:rPr lang="en-US" dirty="0"/>
              <a:t>(</a:t>
            </a:r>
            <a:r>
              <a:rPr lang="en-US" dirty="0">
                <a:hlinkClick r:id="rId7"/>
              </a:rPr>
              <a:t>http://www.geni.net</a:t>
            </a:r>
            <a:r>
              <a:rPr lang="en-US" dirty="0" smtClean="0">
                <a:hlinkClick r:id="rId7"/>
              </a:rPr>
              <a:t>/</a:t>
            </a:r>
            <a:r>
              <a:rPr lang="en-US" dirty="0" smtClean="0"/>
              <a:t>)</a:t>
            </a:r>
            <a:endParaRPr lang="en-US" sz="2000" dirty="0" smtClean="0"/>
          </a:p>
          <a:p>
            <a:pPr marL="800100" lvl="1" indent="-342900">
              <a:buFont typeface="Calibri" panose="020F0502020204030204" pitchFamily="34" charset="0"/>
              <a:buChar char="—"/>
            </a:pPr>
            <a:r>
              <a:rPr lang="en-US" sz="2000" dirty="0" smtClean="0"/>
              <a:t>V-</a:t>
            </a:r>
            <a:r>
              <a:rPr lang="en-US" sz="2000" dirty="0" err="1" smtClean="0"/>
              <a:t>NetLab</a:t>
            </a:r>
            <a:r>
              <a:rPr lang="en-US" sz="2000" dirty="0" smtClean="0"/>
              <a:t> (</a:t>
            </a:r>
            <a:r>
              <a:rPr lang="en-US" sz="2000" dirty="0" smtClean="0">
                <a:hlinkClick r:id="rId8"/>
              </a:rPr>
              <a:t>http</a:t>
            </a:r>
            <a:r>
              <a:rPr lang="en-US" sz="2000" dirty="0">
                <a:hlinkClick r:id="rId8"/>
              </a:rPr>
              <a:t>://www.seclab.cs.sunysb.edu/vnetlab</a:t>
            </a:r>
            <a:r>
              <a:rPr lang="en-US" sz="2000" dirty="0" smtClean="0">
                <a:hlinkClick r:id="rId8"/>
              </a:rPr>
              <a:t>/</a:t>
            </a:r>
            <a:r>
              <a:rPr lang="en-US" sz="2000" dirty="0" smtClean="0"/>
              <a:t>)</a:t>
            </a:r>
          </a:p>
          <a:p>
            <a:pPr marL="800100" lvl="1" indent="-342900">
              <a:buFont typeface="Calibri" panose="020F0502020204030204" pitchFamily="34" charset="0"/>
              <a:buChar char="—"/>
            </a:pPr>
            <a:r>
              <a:rPr lang="en-US" sz="2000" dirty="0"/>
              <a:t>V-Lab (</a:t>
            </a:r>
            <a:r>
              <a:rPr lang="en-US" sz="2000" dirty="0">
                <a:hlinkClick r:id="rId9"/>
              </a:rPr>
              <a:t>https://eits.uga.edu/support/vlab</a:t>
            </a:r>
            <a:r>
              <a:rPr lang="en-US" sz="2000" dirty="0" smtClean="0">
                <a:hlinkClick r:id="rId9"/>
              </a:rPr>
              <a:t>/</a:t>
            </a:r>
            <a:r>
              <a:rPr lang="en-US" sz="2000" dirty="0" smtClean="0"/>
              <a:t>)</a:t>
            </a:r>
          </a:p>
          <a:p>
            <a:pPr marL="800100" lvl="1" indent="-342900">
              <a:buFont typeface="Calibri" panose="020F0502020204030204" pitchFamily="34" charset="0"/>
              <a:buChar char="—"/>
            </a:pPr>
            <a:r>
              <a:rPr lang="en-US" sz="2000" dirty="0" err="1" smtClean="0"/>
              <a:t>EduRange</a:t>
            </a:r>
            <a:r>
              <a:rPr lang="en-US" sz="2000" dirty="0"/>
              <a:t> (</a:t>
            </a:r>
            <a:r>
              <a:rPr lang="en-US" sz="2000" dirty="0">
                <a:hlinkClick r:id="rId10"/>
              </a:rPr>
              <a:t>https://</a:t>
            </a:r>
            <a:r>
              <a:rPr lang="en-US" sz="2000" dirty="0" smtClean="0">
                <a:hlinkClick r:id="rId10"/>
              </a:rPr>
              <a:t>edurange.org</a:t>
            </a:r>
            <a:r>
              <a:rPr lang="en-US" sz="2000" dirty="0" smtClean="0"/>
              <a:t>)</a:t>
            </a:r>
          </a:p>
          <a:p>
            <a:pPr marL="800100" lvl="1" indent="-342900">
              <a:buFont typeface="Calibri" panose="020F0502020204030204" pitchFamily="34" charset="0"/>
              <a:buChar char="—"/>
            </a:pPr>
            <a:r>
              <a:rPr lang="en-US" sz="2000" dirty="0"/>
              <a:t>OCCP (</a:t>
            </a:r>
            <a:r>
              <a:rPr lang="en-US" sz="2000" dirty="0">
                <a:hlinkClick r:id="rId11"/>
              </a:rPr>
              <a:t>https://opencyberchallenge.net</a:t>
            </a:r>
            <a:r>
              <a:rPr lang="en-US" sz="2000" dirty="0" smtClean="0">
                <a:hlinkClick r:id="rId11"/>
              </a:rPr>
              <a:t>/</a:t>
            </a:r>
            <a:r>
              <a:rPr lang="en-US" sz="2000" dirty="0" smtClean="0"/>
              <a:t>)</a:t>
            </a:r>
          </a:p>
          <a:p>
            <a:pPr marL="800100" lvl="1" indent="-342900">
              <a:buFont typeface="Calibri" panose="020F0502020204030204" pitchFamily="34" charset="0"/>
              <a:buChar char="—"/>
            </a:pPr>
            <a:r>
              <a:rPr lang="en-US" sz="2000" dirty="0"/>
              <a:t>ISERink </a:t>
            </a:r>
            <a:r>
              <a:rPr lang="en-US" sz="2000" dirty="0" smtClean="0"/>
              <a:t>(</a:t>
            </a:r>
            <a:r>
              <a:rPr lang="en-US" sz="2000" dirty="0" smtClean="0">
                <a:hlinkClick r:id="rId12"/>
              </a:rPr>
              <a:t>http</a:t>
            </a:r>
            <a:r>
              <a:rPr lang="en-US" sz="2000" dirty="0">
                <a:hlinkClick r:id="rId12"/>
              </a:rPr>
              <a:t>://www.iserink.org</a:t>
            </a:r>
            <a:r>
              <a:rPr lang="en-US" sz="2000" dirty="0" smtClean="0">
                <a:hlinkClick r:id="rId12"/>
              </a:rPr>
              <a:t>/</a:t>
            </a:r>
            <a:r>
              <a:rPr lang="en-US" sz="2000" dirty="0" smtClean="0"/>
              <a:t>)</a:t>
            </a:r>
          </a:p>
          <a:p>
            <a:pPr marL="800100" lvl="1" indent="-342900">
              <a:buFont typeface="Calibri" panose="020F0502020204030204" pitchFamily="34" charset="0"/>
              <a:buChar char="—"/>
            </a:pPr>
            <a:r>
              <a:rPr lang="en-US" sz="2000" dirty="0"/>
              <a:t>Platoon (</a:t>
            </a:r>
            <a:r>
              <a:rPr lang="en-US" sz="2000" dirty="0">
                <a:hlinkClick r:id="rId13"/>
              </a:rPr>
              <a:t>https://www.mengjunxie.org/cyberdefense</a:t>
            </a:r>
            <a:r>
              <a:rPr lang="en-US" sz="2000" dirty="0" smtClean="0">
                <a:hlinkClick r:id="rId13"/>
              </a:rPr>
              <a:t>/</a:t>
            </a:r>
            <a:r>
              <a:rPr lang="en-US" sz="2000" dirty="0" smtClean="0"/>
              <a:t>)</a:t>
            </a:r>
          </a:p>
          <a:p>
            <a:pPr marL="800100" lvl="1" indent="-342900">
              <a:buFont typeface="Calibri" panose="020F0502020204030204" pitchFamily="34" charset="0"/>
              <a:buChar char="—"/>
            </a:pPr>
            <a:r>
              <a:rPr lang="en-US" sz="2000" dirty="0" smtClean="0"/>
              <a:t>……</a:t>
            </a:r>
            <a:endParaRPr lang="en-US" sz="2000" dirty="0"/>
          </a:p>
          <a:p>
            <a:pPr marL="800100" lvl="1" indent="-342900">
              <a:buFont typeface="Calibri" panose="020F0502020204030204" pitchFamily="34" charset="0"/>
              <a:buChar char="—"/>
            </a:pPr>
            <a:endParaRPr lang="en-US" sz="20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5</a:t>
            </a:fld>
            <a:endParaRPr lang="en-US" dirty="0"/>
          </a:p>
        </p:txBody>
      </p:sp>
      <p:pic>
        <p:nvPicPr>
          <p:cNvPr id="10" name="Picture 9"/>
          <p:cNvPicPr>
            <a:picLocks noChangeAspect="1"/>
          </p:cNvPicPr>
          <p:nvPr/>
        </p:nvPicPr>
        <p:blipFill>
          <a:blip r:embed="rId14"/>
          <a:stretch>
            <a:fillRect/>
          </a:stretch>
        </p:blipFill>
        <p:spPr>
          <a:xfrm>
            <a:off x="211441" y="1165350"/>
            <a:ext cx="6861050" cy="3713779"/>
          </a:xfrm>
          <a:prstGeom prst="rect">
            <a:avLst/>
          </a:prstGeom>
        </p:spPr>
      </p:pic>
    </p:spTree>
    <p:extLst>
      <p:ext uri="{BB962C8B-B14F-4D97-AF65-F5344CB8AC3E}">
        <p14:creationId xmlns:p14="http://schemas.microsoft.com/office/powerpoint/2010/main" val="49716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0" y="257774"/>
            <a:ext cx="5479785" cy="847484"/>
          </a:xfrm>
        </p:spPr>
        <p:txBody>
          <a:bodyPr>
            <a:noAutofit/>
          </a:bodyPr>
          <a:lstStyle/>
          <a:p>
            <a:pPr marL="285750" indent="-285750" algn="l"/>
            <a:r>
              <a:rPr lang="en-US" sz="3600" b="1" dirty="0" smtClean="0"/>
              <a:t>Bridge the Gap</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112028" y="1234543"/>
            <a:ext cx="8862413" cy="1508105"/>
          </a:xfrm>
          <a:prstGeom prst="rect">
            <a:avLst/>
          </a:prstGeom>
        </p:spPr>
        <p:txBody>
          <a:bodyPr wrap="square">
            <a:spAutoFit/>
          </a:bodyPr>
          <a:lstStyle/>
          <a:p>
            <a:pPr marL="342900" indent="-342900">
              <a:buFont typeface="Arial" panose="020B0604020202020204" pitchFamily="34" charset="0"/>
              <a:buChar char="•"/>
            </a:pPr>
            <a:r>
              <a:rPr lang="en-US" sz="2400" dirty="0" smtClean="0"/>
              <a:t>The cybersecurity education requires a smooth communication between the instructors and students.</a:t>
            </a:r>
          </a:p>
          <a:p>
            <a:pPr marL="342900" indent="-342900">
              <a:buFont typeface="Arial" panose="020B0604020202020204" pitchFamily="34" charset="0"/>
              <a:buChar char="•"/>
            </a:pPr>
            <a:r>
              <a:rPr lang="en-US" sz="2400" dirty="0" smtClean="0"/>
              <a:t>However……</a:t>
            </a:r>
            <a:endParaRPr lang="en-US" sz="2000" dirty="0" smtClean="0"/>
          </a:p>
          <a:p>
            <a:pPr marL="800100" lvl="1" indent="-342900">
              <a:buFont typeface="Calibri" panose="020F0502020204030204" pitchFamily="34" charset="0"/>
              <a:buChar char="—"/>
            </a:pPr>
            <a:endParaRPr lang="en-US" sz="2000" dirty="0" smtClean="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6</a:t>
            </a:fld>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027" y="1170289"/>
            <a:ext cx="7287452" cy="3643726"/>
          </a:xfrm>
          <a:prstGeom prst="rect">
            <a:avLst/>
          </a:prstGeom>
        </p:spPr>
      </p:pic>
      <p:pic>
        <p:nvPicPr>
          <p:cNvPr id="7" name="Picture 6"/>
          <p:cNvPicPr>
            <a:picLocks noChangeAspect="1"/>
          </p:cNvPicPr>
          <p:nvPr/>
        </p:nvPicPr>
        <p:blipFill>
          <a:blip r:embed="rId6"/>
          <a:stretch>
            <a:fillRect/>
          </a:stretch>
        </p:blipFill>
        <p:spPr>
          <a:xfrm>
            <a:off x="5445836" y="1142380"/>
            <a:ext cx="3698163" cy="2608526"/>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71877" y="2470969"/>
            <a:ext cx="4378716" cy="1879511"/>
          </a:xfrm>
          <a:prstGeom prst="rect">
            <a:avLst/>
          </a:prstGeom>
        </p:spPr>
      </p:pic>
    </p:spTree>
    <p:extLst>
      <p:ext uri="{BB962C8B-B14F-4D97-AF65-F5344CB8AC3E}">
        <p14:creationId xmlns:p14="http://schemas.microsoft.com/office/powerpoint/2010/main" val="40960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6" fill="hold"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1+ppt_w/2"/>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2" fill="hold"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0-ppt_w/2"/>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5405588" cy="847484"/>
          </a:xfrm>
        </p:spPr>
        <p:txBody>
          <a:bodyPr>
            <a:noAutofit/>
          </a:bodyPr>
          <a:lstStyle/>
          <a:p>
            <a:pPr algn="l" defTabSz="460375"/>
            <a:r>
              <a:rPr lang="en-US" sz="3600" b="1" dirty="0" err="1" smtClean="0"/>
              <a:t>ReSecE</a:t>
            </a:r>
            <a:r>
              <a:rPr lang="en-US" sz="3600" b="1" dirty="0" smtClean="0"/>
              <a:t>: What </a:t>
            </a:r>
            <a:r>
              <a:rPr lang="en-US" sz="3600" b="1" dirty="0"/>
              <a:t>I</a:t>
            </a:r>
            <a:r>
              <a:rPr lang="en-US" sz="3600" b="1" dirty="0" smtClean="0"/>
              <a:t>s It? </a:t>
            </a:r>
            <a:endParaRPr lang="en-US" sz="36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112028" y="1184927"/>
            <a:ext cx="8862413" cy="3970318"/>
          </a:xfrm>
          <a:prstGeom prst="rect">
            <a:avLst/>
          </a:prstGeom>
        </p:spPr>
        <p:txBody>
          <a:bodyPr wrap="square">
            <a:spAutoFit/>
          </a:bodyPr>
          <a:lstStyle/>
          <a:p>
            <a:pPr marL="342900" indent="-342900">
              <a:buFont typeface="Arial" panose="020B0604020202020204" pitchFamily="34" charset="0"/>
              <a:buChar char="•"/>
            </a:pPr>
            <a:r>
              <a:rPr lang="en-US" sz="2400" dirty="0" err="1" smtClean="0"/>
              <a:t>ReSecE</a:t>
            </a:r>
            <a:r>
              <a:rPr lang="en-US" sz="2400" dirty="0" smtClean="0"/>
              <a:t> is a </a:t>
            </a:r>
            <a:r>
              <a:rPr lang="en-US" sz="2400" b="1" i="1" dirty="0">
                <a:solidFill>
                  <a:srgbClr val="C00000"/>
                </a:solidFill>
              </a:rPr>
              <a:t>cloud-based</a:t>
            </a:r>
            <a:r>
              <a:rPr lang="en-US" sz="2400" dirty="0"/>
              <a:t> networked </a:t>
            </a:r>
            <a:r>
              <a:rPr lang="en-US" sz="2400" b="1" i="1" dirty="0">
                <a:solidFill>
                  <a:srgbClr val="C00000"/>
                </a:solidFill>
              </a:rPr>
              <a:t>virtual</a:t>
            </a:r>
            <a:r>
              <a:rPr lang="en-US" sz="2400" dirty="0"/>
              <a:t> environment dedicated for </a:t>
            </a:r>
            <a:r>
              <a:rPr lang="en-US" sz="2400" b="1" i="1" dirty="0">
                <a:solidFill>
                  <a:srgbClr val="C00000"/>
                </a:solidFill>
              </a:rPr>
              <a:t>cybersecurity</a:t>
            </a:r>
            <a:r>
              <a:rPr lang="en-US" sz="2400" dirty="0"/>
              <a:t> education. </a:t>
            </a:r>
            <a:endParaRPr lang="en-US" sz="2400" dirty="0" smtClean="0"/>
          </a:p>
          <a:p>
            <a:pPr marL="342900" indent="-342900">
              <a:buFont typeface="Arial" panose="020B0604020202020204" pitchFamily="34" charset="0"/>
              <a:buChar char="•"/>
            </a:pPr>
            <a:r>
              <a:rPr lang="en-US" sz="2400" dirty="0" smtClean="0"/>
              <a:t>It leverages </a:t>
            </a:r>
            <a:r>
              <a:rPr lang="en-US" sz="2400" dirty="0"/>
              <a:t>the state-of-the-art technologies of </a:t>
            </a:r>
            <a:r>
              <a:rPr lang="en-US" sz="2400" b="1" i="1" dirty="0">
                <a:solidFill>
                  <a:srgbClr val="C00000"/>
                </a:solidFill>
              </a:rPr>
              <a:t>SDN</a:t>
            </a:r>
            <a:r>
              <a:rPr lang="en-US" sz="2400" dirty="0"/>
              <a:t> and </a:t>
            </a:r>
            <a:r>
              <a:rPr lang="en-US" sz="2400" b="1" i="1" dirty="0">
                <a:solidFill>
                  <a:srgbClr val="C00000"/>
                </a:solidFill>
              </a:rPr>
              <a:t>NFV</a:t>
            </a:r>
            <a:r>
              <a:rPr lang="en-US" sz="2400" dirty="0"/>
              <a:t> and </a:t>
            </a:r>
            <a:r>
              <a:rPr lang="en-US" sz="2400" dirty="0" smtClean="0"/>
              <a:t>elaborates </a:t>
            </a:r>
            <a:r>
              <a:rPr lang="en-US" sz="2400" dirty="0"/>
              <a:t>the solutions to tackle the technical challenges of c</a:t>
            </a:r>
            <a:r>
              <a:rPr lang="en-US" sz="2400" dirty="0" smtClean="0"/>
              <a:t>ybersecurity education</a:t>
            </a:r>
            <a:r>
              <a:rPr lang="en-US" dirty="0" smtClean="0"/>
              <a:t>.</a:t>
            </a:r>
          </a:p>
          <a:p>
            <a:pPr marL="342900" indent="-342900">
              <a:buFont typeface="Arial" panose="020B0604020202020204" pitchFamily="34" charset="0"/>
              <a:buChar char="•"/>
            </a:pPr>
            <a:r>
              <a:rPr lang="en-US" sz="2400" dirty="0" smtClean="0"/>
              <a:t>It consists of the following components:</a:t>
            </a:r>
          </a:p>
          <a:p>
            <a:pPr marL="800100" lvl="1" indent="-342900">
              <a:buFont typeface="Calibri" panose="020F0502020204030204" pitchFamily="34" charset="0"/>
              <a:buChar char="—"/>
            </a:pPr>
            <a:r>
              <a:rPr lang="en-US" sz="2000" dirty="0" smtClean="0"/>
              <a:t>A </a:t>
            </a:r>
            <a:r>
              <a:rPr lang="en-US" sz="2000" b="1" i="1" dirty="0" err="1" smtClean="0">
                <a:solidFill>
                  <a:srgbClr val="C00000"/>
                </a:solidFill>
              </a:rPr>
              <a:t>CloudLab</a:t>
            </a:r>
            <a:r>
              <a:rPr lang="en-US" sz="2000" b="1" i="1" dirty="0" smtClean="0">
                <a:solidFill>
                  <a:srgbClr val="C00000"/>
                </a:solidFill>
              </a:rPr>
              <a:t>-enabled</a:t>
            </a:r>
            <a:r>
              <a:rPr lang="en-US" sz="2000" dirty="0" smtClean="0"/>
              <a:t> platform</a:t>
            </a:r>
          </a:p>
          <a:p>
            <a:pPr marL="800100" lvl="1" indent="-342900">
              <a:buFont typeface="Calibri" panose="020F0502020204030204" pitchFamily="34" charset="0"/>
              <a:buChar char="—"/>
            </a:pPr>
            <a:r>
              <a:rPr lang="en-US" sz="2000" dirty="0" smtClean="0"/>
              <a:t>A web-application </a:t>
            </a:r>
            <a:r>
              <a:rPr lang="en-US" sz="2000" b="1" i="1" dirty="0">
                <a:solidFill>
                  <a:srgbClr val="C00000"/>
                </a:solidFill>
              </a:rPr>
              <a:t>front-end</a:t>
            </a:r>
          </a:p>
          <a:p>
            <a:pPr marL="800100" lvl="1" indent="-342900">
              <a:buFont typeface="Calibri" panose="020F0502020204030204" pitchFamily="34" charset="0"/>
              <a:buChar char="—"/>
            </a:pPr>
            <a:r>
              <a:rPr lang="en-US" sz="2000" dirty="0" smtClean="0"/>
              <a:t>A set of </a:t>
            </a:r>
            <a:r>
              <a:rPr lang="en-US" sz="2000" b="1" i="1" dirty="0">
                <a:solidFill>
                  <a:srgbClr val="C00000"/>
                </a:solidFill>
              </a:rPr>
              <a:t>hands-on labs</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endParaRPr lang="en-US" sz="24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7</a:t>
            </a:fld>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1503" y="4173824"/>
            <a:ext cx="3826399" cy="665285"/>
          </a:xfrm>
          <a:prstGeom prst="rect">
            <a:avLst/>
          </a:prstGeom>
        </p:spPr>
      </p:pic>
    </p:spTree>
    <p:extLst>
      <p:ext uri="{BB962C8B-B14F-4D97-AF65-F5344CB8AC3E}">
        <p14:creationId xmlns:p14="http://schemas.microsoft.com/office/powerpoint/2010/main" val="156706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022"/>
            <a:ext cx="9144000" cy="5141976"/>
          </a:xfrm>
          <a:prstGeom prst="rect">
            <a:avLst/>
          </a:prstGeom>
        </p:spPr>
      </p:pic>
      <p:sp>
        <p:nvSpPr>
          <p:cNvPr id="2" name="Title 1"/>
          <p:cNvSpPr>
            <a:spLocks noGrp="1"/>
          </p:cNvSpPr>
          <p:nvPr>
            <p:ph type="ctrTitle"/>
          </p:nvPr>
        </p:nvSpPr>
        <p:spPr>
          <a:xfrm>
            <a:off x="211441" y="257774"/>
            <a:ext cx="4567518" cy="847484"/>
          </a:xfrm>
        </p:spPr>
        <p:txBody>
          <a:bodyPr>
            <a:noAutofit/>
          </a:bodyPr>
          <a:lstStyle/>
          <a:p>
            <a:pPr marL="285750" indent="-285750" algn="l"/>
            <a:r>
              <a:rPr lang="en-US" sz="3600" b="1" dirty="0" smtClean="0"/>
              <a:t>The Big Picture </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3" name="Slide Number Placeholder 2"/>
          <p:cNvSpPr>
            <a:spLocks noGrp="1"/>
          </p:cNvSpPr>
          <p:nvPr>
            <p:ph type="sldNum" sz="quarter" idx="12"/>
          </p:nvPr>
        </p:nvSpPr>
        <p:spPr>
          <a:xfrm>
            <a:off x="6680760" y="4868745"/>
            <a:ext cx="2133600" cy="273844"/>
          </a:xfrm>
        </p:spPr>
        <p:txBody>
          <a:bodyPr/>
          <a:lstStyle/>
          <a:p>
            <a:fld id="{8970C125-AB27-B44C-A394-172460D906C1}" type="slidenum">
              <a:rPr lang="en-US" smtClean="0"/>
              <a:t>8</a:t>
            </a:fld>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926" y="1048034"/>
            <a:ext cx="6537703" cy="4088822"/>
          </a:xfrm>
          <a:prstGeom prst="rect">
            <a:avLst/>
          </a:prstGeom>
        </p:spPr>
      </p:pic>
      <p:sp>
        <p:nvSpPr>
          <p:cNvPr id="10" name="Rectangle 9"/>
          <p:cNvSpPr/>
          <p:nvPr/>
        </p:nvSpPr>
        <p:spPr>
          <a:xfrm>
            <a:off x="1542661" y="1048032"/>
            <a:ext cx="1774697" cy="2020515"/>
          </a:xfrm>
          <a:prstGeom prst="rect">
            <a:avLst/>
          </a:prstGeom>
          <a:noFill/>
          <a:ln w="5715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2463281" y="3304924"/>
            <a:ext cx="3887839" cy="1756174"/>
          </a:xfrm>
          <a:prstGeom prst="rect">
            <a:avLst/>
          </a:prstGeom>
          <a:noFill/>
          <a:ln w="57150">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367582" y="1348604"/>
            <a:ext cx="1309125" cy="1340499"/>
          </a:xfrm>
          <a:prstGeom prst="rect">
            <a:avLst/>
          </a:prstGeom>
          <a:noFill/>
          <a:ln w="57150">
            <a:solidFill>
              <a:srgbClr val="7E22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13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lide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3758"/>
            <a:ext cx="9144000" cy="5141976"/>
          </a:xfrm>
          <a:prstGeom prst="rect">
            <a:avLst/>
          </a:prstGeom>
        </p:spPr>
      </p:pic>
      <p:sp>
        <p:nvSpPr>
          <p:cNvPr id="2" name="Title 1"/>
          <p:cNvSpPr>
            <a:spLocks noGrp="1"/>
          </p:cNvSpPr>
          <p:nvPr>
            <p:ph type="ctrTitle"/>
          </p:nvPr>
        </p:nvSpPr>
        <p:spPr>
          <a:xfrm>
            <a:off x="211441" y="257774"/>
            <a:ext cx="4567518" cy="847484"/>
          </a:xfrm>
        </p:spPr>
        <p:txBody>
          <a:bodyPr>
            <a:noAutofit/>
          </a:bodyPr>
          <a:lstStyle/>
          <a:p>
            <a:pPr marL="285750" indent="-285750" algn="l"/>
            <a:r>
              <a:rPr lang="en-US" sz="3600" b="1" dirty="0" smtClean="0"/>
              <a:t>Key Functionalities</a:t>
            </a:r>
            <a:endParaRPr lang="en-US" sz="3200" b="1" dirty="0"/>
          </a:p>
        </p:txBody>
      </p:sp>
      <p:pic>
        <p:nvPicPr>
          <p:cNvPr id="9" name="Picture 8" descr="OU stacked Sail_SECS_Wh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761" y="256773"/>
            <a:ext cx="2147277" cy="719200"/>
          </a:xfrm>
          <a:prstGeom prst="rect">
            <a:avLst/>
          </a:prstGeom>
        </p:spPr>
      </p:pic>
      <p:sp>
        <p:nvSpPr>
          <p:cNvPr id="4" name="Rectangle 3"/>
          <p:cNvSpPr/>
          <p:nvPr/>
        </p:nvSpPr>
        <p:spPr>
          <a:xfrm>
            <a:off x="211441" y="1228010"/>
            <a:ext cx="8683743" cy="3108543"/>
          </a:xfrm>
          <a:prstGeom prst="rect">
            <a:avLst/>
          </a:prstGeom>
        </p:spPr>
        <p:txBody>
          <a:bodyPr wrap="square">
            <a:spAutoFit/>
          </a:bodyPr>
          <a:lstStyle/>
          <a:p>
            <a:pPr marL="342900" indent="-342900">
              <a:buFont typeface="Arial" panose="020B0604020202020204" pitchFamily="34" charset="0"/>
              <a:buChar char="•"/>
            </a:pPr>
            <a:r>
              <a:rPr lang="en-US" sz="2400" dirty="0"/>
              <a:t>We focus on building </a:t>
            </a:r>
            <a:r>
              <a:rPr lang="en-US" sz="2400" dirty="0" smtClean="0"/>
              <a:t>a </a:t>
            </a:r>
            <a:r>
              <a:rPr lang="en-US" sz="2400" i="1" dirty="0" smtClean="0">
                <a:solidFill>
                  <a:srgbClr val="C00000"/>
                </a:solidFill>
              </a:rPr>
              <a:t>library</a:t>
            </a:r>
            <a:r>
              <a:rPr lang="en-US" sz="2400" dirty="0" smtClean="0">
                <a:solidFill>
                  <a:srgbClr val="C00000"/>
                </a:solidFill>
              </a:rPr>
              <a:t> </a:t>
            </a:r>
            <a:r>
              <a:rPr lang="en-US" sz="2400" dirty="0" smtClean="0"/>
              <a:t>and </a:t>
            </a:r>
            <a:r>
              <a:rPr lang="en-US" sz="2400" i="1" dirty="0" smtClean="0">
                <a:solidFill>
                  <a:srgbClr val="C00000"/>
                </a:solidFill>
              </a:rPr>
              <a:t>an unified interface </a:t>
            </a:r>
            <a:r>
              <a:rPr lang="en-US" sz="2400" dirty="0" smtClean="0"/>
              <a:t>to make it easier to be used by the instructors and students. </a:t>
            </a:r>
          </a:p>
          <a:p>
            <a:pPr marL="342900" indent="-342900">
              <a:buFont typeface="Arial" panose="020B0604020202020204" pitchFamily="34" charset="0"/>
              <a:buChar char="•"/>
            </a:pPr>
            <a:r>
              <a:rPr lang="en-US" sz="2400" dirty="0" smtClean="0"/>
              <a:t>Three categories of functionalities:</a:t>
            </a:r>
          </a:p>
          <a:p>
            <a:pPr marL="800100" lvl="1" indent="-342900">
              <a:buFont typeface="Calibri" panose="020F0502020204030204" pitchFamily="34" charset="0"/>
              <a:buChar char="—"/>
            </a:pPr>
            <a:r>
              <a:rPr lang="en-US" sz="2000" b="1" i="1" dirty="0">
                <a:solidFill>
                  <a:srgbClr val="C00000"/>
                </a:solidFill>
              </a:rPr>
              <a:t>Infrastructure </a:t>
            </a:r>
            <a:r>
              <a:rPr lang="en-US" sz="2000" b="1" i="1" dirty="0" smtClean="0">
                <a:solidFill>
                  <a:srgbClr val="C00000"/>
                </a:solidFill>
              </a:rPr>
              <a:t>Management </a:t>
            </a:r>
            <a:r>
              <a:rPr lang="en-US" sz="2000" dirty="0" smtClean="0">
                <a:sym typeface="Wingdings" panose="05000000000000000000" pitchFamily="2" charset="2"/>
              </a:rPr>
              <a:t> Managing the virtual network </a:t>
            </a:r>
            <a:endParaRPr lang="en-US" sz="2000" dirty="0" smtClean="0"/>
          </a:p>
          <a:p>
            <a:pPr marL="800100" lvl="1" indent="-342900">
              <a:buFont typeface="Calibri" panose="020F0502020204030204" pitchFamily="34" charset="0"/>
              <a:buChar char="—"/>
            </a:pPr>
            <a:r>
              <a:rPr lang="en-US" sz="2000" b="1" i="1" dirty="0">
                <a:solidFill>
                  <a:srgbClr val="C00000"/>
                </a:solidFill>
              </a:rPr>
              <a:t>Virtual Environment Management </a:t>
            </a:r>
            <a:r>
              <a:rPr lang="en-US" sz="2000" dirty="0" smtClean="0">
                <a:sym typeface="Wingdings" panose="05000000000000000000" pitchFamily="2" charset="2"/>
              </a:rPr>
              <a:t> Building the virtual artifacts</a:t>
            </a:r>
            <a:endParaRPr lang="en-US" sz="2000" dirty="0" smtClean="0"/>
          </a:p>
          <a:p>
            <a:pPr marL="800100" lvl="1" indent="-342900">
              <a:buFont typeface="Calibri" panose="020F0502020204030204" pitchFamily="34" charset="0"/>
              <a:buChar char="—"/>
            </a:pPr>
            <a:r>
              <a:rPr lang="en-US" sz="2000" b="1" i="1" dirty="0">
                <a:solidFill>
                  <a:srgbClr val="C00000"/>
                </a:solidFill>
              </a:rPr>
              <a:t>User Management </a:t>
            </a:r>
            <a:r>
              <a:rPr lang="en-US" sz="2000" dirty="0">
                <a:sym typeface="Wingdings" panose="05000000000000000000" pitchFamily="2" charset="2"/>
              </a:rPr>
              <a:t> </a:t>
            </a:r>
            <a:r>
              <a:rPr lang="en-US" sz="2000" dirty="0" smtClean="0">
                <a:sym typeface="Wingdings" panose="05000000000000000000" pitchFamily="2" charset="2"/>
              </a:rPr>
              <a:t>Managing user/students</a:t>
            </a:r>
            <a:endParaRPr lang="en-US" sz="2000" dirty="0"/>
          </a:p>
          <a:p>
            <a:pPr marL="342900" indent="-342900">
              <a:buFont typeface="Arial" panose="020B0604020202020204" pitchFamily="34" charset="0"/>
              <a:buChar char="•"/>
            </a:pPr>
            <a:r>
              <a:rPr lang="en-US" sz="2400" dirty="0" smtClean="0"/>
              <a:t>Language and dependency</a:t>
            </a:r>
          </a:p>
          <a:p>
            <a:pPr marL="800100" lvl="1" indent="-342900">
              <a:buFont typeface="Calibri" panose="020F0502020204030204" pitchFamily="34" charset="0"/>
              <a:buChar char="—"/>
            </a:pPr>
            <a:r>
              <a:rPr lang="en-US" sz="2000" dirty="0" smtClean="0"/>
              <a:t>Python</a:t>
            </a:r>
          </a:p>
          <a:p>
            <a:pPr marL="800100" lvl="1" indent="-342900">
              <a:buFont typeface="Calibri" panose="020F0502020204030204" pitchFamily="34" charset="0"/>
              <a:buChar char="—"/>
            </a:pPr>
            <a:r>
              <a:rPr lang="en-US" sz="2000" dirty="0" smtClean="0"/>
              <a:t>OpenStack Python API</a:t>
            </a:r>
            <a:r>
              <a:rPr lang="en-US" sz="2000" baseline="30000" dirty="0" smtClean="0"/>
              <a:t>1</a:t>
            </a:r>
            <a:endParaRPr lang="en-US" sz="2000" baseline="30000" dirty="0"/>
          </a:p>
        </p:txBody>
      </p:sp>
      <p:sp>
        <p:nvSpPr>
          <p:cNvPr id="3" name="Slide Number Placeholder 2"/>
          <p:cNvSpPr>
            <a:spLocks noGrp="1"/>
          </p:cNvSpPr>
          <p:nvPr>
            <p:ph type="sldNum" sz="quarter" idx="12"/>
          </p:nvPr>
        </p:nvSpPr>
        <p:spPr>
          <a:xfrm>
            <a:off x="6680760" y="4904185"/>
            <a:ext cx="2133600" cy="273844"/>
          </a:xfrm>
        </p:spPr>
        <p:txBody>
          <a:bodyPr/>
          <a:lstStyle/>
          <a:p>
            <a:fld id="{8970C125-AB27-B44C-A394-172460D906C1}" type="slidenum">
              <a:rPr lang="en-US" smtClean="0"/>
              <a:t>9</a:t>
            </a:fld>
            <a:endParaRPr lang="en-US" dirty="0"/>
          </a:p>
        </p:txBody>
      </p:sp>
      <p:sp>
        <p:nvSpPr>
          <p:cNvPr id="5" name="Rectangle 4"/>
          <p:cNvSpPr/>
          <p:nvPr/>
        </p:nvSpPr>
        <p:spPr>
          <a:xfrm>
            <a:off x="83934" y="4806769"/>
            <a:ext cx="9060066" cy="369332"/>
          </a:xfrm>
          <a:prstGeom prst="rect">
            <a:avLst/>
          </a:prstGeom>
        </p:spPr>
        <p:txBody>
          <a:bodyPr wrap="square">
            <a:spAutoFit/>
          </a:bodyPr>
          <a:lstStyle/>
          <a:p>
            <a:r>
              <a:rPr lang="en-US" dirty="0" smtClean="0"/>
              <a:t>1. </a:t>
            </a:r>
            <a:r>
              <a:rPr lang="en-US" b="1" dirty="0" err="1" smtClean="0"/>
              <a:t>Openstack</a:t>
            </a:r>
            <a:r>
              <a:rPr lang="en-US" dirty="0" smtClean="0"/>
              <a:t> </a:t>
            </a:r>
            <a:r>
              <a:rPr lang="en-US" b="1" dirty="0"/>
              <a:t>Python </a:t>
            </a:r>
            <a:r>
              <a:rPr lang="en-US" b="1" dirty="0" smtClean="0"/>
              <a:t>API</a:t>
            </a:r>
            <a:r>
              <a:rPr lang="en-US" dirty="0" smtClean="0"/>
              <a:t>: https</a:t>
            </a:r>
            <a:r>
              <a:rPr lang="en-US" dirty="0"/>
              <a:t>://docs.openstack.org/python-cinderclient/latest/</a:t>
            </a:r>
          </a:p>
        </p:txBody>
      </p:sp>
    </p:spTree>
    <p:extLst>
      <p:ext uri="{BB962C8B-B14F-4D97-AF65-F5344CB8AC3E}">
        <p14:creationId xmlns:p14="http://schemas.microsoft.com/office/powerpoint/2010/main" val="1963303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15847</TotalTime>
  <Words>1526</Words>
  <Application>Microsoft Office PowerPoint</Application>
  <PresentationFormat>On-screen Show (16:9)</PresentationFormat>
  <Paragraphs>235</Paragraphs>
  <Slides>28</Slides>
  <Notes>28</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Bembo Std</vt:lpstr>
      <vt:lpstr>MS Mincho</vt:lpstr>
      <vt:lpstr>Arial</vt:lpstr>
      <vt:lpstr>Calibri</vt:lpstr>
      <vt:lpstr>Times New Roman</vt:lpstr>
      <vt:lpstr>Wingdings</vt:lpstr>
      <vt:lpstr>Office Theme</vt:lpstr>
      <vt:lpstr>The 22nd Colloquium for Information Systems Security Education (CISSE 2018), June 11, 2018. New Orleans, LA</vt:lpstr>
      <vt:lpstr>Acknowledgement</vt:lpstr>
      <vt:lpstr>Outline</vt:lpstr>
      <vt:lpstr>The Problem Statement</vt:lpstr>
      <vt:lpstr>Why ReScuE?</vt:lpstr>
      <vt:lpstr>Bridge the Gap</vt:lpstr>
      <vt:lpstr>ReSecE: What Is It? </vt:lpstr>
      <vt:lpstr>The Big Picture </vt:lpstr>
      <vt:lpstr>Key Functionalities</vt:lpstr>
      <vt:lpstr>The Profile of a Virtual Environment</vt:lpstr>
      <vt:lpstr>A Sample Profile</vt:lpstr>
      <vt:lpstr>Break the Performance Bottleneck</vt:lpstr>
      <vt:lpstr>The Measurement of the Speed-up</vt:lpstr>
      <vt:lpstr>Developed Hands-on Labs</vt:lpstr>
      <vt:lpstr>One Lab Example</vt:lpstr>
      <vt:lpstr>After-lab Surveys</vt:lpstr>
      <vt:lpstr>Survey Design and Questions (I)</vt:lpstr>
      <vt:lpstr>Survey Design and Questions (II)</vt:lpstr>
      <vt:lpstr>“The environment to access the VMs is easy to use.”</vt:lpstr>
      <vt:lpstr>“The level of familiarity in the cybersecurity -related knowledge before/after the lab.” (UG1)</vt:lpstr>
      <vt:lpstr>“The level of familiarity in the cybersecurity -related knowledge before/after the lab.” (UG2)</vt:lpstr>
      <vt:lpstr>“I became more interested in cybersecurity after taking this lab.”</vt:lpstr>
      <vt:lpstr>The On-going Work</vt:lpstr>
      <vt:lpstr>@YouTube: Create Virtual Environment in ReScuE</vt:lpstr>
      <vt:lpstr>@YouTube: Use ReScuE Web Application </vt:lpstr>
      <vt:lpstr>@YouTube: Backup a Profile in ReScuE</vt:lpstr>
      <vt:lpstr>Conclusion</vt:lpstr>
      <vt:lpstr>Q/A</vt:lpstr>
    </vt:vector>
  </TitlesOfParts>
  <Company>Oakland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Lashbrook</dc:creator>
  <cp:lastModifiedBy>anyiliu</cp:lastModifiedBy>
  <cp:revision>403</cp:revision>
  <cp:lastPrinted>2018-05-04T01:43:29Z</cp:lastPrinted>
  <dcterms:created xsi:type="dcterms:W3CDTF">2014-10-14T21:59:37Z</dcterms:created>
  <dcterms:modified xsi:type="dcterms:W3CDTF">2018-08-29T17:16:59Z</dcterms:modified>
</cp:coreProperties>
</file>