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6"/>
  </p:notesMasterIdLst>
  <p:sldIdLst>
    <p:sldId id="258" r:id="rId2"/>
    <p:sldId id="404" r:id="rId3"/>
    <p:sldId id="259" r:id="rId4"/>
    <p:sldId id="445" r:id="rId5"/>
    <p:sldId id="406" r:id="rId6"/>
    <p:sldId id="405" r:id="rId7"/>
    <p:sldId id="407" r:id="rId8"/>
    <p:sldId id="408" r:id="rId9"/>
    <p:sldId id="262" r:id="rId10"/>
    <p:sldId id="446" r:id="rId11"/>
    <p:sldId id="411" r:id="rId12"/>
    <p:sldId id="412" r:id="rId13"/>
    <p:sldId id="413" r:id="rId14"/>
    <p:sldId id="414" r:id="rId15"/>
    <p:sldId id="417" r:id="rId16"/>
    <p:sldId id="418" r:id="rId17"/>
    <p:sldId id="416" r:id="rId18"/>
    <p:sldId id="415" r:id="rId19"/>
    <p:sldId id="420" r:id="rId20"/>
    <p:sldId id="421" r:id="rId21"/>
    <p:sldId id="422" r:id="rId22"/>
    <p:sldId id="447" r:id="rId23"/>
    <p:sldId id="297" r:id="rId24"/>
    <p:sldId id="266" r:id="rId25"/>
    <p:sldId id="267" r:id="rId26"/>
    <p:sldId id="298" r:id="rId27"/>
    <p:sldId id="299" r:id="rId28"/>
    <p:sldId id="268" r:id="rId29"/>
    <p:sldId id="300" r:id="rId30"/>
    <p:sldId id="424" r:id="rId31"/>
    <p:sldId id="425" r:id="rId32"/>
    <p:sldId id="426" r:id="rId33"/>
    <p:sldId id="269" r:id="rId34"/>
    <p:sldId id="270" r:id="rId35"/>
    <p:sldId id="448" r:id="rId36"/>
    <p:sldId id="301" r:id="rId37"/>
    <p:sldId id="302" r:id="rId38"/>
    <p:sldId id="314" r:id="rId39"/>
    <p:sldId id="277" r:id="rId40"/>
    <p:sldId id="278" r:id="rId41"/>
    <p:sldId id="304" r:id="rId42"/>
    <p:sldId id="280" r:id="rId43"/>
    <p:sldId id="434" r:id="rId44"/>
    <p:sldId id="432" r:id="rId45"/>
    <p:sldId id="435" r:id="rId46"/>
    <p:sldId id="436" r:id="rId47"/>
    <p:sldId id="449" r:id="rId48"/>
    <p:sldId id="440" r:id="rId49"/>
    <p:sldId id="441" r:id="rId50"/>
    <p:sldId id="438" r:id="rId51"/>
    <p:sldId id="442" r:id="rId52"/>
    <p:sldId id="443" r:id="rId53"/>
    <p:sldId id="450" r:id="rId54"/>
    <p:sldId id="294" r:id="rId55"/>
    <p:sldId id="306" r:id="rId56"/>
    <p:sldId id="307" r:id="rId57"/>
    <p:sldId id="437" r:id="rId58"/>
    <p:sldId id="309" r:id="rId59"/>
    <p:sldId id="308" r:id="rId60"/>
    <p:sldId id="454" r:id="rId61"/>
    <p:sldId id="455" r:id="rId62"/>
    <p:sldId id="451" r:id="rId63"/>
    <p:sldId id="452" r:id="rId64"/>
    <p:sldId id="453" r:id="rId6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0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70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23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66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25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00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09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46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6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8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2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84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7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0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05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24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7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7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60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56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1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19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0" Type="http://schemas.openxmlformats.org/officeDocument/2006/relationships/image" Target="../media/image191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5.png"/><Relationship Id="rId7" Type="http://schemas.openxmlformats.org/officeDocument/2006/relationships/image" Target="../media/image7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5.png"/><Relationship Id="rId5" Type="http://schemas.openxmlformats.org/officeDocument/2006/relationships/image" Target="../media/image68.png"/><Relationship Id="rId10" Type="http://schemas.openxmlformats.org/officeDocument/2006/relationships/image" Target="../media/image74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58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openclipart.org/detail/217532/question-mark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8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8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8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84.png"/><Relationship Id="rId14" Type="http://schemas.openxmlformats.org/officeDocument/2006/relationships/image" Target="../media/image10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3" Type="http://schemas.openxmlformats.org/officeDocument/2006/relationships/image" Target="../media/image480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560.png"/><Relationship Id="rId5" Type="http://schemas.openxmlformats.org/officeDocument/2006/relationships/image" Target="../media/image500.png"/><Relationship Id="rId10" Type="http://schemas.openxmlformats.org/officeDocument/2006/relationships/image" Target="../media/image550.png"/><Relationship Id="rId4" Type="http://schemas.openxmlformats.org/officeDocument/2006/relationships/image" Target="../media/image108.png"/><Relationship Id="rId9" Type="http://schemas.openxmlformats.org/officeDocument/2006/relationships/image" Target="../media/image54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3" Type="http://schemas.openxmlformats.org/officeDocument/2006/relationships/image" Target="../media/image600.png"/><Relationship Id="rId7" Type="http://schemas.openxmlformats.org/officeDocument/2006/relationships/image" Target="../media/image64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217532/question-mark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101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7.png"/><Relationship Id="rId4" Type="http://schemas.openxmlformats.org/officeDocument/2006/relationships/image" Target="../media/image5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3:  Receive Filtering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6013:  Digital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88937" y="1936347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1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TX and RX Chain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</p:spPr>
            <p:txBody>
              <a:bodyPr/>
              <a:lstStyle/>
              <a:p>
                <a:r>
                  <a:rPr lang="en-US" dirty="0"/>
                  <a:t>Steps:</a:t>
                </a:r>
              </a:p>
              <a:p>
                <a:pPr lvl="1"/>
                <a:r>
                  <a:rPr lang="en-US" dirty="0"/>
                  <a:t>Impulse D/A: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TX pulse shape: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RX filter: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Sampling A/D: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  <a:blipFill>
                <a:blip r:embed="rId2"/>
                <a:stretch>
                  <a:fillRect l="-1455" t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428B28-1AD7-4DB3-B151-BCC1510BD510}"/>
              </a:ext>
            </a:extLst>
          </p:cNvPr>
          <p:cNvSpPr txBox="1"/>
          <p:nvPr/>
        </p:nvSpPr>
        <p:spPr>
          <a:xfrm>
            <a:off x="433989" y="1633422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7FC6D91-F4FB-4E0F-8D67-6B316E2C829A}"/>
              </a:ext>
            </a:extLst>
          </p:cNvPr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50732E-8579-407E-A4CB-1924144AE100}"/>
                </a:ext>
              </a:extLst>
            </p:cNvPr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F8B9CCC-4486-4999-971F-776CBEBB7049}"/>
                    </a:ext>
                  </a:extLst>
                </p:cNvPr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65FD4F-C816-4CBC-8DB6-75FE8B7008AB}"/>
                </a:ext>
              </a:extLst>
            </p:cNvPr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2B5BDA7-00DB-406A-93C4-715B1DEB67DB}"/>
                </a:ext>
              </a:extLst>
            </p:cNvPr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139D455-3EA1-4546-A230-45808D2E87AC}"/>
                </a:ext>
              </a:extLst>
            </p:cNvPr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8384D8-282E-4AED-91FA-0BBE7C06406F}"/>
                </a:ext>
              </a:extLst>
            </p:cNvPr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035DD9C-0398-4284-8915-9EE2EF7FA26E}"/>
                </a:ext>
              </a:extLst>
            </p:cNvPr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56078DF-7023-46E3-A5DC-D0DF7CFC5981}"/>
                </a:ext>
              </a:extLst>
            </p:cNvPr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22C1CD9-B6D2-4929-8F43-3C0BCA7791B4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ABAF38E-E29C-49AE-B78B-61CADABBC34D}"/>
                </a:ext>
              </a:extLst>
            </p:cNvPr>
            <p:cNvCxnSpPr>
              <a:cxnSpLocks/>
              <a:stCxn id="44" idx="3"/>
              <a:endCxn id="38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47EF7F8-B831-41DC-B1F2-C815F05299AE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9D19D6E-F963-462D-9DA2-F40AC3A75A03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37FE47D-462F-4026-B000-4598866A9505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7E07275-948B-4CC7-9E99-CDF2831FB966}"/>
                </a:ext>
              </a:extLst>
            </p:cNvPr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F434CE3-83D7-4B00-81F1-05B669963233}"/>
                    </a:ext>
                  </a:extLst>
                </p:cNvPr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C7BC375-47EA-4CAB-A5A6-AD82C2951262}"/>
                    </a:ext>
                  </a:extLst>
                </p:cNvPr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CECB073-D33C-43BA-AE05-7B95BFCA0C20}"/>
                    </a:ext>
                  </a:extLst>
                </p:cNvPr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0860616-65CC-406B-A08F-A2764C86BA63}"/>
                    </a:ext>
                  </a:extLst>
                </p:cNvPr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DAEE202-984C-42BD-A21C-B3FCBF729998}"/>
                    </a:ext>
                  </a:extLst>
                </p:cNvPr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2A0DA50-7DFB-427B-A8F2-0C30C932336B}"/>
                    </a:ext>
                  </a:extLst>
                </p:cNvPr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5F29F1F-813F-4CA4-B2F2-E673E99F130B}"/>
                    </a:ext>
                  </a:extLst>
                </p:cNvPr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D0034A7-5168-4B3B-8A40-E0D0503BA4B2}"/>
                    </a:ext>
                  </a:extLst>
                </p:cNvPr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0093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</p:spPr>
            <p:txBody>
              <a:bodyPr/>
              <a:lstStyle/>
              <a:p>
                <a:r>
                  <a:rPr lang="en-US" dirty="0"/>
                  <a:t>Under what circumstances can we construct transmitted signals.</a:t>
                </a:r>
              </a:p>
              <a:p>
                <a:r>
                  <a:rPr lang="en-US" dirty="0"/>
                  <a:t>That is, how do we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We first analyze this for a simple case:</a:t>
                </a:r>
              </a:p>
              <a:p>
                <a:pPr lvl="1"/>
                <a:r>
                  <a:rPr lang="en-US" dirty="0"/>
                  <a:t>Orthonormal pulse shapes</a:t>
                </a:r>
              </a:p>
              <a:p>
                <a:pPr lvl="1"/>
                <a:r>
                  <a:rPr lang="en-US" dirty="0"/>
                  <a:t>No channel impairments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  <a:blipFill>
                <a:blip r:embed="rId2"/>
                <a:stretch>
                  <a:fillRect l="-1455" t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B3C6AF-4383-40F8-86A2-73A0D1DE2580}"/>
              </a:ext>
            </a:extLst>
          </p:cNvPr>
          <p:cNvSpPr txBox="1"/>
          <p:nvPr/>
        </p:nvSpPr>
        <p:spPr>
          <a:xfrm>
            <a:off x="433989" y="1633422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58DC45-CF2D-46E2-9FCC-2217A90DDD7C}"/>
              </a:ext>
            </a:extLst>
          </p:cNvPr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576FD1-45F8-414F-8C97-BC7590670A28}"/>
                </a:ext>
              </a:extLst>
            </p:cNvPr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CC42A31-A8C9-47BC-86C9-390E0D17EC3B}"/>
                    </a:ext>
                  </a:extLst>
                </p:cNvPr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DC0D91-920B-4D60-8CF4-FFE9BED4507A}"/>
                </a:ext>
              </a:extLst>
            </p:cNvPr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C0035B2-A0E3-4B18-A7B9-A19E821E4F9F}"/>
                </a:ext>
              </a:extLst>
            </p:cNvPr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53428B-4174-4F1C-A007-C0E44A7388B3}"/>
                </a:ext>
              </a:extLst>
            </p:cNvPr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E9EF5F3-B86D-41FE-8CA8-9F957EB95E2D}"/>
                </a:ext>
              </a:extLst>
            </p:cNvPr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B1C0F5-319F-4671-9DC3-0F05019595CF}"/>
                </a:ext>
              </a:extLst>
            </p:cNvPr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AB5E34-943A-46EF-AA0D-B5A9640B36AB}"/>
                </a:ext>
              </a:extLst>
            </p:cNvPr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8D2A820-A107-40CA-9538-6C14DEE16594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2378104-A399-4144-9BE5-85CA835752AC}"/>
                </a:ext>
              </a:extLst>
            </p:cNvPr>
            <p:cNvCxnSpPr>
              <a:cxnSpLocks/>
              <a:stCxn id="44" idx="3"/>
              <a:endCxn id="38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FD0E519-856D-408F-B618-6A177325A955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58C0AF2-95DE-4572-83B9-94295721EF6B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A7DB07D-8702-4DFA-BAEC-5959E111BA99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6CCFB65-4DB9-47F2-97C8-838E1673D334}"/>
                </a:ext>
              </a:extLst>
            </p:cNvPr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76A82B1-42EC-44FE-85C2-4B369678FD42}"/>
                    </a:ext>
                  </a:extLst>
                </p:cNvPr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EABEA83-81AD-49ED-8035-9A967352C96E}"/>
                    </a:ext>
                  </a:extLst>
                </p:cNvPr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9DBF836-39CE-4D14-8280-40957782C3B8}"/>
                    </a:ext>
                  </a:extLst>
                </p:cNvPr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2CE5893-C60B-41F2-AD14-D3B3E487F343}"/>
                    </a:ext>
                  </a:extLst>
                </p:cNvPr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1A1813C-E211-4F0C-AEF1-280902D2EDF4}"/>
                    </a:ext>
                  </a:extLst>
                </p:cNvPr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0AB4BB4-8C63-4330-8F1E-DABB97983901}"/>
                    </a:ext>
                  </a:extLst>
                </p:cNvPr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B4AAF0D-10F5-4AF7-BBAC-140BCAFA42D7}"/>
                    </a:ext>
                  </a:extLst>
                </p:cNvPr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335943A-3401-4451-AEEC-3970C0C5148F}"/>
                    </a:ext>
                  </a:extLst>
                </p:cNvPr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6435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EFEA-B81D-429D-897A-79ABFFBC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Products and Orthonormal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7DE87-9446-48C5-B9C0-5519AD78D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two complex-valued signals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1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/>
                    </a:solidFill>
                  </a:rPr>
                  <a:t>inner product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is: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complex-conjugate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2</a:t>
                </a:r>
                <a:r>
                  <a:rPr lang="en-US" dirty="0"/>
                  <a:t>:  We say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solidFill>
                      <a:schemeClr val="accent1"/>
                    </a:solidFill>
                  </a:rPr>
                  <a:t>orthogonal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will write this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3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/>
                    </a:solidFill>
                  </a:rPr>
                  <a:t>signal energy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will discuss this in much more detail in the next unit on signal spaces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7DE87-9446-48C5-B9C0-5519AD78D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1053E-14EA-42AB-8FA5-CC3E5A3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68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7E24-99BF-40FA-A1B1-14597BFE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F5E611-C17C-4E1C-9D12-FCB8E33AA4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Complex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When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=0⟺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F5E611-C17C-4E1C-9D12-FCB8E33AA4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C56D9-D2C7-48C4-977D-3DF24AB8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09A6-D4A1-4677-9EF5-313586EE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 in Frequency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6766C-714D-4547-B0A3-A746123334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Sometimes it is more convenient to evaluate inner products in frequency domain</a:t>
                </a:r>
              </a:p>
              <a:p>
                <a:r>
                  <a:rPr lang="en-US" dirty="0"/>
                  <a:t>Parseval’s Theorem: 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any two signals.  Then: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useful whenever the Fourier transforms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simple to work out.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6766C-714D-4547-B0A3-A74612333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49678-4002-4478-9CF4-F0C0CFEA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3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877-67E8-44BE-BCB4-5C483CA6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C874D-5070-4881-9F42-741981C582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𝐵𝑠𝑖𝑛𝑐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.  When are they orthogonal?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Do this in frequency domain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𝐵𝑇𝑅𝑒𝑐𝑡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From Parseval’s Theorem: 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=1/(2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</m:nary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𝐴𝐵𝑇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r>
                  <a:rPr lang="en-US" b="0" dirty="0"/>
                  <a:t> for some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C874D-5070-4881-9F42-741981C582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E9D3F-50B1-40F6-9F61-49F7320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49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EB83-A0B4-4EB3-A241-1D4BF6F8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Orthonormal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952F-7689-4AB8-849A-C57B39C2D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r>
                  <a:rPr lang="en-US" dirty="0"/>
                  <a:t> be a set of signals</a:t>
                </a:r>
              </a:p>
              <a:p>
                <a:pPr lvl="1"/>
                <a:r>
                  <a:rPr lang="en-US" dirty="0"/>
                  <a:t>This can be indexed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as well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</a:t>
                </a:r>
                <a:r>
                  <a:rPr lang="en-US" dirty="0"/>
                  <a:t>: 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orthonormal</a:t>
                </a:r>
                <a:r>
                  <a:rPr lang="en-US" dirty="0"/>
                  <a:t> if: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(all signals have unit energy)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 (different signals are orthogonal)</a:t>
                </a:r>
              </a:p>
              <a:p>
                <a:endParaRPr lang="en-US" dirty="0"/>
              </a:p>
              <a:p>
                <a:r>
                  <a:rPr lang="en-US" dirty="0"/>
                  <a:t>This generalizes the concept of orthonormal vectors</a:t>
                </a:r>
              </a:p>
              <a:p>
                <a:r>
                  <a:rPr lang="en-US" dirty="0"/>
                  <a:t>We will discuss orthonormal sets much more in signal space theory</a:t>
                </a:r>
              </a:p>
              <a:p>
                <a:pPr lvl="1"/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952F-7689-4AB8-849A-C57B39C2D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B5504-C5AB-4CA0-87D1-3DA17F11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 descr="Image result for orthonormal vectors">
            <a:extLst>
              <a:ext uri="{FF2B5EF4-FFF2-40B4-BE49-F238E27FC236}">
                <a16:creationId xmlns:a16="http://schemas.microsoft.com/office/drawing/2014/main" id="{D0F57C96-87EB-4C0B-96FE-5971D563EF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8" t="3740" r="14264" b="19029"/>
          <a:stretch/>
        </p:blipFill>
        <p:spPr bwMode="auto">
          <a:xfrm>
            <a:off x="7992268" y="1326816"/>
            <a:ext cx="3403692" cy="290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70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EB83-A0B4-4EB3-A241-1D4BF6F8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Orthonormal Pulses and Matched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952F-7689-4AB8-849A-C57B39C2D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the linear modulation: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1</a:t>
                </a:r>
                <a:r>
                  <a:rPr lang="en-US" dirty="0"/>
                  <a:t>:  We will say that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modulation is orthogonal </a:t>
                </a:r>
                <a:r>
                  <a:rPr lang="en-US" dirty="0"/>
                  <a:t>if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=…,−2,−1,0,1,2,…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an orthonormal set.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2: </a:t>
                </a:r>
                <a:r>
                  <a:rPr lang="en-US" dirty="0">
                    <a:solidFill>
                      <a:schemeClr val="tx1"/>
                    </a:solidFill>
                  </a:rPr>
                  <a:t> Given any transmit pulse,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matched filter </a:t>
                </a:r>
                <a:r>
                  <a:rPr lang="en-US" dirty="0">
                    <a:solidFill>
                      <a:schemeClr val="tx1"/>
                    </a:solidFill>
                  </a:rPr>
                  <a:t>RX pulse is: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pulse that is complex conjugate and flipped in time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Note that if TX filter is causal, RX filter is anti-causal</a:t>
                </a:r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952F-7689-4AB8-849A-C57B39C2D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B5504-C5AB-4CA0-87D1-3DA17F11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1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Reconstruction With Orthonormal Pulses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954160"/>
                <a:ext cx="10058400" cy="2914936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Suppose that: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generates orthonormal pulse at sample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so there are no channel impairments)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(RX uses matched filter)</a:t>
                </a:r>
              </a:p>
              <a:p>
                <a:pPr marL="201168" lvl="1" indent="0">
                  <a:buNone/>
                </a:pPr>
                <a:r>
                  <a:rPr lang="en-US" dirty="0"/>
                  <a:t>Then the receiver will exactly recover the TX samples in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Theorem answers our question.  We can reconstruct the RX samples</a:t>
                </a:r>
              </a:p>
              <a:p>
                <a:pPr lvl="1"/>
                <a:r>
                  <a:rPr lang="en-US" dirty="0"/>
                  <a:t>Under several assumptions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954160"/>
                <a:ext cx="10058400" cy="2914936"/>
              </a:xfrm>
              <a:blipFill>
                <a:blip r:embed="rId2"/>
                <a:stretch>
                  <a:fillRect l="-1455" t="-2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B3C6AF-4383-40F8-86A2-73A0D1DE2580}"/>
              </a:ext>
            </a:extLst>
          </p:cNvPr>
          <p:cNvSpPr txBox="1"/>
          <p:nvPr/>
        </p:nvSpPr>
        <p:spPr>
          <a:xfrm>
            <a:off x="433989" y="1633422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58DC45-CF2D-46E2-9FCC-2217A90DDD7C}"/>
              </a:ext>
            </a:extLst>
          </p:cNvPr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576FD1-45F8-414F-8C97-BC7590670A28}"/>
                </a:ext>
              </a:extLst>
            </p:cNvPr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CC42A31-A8C9-47BC-86C9-390E0D17EC3B}"/>
                    </a:ext>
                  </a:extLst>
                </p:cNvPr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DC0D91-920B-4D60-8CF4-FFE9BED4507A}"/>
                </a:ext>
              </a:extLst>
            </p:cNvPr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C0035B2-A0E3-4B18-A7B9-A19E821E4F9F}"/>
                </a:ext>
              </a:extLst>
            </p:cNvPr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53428B-4174-4F1C-A007-C0E44A7388B3}"/>
                </a:ext>
              </a:extLst>
            </p:cNvPr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E9EF5F3-B86D-41FE-8CA8-9F957EB95E2D}"/>
                </a:ext>
              </a:extLst>
            </p:cNvPr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B1C0F5-319F-4671-9DC3-0F05019595CF}"/>
                </a:ext>
              </a:extLst>
            </p:cNvPr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AB5E34-943A-46EF-AA0D-B5A9640B36AB}"/>
                </a:ext>
              </a:extLst>
            </p:cNvPr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8D2A820-A107-40CA-9538-6C14DEE16594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2378104-A399-4144-9BE5-85CA835752AC}"/>
                </a:ext>
              </a:extLst>
            </p:cNvPr>
            <p:cNvCxnSpPr>
              <a:cxnSpLocks/>
              <a:stCxn id="44" idx="3"/>
              <a:endCxn id="38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FD0E519-856D-408F-B618-6A177325A955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58C0AF2-95DE-4572-83B9-94295721EF6B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A7DB07D-8702-4DFA-BAEC-5959E111BA99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6CCFB65-4DB9-47F2-97C8-838E1673D334}"/>
                </a:ext>
              </a:extLst>
            </p:cNvPr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76A82B1-42EC-44FE-85C2-4B369678FD42}"/>
                    </a:ext>
                  </a:extLst>
                </p:cNvPr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EABEA83-81AD-49ED-8035-9A967352C96E}"/>
                    </a:ext>
                  </a:extLst>
                </p:cNvPr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9DBF836-39CE-4D14-8280-40957782C3B8}"/>
                    </a:ext>
                  </a:extLst>
                </p:cNvPr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2CE5893-C60B-41F2-AD14-D3B3E487F343}"/>
                    </a:ext>
                  </a:extLst>
                </p:cNvPr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1A1813C-E211-4F0C-AEF1-280902D2EDF4}"/>
                    </a:ext>
                  </a:extLst>
                </p:cNvPr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0AB4BB4-8C63-4330-8F1E-DABB97983901}"/>
                    </a:ext>
                  </a:extLst>
                </p:cNvPr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B4AAF0D-10F5-4AF7-BBAC-140BCAFA42D7}"/>
                    </a:ext>
                  </a:extLst>
                </p:cNvPr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335943A-3401-4451-AEEC-3970C0C5148F}"/>
                    </a:ext>
                  </a:extLst>
                </p:cNvPr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839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FBB01-63DB-4DA8-92D3-4B45B4D0F3BF}"/>
              </a:ext>
            </a:extLst>
          </p:cNvPr>
          <p:cNvSpPr/>
          <p:nvPr/>
        </p:nvSpPr>
        <p:spPr>
          <a:xfrm>
            <a:off x="2366146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2DB61-61B1-4E0B-91DA-7CCF2273ED4B}"/>
              </a:ext>
            </a:extLst>
          </p:cNvPr>
          <p:cNvSpPr txBox="1"/>
          <p:nvPr/>
        </p:nvSpPr>
        <p:spPr>
          <a:xfrm>
            <a:off x="2335557" y="1676377"/>
            <a:ext cx="95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 coding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3952924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3900244" y="170892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085052" y="2453109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3183157" y="2960134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Coded bits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793BC-F65F-4B95-ABC4-E0C4F56131B8}"/>
              </a:ext>
            </a:extLst>
          </p:cNvPr>
          <p:cNvSpPr/>
          <p:nvPr/>
        </p:nvSpPr>
        <p:spPr>
          <a:xfrm>
            <a:off x="6499077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EB2DA-9C68-4632-8658-4107F45007D3}"/>
              </a:ext>
            </a:extLst>
          </p:cNvPr>
          <p:cNvSpPr txBox="1"/>
          <p:nvPr/>
        </p:nvSpPr>
        <p:spPr>
          <a:xfrm>
            <a:off x="6477030" y="1724755"/>
            <a:ext cx="9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 DAC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373723-4F89-4365-B789-546F13399B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671830" y="2453109"/>
            <a:ext cx="1827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B5FD0A-09A3-41AA-B392-40E135AE2B37}"/>
              </a:ext>
            </a:extLst>
          </p:cNvPr>
          <p:cNvSpPr txBox="1"/>
          <p:nvPr/>
        </p:nvSpPr>
        <p:spPr>
          <a:xfrm>
            <a:off x="5134438" y="2960134"/>
            <a:ext cx="86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IQ symbols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7217983" y="2453109"/>
            <a:ext cx="1129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6250DA-308F-4CC5-B350-31F6D6D14A1F}"/>
              </a:ext>
            </a:extLst>
          </p:cNvPr>
          <p:cNvSpPr/>
          <p:nvPr/>
        </p:nvSpPr>
        <p:spPr>
          <a:xfrm>
            <a:off x="8347382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2ED6B-29DB-4433-A9D1-A48C98589A96}"/>
              </a:ext>
            </a:extLst>
          </p:cNvPr>
          <p:cNvSpPr txBox="1"/>
          <p:nvPr/>
        </p:nvSpPr>
        <p:spPr>
          <a:xfrm>
            <a:off x="7229974" y="3000096"/>
            <a:ext cx="95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Analog baseband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8158530" y="184412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Upconversion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DD55EB-8352-49FA-B4B2-C43195851E92}"/>
              </a:ext>
            </a:extLst>
          </p:cNvPr>
          <p:cNvCxnSpPr>
            <a:cxnSpLocks/>
          </p:cNvCxnSpPr>
          <p:nvPr/>
        </p:nvCxnSpPr>
        <p:spPr>
          <a:xfrm flipV="1">
            <a:off x="1498274" y="2462215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DC064-A2DD-466D-B982-6BC460A115EA}"/>
              </a:ext>
            </a:extLst>
          </p:cNvPr>
          <p:cNvSpPr txBox="1"/>
          <p:nvPr/>
        </p:nvSpPr>
        <p:spPr>
          <a:xfrm>
            <a:off x="1569227" y="2934356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Info bits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4904B9-EF55-41A8-ABDF-CC68D991840C}"/>
              </a:ext>
            </a:extLst>
          </p:cNvPr>
          <p:cNvSpPr/>
          <p:nvPr/>
        </p:nvSpPr>
        <p:spPr>
          <a:xfrm>
            <a:off x="10145702" y="2957863"/>
            <a:ext cx="718906" cy="851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765A8-8633-4191-8D06-25AFCB55E587}"/>
              </a:ext>
            </a:extLst>
          </p:cNvPr>
          <p:cNvSpPr txBox="1"/>
          <p:nvPr/>
        </p:nvSpPr>
        <p:spPr>
          <a:xfrm>
            <a:off x="10885466" y="3122202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Passband</a:t>
            </a:r>
          </a:p>
          <a:p>
            <a:r>
              <a:rPr lang="en-US" sz="1400" dirty="0"/>
              <a:t>Channel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ED40480-3A41-4CFE-A530-FBAEC8B3F9F3}"/>
              </a:ext>
            </a:extLst>
          </p:cNvPr>
          <p:cNvSpPr/>
          <p:nvPr/>
        </p:nvSpPr>
        <p:spPr>
          <a:xfrm rot="10800000">
            <a:off x="9382677" y="1837905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25E9670-D297-43AA-AE3B-934C966D3EE3}"/>
              </a:ext>
            </a:extLst>
          </p:cNvPr>
          <p:cNvCxnSpPr>
            <a:cxnSpLocks/>
            <a:stCxn id="25" idx="3"/>
            <a:endCxn id="33" idx="0"/>
          </p:cNvCxnSpPr>
          <p:nvPr/>
        </p:nvCxnSpPr>
        <p:spPr>
          <a:xfrm flipV="1">
            <a:off x="9066288" y="2080833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94CF82B-F9F9-4B44-B10F-F7BE1915E96D}"/>
              </a:ext>
            </a:extLst>
          </p:cNvPr>
          <p:cNvSpPr/>
          <p:nvPr/>
        </p:nvSpPr>
        <p:spPr>
          <a:xfrm>
            <a:off x="8347382" y="4647816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B7D7DC-A435-47FF-94B9-0338CD3D1022}"/>
              </a:ext>
            </a:extLst>
          </p:cNvPr>
          <p:cNvSpPr txBox="1"/>
          <p:nvPr/>
        </p:nvSpPr>
        <p:spPr>
          <a:xfrm>
            <a:off x="8279937" y="5143775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Down-conversion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2CB0F3E-4AC0-4496-9D90-0FAFF4299FA7}"/>
              </a:ext>
            </a:extLst>
          </p:cNvPr>
          <p:cNvSpPr/>
          <p:nvPr/>
        </p:nvSpPr>
        <p:spPr>
          <a:xfrm rot="10800000">
            <a:off x="9382677" y="4253574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21B4B0B-D915-446E-BC3F-D89AA547285E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V="1">
            <a:off x="9066288" y="4496502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D24AB69-386F-4C11-A94D-1CA62211C9D0}"/>
              </a:ext>
            </a:extLst>
          </p:cNvPr>
          <p:cNvSpPr/>
          <p:nvPr/>
        </p:nvSpPr>
        <p:spPr>
          <a:xfrm>
            <a:off x="6499077" y="4645961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50E106-D17F-41DC-BD60-8608658FAC75}"/>
              </a:ext>
            </a:extLst>
          </p:cNvPr>
          <p:cNvSpPr txBox="1"/>
          <p:nvPr/>
        </p:nvSpPr>
        <p:spPr>
          <a:xfrm>
            <a:off x="6444358" y="5165570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 filter</a:t>
            </a:r>
            <a:br>
              <a:rPr lang="en-US" sz="1400" dirty="0"/>
            </a:br>
            <a:r>
              <a:rPr lang="en-US" sz="1400" dirty="0"/>
              <a:t>and ADC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221BE6-E83F-4987-A569-65E649EE291E}"/>
              </a:ext>
            </a:extLst>
          </p:cNvPr>
          <p:cNvSpPr/>
          <p:nvPr/>
        </p:nvSpPr>
        <p:spPr>
          <a:xfrm>
            <a:off x="5134438" y="387750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15C955-C15A-4020-9081-9F3D8C8AA346}"/>
              </a:ext>
            </a:extLst>
          </p:cNvPr>
          <p:cNvSpPr txBox="1"/>
          <p:nvPr/>
        </p:nvSpPr>
        <p:spPr>
          <a:xfrm>
            <a:off x="5187117" y="3554656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Sync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1A4BB4-E72C-468E-B029-00ED04A67B8A}"/>
              </a:ext>
            </a:extLst>
          </p:cNvPr>
          <p:cNvSpPr/>
          <p:nvPr/>
        </p:nvSpPr>
        <p:spPr>
          <a:xfrm>
            <a:off x="5134438" y="4649223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8EFBCB-C9A3-43F3-87C9-3105F465B8D6}"/>
              </a:ext>
            </a:extLst>
          </p:cNvPr>
          <p:cNvSpPr txBox="1"/>
          <p:nvPr/>
        </p:nvSpPr>
        <p:spPr>
          <a:xfrm>
            <a:off x="5044848" y="519619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Equalization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967FF3-04CC-4333-8A47-D0196F6CB52C}"/>
              </a:ext>
            </a:extLst>
          </p:cNvPr>
          <p:cNvSpPr/>
          <p:nvPr/>
        </p:nvSpPr>
        <p:spPr>
          <a:xfrm>
            <a:off x="4041790" y="4652057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E57FFC-4626-4B7D-9FB6-E5115A1CECF7}"/>
              </a:ext>
            </a:extLst>
          </p:cNvPr>
          <p:cNvSpPr txBox="1"/>
          <p:nvPr/>
        </p:nvSpPr>
        <p:spPr>
          <a:xfrm>
            <a:off x="4063691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 err="1"/>
              <a:t>demod</a:t>
            </a:r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3E021B-0CE9-4284-B251-493D31B59DFC}"/>
              </a:ext>
            </a:extLst>
          </p:cNvPr>
          <p:cNvSpPr/>
          <p:nvPr/>
        </p:nvSpPr>
        <p:spPr>
          <a:xfrm>
            <a:off x="2357268" y="464781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826614-17A0-4303-ABC4-A4E6577C5379}"/>
              </a:ext>
            </a:extLst>
          </p:cNvPr>
          <p:cNvSpPr txBox="1"/>
          <p:nvPr/>
        </p:nvSpPr>
        <p:spPr>
          <a:xfrm>
            <a:off x="2290766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</a:t>
            </a:r>
            <a:br>
              <a:rPr lang="en-US" sz="1400" dirty="0"/>
            </a:br>
            <a:r>
              <a:rPr lang="en-US" sz="1400" dirty="0"/>
              <a:t>decoding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1DAF6D-218E-41E1-870F-7BB24E5BC4AA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1498274" y="4857992"/>
            <a:ext cx="858994" cy="1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0CF04F-31FE-4B82-8FB2-1596723A9985}"/>
              </a:ext>
            </a:extLst>
          </p:cNvPr>
          <p:cNvCxnSpPr>
            <a:stCxn id="40" idx="1"/>
            <a:endCxn id="44" idx="3"/>
          </p:cNvCxnSpPr>
          <p:nvPr/>
        </p:nvCxnSpPr>
        <p:spPr>
          <a:xfrm flipH="1" flipV="1">
            <a:off x="7217983" y="4866923"/>
            <a:ext cx="1129399" cy="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26B55-3744-4471-BC03-2DCA3FD6FEEE}"/>
              </a:ext>
            </a:extLst>
          </p:cNvPr>
          <p:cNvCxnSpPr>
            <a:stCxn id="44" idx="1"/>
            <a:endCxn id="48" idx="3"/>
          </p:cNvCxnSpPr>
          <p:nvPr/>
        </p:nvCxnSpPr>
        <p:spPr>
          <a:xfrm flipH="1">
            <a:off x="5853344" y="4866923"/>
            <a:ext cx="645733" cy="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DEFF2BA-BB73-46CA-869E-1DF66AD5BF91}"/>
              </a:ext>
            </a:extLst>
          </p:cNvPr>
          <p:cNvCxnSpPr>
            <a:endCxn id="46" idx="3"/>
          </p:cNvCxnSpPr>
          <p:nvPr/>
        </p:nvCxnSpPr>
        <p:spPr>
          <a:xfrm rot="16200000" flipV="1">
            <a:off x="5691144" y="4260670"/>
            <a:ext cx="768452" cy="444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5C7B84-92FE-40AB-AB21-2C7D6C90A19F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5493891" y="4319431"/>
            <a:ext cx="0" cy="3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0F2A05-DC61-435D-827F-03997E924D0C}"/>
              </a:ext>
            </a:extLst>
          </p:cNvPr>
          <p:cNvCxnSpPr>
            <a:stCxn id="48" idx="1"/>
            <a:endCxn id="57" idx="3"/>
          </p:cNvCxnSpPr>
          <p:nvPr/>
        </p:nvCxnSpPr>
        <p:spPr>
          <a:xfrm flipH="1">
            <a:off x="4760696" y="4870185"/>
            <a:ext cx="373742" cy="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0444F04-7C5B-427C-968F-8A1B9445DF1D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 flipV="1">
            <a:off x="3076174" y="4868780"/>
            <a:ext cx="965616" cy="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F44898-F2C0-4FC6-9510-D74828ED62DC}"/>
              </a:ext>
            </a:extLst>
          </p:cNvPr>
          <p:cNvSpPr txBox="1"/>
          <p:nvPr/>
        </p:nvSpPr>
        <p:spPr>
          <a:xfrm>
            <a:off x="9358170" y="2990690"/>
            <a:ext cx="51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RF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939F8A-838B-4C0C-A7C5-BF5B69573944}"/>
              </a:ext>
            </a:extLst>
          </p:cNvPr>
          <p:cNvSpPr/>
          <p:nvPr/>
        </p:nvSpPr>
        <p:spPr>
          <a:xfrm>
            <a:off x="6384369" y="4566941"/>
            <a:ext cx="1167786" cy="119725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9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1289-BBE0-42F9-BC16-B6A48E36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Reconstruction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1FCE1-146B-4280-8E79-81B7B161AF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TX signal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RX filtered signal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𝑡𝑥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𝑛𝑇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Sampling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𝑡𝑥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look at convolution: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=∫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orthonormal set</a:t>
                </a:r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Hence: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1FCE1-146B-4280-8E79-81B7B161AF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113" b="-15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A41D1-EF2C-4CC8-AFC8-7882AC8E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82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BE60-30D4-413A-93A4-29629A25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“Practical” Orthogonal Pulses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4C2E8-481E-4433-812F-E68247C49A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are two important “practical” orthonormal pulses</a:t>
                </a:r>
              </a:p>
              <a:p>
                <a:r>
                  <a:rPr lang="en-US" dirty="0"/>
                  <a:t>Rectangles: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Orthonormal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do not overlap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Scaling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ensures they are normalized</a:t>
                </a:r>
              </a:p>
              <a:p>
                <a:pPr lvl="1"/>
                <a:r>
                  <a:rPr lang="en-US" dirty="0"/>
                  <a:t>This can be achieved (with some scaling) by a zero-order hold ADC</a:t>
                </a:r>
              </a:p>
              <a:p>
                <a:r>
                  <a:rPr lang="en-US" dirty="0" err="1"/>
                  <a:t>Sinc</a:t>
                </a:r>
                <a:r>
                  <a:rPr lang="en-US" dirty="0"/>
                  <a:t> pulses: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similar frequency domain calculation as before to prove these are orthonormal</a:t>
                </a:r>
              </a:p>
              <a:p>
                <a:pPr lvl="1"/>
                <a:r>
                  <a:rPr lang="en-US" dirty="0"/>
                  <a:t>This would arise with ideal filtering at the TX and RX.</a:t>
                </a:r>
              </a:p>
              <a:p>
                <a:pPr lvl="1"/>
                <a:r>
                  <a:rPr lang="en-US" dirty="0"/>
                  <a:t>No filter is exactly ideal.  </a:t>
                </a:r>
              </a:p>
              <a:p>
                <a:pPr lvl="1"/>
                <a:r>
                  <a:rPr lang="en-US" dirty="0"/>
                  <a:t>But, practical filters get quite close to this response.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4C2E8-481E-4433-812F-E68247C49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CD241-2F6D-4DD0-9444-59FC6FCB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66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6745" y="2375259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03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End-to-End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have seen so far that when: </a:t>
                </a:r>
              </a:p>
              <a:p>
                <a:pPr lvl="1"/>
                <a:r>
                  <a:rPr lang="en-US" dirty="0"/>
                  <a:t>Pulse shapes are matched</a:t>
                </a:r>
              </a:p>
              <a:p>
                <a:pPr lvl="1"/>
                <a:r>
                  <a:rPr lang="en-US" dirty="0"/>
                  <a:t>Modulation is orthonormal</a:t>
                </a:r>
              </a:p>
              <a:p>
                <a:pPr lvl="1"/>
                <a:r>
                  <a:rPr lang="en-US" dirty="0"/>
                  <a:t>No channel impairments</a:t>
                </a:r>
              </a:p>
              <a:p>
                <a:r>
                  <a:rPr lang="en-US" dirty="0"/>
                  <a:t>Then: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happens when these conditions fail?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  <a:blipFill>
                <a:blip r:embed="rId2"/>
                <a:stretch>
                  <a:fillRect l="-1455" t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28C90F-74D0-4C9D-9DD0-8694425FCE32}"/>
              </a:ext>
            </a:extLst>
          </p:cNvPr>
          <p:cNvSpPr txBox="1"/>
          <p:nvPr/>
        </p:nvSpPr>
        <p:spPr>
          <a:xfrm>
            <a:off x="433989" y="1633422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9F834F-ABCF-4860-83D0-B142ED2C9D08}"/>
              </a:ext>
            </a:extLst>
          </p:cNvPr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7B5EF1-75F8-4BE8-9195-EA3EBBA7D69B}"/>
                </a:ext>
              </a:extLst>
            </p:cNvPr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4A4E9A4-3B0D-47D6-B136-71F6F325634E}"/>
                    </a:ext>
                  </a:extLst>
                </p:cNvPr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ED4F4B7-6E2B-4A86-A24C-EEE755AFE0D5}"/>
                </a:ext>
              </a:extLst>
            </p:cNvPr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E01162A-D333-4654-B931-FB5BF50D2ADE}"/>
                </a:ext>
              </a:extLst>
            </p:cNvPr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B0B8B45-CA10-4156-8EA6-7B79EEFA1778}"/>
                </a:ext>
              </a:extLst>
            </p:cNvPr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1468A2-1B6B-4CD5-A1F7-1CF7BA80CC8A}"/>
                </a:ext>
              </a:extLst>
            </p:cNvPr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187334-F22D-497D-9465-B57916A2FA43}"/>
                </a:ext>
              </a:extLst>
            </p:cNvPr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E0E72E-DF2F-40A7-A61C-4B194121F09C}"/>
                </a:ext>
              </a:extLst>
            </p:cNvPr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1CFAFB7-4799-4D9C-AB29-68A3673F49FD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A0FA50-1D34-4224-9A0B-8D36A3059AE6}"/>
                </a:ext>
              </a:extLst>
            </p:cNvPr>
            <p:cNvCxnSpPr>
              <a:cxnSpLocks/>
              <a:stCxn id="44" idx="3"/>
              <a:endCxn id="38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326FBE6-854F-44A5-82E4-5178EDCF3F94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D95B190-A3C7-4363-9D37-BF35913ABE28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C27A4D0-0243-4220-AA9A-BEBEDEDC3A15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023A296-0A16-4AFE-BE7A-591E56242252}"/>
                </a:ext>
              </a:extLst>
            </p:cNvPr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BDD8D94-87C1-42AA-B94C-27845DFE70A9}"/>
                    </a:ext>
                  </a:extLst>
                </p:cNvPr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875C469-C5F7-4AF8-ACB8-0738DDDB3FAE}"/>
                    </a:ext>
                  </a:extLst>
                </p:cNvPr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41884FC-638B-4790-8F69-BE7F5422C7C1}"/>
                    </a:ext>
                  </a:extLst>
                </p:cNvPr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9CBD0CA-B9C1-4B1C-9CFA-5CF9D546A6CE}"/>
                    </a:ext>
                  </a:extLst>
                </p:cNvPr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3268F6-3244-4089-9F2E-0CD9EA57E7A7}"/>
                    </a:ext>
                  </a:extLst>
                </p:cNvPr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DD9F468-D4BB-43A0-9A67-8FD97C8B0435}"/>
                    </a:ext>
                  </a:extLst>
                </p:cNvPr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887A419-6B68-4611-9768-C881875ECD98}"/>
                    </a:ext>
                  </a:extLst>
                </p:cNvPr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C4515C6-5400-4E7A-82DE-33761D30A907}"/>
                    </a:ext>
                  </a:extLst>
                </p:cNvPr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3761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Gain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simple deviation:  Channel gain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Gain can be due to attenuation in wire, for example.</a:t>
                </a:r>
              </a:p>
              <a:p>
                <a:r>
                  <a:rPr lang="en-US" dirty="0"/>
                  <a:t>Suppose, as before, that: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orthonormal for different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i.e. matched filter </a:t>
                </a:r>
              </a:p>
              <a:p>
                <a:r>
                  <a:rPr lang="en-US" dirty="0"/>
                  <a:t>Then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 on board</a:t>
                </a:r>
              </a:p>
              <a:p>
                <a:pPr lvl="1"/>
                <a:r>
                  <a:rPr lang="en-US" dirty="0"/>
                  <a:t>Simply scales symbols.  </a:t>
                </a:r>
              </a:p>
              <a:p>
                <a:pPr lvl="1"/>
                <a:r>
                  <a:rPr lang="en-US" dirty="0"/>
                  <a:t>Can recover symbols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But, requires that gain is known.  More on this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463885" y="1908252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28366" y="2514510"/>
            <a:ext cx="184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 gain</a:t>
            </a:r>
          </a:p>
        </p:txBody>
      </p:sp>
      <p:cxnSp>
        <p:nvCxnSpPr>
          <p:cNvPr id="7" name="Straight Arrow Connector 6"/>
          <p:cNvCxnSpPr>
            <a:cxnSpLocks/>
            <a:endCxn id="5" idx="1"/>
          </p:cNvCxnSpPr>
          <p:nvPr/>
        </p:nvCxnSpPr>
        <p:spPr>
          <a:xfrm>
            <a:off x="7571395" y="2197666"/>
            <a:ext cx="89249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5" idx="3"/>
          </p:cNvCxnSpPr>
          <p:nvPr/>
        </p:nvCxnSpPr>
        <p:spPr>
          <a:xfrm>
            <a:off x="9237608" y="2198398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98541" y="1815239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541" y="1815239"/>
                <a:ext cx="66582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267884" y="1771990"/>
                <a:ext cx="1515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884" y="1771990"/>
                <a:ext cx="151573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5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Gain and With Known Delay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Now consider gain and delay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Suppose gain and delay are known </a:t>
                </a:r>
              </a:p>
              <a:p>
                <a:r>
                  <a:rPr lang="en-US" dirty="0"/>
                  <a:t>Use shifted and scaled receive filter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 on board</a:t>
                </a:r>
              </a:p>
              <a:p>
                <a:r>
                  <a:rPr lang="en-US" dirty="0"/>
                  <a:t>RX filter is shifted to delay</a:t>
                </a:r>
              </a:p>
              <a:p>
                <a:pPr lvl="1"/>
                <a:r>
                  <a:rPr lang="en-US" dirty="0"/>
                  <a:t>Must know the gain and delay</a:t>
                </a:r>
              </a:p>
              <a:p>
                <a:pPr lvl="1"/>
                <a:r>
                  <a:rPr lang="en-US" dirty="0"/>
                  <a:t>Requires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synchronization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463885" y="1908252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28366" y="2514510"/>
            <a:ext cx="184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 gain</a:t>
            </a:r>
          </a:p>
        </p:txBody>
      </p:sp>
      <p:cxnSp>
        <p:nvCxnSpPr>
          <p:cNvPr id="7" name="Straight Arrow Connector 6"/>
          <p:cNvCxnSpPr>
            <a:cxnSpLocks/>
            <a:endCxn id="5" idx="1"/>
          </p:cNvCxnSpPr>
          <p:nvPr/>
        </p:nvCxnSpPr>
        <p:spPr>
          <a:xfrm>
            <a:off x="7571395" y="2197666"/>
            <a:ext cx="89249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5" idx="3"/>
          </p:cNvCxnSpPr>
          <p:nvPr/>
        </p:nvCxnSpPr>
        <p:spPr>
          <a:xfrm>
            <a:off x="9237608" y="2198398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98541" y="1815239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541" y="1815239"/>
                <a:ext cx="66582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267884" y="1771990"/>
                <a:ext cx="1902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884" y="1771990"/>
                <a:ext cx="190218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065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Delays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Delay is an integer multiple of the sample period: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Suppose, as before:</a:t>
                </a:r>
              </a:p>
              <a:p>
                <a:pPr lvl="1"/>
                <a:r>
                  <a:rPr lang="en-US" dirty="0"/>
                  <a:t>TX uses orthonormal modulation</a:t>
                </a:r>
              </a:p>
              <a:p>
                <a:pPr lvl="1"/>
                <a:r>
                  <a:rPr lang="en-US" dirty="0"/>
                  <a:t>MF receiver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(but, not shifted and scaled)</a:t>
                </a:r>
              </a:p>
              <a:p>
                <a:r>
                  <a:rPr lang="en-US" dirty="0"/>
                  <a:t>Then: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Channel delay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Symbol delay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 on board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32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Delays visualized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8402" y="1552619"/>
                <a:ext cx="9198141" cy="1535398"/>
              </a:xfrm>
            </p:spPr>
            <p:txBody>
              <a:bodyPr/>
              <a:lstStyle/>
              <a:p>
                <a:r>
                  <a:rPr lang="en-US" dirty="0"/>
                  <a:t>Suppose TX uses orthonormal modulation and RX uses matched filter</a:t>
                </a:r>
              </a:p>
              <a:p>
                <a:r>
                  <a:rPr lang="en-US" dirty="0"/>
                  <a:t>Suppose sample 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=10 </m:t>
                    </m:r>
                  </m:oMath>
                </a14:m>
                <a:r>
                  <a:rPr lang="en-US" dirty="0"/>
                  <a:t> Msym/s)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8402" y="1552619"/>
                <a:ext cx="9198141" cy="1535398"/>
              </a:xfrm>
              <a:blipFill>
                <a:blip r:embed="rId3"/>
                <a:stretch>
                  <a:fillRect l="-1590" t="-4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62871" y="3888442"/>
            <a:ext cx="236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3234657" y="3381876"/>
            <a:ext cx="8389" cy="50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56484" y="3843541"/>
                <a:ext cx="97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484" y="3843541"/>
                <a:ext cx="973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02110" y="2708567"/>
            <a:ext cx="385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Baseband channel impulse response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39949" y="2676086"/>
            <a:ext cx="343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Effective discrete-time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flipH="1">
                <a:off x="2862742" y="3259814"/>
                <a:ext cx="348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2742" y="3259814"/>
                <a:ext cx="3481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6439949" y="3841800"/>
            <a:ext cx="236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7211735" y="3335234"/>
            <a:ext cx="8389" cy="50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33562" y="3796899"/>
                <a:ext cx="97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562" y="3796899"/>
                <a:ext cx="9731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flipH="1">
                <a:off x="6832833" y="3182300"/>
                <a:ext cx="343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32833" y="3182300"/>
                <a:ext cx="3432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2462871" y="4963916"/>
            <a:ext cx="236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3851598" y="4457350"/>
            <a:ext cx="8389" cy="50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162128" y="4969175"/>
                <a:ext cx="1378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128" y="4969175"/>
                <a:ext cx="1378939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 flipH="1">
                <a:off x="3503454" y="4245706"/>
                <a:ext cx="348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03454" y="4245706"/>
                <a:ext cx="3481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6439949" y="4917274"/>
            <a:ext cx="236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flipV="1">
            <a:off x="8109357" y="4394058"/>
            <a:ext cx="8389" cy="50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622795" y="4962613"/>
                <a:ext cx="97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795" y="4962613"/>
                <a:ext cx="9731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 flipH="1">
                <a:off x="7730455" y="4241124"/>
                <a:ext cx="343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730455" y="4241124"/>
                <a:ext cx="3432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2"/>
          <p:cNvSpPr txBox="1">
            <a:spLocks/>
          </p:cNvSpPr>
          <p:nvPr/>
        </p:nvSpPr>
        <p:spPr>
          <a:xfrm>
            <a:off x="4785742" y="3886614"/>
            <a:ext cx="4068837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19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033346"/>
                <a:ext cx="10058400" cy="2835750"/>
              </a:xfrm>
            </p:spPr>
            <p:txBody>
              <a:bodyPr/>
              <a:lstStyle/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channel impulse response with filtering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Represents path from DAC output to ADC input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Mapping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LTI with impulse response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Receive symbols will be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033346"/>
                <a:ext cx="10058400" cy="2835750"/>
              </a:xfrm>
              <a:blipFill>
                <a:blip r:embed="rId3"/>
                <a:stretch>
                  <a:fillRect l="-1455" t="-2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6" name="Rectangle 5"/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16" name="Straight Arrow Connector 15"/>
            <p:cNvCxnSpPr>
              <a:cxnSpLocks/>
              <a:endCxn id="1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14" idx="3"/>
              <a:endCxn id="6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84142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Rectangular Pulse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channel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what is effective DT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Impulse response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Impulse response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3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Describe the steps in recovering symbols for a linearly modulated signal</a:t>
            </a:r>
          </a:p>
          <a:p>
            <a:pPr lvl="1"/>
            <a:r>
              <a:rPr lang="en-US" dirty="0"/>
              <a:t>Determine the matched filter response </a:t>
            </a:r>
          </a:p>
          <a:p>
            <a:r>
              <a:rPr lang="en-US" dirty="0"/>
              <a:t>Determine MF for known gain and delay in the channel</a:t>
            </a:r>
          </a:p>
          <a:p>
            <a:r>
              <a:rPr lang="en-US" dirty="0"/>
              <a:t>Compute the effective discrete-time channel given</a:t>
            </a:r>
          </a:p>
          <a:p>
            <a:pPr lvl="1"/>
            <a:r>
              <a:rPr lang="en-US" dirty="0"/>
              <a:t>Channel response, TX an RX filter</a:t>
            </a:r>
          </a:p>
          <a:p>
            <a:pPr lvl="1"/>
            <a:r>
              <a:rPr lang="en-US" dirty="0"/>
              <a:t>Time-domain or frequency-domain method</a:t>
            </a:r>
          </a:p>
          <a:p>
            <a:r>
              <a:rPr lang="en-US" dirty="0"/>
              <a:t>Determine if there is ISI </a:t>
            </a:r>
          </a:p>
          <a:p>
            <a:r>
              <a:rPr lang="en-US" dirty="0"/>
              <a:t>Compute the frequency response using digital RX filtering and </a:t>
            </a:r>
            <a:r>
              <a:rPr lang="en-US" dirty="0" err="1"/>
              <a:t>downsampling</a:t>
            </a:r>
            <a:endParaRPr lang="en-US" dirty="0"/>
          </a:p>
          <a:p>
            <a:r>
              <a:rPr lang="en-US" dirty="0"/>
              <a:t>Determine specifications on the digital and analog filters</a:t>
            </a:r>
          </a:p>
        </p:txBody>
      </p:sp>
    </p:spTree>
    <p:extLst>
      <p:ext uri="{BB962C8B-B14F-4D97-AF65-F5344CB8AC3E}">
        <p14:creationId xmlns:p14="http://schemas.microsoft.com/office/powerpoint/2010/main" val="619819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3DD8-74EE-4834-B60C-89A6BEBE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56D07-2EA8-4098-B8F0-1691439B03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514763" cy="4329817"/>
              </a:xfrm>
            </p:spPr>
            <p:txBody>
              <a:bodyPr/>
              <a:lstStyle/>
              <a:p>
                <a:r>
                  <a:rPr lang="en-US" dirty="0"/>
                  <a:t>Channel response with filtering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Effective discrete-time channel: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Plot to right: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Blue dashed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Red stem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r>
                  <a:rPr lang="en-US" dirty="0"/>
                  <a:t> is an integer: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Single tap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has two taps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56D07-2EA8-4098-B8F0-1691439B0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514763" cy="4329817"/>
              </a:xfrm>
              <a:blipFill>
                <a:blip r:embed="rId2"/>
                <a:stretch>
                  <a:fillRect l="-3239" t="-1549" b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7E0A8-A6E0-4B8B-B088-C45E7CD6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E69D8-1849-42C6-8A85-76ADE500F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081517"/>
            <a:ext cx="4826516" cy="38767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36928-AE1B-412C-BDBB-D058C3E8B30D}"/>
                  </a:ext>
                </a:extLst>
              </p:cNvPr>
              <p:cNvSpPr txBox="1"/>
              <p:nvPr/>
            </p:nvSpPr>
            <p:spPr>
              <a:xfrm>
                <a:off x="10952996" y="2429093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36928-AE1B-412C-BDBB-D058C3E8B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996" y="2429093"/>
                <a:ext cx="7779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AD5632-221F-4BF4-BB62-C8225D10B232}"/>
                  </a:ext>
                </a:extLst>
              </p:cNvPr>
              <p:cNvSpPr txBox="1"/>
              <p:nvPr/>
            </p:nvSpPr>
            <p:spPr>
              <a:xfrm>
                <a:off x="10952996" y="3368460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AD5632-221F-4BF4-BB62-C8225D10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996" y="3368460"/>
                <a:ext cx="9542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E0A1B0-F7A9-41A2-BD0A-299079C0C8AF}"/>
                  </a:ext>
                </a:extLst>
              </p:cNvPr>
              <p:cNvSpPr txBox="1"/>
              <p:nvPr/>
            </p:nvSpPr>
            <p:spPr>
              <a:xfrm>
                <a:off x="10952996" y="4294039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E0A1B0-F7A9-41A2-BD0A-299079C0C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996" y="4294039"/>
                <a:ext cx="9542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CC7F7C-7394-4EEC-835E-6D84C3FE9D60}"/>
                  </a:ext>
                </a:extLst>
              </p:cNvPr>
              <p:cNvSpPr txBox="1"/>
              <p:nvPr/>
            </p:nvSpPr>
            <p:spPr>
              <a:xfrm>
                <a:off x="10952996" y="5126160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CC7F7C-7394-4EEC-835E-6D84C3FE9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996" y="5126160"/>
                <a:ext cx="7779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750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2914-84BB-46E2-A50A-B51BAC57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Exponential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227A7-1573-42BB-88A0-CB7337507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Baseband channel is: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Find filtered channel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effective discrete-time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b="0" dirty="0"/>
                  <a:t>Take Laplace transform of </a:t>
                </a:r>
                <a:r>
                  <a:rPr lang="en-US" dirty="0"/>
                  <a:t>differential </a:t>
                </a:r>
                <a:r>
                  <a:rPr lang="en-US" dirty="0" err="1"/>
                  <a:t>eqn</a:t>
                </a:r>
                <a:r>
                  <a:rPr lang="en-US" dirty="0"/>
                  <a:t>:</a:t>
                </a: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Using inverse Laplace transform: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𝑐𝑡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d>
                          <m:dPr>
                            <m:begChr m:val="[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0,∞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Filtered channel response: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𝑐𝑇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0,∞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Discrete-time response: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𝑐𝑛𝑇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≥0}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≥0}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227A7-1573-42BB-88A0-CB7337507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80C18-278E-4CC6-B2E0-25DCEEE4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58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2914-84BB-46E2-A50A-B51BAC57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Exponential Illustrated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227A7-1573-42BB-88A0-CB7337507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Baseband channel is: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previous slide:</a:t>
                </a:r>
              </a:p>
              <a:p>
                <a:pPr lvl="1"/>
                <a:r>
                  <a:rPr lang="en-US" dirty="0"/>
                  <a:t>Filtered channel response: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𝑐𝑇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0,∞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Discrete-time response: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≥0}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227A7-1573-42BB-88A0-CB7337507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80C18-278E-4CC6-B2E0-25DCEEE4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BA9E5-03B0-459E-9CD0-DD661F3F0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720" y="1835327"/>
            <a:ext cx="4201287" cy="318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71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Discrete-Time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Lack of synchronization causes channel of the form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called the effective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discrete-time channel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Inter-symbol interference:</a:t>
                </a:r>
              </a:p>
              <a:p>
                <a:pPr lvl="1"/>
                <a:r>
                  <a:rPr lang="en-US" dirty="0"/>
                  <a:t>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]≠0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symbols interfere with one another</a:t>
                </a:r>
              </a:p>
              <a:p>
                <a:r>
                  <a:rPr lang="en-US" dirty="0"/>
                  <a:t>ISI occurs for many reasons:</a:t>
                </a:r>
              </a:p>
              <a:p>
                <a:pPr lvl="1"/>
                <a:r>
                  <a:rPr lang="en-US" dirty="0"/>
                  <a:t>Lack of synchronization</a:t>
                </a:r>
              </a:p>
              <a:p>
                <a:pPr lvl="1"/>
                <a:r>
                  <a:rPr lang="en-US" dirty="0"/>
                  <a:t>Channel impairments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16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 and Equalization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Effective discrete-time channel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System has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inter-symbol interference (ISI):</a:t>
                </a:r>
              </a:p>
              <a:p>
                <a:pPr lvl="1"/>
                <a:r>
                  <a:rPr lang="en-US" dirty="0"/>
                  <a:t>Multiple 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effect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receiver must undo this ISI.</a:t>
                </a:r>
              </a:p>
              <a:p>
                <a:r>
                  <a:rPr lang="en-US" dirty="0"/>
                  <a:t>This process is called equalization</a:t>
                </a:r>
              </a:p>
              <a:p>
                <a:r>
                  <a:rPr lang="en-US" dirty="0"/>
                  <a:t>We will discuss this later.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574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13321" y="2826363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46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Channel Frequency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961767"/>
                <a:ext cx="10058400" cy="2907329"/>
              </a:xfrm>
            </p:spPr>
            <p:txBody>
              <a:bodyPr/>
              <a:lstStyle/>
              <a:p>
                <a:r>
                  <a:rPr lang="en-US" dirty="0"/>
                  <a:t>We saw that effective digital channel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Question:  What is the frequency response?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961767"/>
                <a:ext cx="10058400" cy="2907329"/>
              </a:xfrm>
              <a:blipFill>
                <a:blip r:embed="rId2"/>
                <a:stretch>
                  <a:fillRect l="-145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6" name="Rectangle 5"/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14" name="Straight Arrow Connector 13"/>
            <p:cNvCxnSpPr>
              <a:cxnSpLocks/>
              <a:endCxn id="12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  <a:stCxn id="12" idx="3"/>
              <a:endCxn id="6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8" idx="3"/>
              <a:endCxn id="9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7736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 of DT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Fact from signals and systems: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Shifted copies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Continuous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mapped to DT frequency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Can obtain coefficients from inverse DTFT: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𝑗𝑛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474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Effective DT Frequency Response</a:t>
            </a:r>
            <a:br>
              <a:rPr lang="en-US" dirty="0"/>
            </a:br>
            <a:r>
              <a:rPr lang="en-US" sz="4000" dirty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Compute frequency response of channel with filtering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Effective DT channel response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Scale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vertically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Map continuous-time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Create shifted versions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Shifted versions may overlap if there is aliasing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07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Bandlimited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one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bandlimited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Effective discrete-time channel reduces to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endParaRPr lang="en-US" b="0" dirty="0"/>
              </a:p>
              <a:p>
                <a:r>
                  <a:rPr lang="en-US" b="0" dirty="0"/>
                  <a:t>If TX and RX filters are ideal low-pass: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Rect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marL="32004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61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88937" y="1454763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66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Sinc</a:t>
            </a:r>
            <a:r>
              <a:rPr lang="en-US" dirty="0"/>
              <a:t> Pulses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(no impairments)</a:t>
                </a:r>
              </a:p>
              <a:p>
                <a:r>
                  <a:rPr lang="en-US" dirty="0"/>
                  <a:t>Then,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</a:p>
              <a:p>
                <a:r>
                  <a:rPr lang="en-US" dirty="0"/>
                  <a:t>Hence,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dirty="0"/>
                  <a:t>Recover symbols exactly.  No ISI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386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Sinc</a:t>
            </a:r>
            <a:r>
              <a:rPr lang="en-US" dirty="0"/>
              <a:t> Pulses with Delay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Suppose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Channel has gain and delay: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Then,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jΩ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Similar calculation as before: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5B12A79-1B85-42C6-9C62-1EB70A544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727" y="1724365"/>
            <a:ext cx="4541767" cy="3685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D74CD-F3CB-4C07-AE9A-A06FDF6FC292}"/>
                  </a:ext>
                </a:extLst>
              </p:cNvPr>
              <p:cNvSpPr txBox="1"/>
              <p:nvPr/>
            </p:nvSpPr>
            <p:spPr>
              <a:xfrm>
                <a:off x="10842969" y="1884641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D74CD-F3CB-4C07-AE9A-A06FDF6FC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1884641"/>
                <a:ext cx="7779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390D25-AEEC-4415-8705-9FD7436410BD}"/>
                  </a:ext>
                </a:extLst>
              </p:cNvPr>
              <p:cNvSpPr txBox="1"/>
              <p:nvPr/>
            </p:nvSpPr>
            <p:spPr>
              <a:xfrm>
                <a:off x="10842969" y="2824008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390D25-AEEC-4415-8705-9FD743641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2824008"/>
                <a:ext cx="9542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E0AF3-6B54-41C6-B5B7-1DE1B9B9FFFE}"/>
                  </a:ext>
                </a:extLst>
              </p:cNvPr>
              <p:cNvSpPr txBox="1"/>
              <p:nvPr/>
            </p:nvSpPr>
            <p:spPr>
              <a:xfrm>
                <a:off x="10842969" y="3749587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E0AF3-6B54-41C6-B5B7-1DE1B9B9F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3749587"/>
                <a:ext cx="9542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ADEA80-E672-4FAA-8E09-54C9328C4829}"/>
                  </a:ext>
                </a:extLst>
              </p:cNvPr>
              <p:cNvSpPr txBox="1"/>
              <p:nvPr/>
            </p:nvSpPr>
            <p:spPr>
              <a:xfrm>
                <a:off x="10842969" y="4581708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ADEA80-E672-4FAA-8E09-54C9328C4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4581708"/>
                <a:ext cx="7779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583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Channels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that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𝑟𝑒𝑐𝑡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“Flat” over the channel.</a:t>
                </a:r>
              </a:p>
              <a:p>
                <a:r>
                  <a:rPr lang="en-US" dirty="0"/>
                  <a:t>Then, effective discrete-time channel is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 ISI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Conclusion</a:t>
                </a:r>
                <a:r>
                  <a:rPr lang="en-US" dirty="0"/>
                  <a:t>:  When channel is “flat” over band, equalization is not needed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723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978D-29F1-4084-A53E-F025854B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Numerically Computing the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D7490-7A50-44BC-ACDE-65674EA46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5340" y="2851559"/>
                <a:ext cx="10220340" cy="3017537"/>
              </a:xfrm>
            </p:spPr>
            <p:txBody>
              <a:bodyPr/>
              <a:lstStyle/>
              <a:p>
                <a:r>
                  <a:rPr lang="en-US" dirty="0"/>
                  <a:t>For most real channels, we cannot analytically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Transmit and receive filters have complex frequency response</a:t>
                </a:r>
              </a:p>
              <a:p>
                <a:pPr lvl="1"/>
                <a:r>
                  <a:rPr lang="en-US" dirty="0"/>
                  <a:t>Channels can many taps at arbitrary delays</a:t>
                </a:r>
              </a:p>
              <a:p>
                <a:r>
                  <a:rPr lang="en-US" dirty="0"/>
                  <a:t>But,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proper simulation of communication systems</a:t>
                </a:r>
              </a:p>
              <a:p>
                <a:endParaRPr lang="en-US" dirty="0"/>
              </a:p>
              <a:p>
                <a:r>
                  <a:rPr lang="en-US" dirty="0"/>
                  <a:t>Common solution:  Approximately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numerically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D7490-7A50-44BC-ACDE-65674EA46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5340" y="2851559"/>
                <a:ext cx="10220340" cy="3017537"/>
              </a:xfrm>
              <a:blipFill>
                <a:blip r:embed="rId2"/>
                <a:stretch>
                  <a:fillRect l="-1431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568FC-DE00-4AA8-855A-3BF7220E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D1B78-B4E0-45CA-A642-889C32BFB7E3}"/>
              </a:ext>
            </a:extLst>
          </p:cNvPr>
          <p:cNvSpPr/>
          <p:nvPr/>
        </p:nvSpPr>
        <p:spPr>
          <a:xfrm>
            <a:off x="3244574" y="1569133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DE7F2E-F339-400F-A462-EBB7693E2BD8}"/>
                  </a:ext>
                </a:extLst>
              </p:cNvPr>
              <p:cNvSpPr txBox="1"/>
              <p:nvPr/>
            </p:nvSpPr>
            <p:spPr>
              <a:xfrm>
                <a:off x="2905540" y="2191417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DE7F2E-F339-400F-A462-EBB7693E2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540" y="2191417"/>
                <a:ext cx="137160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184AB12-F97E-4B10-8BF9-3CB3747F0595}"/>
              </a:ext>
            </a:extLst>
          </p:cNvPr>
          <p:cNvSpPr/>
          <p:nvPr/>
        </p:nvSpPr>
        <p:spPr>
          <a:xfrm>
            <a:off x="4910787" y="1569865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2A4C2-60B5-485F-8245-36941D3F760E}"/>
              </a:ext>
            </a:extLst>
          </p:cNvPr>
          <p:cNvSpPr/>
          <p:nvPr/>
        </p:nvSpPr>
        <p:spPr>
          <a:xfrm>
            <a:off x="6455188" y="1569865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5E5F75-B5F5-47FA-861B-501641C3EA8C}"/>
              </a:ext>
            </a:extLst>
          </p:cNvPr>
          <p:cNvSpPr/>
          <p:nvPr/>
        </p:nvSpPr>
        <p:spPr>
          <a:xfrm>
            <a:off x="7999670" y="1572079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55652B-BCD6-4797-8103-842A6F87A7BF}"/>
              </a:ext>
            </a:extLst>
          </p:cNvPr>
          <p:cNvSpPr txBox="1"/>
          <p:nvPr/>
        </p:nvSpPr>
        <p:spPr>
          <a:xfrm>
            <a:off x="7672238" y="217222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 A/D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F29E74-52B5-4C27-8DDD-305D61891158}"/>
              </a:ext>
            </a:extLst>
          </p:cNvPr>
          <p:cNvSpPr/>
          <p:nvPr/>
        </p:nvSpPr>
        <p:spPr>
          <a:xfrm>
            <a:off x="1718033" y="1563810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2418E4-C6E4-4E92-AE7A-1939B0CDC558}"/>
              </a:ext>
            </a:extLst>
          </p:cNvPr>
          <p:cNvSpPr txBox="1"/>
          <p:nvPr/>
        </p:nvSpPr>
        <p:spPr>
          <a:xfrm>
            <a:off x="1578739" y="2121832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Ideal D/A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0235AE-5DA8-44B6-825A-349CAD5A998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324478" y="1853956"/>
            <a:ext cx="393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10AC8B-5F00-4455-B198-9F2F466648CA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2491756" y="1853956"/>
            <a:ext cx="752818" cy="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C04929-B354-4277-9359-122630DD5FD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018297" y="1859279"/>
            <a:ext cx="89249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484860-2E8C-42C0-9501-083A978314B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684510" y="1860011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809200-89B1-42A6-96C5-BED8626D7C8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7228911" y="1860011"/>
            <a:ext cx="770759" cy="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15F7FD-C179-4BFD-A6A9-5691D5FB1418}"/>
              </a:ext>
            </a:extLst>
          </p:cNvPr>
          <p:cNvCxnSpPr>
            <a:cxnSpLocks/>
          </p:cNvCxnSpPr>
          <p:nvPr/>
        </p:nvCxnSpPr>
        <p:spPr>
          <a:xfrm>
            <a:off x="8764601" y="1849859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77A40A-3184-48D1-A239-A288CE7C0B63}"/>
                  </a:ext>
                </a:extLst>
              </p:cNvPr>
              <p:cNvSpPr txBox="1"/>
              <p:nvPr/>
            </p:nvSpPr>
            <p:spPr>
              <a:xfrm>
                <a:off x="752166" y="1750049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77A40A-3184-48D1-A239-A288CE7C0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6" y="1750049"/>
                <a:ext cx="647037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4CCFD8-8E98-417F-90B7-CD5A081F7871}"/>
                  </a:ext>
                </a:extLst>
              </p:cNvPr>
              <p:cNvSpPr txBox="1"/>
              <p:nvPr/>
            </p:nvSpPr>
            <p:spPr>
              <a:xfrm>
                <a:off x="2489793" y="1464200"/>
                <a:ext cx="777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4CCFD8-8E98-417F-90B7-CD5A081F7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793" y="1464200"/>
                <a:ext cx="77707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191BF14-2B31-45ED-B9D4-EC4918F88A85}"/>
                  </a:ext>
                </a:extLst>
              </p:cNvPr>
              <p:cNvSpPr txBox="1"/>
              <p:nvPr/>
            </p:nvSpPr>
            <p:spPr>
              <a:xfrm>
                <a:off x="4145443" y="1476852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191BF14-2B31-45ED-B9D4-EC4918F88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443" y="1476852"/>
                <a:ext cx="66582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E47E28-847D-4A26-B358-3E0E434946A5}"/>
                  </a:ext>
                </a:extLst>
              </p:cNvPr>
              <p:cNvSpPr txBox="1"/>
              <p:nvPr/>
            </p:nvSpPr>
            <p:spPr>
              <a:xfrm>
                <a:off x="5804017" y="1425540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E47E28-847D-4A26-B358-3E0E43494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017" y="1425540"/>
                <a:ext cx="665823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25180A-D474-4581-9B69-6CF20F18D076}"/>
                  </a:ext>
                </a:extLst>
              </p:cNvPr>
              <p:cNvSpPr txBox="1"/>
              <p:nvPr/>
            </p:nvSpPr>
            <p:spPr>
              <a:xfrm>
                <a:off x="7240518" y="1439496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25180A-D474-4581-9B69-6CF20F18D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518" y="1439496"/>
                <a:ext cx="665823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A25176-E7A7-4EED-894F-411E95F2E10D}"/>
                  </a:ext>
                </a:extLst>
              </p:cNvPr>
              <p:cNvSpPr txBox="1"/>
              <p:nvPr/>
            </p:nvSpPr>
            <p:spPr>
              <a:xfrm>
                <a:off x="9346796" y="1655731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A25176-E7A7-4EED-894F-411E95F2E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796" y="1655731"/>
                <a:ext cx="64896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746347-EB9A-4525-BF0F-EEA2834278D1}"/>
                  </a:ext>
                </a:extLst>
              </p:cNvPr>
              <p:cNvSpPr txBox="1"/>
              <p:nvPr/>
            </p:nvSpPr>
            <p:spPr>
              <a:xfrm>
                <a:off x="4630151" y="218381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746347-EB9A-4525-BF0F-EEA283427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151" y="2183810"/>
                <a:ext cx="137160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AAD290-D720-4879-A11B-DEF54EB9F1A6}"/>
                  </a:ext>
                </a:extLst>
              </p:cNvPr>
              <p:cNvSpPr txBox="1"/>
              <p:nvPr/>
            </p:nvSpPr>
            <p:spPr>
              <a:xfrm>
                <a:off x="6208441" y="2119381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AAD290-D720-4879-A11B-DEF54EB9F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441" y="2119381"/>
                <a:ext cx="1371600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221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C138-0481-448A-80D7-ACD74906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Computation via Discretization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AA426-3DC6-4720-A66C-D088B92144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Baseband channel frequency response with filtering: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Effective discrete-time frequency response: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no aliasing.  </a:t>
                </a:r>
              </a:p>
              <a:p>
                <a:r>
                  <a:rPr lang="en-US" dirty="0"/>
                  <a:t>Discrete-time impulse response: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Evaluate integral by discretization: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points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Writing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Summation can be computed via an IFFT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AA426-3DC6-4720-A66C-D088B92144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CF50C-8AC0-43CD-AE32-747935EE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2FAC-A34D-4FDA-8DE9-BF2DC552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Two Path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AA0D8E-E8D1-403B-9A95-7EE4A1AC06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Sample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120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1.024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=983.04 </m:t>
                    </m:r>
                  </m:oMath>
                </a14:m>
                <a:r>
                  <a:rPr lang="en-US" dirty="0"/>
                  <a:t>MHz </a:t>
                </a:r>
              </a:p>
              <a:p>
                <a:pPr lvl="1"/>
                <a:r>
                  <a:rPr lang="en-US" dirty="0"/>
                  <a:t>Sample rate for an 8 channel 5G New Radio system at 120 sub-carrier spacing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(zero-order hold ADCs)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two paths:</a:t>
                </a:r>
              </a:p>
              <a:p>
                <a:pPr lvl="1"/>
                <a:r>
                  <a:rPr lang="en-US" dirty="0"/>
                  <a:t>LOS path:  Gain -10 dB, delay = 0</a:t>
                </a:r>
              </a:p>
              <a:p>
                <a:pPr lvl="1"/>
                <a:r>
                  <a:rPr lang="en-US" dirty="0"/>
                  <a:t>NLOS path:  Gain -15 dB, delay = 10 ns</a:t>
                </a:r>
              </a:p>
              <a:p>
                <a:r>
                  <a:rPr lang="en-US" dirty="0"/>
                  <a:t>In a wireless system, this would correspond to a </a:t>
                </a:r>
                <a:br>
                  <a:rPr lang="en-US" dirty="0"/>
                </a:br>
                <a:r>
                  <a:rPr lang="en-US" dirty="0"/>
                  <a:t>path difference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m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AA0D8E-E8D1-403B-9A95-7EE4A1AC06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73121-45E7-46FC-A9AC-B3B1FBA3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 descr="4g-cell-tower.jpg">
            <a:extLst>
              <a:ext uri="{FF2B5EF4-FFF2-40B4-BE49-F238E27FC236}">
                <a16:creationId xmlns:a16="http://schemas.microsoft.com/office/drawing/2014/main" id="{1CF7FB5C-D12C-4B75-A11B-67B2780D6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111" y="3468948"/>
            <a:ext cx="626085" cy="937041"/>
          </a:xfrm>
          <a:prstGeom prst="rect">
            <a:avLst/>
          </a:prstGeom>
        </p:spPr>
      </p:pic>
      <p:pic>
        <p:nvPicPr>
          <p:cNvPr id="6" name="Picture 19" descr="MCj04242280000[1]">
            <a:extLst>
              <a:ext uri="{FF2B5EF4-FFF2-40B4-BE49-F238E27FC236}">
                <a16:creationId xmlns:a16="http://schemas.microsoft.com/office/drawing/2014/main" id="{2A24FB2C-86CC-4F56-BF76-AAD4CC95E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15395" y="3278587"/>
            <a:ext cx="300892" cy="609600"/>
          </a:xfrm>
          <a:prstGeom prst="rect">
            <a:avLst/>
          </a:prstGeo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A02BAF-E666-461B-A3E2-F81214145AAF}"/>
              </a:ext>
            </a:extLst>
          </p:cNvPr>
          <p:cNvCxnSpPr>
            <a:cxnSpLocks/>
          </p:cNvCxnSpPr>
          <p:nvPr/>
        </p:nvCxnSpPr>
        <p:spPr>
          <a:xfrm flipV="1">
            <a:off x="8034911" y="3354276"/>
            <a:ext cx="1311885" cy="83277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74A7E4-B384-4896-80EB-A941B976363D}"/>
              </a:ext>
            </a:extLst>
          </p:cNvPr>
          <p:cNvCxnSpPr/>
          <p:nvPr/>
        </p:nvCxnSpPr>
        <p:spPr>
          <a:xfrm>
            <a:off x="9499195" y="3364989"/>
            <a:ext cx="1371600" cy="2261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4057BEA-8F8B-44B8-BB56-2CC9B99EECD6}"/>
              </a:ext>
            </a:extLst>
          </p:cNvPr>
          <p:cNvSpPr/>
          <p:nvPr/>
        </p:nvSpPr>
        <p:spPr>
          <a:xfrm rot="21403623" flipV="1">
            <a:off x="8635899" y="3260963"/>
            <a:ext cx="1421790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5063DB-8B8C-4B39-8051-D66A27E3B3DD}"/>
                  </a:ext>
                </a:extLst>
              </p:cNvPr>
              <p:cNvSpPr txBox="1"/>
              <p:nvPr/>
            </p:nvSpPr>
            <p:spPr>
              <a:xfrm>
                <a:off x="10369055" y="3119722"/>
                <a:ext cx="783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5063DB-8B8C-4B39-8051-D66A27E3B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055" y="3119722"/>
                <a:ext cx="7837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88E5C5-96D7-4C80-8F74-C2C4397EE199}"/>
              </a:ext>
            </a:extLst>
          </p:cNvPr>
          <p:cNvCxnSpPr>
            <a:cxnSpLocks/>
          </p:cNvCxnSpPr>
          <p:nvPr/>
        </p:nvCxnSpPr>
        <p:spPr>
          <a:xfrm flipV="1">
            <a:off x="8034911" y="3591185"/>
            <a:ext cx="2823130" cy="6203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FE9A09-FF10-4C49-92D4-D3327B6B4569}"/>
                  </a:ext>
                </a:extLst>
              </p:cNvPr>
              <p:cNvSpPr txBox="1"/>
              <p:nvPr/>
            </p:nvSpPr>
            <p:spPr>
              <a:xfrm>
                <a:off x="9576390" y="3931890"/>
                <a:ext cx="773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FE9A09-FF10-4C49-92D4-D3327B6B4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390" y="3931890"/>
                <a:ext cx="7730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4390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B168-24EE-4DF5-80F1-CEAD5C66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50817-DD99-42D9-A737-0B0799B5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46F0A-59AB-4195-B388-17113023F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66" y="1909915"/>
            <a:ext cx="5686763" cy="3783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B241D0-28F2-456A-97B3-77FD3FFBC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279" y="4181355"/>
            <a:ext cx="3260869" cy="1437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D4CF87-B5E6-4DC7-B910-A5817EBB1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749" y="51619"/>
            <a:ext cx="5190818" cy="401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543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01129" y="3320139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1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8A9C-ACD3-4871-979D-99A65DB5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PSD of a Sampled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6C9DF-63CA-4DCE-B000-F572B73EF0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there is no aliasing: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Now, look at auto-correlation: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Hence, if there is no aliasing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With aliasing: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6C9DF-63CA-4DCE-B000-F572B73EF0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88115-FA22-450B-A5D2-105EFA66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765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PSD of the 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sampling result, discrete-time PSD is: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Without aliasing: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  <a:blipFill>
                <a:blip r:embed="rId2"/>
                <a:stretch>
                  <a:fillRect l="-1455" t="-21287" b="-17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7927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07695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8756" y="2366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3598039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endCxn id="7" idx="1"/>
          </p:cNvCxnSpPr>
          <p:nvPr/>
        </p:nvCxnSpPr>
        <p:spPr>
          <a:xfrm>
            <a:off x="5258073" y="2008057"/>
            <a:ext cx="17496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7781418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626679" y="1684891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93323" y="1720747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symbols</a:t>
            </a:r>
          </a:p>
        </p:txBody>
      </p:sp>
    </p:spTree>
    <p:extLst>
      <p:ext uri="{BB962C8B-B14F-4D97-AF65-F5344CB8AC3E}">
        <p14:creationId xmlns:p14="http://schemas.microsoft.com/office/powerpoint/2010/main" val="192812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66E0-D796-4FB1-8C6C-8F515B83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9990D-2CC4-49FE-9F0B-5EB868849D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234937"/>
                <a:ext cx="10058400" cy="263415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Transmit steps so far:</a:t>
                </a:r>
              </a:p>
              <a:p>
                <a:pPr lvl="1"/>
                <a:r>
                  <a:rPr lang="en-US" dirty="0"/>
                  <a:t>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Linearly modulate: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Baseband equivalent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Question at the receiver:  Can we recover the transmitted symbols?</a:t>
                </a:r>
              </a:p>
              <a:p>
                <a:r>
                  <a:rPr lang="en-US" dirty="0"/>
                  <a:t>Want a mapping that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Ideally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9990D-2CC4-49FE-9F0B-5EB868849D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234937"/>
                <a:ext cx="10058400" cy="2634159"/>
              </a:xfrm>
              <a:blipFill>
                <a:blip r:embed="rId2"/>
                <a:stretch>
                  <a:fillRect l="-1455" t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9B7EF-1871-46C5-BBFF-CF5EAD01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2ED3A-BDB9-4BA2-82B1-C40E973B3398}"/>
              </a:ext>
            </a:extLst>
          </p:cNvPr>
          <p:cNvSpPr txBox="1"/>
          <p:nvPr/>
        </p:nvSpPr>
        <p:spPr>
          <a:xfrm>
            <a:off x="886582" y="2209028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4374DF-CAC4-4113-84B7-CA88CAF5C206}"/>
              </a:ext>
            </a:extLst>
          </p:cNvPr>
          <p:cNvSpPr/>
          <p:nvPr/>
        </p:nvSpPr>
        <p:spPr>
          <a:xfrm>
            <a:off x="3975342" y="1656329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2A2F6-55BF-4D42-B1D9-2A88C6056717}"/>
              </a:ext>
            </a:extLst>
          </p:cNvPr>
          <p:cNvSpPr txBox="1"/>
          <p:nvPr/>
        </p:nvSpPr>
        <p:spPr>
          <a:xfrm>
            <a:off x="3636308" y="227861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filter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6FDB2-8844-49DE-8B69-B54389D46032}"/>
              </a:ext>
            </a:extLst>
          </p:cNvPr>
          <p:cNvSpPr/>
          <p:nvPr/>
        </p:nvSpPr>
        <p:spPr>
          <a:xfrm>
            <a:off x="5641555" y="1657061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673935-BE61-48FE-B0A0-9FBDB326E708}"/>
              </a:ext>
            </a:extLst>
          </p:cNvPr>
          <p:cNvSpPr txBox="1"/>
          <p:nvPr/>
        </p:nvSpPr>
        <p:spPr>
          <a:xfrm>
            <a:off x="5341197" y="226390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D5CE82-E2EE-4B4C-8FAE-F96DB5F8BE62}"/>
              </a:ext>
            </a:extLst>
          </p:cNvPr>
          <p:cNvSpPr/>
          <p:nvPr/>
        </p:nvSpPr>
        <p:spPr>
          <a:xfrm>
            <a:off x="7185956" y="1657061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53596-73AC-4A02-83CD-90B89D438952}"/>
              </a:ext>
            </a:extLst>
          </p:cNvPr>
          <p:cNvSpPr txBox="1"/>
          <p:nvPr/>
        </p:nvSpPr>
        <p:spPr>
          <a:xfrm>
            <a:off x="6908220" y="22924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35CB51-399C-49FE-A001-BC56D18E6654}"/>
              </a:ext>
            </a:extLst>
          </p:cNvPr>
          <p:cNvSpPr/>
          <p:nvPr/>
        </p:nvSpPr>
        <p:spPr>
          <a:xfrm>
            <a:off x="2448801" y="165100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E70424-4D28-44CF-852C-3E389296764F}"/>
              </a:ext>
            </a:extLst>
          </p:cNvPr>
          <p:cNvSpPr txBox="1"/>
          <p:nvPr/>
        </p:nvSpPr>
        <p:spPr>
          <a:xfrm>
            <a:off x="2514690" y="2209028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Ideal</a:t>
            </a:r>
            <a:br>
              <a:rPr lang="en-US" dirty="0"/>
            </a:br>
            <a:r>
              <a:rPr lang="en-US" dirty="0"/>
              <a:t>D/A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C87DC2-63C4-4FF9-8C83-ADC309C269F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854143" y="1941152"/>
            <a:ext cx="594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AF5923-C0F5-46DA-9F21-5921BED59008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3222524" y="1941152"/>
            <a:ext cx="752818" cy="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7692C2-C199-4231-9FC3-BB49EF43B4D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749065" y="1946475"/>
            <a:ext cx="89249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6CA0A8-35C8-4D56-993E-0D4C202AE30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415278" y="1947207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626644-1B61-4593-B207-B63652DFCFE6}"/>
              </a:ext>
            </a:extLst>
          </p:cNvPr>
          <p:cNvCxnSpPr>
            <a:cxnSpLocks/>
          </p:cNvCxnSpPr>
          <p:nvPr/>
        </p:nvCxnSpPr>
        <p:spPr>
          <a:xfrm>
            <a:off x="7959679" y="1933380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4EB1E7-3FE6-4672-8714-637A23C34D1A}"/>
                  </a:ext>
                </a:extLst>
              </p:cNvPr>
              <p:cNvSpPr txBox="1"/>
              <p:nvPr/>
            </p:nvSpPr>
            <p:spPr>
              <a:xfrm>
                <a:off x="1161462" y="1756486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4EB1E7-3FE6-4672-8714-637A23C34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462" y="1756486"/>
                <a:ext cx="64703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EEBD2A-F787-4908-BFF3-9C2A0FCC5DD5}"/>
                  </a:ext>
                </a:extLst>
              </p:cNvPr>
              <p:cNvSpPr txBox="1"/>
              <p:nvPr/>
            </p:nvSpPr>
            <p:spPr>
              <a:xfrm>
                <a:off x="3220561" y="1551396"/>
                <a:ext cx="777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EEBD2A-F787-4908-BFF3-9C2A0FCC5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561" y="1551396"/>
                <a:ext cx="77707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C093A8-C6F3-4993-AF29-BA2935460660}"/>
                  </a:ext>
                </a:extLst>
              </p:cNvPr>
              <p:cNvSpPr txBox="1"/>
              <p:nvPr/>
            </p:nvSpPr>
            <p:spPr>
              <a:xfrm>
                <a:off x="4876211" y="1564048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C093A8-C6F3-4993-AF29-BA2935460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211" y="1564048"/>
                <a:ext cx="66582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BD9C4B-BCE8-4B8E-B412-F4C9B69157DB}"/>
                  </a:ext>
                </a:extLst>
              </p:cNvPr>
              <p:cNvSpPr txBox="1"/>
              <p:nvPr/>
            </p:nvSpPr>
            <p:spPr>
              <a:xfrm>
                <a:off x="6445554" y="1520799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BD9C4B-BCE8-4B8E-B412-F4C9B6915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554" y="1520799"/>
                <a:ext cx="66582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4D8740-99DA-4482-BD23-169D212756E8}"/>
                  </a:ext>
                </a:extLst>
              </p:cNvPr>
              <p:cNvSpPr txBox="1"/>
              <p:nvPr/>
            </p:nvSpPr>
            <p:spPr>
              <a:xfrm>
                <a:off x="8538347" y="1755605"/>
                <a:ext cx="13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4D8740-99DA-4482-BD23-169D21275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347" y="1755605"/>
                <a:ext cx="1361078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7BEAF3C8-3A7E-4367-8CD5-CFF732865B0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268900" y="876942"/>
            <a:ext cx="650240" cy="6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72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in RX Chain:  Time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 time-domain: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 power = energy / time</a:t>
                </a:r>
              </a:p>
              <a:p>
                <a:r>
                  <a:rPr lang="en-US" dirty="0"/>
                  <a:t>We take convention: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 1 / (time*sample)</a:t>
                </a:r>
              </a:p>
              <a:p>
                <a:r>
                  <a:rPr lang="en-US" dirty="0"/>
                  <a:t>Then: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Energy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Time</m:t>
                            </m:r>
                          </m:den>
                        </m:f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Samples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ime</m:t>
                            </m:r>
                          </m:den>
                        </m:f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Time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Energy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Sample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Hence: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Energy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Sample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  <a:blipFill>
                <a:blip r:embed="rId2"/>
                <a:stretch>
                  <a:fillRect l="-1333" t="-3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7927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07695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8756" y="2366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3598039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endCxn id="7" idx="1"/>
          </p:cNvCxnSpPr>
          <p:nvPr/>
        </p:nvCxnSpPr>
        <p:spPr>
          <a:xfrm>
            <a:off x="5258073" y="2008057"/>
            <a:ext cx="17496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7781418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626679" y="1684891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93323" y="1720747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symbols</a:t>
            </a:r>
          </a:p>
        </p:txBody>
      </p:sp>
    </p:spTree>
    <p:extLst>
      <p:ext uri="{BB962C8B-B14F-4D97-AF65-F5344CB8AC3E}">
        <p14:creationId xmlns:p14="http://schemas.microsoft.com/office/powerpoint/2010/main" val="2953619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in RX Chain:  PSD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= power/Hz = energy </a:t>
                </a:r>
              </a:p>
              <a:p>
                <a:r>
                  <a:rPr lang="en-US" dirty="0"/>
                  <a:t>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𝑠𝑎𝑚𝑝𝑙𝑒𝑠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𝑠𝑎𝑚𝑝𝑙𝑒𝑠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𝑆𝑎𝑚𝑝𝑙𝑒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Energy</m:t>
                    </m:r>
                  </m:oMath>
                </a14:m>
                <a:r>
                  <a:rPr lang="en-US" dirty="0"/>
                  <a:t> per radian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7927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07695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8756" y="2366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3598039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endCxn id="7" idx="1"/>
          </p:cNvCxnSpPr>
          <p:nvPr/>
        </p:nvCxnSpPr>
        <p:spPr>
          <a:xfrm>
            <a:off x="5258073" y="2008057"/>
            <a:ext cx="17496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7781418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626679" y="1684891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93323" y="1720747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symbols</a:t>
            </a:r>
          </a:p>
        </p:txBody>
      </p:sp>
    </p:spTree>
    <p:extLst>
      <p:ext uri="{BB962C8B-B14F-4D97-AF65-F5344CB8AC3E}">
        <p14:creationId xmlns:p14="http://schemas.microsoft.com/office/powerpoint/2010/main" val="39856151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 (Solution on board)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29852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Received PSD and filter as shown</a:t>
                </a:r>
              </a:p>
              <a:p>
                <a:r>
                  <a:rPr lang="en-US" dirty="0"/>
                  <a:t>Two components:</a:t>
                </a:r>
              </a:p>
              <a:p>
                <a:pPr lvl="1"/>
                <a:r>
                  <a:rPr lang="en-US" dirty="0"/>
                  <a:t>Desired signal</a:t>
                </a:r>
              </a:p>
              <a:p>
                <a:pPr lvl="1"/>
                <a:r>
                  <a:rPr lang="en-US" dirty="0"/>
                  <a:t>Nearby adjacent carrier signal</a:t>
                </a:r>
              </a:p>
              <a:p>
                <a:r>
                  <a:rPr lang="en-US" dirty="0"/>
                  <a:t>Assume they are uncorrelated</a:t>
                </a:r>
              </a:p>
              <a:p>
                <a:pPr lvl="1"/>
                <a:r>
                  <a:rPr lang="en-US" dirty="0"/>
                  <a:t>Hence powers add.</a:t>
                </a:r>
              </a:p>
              <a:p>
                <a:r>
                  <a:rPr lang="en-US" dirty="0"/>
                  <a:t>Draw discrete-time PSD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rate = 80 </a:t>
                </a:r>
                <a:r>
                  <a:rPr lang="en-US" dirty="0" err="1"/>
                  <a:t>Msamples</a:t>
                </a:r>
                <a:r>
                  <a:rPr lang="en-US" dirty="0"/>
                  <a:t> / sec</a:t>
                </a:r>
              </a:p>
              <a:p>
                <a:pPr lvl="1"/>
                <a:r>
                  <a:rPr lang="en-US" dirty="0"/>
                  <a:t>Sample rate = 20 </a:t>
                </a:r>
                <a:r>
                  <a:rPr lang="en-US" dirty="0" err="1"/>
                  <a:t>Msamples</a:t>
                </a:r>
                <a:r>
                  <a:rPr lang="en-US" dirty="0"/>
                  <a:t> / sec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29852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07886" y="3014290"/>
            <a:ext cx="938910" cy="7438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074301" y="3940647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301" y="3940647"/>
                <a:ext cx="5389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>
            <a:cxnSpLocks/>
          </p:cNvCxnSpPr>
          <p:nvPr/>
        </p:nvCxnSpPr>
        <p:spPr>
          <a:xfrm>
            <a:off x="9346796" y="3399375"/>
            <a:ext cx="0" cy="54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8407886" y="3334481"/>
            <a:ext cx="0" cy="60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778810" y="2313385"/>
            <a:ext cx="439735" cy="14517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9778810" y="3341455"/>
            <a:ext cx="0" cy="645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31102" y="150894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46796" y="1480832"/>
            <a:ext cx="133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66893" y="2662928"/>
                <a:ext cx="718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893" y="2662928"/>
                <a:ext cx="7184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551375" y="1951682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375" y="1951682"/>
                <a:ext cx="6671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6B154BA-9B70-4F61-A775-028B8FCCFF61}"/>
                  </a:ext>
                </a:extLst>
              </p:cNvPr>
              <p:cNvSpPr txBox="1"/>
              <p:nvPr/>
            </p:nvSpPr>
            <p:spPr>
              <a:xfrm>
                <a:off x="9051656" y="3933672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6B154BA-9B70-4F61-A775-028B8FCCF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656" y="3933672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8F587B-E3A8-4623-BD24-39C3FCC43F1B}"/>
                  </a:ext>
                </a:extLst>
              </p:cNvPr>
              <p:cNvSpPr txBox="1"/>
              <p:nvPr/>
            </p:nvSpPr>
            <p:spPr>
              <a:xfrm>
                <a:off x="9556896" y="392142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8F587B-E3A8-4623-BD24-39C3FCC43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896" y="3921422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D53BEC-52D7-48CB-9AF5-8DB894083F52}"/>
                  </a:ext>
                </a:extLst>
              </p:cNvPr>
              <p:cNvSpPr txBox="1"/>
              <p:nvPr/>
            </p:nvSpPr>
            <p:spPr>
              <a:xfrm>
                <a:off x="9971522" y="39260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D53BEC-52D7-48CB-9AF5-8DB894083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522" y="3926055"/>
                <a:ext cx="49404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153168-76F0-4BB9-AE1B-13BE64988809}"/>
              </a:ext>
            </a:extLst>
          </p:cNvPr>
          <p:cNvCxnSpPr>
            <a:cxnSpLocks/>
          </p:cNvCxnSpPr>
          <p:nvPr/>
        </p:nvCxnSpPr>
        <p:spPr>
          <a:xfrm>
            <a:off x="10218545" y="3341455"/>
            <a:ext cx="0" cy="645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7B8F7F-AE04-4918-AA12-6B65413E69B3}"/>
              </a:ext>
            </a:extLst>
          </p:cNvPr>
          <p:cNvCxnSpPr/>
          <p:nvPr/>
        </p:nvCxnSpPr>
        <p:spPr>
          <a:xfrm>
            <a:off x="8074301" y="3765114"/>
            <a:ext cx="2786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E4884A-67AD-45BA-854F-BEFFE9FEE9A9}"/>
              </a:ext>
            </a:extLst>
          </p:cNvPr>
          <p:cNvSpPr txBox="1"/>
          <p:nvPr/>
        </p:nvSpPr>
        <p:spPr>
          <a:xfrm>
            <a:off x="10285705" y="336513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MHz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86DDED-4B53-4433-9D2B-B3CEAD214C94}"/>
              </a:ext>
            </a:extLst>
          </p:cNvPr>
          <p:cNvCxnSpPr>
            <a:cxnSpLocks/>
          </p:cNvCxnSpPr>
          <p:nvPr/>
        </p:nvCxnSpPr>
        <p:spPr>
          <a:xfrm flipV="1">
            <a:off x="8867934" y="2356964"/>
            <a:ext cx="0" cy="156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9FD06D-017F-4407-ADB5-77FE1F10A806}"/>
              </a:ext>
            </a:extLst>
          </p:cNvPr>
          <p:cNvSpPr txBox="1"/>
          <p:nvPr/>
        </p:nvSpPr>
        <p:spPr>
          <a:xfrm>
            <a:off x="8293276" y="19733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dBm/Hz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B470DD-6CA8-4E16-88A0-828DE7CCDC96}"/>
              </a:ext>
            </a:extLst>
          </p:cNvPr>
          <p:cNvCxnSpPr>
            <a:cxnSpLocks/>
          </p:cNvCxnSpPr>
          <p:nvPr/>
        </p:nvCxnSpPr>
        <p:spPr>
          <a:xfrm flipV="1">
            <a:off x="8084122" y="4480560"/>
            <a:ext cx="323764" cy="847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90907E-58E6-4482-866E-EB6CA4728759}"/>
              </a:ext>
            </a:extLst>
          </p:cNvPr>
          <p:cNvCxnSpPr/>
          <p:nvPr/>
        </p:nvCxnSpPr>
        <p:spPr>
          <a:xfrm flipV="1">
            <a:off x="8407886" y="4476233"/>
            <a:ext cx="1065298" cy="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3C6B48-6F68-4D1A-9311-2E37259AF7B7}"/>
              </a:ext>
            </a:extLst>
          </p:cNvPr>
          <p:cNvCxnSpPr>
            <a:cxnSpLocks/>
          </p:cNvCxnSpPr>
          <p:nvPr/>
        </p:nvCxnSpPr>
        <p:spPr>
          <a:xfrm>
            <a:off x="9460992" y="4482213"/>
            <a:ext cx="317818" cy="845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E1CEA49-F3F7-4492-8940-CC730CC72A56}"/>
              </a:ext>
            </a:extLst>
          </p:cNvPr>
          <p:cNvCxnSpPr/>
          <p:nvPr/>
        </p:nvCxnSpPr>
        <p:spPr>
          <a:xfrm>
            <a:off x="9778810" y="5328148"/>
            <a:ext cx="1124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ADEDC0-CF49-41F6-9D5D-7ECF3C11D03C}"/>
              </a:ext>
            </a:extLst>
          </p:cNvPr>
          <p:cNvCxnSpPr>
            <a:cxnSpLocks/>
          </p:cNvCxnSpPr>
          <p:nvPr/>
        </p:nvCxnSpPr>
        <p:spPr>
          <a:xfrm>
            <a:off x="7437120" y="5685925"/>
            <a:ext cx="3552556" cy="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613C2D-7292-44A3-BC35-3FAFD88362EB}"/>
              </a:ext>
            </a:extLst>
          </p:cNvPr>
          <p:cNvSpPr txBox="1"/>
          <p:nvPr/>
        </p:nvSpPr>
        <p:spPr>
          <a:xfrm>
            <a:off x="11027724" y="553297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MHz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0816F5D-175F-40CC-96B1-5E8BE6F76BFA}"/>
                  </a:ext>
                </a:extLst>
              </p:cNvPr>
              <p:cNvSpPr txBox="1"/>
              <p:nvPr/>
            </p:nvSpPr>
            <p:spPr>
              <a:xfrm>
                <a:off x="6732067" y="2312443"/>
                <a:ext cx="1082348" cy="945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PSD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[dBm/Hz]</a:t>
                </a: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0816F5D-175F-40CC-96B1-5E8BE6F76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067" y="2312443"/>
                <a:ext cx="1082348" cy="945259"/>
              </a:xfrm>
              <a:prstGeom prst="rect">
                <a:avLst/>
              </a:prstGeom>
              <a:blipFill>
                <a:blip r:embed="rId9"/>
                <a:stretch>
                  <a:fillRect l="-4494" t="-3226" r="-5618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FD89553-EC71-4587-8F9B-05790F93DEF0}"/>
                  </a:ext>
                </a:extLst>
              </p:cNvPr>
              <p:cNvSpPr txBox="1"/>
              <p:nvPr/>
            </p:nvSpPr>
            <p:spPr>
              <a:xfrm>
                <a:off x="7987196" y="5792558"/>
                <a:ext cx="538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FD89553-EC71-4587-8F9B-05790F93D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196" y="5792558"/>
                <a:ext cx="538930" cy="369332"/>
              </a:xfrm>
              <a:prstGeom prst="rect">
                <a:avLst/>
              </a:prstGeom>
              <a:blipFill>
                <a:blip r:embed="rId10"/>
                <a:stretch>
                  <a:fillRect r="-1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867CA2-CA18-4F76-B280-E7AEAD8AC5AF}"/>
              </a:ext>
            </a:extLst>
          </p:cNvPr>
          <p:cNvCxnSpPr>
            <a:cxnSpLocks/>
          </p:cNvCxnSpPr>
          <p:nvPr/>
        </p:nvCxnSpPr>
        <p:spPr>
          <a:xfrm>
            <a:off x="8346926" y="5537372"/>
            <a:ext cx="0" cy="30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AE61FCC-C20B-45EA-A8AD-24784CC60848}"/>
                  </a:ext>
                </a:extLst>
              </p:cNvPr>
              <p:cNvSpPr txBox="1"/>
              <p:nvPr/>
            </p:nvSpPr>
            <p:spPr>
              <a:xfrm>
                <a:off x="9540958" y="5800565"/>
                <a:ext cx="538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AE61FCC-C20B-45EA-A8AD-24784CC60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958" y="5800565"/>
                <a:ext cx="5389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907852-E3A3-4B05-A4D0-A02FC98826D8}"/>
              </a:ext>
            </a:extLst>
          </p:cNvPr>
          <p:cNvCxnSpPr>
            <a:cxnSpLocks/>
          </p:cNvCxnSpPr>
          <p:nvPr/>
        </p:nvCxnSpPr>
        <p:spPr>
          <a:xfrm>
            <a:off x="9460992" y="5532971"/>
            <a:ext cx="0" cy="30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F69A0D5-898D-4839-BDBB-F25193072026}"/>
                  </a:ext>
                </a:extLst>
              </p:cNvPr>
              <p:cNvSpPr txBox="1"/>
              <p:nvPr/>
            </p:nvSpPr>
            <p:spPr>
              <a:xfrm>
                <a:off x="6704963" y="4290754"/>
                <a:ext cx="148989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Fillter gain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dirty="0"/>
                  <a:t>[dB/</a:t>
                </a:r>
                <a:r>
                  <a:rPr lang="en-US" dirty="0" err="1"/>
                  <a:t>samp</a:t>
                </a:r>
                <a:r>
                  <a:rPr lang="en-US" dirty="0"/>
                  <a:t>/Hz]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F69A0D5-898D-4839-BDBB-F25193072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963" y="4290754"/>
                <a:ext cx="1489895" cy="923330"/>
              </a:xfrm>
              <a:prstGeom prst="rect">
                <a:avLst/>
              </a:prstGeom>
              <a:blipFill>
                <a:blip r:embed="rId12"/>
                <a:stretch>
                  <a:fillRect l="-3689" t="-3974" r="-3689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D91F5DC-D240-44DF-94B5-1F04BAA3F2C0}"/>
              </a:ext>
            </a:extLst>
          </p:cNvPr>
          <p:cNvCxnSpPr>
            <a:cxnSpLocks/>
          </p:cNvCxnSpPr>
          <p:nvPr/>
        </p:nvCxnSpPr>
        <p:spPr>
          <a:xfrm>
            <a:off x="7504176" y="5328148"/>
            <a:ext cx="570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82394A-1C67-4683-9E26-F3C0945E7EE8}"/>
                  </a:ext>
                </a:extLst>
              </p:cNvPr>
              <p:cNvSpPr txBox="1"/>
              <p:nvPr/>
            </p:nvSpPr>
            <p:spPr>
              <a:xfrm>
                <a:off x="9154227" y="5815891"/>
                <a:ext cx="538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82394A-1C67-4683-9E26-F3C0945E7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227" y="5815891"/>
                <a:ext cx="53893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0840183-208E-4602-AAEA-996F5C163844}"/>
              </a:ext>
            </a:extLst>
          </p:cNvPr>
          <p:cNvCxnSpPr>
            <a:cxnSpLocks/>
          </p:cNvCxnSpPr>
          <p:nvPr/>
        </p:nvCxnSpPr>
        <p:spPr>
          <a:xfrm>
            <a:off x="9797098" y="5532970"/>
            <a:ext cx="0" cy="30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62E35FD-1440-434E-9028-D5255E0F881D}"/>
                  </a:ext>
                </a:extLst>
              </p:cNvPr>
              <p:cNvSpPr txBox="1"/>
              <p:nvPr/>
            </p:nvSpPr>
            <p:spPr>
              <a:xfrm>
                <a:off x="8582880" y="4195748"/>
                <a:ext cx="538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62E35FD-1440-434E-9028-D5255E0F8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880" y="4195748"/>
                <a:ext cx="5389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165746F-B451-498A-9224-B101C85039AE}"/>
                  </a:ext>
                </a:extLst>
              </p:cNvPr>
              <p:cNvSpPr txBox="1"/>
              <p:nvPr/>
            </p:nvSpPr>
            <p:spPr>
              <a:xfrm>
                <a:off x="9949080" y="5032177"/>
                <a:ext cx="538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165746F-B451-498A-9224-B101C850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9080" y="5032177"/>
                <a:ext cx="5389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5287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01129" y="3771243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961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Analog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402623"/>
                <a:ext cx="10058400" cy="2466473"/>
              </a:xfrm>
            </p:spPr>
            <p:txBody>
              <a:bodyPr/>
              <a:lstStyle/>
              <a:p>
                <a:r>
                  <a:rPr lang="en-US" dirty="0"/>
                  <a:t>Up to now, we have considered two stage filtering</a:t>
                </a:r>
              </a:p>
              <a:p>
                <a:pPr lvl="1"/>
                <a:r>
                  <a:rPr lang="en-US" dirty="0"/>
                  <a:t>Filtering: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Sampling / ADC: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Problem:  Filtering is performed in analog</a:t>
                </a:r>
              </a:p>
              <a:p>
                <a:pPr lvl="1"/>
                <a:r>
                  <a:rPr lang="en-US" dirty="0"/>
                  <a:t>Desire sharp filters to remove close adjacent carrier </a:t>
                </a:r>
              </a:p>
              <a:p>
                <a:pPr lvl="1"/>
                <a:r>
                  <a:rPr lang="en-US" dirty="0"/>
                  <a:t>Difficult to design sharp filters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402623"/>
                <a:ext cx="10058400" cy="2466473"/>
              </a:xfrm>
              <a:blipFill>
                <a:blip r:embed="rId2"/>
                <a:stretch>
                  <a:fillRect l="-1455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7927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8159" y="2311118"/>
                <a:ext cx="13331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Analog filter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59" y="2311118"/>
                <a:ext cx="1333122" cy="646331"/>
              </a:xfrm>
              <a:prstGeom prst="rect">
                <a:avLst/>
              </a:prstGeom>
              <a:blipFill>
                <a:blip r:embed="rId3"/>
                <a:stretch>
                  <a:fillRect l="-4128" t="-4717" r="-4128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07695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8756" y="2366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3598039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7846" y="1836306"/>
                <a:ext cx="641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46" y="1836306"/>
                <a:ext cx="64100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endCxn id="7" idx="1"/>
          </p:cNvCxnSpPr>
          <p:nvPr/>
        </p:nvCxnSpPr>
        <p:spPr>
          <a:xfrm>
            <a:off x="5258073" y="2008057"/>
            <a:ext cx="17496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7781418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626679" y="1684891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93323" y="1720747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symbols</a:t>
            </a:r>
          </a:p>
        </p:txBody>
      </p:sp>
    </p:spTree>
    <p:extLst>
      <p:ext uri="{BB962C8B-B14F-4D97-AF65-F5344CB8AC3E}">
        <p14:creationId xmlns:p14="http://schemas.microsoft.com/office/powerpoint/2010/main" val="42558897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Typical Digital Implementation of RX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402623"/>
                <a:ext cx="10058400" cy="246647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Use combination of analog and digital filtering in four steps:</a:t>
                </a:r>
              </a:p>
              <a:p>
                <a:r>
                  <a:rPr lang="en-US" dirty="0"/>
                  <a:t>Step 1.  Analog filtering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2.  Sample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times symbol rate: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= oversampling ratio</a:t>
                </a:r>
              </a:p>
              <a:p>
                <a:r>
                  <a:rPr lang="en-US" dirty="0"/>
                  <a:t>Step 3.  Digitally filter: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Step 4.  Decimate: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Takes one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samples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402623"/>
                <a:ext cx="10058400" cy="2466473"/>
              </a:xfrm>
              <a:blipFill>
                <a:blip r:embed="rId2"/>
                <a:stretch>
                  <a:fillRect l="-1333" t="-4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73146" y="1791433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49068" y="2378831"/>
                <a:ext cx="1039772" cy="540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Digital filter</a:t>
                </a:r>
                <a:br>
                  <a:rPr lang="en-US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𝑑𝑖𝑔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068" y="2378831"/>
                <a:ext cx="1039772" cy="540725"/>
              </a:xfrm>
              <a:prstGeom prst="rect">
                <a:avLst/>
              </a:prstGeom>
              <a:blipFill>
                <a:blip r:embed="rId3"/>
                <a:stretch>
                  <a:fillRect l="-1765" t="-2247" r="-1176"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107987" y="1791433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72534" y="186521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2583258" y="2081579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98368" y="1636405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368" y="1636405"/>
                <a:ext cx="66075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81439" y="1642623"/>
                <a:ext cx="751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439" y="1642623"/>
                <a:ext cx="75174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stCxn id="5" idx="3"/>
            <a:endCxn id="7" idx="1"/>
          </p:cNvCxnSpPr>
          <p:nvPr/>
        </p:nvCxnSpPr>
        <p:spPr>
          <a:xfrm>
            <a:off x="4246869" y="2081579"/>
            <a:ext cx="861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16964" y="161396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964" y="161396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904750" y="1723464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0221582" y="1684891"/>
                <a:ext cx="20244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RX complex symbols,</a:t>
                </a:r>
              </a:p>
              <a:p>
                <a:r>
                  <a:rPr lang="en-US" dirty="0"/>
                  <a:t>Symbol rate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582" y="1684891"/>
                <a:ext cx="2024431" cy="923330"/>
              </a:xfrm>
              <a:prstGeom prst="rect">
                <a:avLst/>
              </a:prstGeom>
              <a:blipFill>
                <a:blip r:embed="rId7"/>
                <a:stretch>
                  <a:fillRect l="-2711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6743932" y="1751643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891916" y="2401169"/>
                <a:ext cx="12058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Sample rate=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916" y="2401169"/>
                <a:ext cx="1205864" cy="523220"/>
              </a:xfrm>
              <a:prstGeom prst="rect">
                <a:avLst/>
              </a:prstGeom>
              <a:blipFill>
                <a:blip r:embed="rId8"/>
                <a:stretch>
                  <a:fillRect t="-2326" r="-2020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60204" y="2405033"/>
                <a:ext cx="10804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Analog filter</a:t>
                </a:r>
                <a:br>
                  <a:rPr lang="en-US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𝑎𝑛𝑎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204" y="2405033"/>
                <a:ext cx="1080424" cy="523220"/>
              </a:xfrm>
              <a:prstGeom prst="rect">
                <a:avLst/>
              </a:prstGeom>
              <a:blipFill>
                <a:blip r:embed="rId9"/>
                <a:stretch>
                  <a:fillRect l="-1695" t="-2353" r="-1130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5881710" y="2049079"/>
            <a:ext cx="861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117453" y="1814879"/>
            <a:ext cx="457200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8358811" y="1907677"/>
            <a:ext cx="0" cy="39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507853" y="2045615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788104" y="2452541"/>
                <a:ext cx="13222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Decimate by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104" y="2452541"/>
                <a:ext cx="1322283" cy="307777"/>
              </a:xfrm>
              <a:prstGeom prst="rect">
                <a:avLst/>
              </a:prstGeom>
              <a:blipFill>
                <a:blip r:embed="rId10"/>
                <a:stretch>
                  <a:fillRect l="-1389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>
            <a:off x="8582533" y="2041789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883485" y="1614410"/>
                <a:ext cx="76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485" y="1614410"/>
                <a:ext cx="761362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459244" y="1580587"/>
                <a:ext cx="76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44" y="1580587"/>
                <a:ext cx="761362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299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Domain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1: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2:  Sampling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Step 3:  Digital filtering: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4:  Decimate: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Assuming no aliasing:  Effective RX pulse shape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610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Domain Analysis:  PSD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1: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𝑎𝑛𝑎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2:  Sampling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Step 3:  Digital filtering: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𝑑𝑖𝑔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Step 4:  Decimate: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Assuming no aliasing:  Effective RX pulse shape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531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 (Solution on board)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29852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Received passband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shown </a:t>
                </a:r>
              </a:p>
              <a:p>
                <a:r>
                  <a:rPr lang="en-US" dirty="0"/>
                  <a:t>Two components:</a:t>
                </a:r>
              </a:p>
              <a:p>
                <a:pPr lvl="1"/>
                <a:r>
                  <a:rPr lang="en-US" dirty="0"/>
                  <a:t>Desired signal</a:t>
                </a:r>
              </a:p>
              <a:p>
                <a:pPr lvl="1"/>
                <a:r>
                  <a:rPr lang="en-US" dirty="0"/>
                  <a:t>Nearby adjacent carrier signal</a:t>
                </a:r>
              </a:p>
              <a:p>
                <a:r>
                  <a:rPr lang="en-US" dirty="0"/>
                  <a:t>Draw the following:</a:t>
                </a:r>
              </a:p>
              <a:p>
                <a:pPr lvl="1"/>
                <a:r>
                  <a:rPr lang="en-US" dirty="0"/>
                  <a:t>Complex baseband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after mixing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Response after analog filtering with cutoff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en-US" dirty="0"/>
                  <a:t> MHz </a:t>
                </a:r>
              </a:p>
              <a:p>
                <a:pPr lvl="1"/>
                <a:r>
                  <a:rPr lang="en-US" dirty="0"/>
                  <a:t>Sampling at 40 </a:t>
                </a:r>
                <a:r>
                  <a:rPr lang="en-US" dirty="0" err="1"/>
                  <a:t>Ms</a:t>
                </a:r>
                <a:r>
                  <a:rPr lang="en-US" dirty="0"/>
                  <a:t>/s</a:t>
                </a:r>
              </a:p>
              <a:p>
                <a:pPr lvl="1"/>
                <a:r>
                  <a:rPr lang="en-US" dirty="0"/>
                  <a:t>Digital filtering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Downsampling</a:t>
                </a:r>
                <a:r>
                  <a:rPr lang="en-US" dirty="0"/>
                  <a:t> by 2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29852"/>
                <a:ext cx="10058400" cy="4329817"/>
              </a:xfrm>
              <a:blipFill>
                <a:blip r:embed="rId2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48987" y="3282514"/>
            <a:ext cx="938910" cy="7438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7722371" y="4008926"/>
            <a:ext cx="3705703" cy="17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11998" y="4875198"/>
                <a:ext cx="15079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=2.3</m:t>
                    </m:r>
                  </m:oMath>
                </a14:m>
                <a:r>
                  <a:rPr lang="en-US" dirty="0"/>
                  <a:t> GHz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 </m:t>
                    </m:r>
                  </m:oMath>
                </a14:m>
                <a:r>
                  <a:rPr lang="en-US" dirty="0"/>
                  <a:t>MHz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998" y="4875198"/>
                <a:ext cx="1507913" cy="646331"/>
              </a:xfrm>
              <a:prstGeom prst="rect">
                <a:avLst/>
              </a:prstGeom>
              <a:blipFill>
                <a:blip r:embed="rId3"/>
                <a:stretch>
                  <a:fillRect l="-1215" t="-5660" r="-323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642515" y="4899529"/>
                <a:ext cx="15079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r>
                  <a:rPr lang="en-US" dirty="0"/>
                  <a:t> GHz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 </m:t>
                    </m:r>
                  </m:oMath>
                </a14:m>
                <a:r>
                  <a:rPr lang="en-US" dirty="0"/>
                  <a:t>MHz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515" y="4899529"/>
                <a:ext cx="1507913" cy="646331"/>
              </a:xfrm>
              <a:prstGeom prst="rect">
                <a:avLst/>
              </a:prstGeom>
              <a:blipFill>
                <a:blip r:embed="rId4"/>
                <a:stretch>
                  <a:fillRect l="-1215" t="-5660" r="-283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8348987" y="4201897"/>
            <a:ext cx="93891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585333" y="4312895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33" y="4312895"/>
                <a:ext cx="4662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9287897" y="3667599"/>
            <a:ext cx="0" cy="103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348987" y="3602705"/>
            <a:ext cx="0" cy="103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719911" y="2581609"/>
            <a:ext cx="938910" cy="14517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719911" y="4208871"/>
            <a:ext cx="93891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956257" y="4319869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257" y="4319869"/>
                <a:ext cx="4662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10658821" y="3674573"/>
            <a:ext cx="0" cy="103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719911" y="3609679"/>
            <a:ext cx="0" cy="103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48987" y="178141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19439" y="1806312"/>
            <a:ext cx="133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585333" y="2737650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33" y="2737650"/>
                <a:ext cx="4397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927977" y="2173297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977" y="2173297"/>
                <a:ext cx="4450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2631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Effective pulse shape: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to be low-pass with cutoff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Typical design for analog filter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passband up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,  Stopband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Removes images before sampling</a:t>
                </a:r>
              </a:p>
              <a:p>
                <a:pPr lvl="1"/>
                <a:r>
                  <a:rPr lang="en-US" dirty="0"/>
                  <a:t>Large transition region.  Easy to design </a:t>
                </a:r>
              </a:p>
              <a:p>
                <a:r>
                  <a:rPr lang="en-US" dirty="0"/>
                  <a:t>Design spec for digital filter</a:t>
                </a:r>
              </a:p>
              <a:p>
                <a:pPr lvl="1"/>
                <a:r>
                  <a:rPr lang="en-US" dirty="0"/>
                  <a:t>Low pass with digital cut-off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Typically very sharp to remove close adjacent carrier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4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7E81-3681-454A-9073-A0C7EEEC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Idea: 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5EB13-DD42-4428-85D4-81D2AB984F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970131"/>
                <a:ext cx="10058400" cy="2945686"/>
              </a:xfrm>
            </p:spPr>
            <p:txBody>
              <a:bodyPr/>
              <a:lstStyle/>
              <a:p>
                <a:r>
                  <a:rPr lang="en-US" dirty="0"/>
                  <a:t>Take samples with an ideal A/D: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could work:  Example</a:t>
                </a:r>
              </a:p>
              <a:p>
                <a:pPr lvl="1"/>
                <a:r>
                  <a:rPr lang="en-US" dirty="0"/>
                  <a:t>Suppose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(Ideal zero-order-hold D/A)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(no channel effect)</a:t>
                </a:r>
              </a:p>
              <a:p>
                <a:pPr lvl="1"/>
                <a:r>
                  <a:rPr lang="en-US" dirty="0"/>
                  <a:t>Then: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𝑛𝑇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Hence, if we sample at exactly the right time, we can 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5EB13-DD42-4428-85D4-81D2AB984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970131"/>
                <a:ext cx="10058400" cy="2945686"/>
              </a:xfrm>
              <a:blipFill>
                <a:blip r:embed="rId2"/>
                <a:stretch>
                  <a:fillRect l="-1455" t="-2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6525D-FB3F-4916-B788-0C980FE0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AC9FD-CB7C-454B-8AB7-4DB3C84A1F91}"/>
              </a:ext>
            </a:extLst>
          </p:cNvPr>
          <p:cNvSpPr txBox="1"/>
          <p:nvPr/>
        </p:nvSpPr>
        <p:spPr>
          <a:xfrm>
            <a:off x="1341027" y="2215703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1BBE4D-DB98-42AD-8A5E-A4B9908D7D99}"/>
              </a:ext>
            </a:extLst>
          </p:cNvPr>
          <p:cNvSpPr/>
          <p:nvPr/>
        </p:nvSpPr>
        <p:spPr>
          <a:xfrm>
            <a:off x="4429787" y="1663004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7B0DF-8487-4D9E-9277-B823DD1C9587}"/>
              </a:ext>
            </a:extLst>
          </p:cNvPr>
          <p:cNvSpPr txBox="1"/>
          <p:nvPr/>
        </p:nvSpPr>
        <p:spPr>
          <a:xfrm>
            <a:off x="4090753" y="22852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filter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B192D4-359E-4A01-B4E2-B90712D31F07}"/>
              </a:ext>
            </a:extLst>
          </p:cNvPr>
          <p:cNvSpPr/>
          <p:nvPr/>
        </p:nvSpPr>
        <p:spPr>
          <a:xfrm>
            <a:off x="6096000" y="1663736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7BE2B-1632-4F24-8EEB-A24DE085A367}"/>
              </a:ext>
            </a:extLst>
          </p:cNvPr>
          <p:cNvSpPr txBox="1"/>
          <p:nvPr/>
        </p:nvSpPr>
        <p:spPr>
          <a:xfrm>
            <a:off x="5795642" y="227058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1F8BD-890B-43C2-A2E1-B680908E1D1D}"/>
              </a:ext>
            </a:extLst>
          </p:cNvPr>
          <p:cNvSpPr/>
          <p:nvPr/>
        </p:nvSpPr>
        <p:spPr>
          <a:xfrm>
            <a:off x="7640401" y="1663736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85F207-92DF-4254-8FC9-1F9ADB96CD47}"/>
              </a:ext>
            </a:extLst>
          </p:cNvPr>
          <p:cNvSpPr txBox="1"/>
          <p:nvPr/>
        </p:nvSpPr>
        <p:spPr>
          <a:xfrm>
            <a:off x="7362665" y="229913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 A/D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0BA4B7-51F5-4F89-91DC-179692F99AF4}"/>
              </a:ext>
            </a:extLst>
          </p:cNvPr>
          <p:cNvSpPr/>
          <p:nvPr/>
        </p:nvSpPr>
        <p:spPr>
          <a:xfrm>
            <a:off x="2903246" y="1657681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FD1DA-6BB5-4226-8E47-2B72260A3B29}"/>
              </a:ext>
            </a:extLst>
          </p:cNvPr>
          <p:cNvSpPr txBox="1"/>
          <p:nvPr/>
        </p:nvSpPr>
        <p:spPr>
          <a:xfrm>
            <a:off x="2969135" y="2215703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Ideal</a:t>
            </a:r>
            <a:br>
              <a:rPr lang="en-US" dirty="0"/>
            </a:br>
            <a:r>
              <a:rPr lang="en-US" dirty="0"/>
              <a:t>D/A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8EA2D1-B7C7-47BF-9443-4606F22B125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308588" y="1947827"/>
            <a:ext cx="594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BE54BE-E0D4-49C8-98C1-B38669EF5149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>
            <a:off x="3676969" y="1947827"/>
            <a:ext cx="752818" cy="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E4707F-55A8-40EA-8DE0-DCC1A2C41F8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203510" y="1953150"/>
            <a:ext cx="89249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80EAD0-B40D-4B49-8AAA-4A176A82C1F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869723" y="1953882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AF05B4-B693-4A8A-8629-73BB504863A4}"/>
              </a:ext>
            </a:extLst>
          </p:cNvPr>
          <p:cNvCxnSpPr>
            <a:cxnSpLocks/>
          </p:cNvCxnSpPr>
          <p:nvPr/>
        </p:nvCxnSpPr>
        <p:spPr>
          <a:xfrm>
            <a:off x="8414124" y="1940055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3DB7CF-CDD9-4A68-BC2B-C39AFAC9612B}"/>
                  </a:ext>
                </a:extLst>
              </p:cNvPr>
              <p:cNvSpPr txBox="1"/>
              <p:nvPr/>
            </p:nvSpPr>
            <p:spPr>
              <a:xfrm>
                <a:off x="1615907" y="1763161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3DB7CF-CDD9-4A68-BC2B-C39AFAC9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763161"/>
                <a:ext cx="64703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D824B7-A1F1-4395-969D-7A6992EA7156}"/>
                  </a:ext>
                </a:extLst>
              </p:cNvPr>
              <p:cNvSpPr txBox="1"/>
              <p:nvPr/>
            </p:nvSpPr>
            <p:spPr>
              <a:xfrm>
                <a:off x="3675006" y="1558071"/>
                <a:ext cx="777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D824B7-A1F1-4395-969D-7A6992EA7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06" y="1558071"/>
                <a:ext cx="7770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B6F5BB-67B3-4689-A9F7-966748D95E79}"/>
                  </a:ext>
                </a:extLst>
              </p:cNvPr>
              <p:cNvSpPr txBox="1"/>
              <p:nvPr/>
            </p:nvSpPr>
            <p:spPr>
              <a:xfrm>
                <a:off x="5330656" y="1570723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B6F5BB-67B3-4689-A9F7-966748D95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656" y="1570723"/>
                <a:ext cx="66582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1F0B7E-0C18-4D92-84AD-12F646A65D5E}"/>
                  </a:ext>
                </a:extLst>
              </p:cNvPr>
              <p:cNvSpPr txBox="1"/>
              <p:nvPr/>
            </p:nvSpPr>
            <p:spPr>
              <a:xfrm>
                <a:off x="6899999" y="1527474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1F0B7E-0C18-4D92-84AD-12F646A65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999" y="1527474"/>
                <a:ext cx="66582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C8EDF3-D2BE-410C-87C6-C0C22F50971C}"/>
                  </a:ext>
                </a:extLst>
              </p:cNvPr>
              <p:cNvSpPr txBox="1"/>
              <p:nvPr/>
            </p:nvSpPr>
            <p:spPr>
              <a:xfrm>
                <a:off x="8992792" y="1762280"/>
                <a:ext cx="13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C8EDF3-D2BE-410C-87C6-C0C22F509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792" y="1762280"/>
                <a:ext cx="1361078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8605E2-AB71-4116-8DE3-4BC1530243EC}"/>
              </a:ext>
            </a:extLst>
          </p:cNvPr>
          <p:cNvCxnSpPr>
            <a:cxnSpLocks/>
          </p:cNvCxnSpPr>
          <p:nvPr/>
        </p:nvCxnSpPr>
        <p:spPr>
          <a:xfrm>
            <a:off x="7823809" y="1769885"/>
            <a:ext cx="288230" cy="3617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BD632F-87A3-454E-94BA-BC17A5714415}"/>
              </a:ext>
            </a:extLst>
          </p:cNvPr>
          <p:cNvCxnSpPr>
            <a:cxnSpLocks/>
          </p:cNvCxnSpPr>
          <p:nvPr/>
        </p:nvCxnSpPr>
        <p:spPr>
          <a:xfrm>
            <a:off x="8092016" y="2129193"/>
            <a:ext cx="213582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F8131F2A-24AE-4FCF-944E-078F3C71C973}"/>
              </a:ext>
            </a:extLst>
          </p:cNvPr>
          <p:cNvSpPr/>
          <p:nvPr/>
        </p:nvSpPr>
        <p:spPr>
          <a:xfrm>
            <a:off x="7798340" y="1877982"/>
            <a:ext cx="453863" cy="440514"/>
          </a:xfrm>
          <a:prstGeom prst="arc">
            <a:avLst>
              <a:gd name="adj1" fmla="val 11801949"/>
              <a:gd name="adj2" fmla="val 18369501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DC76F4-8ADD-4525-83FA-A2F50FA9E39D}"/>
              </a:ext>
            </a:extLst>
          </p:cNvPr>
          <p:cNvCxnSpPr>
            <a:cxnSpLocks/>
          </p:cNvCxnSpPr>
          <p:nvPr/>
        </p:nvCxnSpPr>
        <p:spPr>
          <a:xfrm>
            <a:off x="7423319" y="4058933"/>
            <a:ext cx="3594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A64A82-6A53-4CD4-8D6F-62B99BC85A80}"/>
              </a:ext>
            </a:extLst>
          </p:cNvPr>
          <p:cNvCxnSpPr/>
          <p:nvPr/>
        </p:nvCxnSpPr>
        <p:spPr>
          <a:xfrm>
            <a:off x="7599758" y="4377096"/>
            <a:ext cx="53721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60D502-3E68-48A9-8488-9D9433525630}"/>
              </a:ext>
            </a:extLst>
          </p:cNvPr>
          <p:cNvCxnSpPr>
            <a:cxnSpLocks/>
          </p:cNvCxnSpPr>
          <p:nvPr/>
        </p:nvCxnSpPr>
        <p:spPr>
          <a:xfrm>
            <a:off x="8136968" y="3733089"/>
            <a:ext cx="5354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D74B8E-29E9-484A-BCCB-3A2D4011358B}"/>
              </a:ext>
            </a:extLst>
          </p:cNvPr>
          <p:cNvCxnSpPr>
            <a:cxnSpLocks/>
          </p:cNvCxnSpPr>
          <p:nvPr/>
        </p:nvCxnSpPr>
        <p:spPr>
          <a:xfrm>
            <a:off x="8672371" y="4409097"/>
            <a:ext cx="5354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116719-29DA-47EB-B7DA-441D9E1BA234}"/>
              </a:ext>
            </a:extLst>
          </p:cNvPr>
          <p:cNvCxnSpPr>
            <a:cxnSpLocks/>
          </p:cNvCxnSpPr>
          <p:nvPr/>
        </p:nvCxnSpPr>
        <p:spPr>
          <a:xfrm>
            <a:off x="9207774" y="3762593"/>
            <a:ext cx="5354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8B67A6-DE05-42C2-9BA1-F1B1E4B74329}"/>
              </a:ext>
            </a:extLst>
          </p:cNvPr>
          <p:cNvCxnSpPr>
            <a:cxnSpLocks/>
          </p:cNvCxnSpPr>
          <p:nvPr/>
        </p:nvCxnSpPr>
        <p:spPr>
          <a:xfrm>
            <a:off x="9743177" y="3762593"/>
            <a:ext cx="5354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4C0B38-F882-470C-B5D5-7968B56CA716}"/>
              </a:ext>
            </a:extLst>
          </p:cNvPr>
          <p:cNvCxnSpPr/>
          <p:nvPr/>
        </p:nvCxnSpPr>
        <p:spPr>
          <a:xfrm>
            <a:off x="8136968" y="3733089"/>
            <a:ext cx="0" cy="6760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6B7882-E3CC-4B3C-8769-4CD1FC8557BF}"/>
              </a:ext>
            </a:extLst>
          </p:cNvPr>
          <p:cNvCxnSpPr/>
          <p:nvPr/>
        </p:nvCxnSpPr>
        <p:spPr>
          <a:xfrm>
            <a:off x="8672371" y="3733089"/>
            <a:ext cx="0" cy="6760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C96696C-1ECC-457A-8C97-26DB0CF4AFCD}"/>
              </a:ext>
            </a:extLst>
          </p:cNvPr>
          <p:cNvCxnSpPr>
            <a:cxnSpLocks/>
          </p:cNvCxnSpPr>
          <p:nvPr/>
        </p:nvCxnSpPr>
        <p:spPr>
          <a:xfrm flipV="1">
            <a:off x="9207774" y="3733089"/>
            <a:ext cx="0" cy="6760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3922D8-7FA5-486C-A1F7-12BA7705D1AB}"/>
              </a:ext>
            </a:extLst>
          </p:cNvPr>
          <p:cNvCxnSpPr/>
          <p:nvPr/>
        </p:nvCxnSpPr>
        <p:spPr>
          <a:xfrm>
            <a:off x="10696860" y="4407044"/>
            <a:ext cx="0" cy="247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86AB0CC-15EE-443D-B951-39110C4F2FC4}"/>
              </a:ext>
            </a:extLst>
          </p:cNvPr>
          <p:cNvSpPr/>
          <p:nvPr/>
        </p:nvSpPr>
        <p:spPr>
          <a:xfrm flipV="1">
            <a:off x="7852862" y="4341942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6FCD891-6F88-4AB4-8902-ECE588D7072C}"/>
              </a:ext>
            </a:extLst>
          </p:cNvPr>
          <p:cNvSpPr/>
          <p:nvPr/>
        </p:nvSpPr>
        <p:spPr>
          <a:xfrm flipV="1">
            <a:off x="8369654" y="3702044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97561E-57B4-4AB8-82DC-F54081370710}"/>
              </a:ext>
            </a:extLst>
          </p:cNvPr>
          <p:cNvSpPr/>
          <p:nvPr/>
        </p:nvSpPr>
        <p:spPr>
          <a:xfrm flipV="1">
            <a:off x="8925291" y="4367842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0A740B2-3C81-46D8-8732-38A9143474FE}"/>
              </a:ext>
            </a:extLst>
          </p:cNvPr>
          <p:cNvSpPr/>
          <p:nvPr/>
        </p:nvSpPr>
        <p:spPr>
          <a:xfrm flipV="1">
            <a:off x="9436650" y="3716616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D90FDAA-6558-45EB-9901-76558F5FB6FE}"/>
              </a:ext>
            </a:extLst>
          </p:cNvPr>
          <p:cNvSpPr/>
          <p:nvPr/>
        </p:nvSpPr>
        <p:spPr>
          <a:xfrm flipV="1">
            <a:off x="9933227" y="3734312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483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2B96-0569-4B93-8F5A-F6EA1855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Sampling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D881B3C-3AF6-4360-9231-068B07F6267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9761681"/>
                  </p:ext>
                </p:extLst>
              </p:nvPr>
            </p:nvGraphicFramePr>
            <p:xfrm>
              <a:off x="1096963" y="1539875"/>
              <a:ext cx="10058400" cy="43896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9725">
                      <a:extLst>
                        <a:ext uri="{9D8B030D-6E8A-4147-A177-3AD203B41FA5}">
                          <a16:colId xmlns:a16="http://schemas.microsoft.com/office/drawing/2014/main" val="2040353321"/>
                        </a:ext>
                      </a:extLst>
                    </a:gridCol>
                    <a:gridCol w="2877312">
                      <a:extLst>
                        <a:ext uri="{9D8B030D-6E8A-4147-A177-3AD203B41FA5}">
                          <a16:colId xmlns:a16="http://schemas.microsoft.com/office/drawing/2014/main" val="278860687"/>
                        </a:ext>
                      </a:extLst>
                    </a:gridCol>
                    <a:gridCol w="2859024">
                      <a:extLst>
                        <a:ext uri="{9D8B030D-6E8A-4147-A177-3AD203B41FA5}">
                          <a16:colId xmlns:a16="http://schemas.microsoft.com/office/drawing/2014/main" val="3925462427"/>
                        </a:ext>
                      </a:extLst>
                    </a:gridCol>
                    <a:gridCol w="2962339">
                      <a:extLst>
                        <a:ext uri="{9D8B030D-6E8A-4147-A177-3AD203B41FA5}">
                          <a16:colId xmlns:a16="http://schemas.microsoft.com/office/drawing/2014/main" val="1469058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Time 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Frequency-domain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PSD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586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DAC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𝑛𝑇</m:t>
                                      </m:r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/>
                                    </a:rPr>
                                    <m:t>𝑇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𝑓𝑇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4748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</a:t>
                          </a:r>
                          <a:r>
                            <a:rPr lang="en-US" sz="1600" dirty="0" err="1"/>
                            <a:t>upsampling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𝑘𝑀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𝑒𝑙𝑠𝑒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0994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ADC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=−∞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br>
                            <a:rPr lang="en-US" sz="160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=−∞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br>
                            <a:rPr lang="en-US" sz="160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630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ADC.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No aliasing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br>
                            <a:rPr lang="en-US" sz="1600" dirty="0"/>
                          </a:b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069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decimation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𝑛𝑀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8344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decimation.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No aliasing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𝑛𝑀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38967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D881B3C-3AF6-4360-9231-068B07F6267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9761681"/>
                  </p:ext>
                </p:extLst>
              </p:nvPr>
            </p:nvGraphicFramePr>
            <p:xfrm>
              <a:off x="1096963" y="1539875"/>
              <a:ext cx="10058400" cy="43896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9725">
                      <a:extLst>
                        <a:ext uri="{9D8B030D-6E8A-4147-A177-3AD203B41FA5}">
                          <a16:colId xmlns:a16="http://schemas.microsoft.com/office/drawing/2014/main" val="2040353321"/>
                        </a:ext>
                      </a:extLst>
                    </a:gridCol>
                    <a:gridCol w="2877312">
                      <a:extLst>
                        <a:ext uri="{9D8B030D-6E8A-4147-A177-3AD203B41FA5}">
                          <a16:colId xmlns:a16="http://schemas.microsoft.com/office/drawing/2014/main" val="278860687"/>
                        </a:ext>
                      </a:extLst>
                    </a:gridCol>
                    <a:gridCol w="2859024">
                      <a:extLst>
                        <a:ext uri="{9D8B030D-6E8A-4147-A177-3AD203B41FA5}">
                          <a16:colId xmlns:a16="http://schemas.microsoft.com/office/drawing/2014/main" val="3925462427"/>
                        </a:ext>
                      </a:extLst>
                    </a:gridCol>
                    <a:gridCol w="2962339">
                      <a:extLst>
                        <a:ext uri="{9D8B030D-6E8A-4147-A177-3AD203B41FA5}">
                          <a16:colId xmlns:a16="http://schemas.microsoft.com/office/drawing/2014/main" val="1469058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Time 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Frequency-domain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PSD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586643"/>
                      </a:ext>
                    </a:extLst>
                  </a:tr>
                  <a:tr h="480505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DAC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79747" r="-203602" b="-751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79747" r="-104468" b="-751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79747" r="-1029" b="-751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4748247"/>
                      </a:ext>
                    </a:extLst>
                  </a:tr>
                  <a:tr h="635381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</a:t>
                          </a:r>
                          <a:r>
                            <a:rPr lang="en-US" sz="1600" dirty="0" err="1"/>
                            <a:t>upsampling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136538" r="-203602" b="-47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136538" r="-104468" b="-47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136538" r="-1029" b="-471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994613"/>
                      </a:ext>
                    </a:extLst>
                  </a:tr>
                  <a:tr h="80067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ADC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186364" r="-203602" b="-27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186364" r="-104468" b="-27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186364" r="-1029" b="-27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630283"/>
                      </a:ext>
                    </a:extLst>
                  </a:tr>
                  <a:tr h="700215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ADC.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No aliasing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328696" r="-203602" b="-21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328696" r="-104468" b="-21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328696" r="-1029" b="-2113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0692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decimation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518947" r="-203602" b="-15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518947" r="-104468" b="-15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518947" r="-1029" b="-15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34452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decimation.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No aliasing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435556" r="-203602" b="-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435556" r="-104468" b="-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435556" r="-1029" b="-96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38967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1ECF-4155-4A14-920E-791ED7D6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310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2B96-0569-4B93-8F5A-F6EA1855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D881B3C-3AF6-4360-9231-068B07F6267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63052952"/>
                  </p:ext>
                </p:extLst>
              </p:nvPr>
            </p:nvGraphicFramePr>
            <p:xfrm>
              <a:off x="1096963" y="1539875"/>
              <a:ext cx="10058400" cy="3012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9725">
                      <a:extLst>
                        <a:ext uri="{9D8B030D-6E8A-4147-A177-3AD203B41FA5}">
                          <a16:colId xmlns:a16="http://schemas.microsoft.com/office/drawing/2014/main" val="2040353321"/>
                        </a:ext>
                      </a:extLst>
                    </a:gridCol>
                    <a:gridCol w="2505456">
                      <a:extLst>
                        <a:ext uri="{9D8B030D-6E8A-4147-A177-3AD203B41FA5}">
                          <a16:colId xmlns:a16="http://schemas.microsoft.com/office/drawing/2014/main" val="278860687"/>
                        </a:ext>
                      </a:extLst>
                    </a:gridCol>
                    <a:gridCol w="2798064">
                      <a:extLst>
                        <a:ext uri="{9D8B030D-6E8A-4147-A177-3AD203B41FA5}">
                          <a16:colId xmlns:a16="http://schemas.microsoft.com/office/drawing/2014/main" val="3925462427"/>
                        </a:ext>
                      </a:extLst>
                    </a:gridCol>
                    <a:gridCol w="3395155">
                      <a:extLst>
                        <a:ext uri="{9D8B030D-6E8A-4147-A177-3AD203B41FA5}">
                          <a16:colId xmlns:a16="http://schemas.microsoft.com/office/drawing/2014/main" val="1469058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Quantity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Time domain 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PSD units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586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TX symbols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dirty="0"/>
                            <a:t>:</a:t>
                          </a:r>
                          <a:r>
                            <a:rPr lang="en-US" sz="1600" baseline="0" dirty="0"/>
                            <a:t>  Energy per sample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</m:oMath>
                          </a14:m>
                          <a:r>
                            <a:rPr lang="en-US" sz="1600" dirty="0"/>
                            <a:t>Energy</a:t>
                          </a:r>
                          <a:r>
                            <a:rPr lang="en-US" sz="1600" baseline="0" dirty="0"/>
                            <a:t> per sample per radian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474824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sz="1600" dirty="0"/>
                            <a:t>TX modulation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=∑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𝑛𝑇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Samples / sec</a:t>
                          </a:r>
                          <a:br>
                            <a:rPr lang="en-US" sz="1600" dirty="0"/>
                          </a:b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 Samp / Hz = </a:t>
                          </a:r>
                          <a:r>
                            <a:rPr lang="en-US" sz="1600" dirty="0" err="1"/>
                            <a:t>Samp</a:t>
                          </a:r>
                          <a:r>
                            <a:rPr lang="en-US" sz="1600" baseline="0" dirty="0"/>
                            <a:t> x sec</a:t>
                          </a:r>
                          <a:br>
                            <a:rPr lang="en-US" sz="1600" baseline="0" dirty="0"/>
                          </a:b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099461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 Energy / sec = 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:</a:t>
                          </a:r>
                          <a:r>
                            <a:rPr lang="en-US" sz="1600" baseline="0" dirty="0"/>
                            <a:t>  Power / Hz = Energy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630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RX signal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dirty="0"/>
                            <a:t> :  Energy</a:t>
                          </a:r>
                          <a:r>
                            <a:rPr lang="en-US" sz="1600" baseline="0" dirty="0"/>
                            <a:t> / sec = power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:</a:t>
                          </a:r>
                          <a:r>
                            <a:rPr lang="en-US" sz="1600" baseline="0" dirty="0"/>
                            <a:t>  Power / Hz = Energy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069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RX filtered &amp; sampled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br>
                            <a:rPr lang="en-US" sz="1600" dirty="0"/>
                          </a:b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𝑟𝑥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 1/(</a:t>
                          </a:r>
                          <a:r>
                            <a:rPr lang="en-US" sz="1600" dirty="0" err="1"/>
                            <a:t>samp</a:t>
                          </a:r>
                          <a:r>
                            <a:rPr lang="en-US" sz="1600" baseline="0" dirty="0"/>
                            <a:t> x time)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𝑟𝑥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 1/(</a:t>
                          </a:r>
                          <a:r>
                            <a:rPr lang="en-US" sz="1600" dirty="0" err="1"/>
                            <a:t>samp</a:t>
                          </a:r>
                          <a:r>
                            <a:rPr lang="en-US" sz="1600" baseline="0" dirty="0"/>
                            <a:t> x Hz)=time/</a:t>
                          </a:r>
                          <a:r>
                            <a:rPr lang="en-US" sz="1600" baseline="0" dirty="0" err="1"/>
                            <a:t>samp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8344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r>
                            <a:rPr lang="en-US" sz="1600" baseline="0" dirty="0"/>
                            <a:t>Energy per sample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</m:oMath>
                          </a14:m>
                          <a:r>
                            <a:rPr lang="en-US" sz="1600" dirty="0"/>
                            <a:t>Energy</a:t>
                          </a:r>
                          <a:r>
                            <a:rPr lang="en-US" sz="1600" baseline="0" dirty="0"/>
                            <a:t> per sample per radian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38967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D881B3C-3AF6-4360-9231-068B07F6267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63052952"/>
                  </p:ext>
                </p:extLst>
              </p:nvPr>
            </p:nvGraphicFramePr>
            <p:xfrm>
              <a:off x="1096963" y="1539875"/>
              <a:ext cx="10058400" cy="3012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9725">
                      <a:extLst>
                        <a:ext uri="{9D8B030D-6E8A-4147-A177-3AD203B41FA5}">
                          <a16:colId xmlns:a16="http://schemas.microsoft.com/office/drawing/2014/main" val="2040353321"/>
                        </a:ext>
                      </a:extLst>
                    </a:gridCol>
                    <a:gridCol w="2505456">
                      <a:extLst>
                        <a:ext uri="{9D8B030D-6E8A-4147-A177-3AD203B41FA5}">
                          <a16:colId xmlns:a16="http://schemas.microsoft.com/office/drawing/2014/main" val="278860687"/>
                        </a:ext>
                      </a:extLst>
                    </a:gridCol>
                    <a:gridCol w="2798064">
                      <a:extLst>
                        <a:ext uri="{9D8B030D-6E8A-4147-A177-3AD203B41FA5}">
                          <a16:colId xmlns:a16="http://schemas.microsoft.com/office/drawing/2014/main" val="3925462427"/>
                        </a:ext>
                      </a:extLst>
                    </a:gridCol>
                    <a:gridCol w="3395155">
                      <a:extLst>
                        <a:ext uri="{9D8B030D-6E8A-4147-A177-3AD203B41FA5}">
                          <a16:colId xmlns:a16="http://schemas.microsoft.com/office/drawing/2014/main" val="1469058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Quantity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Time domain 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PSD units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586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TX symbols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501" t="-103279" r="-248662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103279" r="-12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103279" r="-898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4748247"/>
                      </a:ext>
                    </a:extLst>
                  </a:tr>
                  <a:tr h="579120">
                    <a:tc rowSpan="2">
                      <a:txBody>
                        <a:bodyPr/>
                        <a:lstStyle/>
                        <a:p>
                          <a:r>
                            <a:rPr lang="en-US" sz="1600" dirty="0"/>
                            <a:t>TX modulation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501" t="-79487" r="-248662" b="-143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130526" r="-1221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130526" r="-898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99461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359016" r="-122174" b="-3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359016" r="-898" b="-3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630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RX signal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501" t="-459016" r="-248662" b="-2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459016" r="-122174" b="-2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459016" r="-898" b="-2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0692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RX filtered &amp; sampled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501" t="-358947" r="-248662" b="-7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358947" r="-122174" b="-7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358947" r="-898" b="-7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344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714754" r="-12217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714754" r="-898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38967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1ECF-4155-4A14-920E-791ED7D6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27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13321" y="4149195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162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BBB1-A4BA-45CC-A5E3-1E7B79E0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Sounder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EE932-80A6-4BF4-91A8-271FB39C3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channel </a:t>
            </a:r>
          </a:p>
          <a:p>
            <a:r>
              <a:rPr lang="en-US" dirty="0"/>
              <a:t>Useful for:</a:t>
            </a:r>
          </a:p>
          <a:p>
            <a:pPr lvl="1"/>
            <a:r>
              <a:rPr lang="en-US" dirty="0"/>
              <a:t>Wireless propagation analysis</a:t>
            </a:r>
          </a:p>
          <a:p>
            <a:pPr lvl="1"/>
            <a:r>
              <a:rPr lang="en-US" dirty="0"/>
              <a:t>Measure multipath components, signal strengths, directions of arrival</a:t>
            </a:r>
          </a:p>
          <a:p>
            <a:pPr lvl="1"/>
            <a:r>
              <a:rPr lang="en-US" dirty="0"/>
              <a:t>But, also good for debugging any front-end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CF99A-0A25-4904-800F-4892E50F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  <p:pic>
        <p:nvPicPr>
          <p:cNvPr id="1026" name="Picture 2" descr="Image result for channel sounder">
            <a:extLst>
              <a:ext uri="{FF2B5EF4-FFF2-40B4-BE49-F238E27FC236}">
                <a16:creationId xmlns:a16="http://schemas.microsoft.com/office/drawing/2014/main" id="{59066D7E-BB4F-4323-B76D-6AB9E79B7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435" y="2432807"/>
            <a:ext cx="3114212" cy="234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AC3978-575A-4A75-887C-E2F6A7ECF6CC}"/>
              </a:ext>
            </a:extLst>
          </p:cNvPr>
          <p:cNvSpPr txBox="1"/>
          <p:nvPr/>
        </p:nvSpPr>
        <p:spPr>
          <a:xfrm>
            <a:off x="6316474" y="5226097"/>
            <a:ext cx="5770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MmWave</a:t>
            </a:r>
            <a:r>
              <a:rPr lang="en-US" sz="1400" dirty="0"/>
              <a:t> and sub-THz channel sounder by Rappaport lab</a:t>
            </a:r>
          </a:p>
          <a:p>
            <a:r>
              <a:rPr lang="en-US" sz="1400" dirty="0"/>
              <a:t>https://wireless.engineering.nyu.edu/mmwave-5g-and-6g-channel-sounder/</a:t>
            </a:r>
          </a:p>
        </p:txBody>
      </p:sp>
      <p:pic>
        <p:nvPicPr>
          <p:cNvPr id="1028" name="Picture 4" descr="Image result for wireless channel impulse response">
            <a:extLst>
              <a:ext uri="{FF2B5EF4-FFF2-40B4-BE49-F238E27FC236}">
                <a16:creationId xmlns:a16="http://schemas.microsoft.com/office/drawing/2014/main" id="{68941427-A01D-48A4-8A22-959036FBC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600" y="4001300"/>
            <a:ext cx="1617543" cy="1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6F9D9B-98E9-445E-8933-B8322307F6D6}"/>
              </a:ext>
            </a:extLst>
          </p:cNvPr>
          <p:cNvSpPr txBox="1"/>
          <p:nvPr/>
        </p:nvSpPr>
        <p:spPr>
          <a:xfrm>
            <a:off x="1416436" y="496240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31C594-CA81-419C-86FE-FCDE29CCD030}"/>
              </a:ext>
            </a:extLst>
          </p:cNvPr>
          <p:cNvSpPr txBox="1"/>
          <p:nvPr/>
        </p:nvSpPr>
        <p:spPr>
          <a:xfrm>
            <a:off x="6064683" y="4867958"/>
            <a:ext cx="42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pic>
        <p:nvPicPr>
          <p:cNvPr id="1030" name="Picture 6" descr="Image result for horn antenna">
            <a:extLst>
              <a:ext uri="{FF2B5EF4-FFF2-40B4-BE49-F238E27FC236}">
                <a16:creationId xmlns:a16="http://schemas.microsoft.com/office/drawing/2014/main" id="{BDA89612-42DF-4A96-9CDC-47D5CA9EB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498" y="4319403"/>
            <a:ext cx="825737" cy="59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8ADE13-79A4-4AEA-8CB6-CE495E6EE2CF}"/>
              </a:ext>
            </a:extLst>
          </p:cNvPr>
          <p:cNvSpPr/>
          <p:nvPr/>
        </p:nvSpPr>
        <p:spPr>
          <a:xfrm>
            <a:off x="1293159" y="4232629"/>
            <a:ext cx="663657" cy="5974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6" descr="Image result for horn antenna">
            <a:extLst>
              <a:ext uri="{FF2B5EF4-FFF2-40B4-BE49-F238E27FC236}">
                <a16:creationId xmlns:a16="http://schemas.microsoft.com/office/drawing/2014/main" id="{00740E12-5E7F-4F9E-86AF-E48BBAD0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55173">
            <a:off x="5223496" y="4286590"/>
            <a:ext cx="825737" cy="59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82BB6D-5A9E-45BF-93C5-2793FAF02067}"/>
              </a:ext>
            </a:extLst>
          </p:cNvPr>
          <p:cNvSpPr/>
          <p:nvPr/>
        </p:nvSpPr>
        <p:spPr>
          <a:xfrm>
            <a:off x="5984645" y="4232629"/>
            <a:ext cx="663657" cy="5974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D388119-E2D0-4FF5-BC5B-90217A63C0CA}"/>
              </a:ext>
            </a:extLst>
          </p:cNvPr>
          <p:cNvSpPr/>
          <p:nvPr/>
        </p:nvSpPr>
        <p:spPr>
          <a:xfrm>
            <a:off x="2517652" y="4424860"/>
            <a:ext cx="432816" cy="166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4973C19-C237-4E3B-BDF3-4C0ED25B049F}"/>
              </a:ext>
            </a:extLst>
          </p:cNvPr>
          <p:cNvSpPr/>
          <p:nvPr/>
        </p:nvSpPr>
        <p:spPr>
          <a:xfrm>
            <a:off x="4659736" y="4451577"/>
            <a:ext cx="432816" cy="166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147E56-46A4-4E8F-AA4C-6C1C85B48ED5}"/>
              </a:ext>
            </a:extLst>
          </p:cNvPr>
          <p:cNvSpPr txBox="1"/>
          <p:nvPr/>
        </p:nvSpPr>
        <p:spPr>
          <a:xfrm>
            <a:off x="2945939" y="5289578"/>
            <a:ext cx="1900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Channel impulse response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33D87-DCD8-49BC-84F9-3DC176BBF9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76251" y="3351060"/>
            <a:ext cx="650240" cy="6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219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3393-40AC-462B-A3A2-86370C5A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FFT-Based Channel Sounding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9BBCC6-8AA5-497B-B5AE-6D9965562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Effective discrete-time 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Select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Repeatedly transmit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FFT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Receiver will get: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𝐼𝐹𝐹𝑇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Get channel response: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𝑁𝑇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from calibration</a:t>
                </a:r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Provides a discrete estimate of the channel.</a:t>
                </a:r>
              </a:p>
              <a:p>
                <a:r>
                  <a:rPr lang="en-US" dirty="0"/>
                  <a:t>More in the lab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9BBCC6-8AA5-497B-B5AE-6D9965562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F38AA-EB5C-4D9B-AE71-6B4FE406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7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C3F6-BCB3-4C18-9388-3F1C2D33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Ideal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4419C-F4C8-4B4F-8FE8-9FD474F8A3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21775"/>
                <a:ext cx="6798597" cy="4347321"/>
              </a:xfrm>
            </p:spPr>
            <p:txBody>
              <a:bodyPr/>
              <a:lstStyle/>
              <a:p>
                <a:r>
                  <a:rPr lang="en-US" dirty="0"/>
                  <a:t>Three problems in implementing an ideal A/D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Problem 1</a:t>
                </a:r>
                <a:r>
                  <a:rPr lang="en-US" dirty="0"/>
                  <a:t>:  No circuit exactly samples at one instant</a:t>
                </a:r>
              </a:p>
              <a:p>
                <a:pPr lvl="1"/>
                <a:r>
                  <a:rPr lang="en-US" dirty="0"/>
                  <a:t>Most circuits integrate over some period</a:t>
                </a:r>
              </a:p>
              <a:p>
                <a:pPr lvl="1"/>
                <a:r>
                  <a:rPr lang="en-US" dirty="0"/>
                  <a:t>Ex:  Charge fills a capacitor at the input to the A/D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Problem 2</a:t>
                </a:r>
                <a:r>
                  <a:rPr lang="en-US" dirty="0"/>
                  <a:t>:  Out-of-band emissions (“blockers”)</a:t>
                </a:r>
              </a:p>
              <a:p>
                <a:pPr lvl="1"/>
                <a:r>
                  <a:rPr lang="en-US" dirty="0"/>
                  <a:t>The received signal may contain signals at neighboring frequencies</a:t>
                </a:r>
              </a:p>
              <a:p>
                <a:pPr lvl="1"/>
                <a:r>
                  <a:rPr lang="en-US" dirty="0"/>
                  <a:t>Ex:  Transmissions in other wireless channels</a:t>
                </a:r>
              </a:p>
              <a:p>
                <a:pPr lvl="1"/>
                <a:r>
                  <a:rPr lang="en-US" dirty="0"/>
                  <a:t>The system may not have control over these</a:t>
                </a:r>
              </a:p>
              <a:p>
                <a:pPr lvl="1"/>
                <a:r>
                  <a:rPr lang="en-US" dirty="0"/>
                  <a:t>Without filtering, these will be aliased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4419C-F4C8-4B4F-8FE8-9FD474F8A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21775"/>
                <a:ext cx="6798597" cy="4347321"/>
              </a:xfrm>
              <a:blipFill>
                <a:blip r:embed="rId2"/>
                <a:stretch>
                  <a:fillRect l="-2152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F61AB-0440-4665-8D99-D418F56E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F8B17-FC1D-462E-A766-2142A24C1205}"/>
              </a:ext>
            </a:extLst>
          </p:cNvPr>
          <p:cNvSpPr/>
          <p:nvPr/>
        </p:nvSpPr>
        <p:spPr>
          <a:xfrm>
            <a:off x="9068734" y="1890667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6EC7A-7E70-4214-81DD-8A129FA7933F}"/>
              </a:ext>
            </a:extLst>
          </p:cNvPr>
          <p:cNvSpPr txBox="1"/>
          <p:nvPr/>
        </p:nvSpPr>
        <p:spPr>
          <a:xfrm>
            <a:off x="8790998" y="252606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 A/D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771544-A25A-42E3-82A4-8D5B1066408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298056" y="2180813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C8ADB8-0EB1-4762-B818-B3256B97C664}"/>
              </a:ext>
            </a:extLst>
          </p:cNvPr>
          <p:cNvCxnSpPr>
            <a:cxnSpLocks/>
          </p:cNvCxnSpPr>
          <p:nvPr/>
        </p:nvCxnSpPr>
        <p:spPr>
          <a:xfrm>
            <a:off x="9842457" y="2166986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78059-9B08-4798-8A44-6E7ADA9FA9DC}"/>
                  </a:ext>
                </a:extLst>
              </p:cNvPr>
              <p:cNvSpPr txBox="1"/>
              <p:nvPr/>
            </p:nvSpPr>
            <p:spPr>
              <a:xfrm>
                <a:off x="8328332" y="1754405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78059-9B08-4798-8A44-6E7ADA9FA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32" y="1754405"/>
                <a:ext cx="6658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12B41-6B99-486F-B8E5-4AD353E48DC7}"/>
                  </a:ext>
                </a:extLst>
              </p:cNvPr>
              <p:cNvSpPr txBox="1"/>
              <p:nvPr/>
            </p:nvSpPr>
            <p:spPr>
              <a:xfrm>
                <a:off x="10421125" y="1989211"/>
                <a:ext cx="650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12B41-6B99-486F-B8E5-4AD353E48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125" y="1989211"/>
                <a:ext cx="6502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325FDD-6CE7-409E-B9B7-84AA312B0CA3}"/>
              </a:ext>
            </a:extLst>
          </p:cNvPr>
          <p:cNvCxnSpPr>
            <a:cxnSpLocks/>
          </p:cNvCxnSpPr>
          <p:nvPr/>
        </p:nvCxnSpPr>
        <p:spPr>
          <a:xfrm>
            <a:off x="9252142" y="1996816"/>
            <a:ext cx="288230" cy="3617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058094-7B79-4301-B438-F05D14A260C7}"/>
              </a:ext>
            </a:extLst>
          </p:cNvPr>
          <p:cNvCxnSpPr>
            <a:cxnSpLocks/>
          </p:cNvCxnSpPr>
          <p:nvPr/>
        </p:nvCxnSpPr>
        <p:spPr>
          <a:xfrm>
            <a:off x="9520349" y="2356124"/>
            <a:ext cx="213582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A77FECA1-CFC7-48AF-8F71-270F25FF528F}"/>
              </a:ext>
            </a:extLst>
          </p:cNvPr>
          <p:cNvSpPr/>
          <p:nvPr/>
        </p:nvSpPr>
        <p:spPr>
          <a:xfrm>
            <a:off x="9226673" y="2104913"/>
            <a:ext cx="453863" cy="440514"/>
          </a:xfrm>
          <a:prstGeom prst="arc">
            <a:avLst>
              <a:gd name="adj1" fmla="val 11801949"/>
              <a:gd name="adj2" fmla="val 18369501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E0BD3B-FDDC-4398-9C23-3500325526DE}"/>
              </a:ext>
            </a:extLst>
          </p:cNvPr>
          <p:cNvSpPr/>
          <p:nvPr/>
        </p:nvSpPr>
        <p:spPr>
          <a:xfrm>
            <a:off x="8943766" y="3860086"/>
            <a:ext cx="467212" cy="746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50D88F-CFD4-4989-B2BE-65EB1009FC8F}"/>
              </a:ext>
            </a:extLst>
          </p:cNvPr>
          <p:cNvCxnSpPr>
            <a:cxnSpLocks/>
          </p:cNvCxnSpPr>
          <p:nvPr/>
        </p:nvCxnSpPr>
        <p:spPr>
          <a:xfrm>
            <a:off x="8529950" y="4605372"/>
            <a:ext cx="2409478" cy="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34695F-83D6-4DAE-A5CE-4449935B11B3}"/>
              </a:ext>
            </a:extLst>
          </p:cNvPr>
          <p:cNvCxnSpPr>
            <a:cxnSpLocks/>
          </p:cNvCxnSpPr>
          <p:nvPr/>
        </p:nvCxnSpPr>
        <p:spPr>
          <a:xfrm flipV="1">
            <a:off x="9176259" y="3557483"/>
            <a:ext cx="1045" cy="118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2D28806-D777-46FF-B029-4BC355323B60}"/>
                  </a:ext>
                </a:extLst>
              </p:cNvPr>
              <p:cNvSpPr txBox="1"/>
              <p:nvPr/>
            </p:nvSpPr>
            <p:spPr>
              <a:xfrm rot="16200000">
                <a:off x="7742399" y="3759184"/>
                <a:ext cx="10105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PSD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2D28806-D777-46FF-B029-4BC355323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42399" y="3759184"/>
                <a:ext cx="1010533" cy="307777"/>
              </a:xfrm>
              <a:prstGeom prst="rect">
                <a:avLst/>
              </a:prstGeom>
              <a:blipFill>
                <a:blip r:embed="rId5"/>
                <a:stretch>
                  <a:fillRect l="-4000" r="-20000"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907169A-CED3-454D-9735-5FCA6C054E04}"/>
              </a:ext>
            </a:extLst>
          </p:cNvPr>
          <p:cNvSpPr txBox="1"/>
          <p:nvPr/>
        </p:nvSpPr>
        <p:spPr>
          <a:xfrm>
            <a:off x="10939428" y="4484479"/>
            <a:ext cx="987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Frequency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6704A5-62A5-4C25-BA9B-E038C8720833}"/>
              </a:ext>
            </a:extLst>
          </p:cNvPr>
          <p:cNvSpPr txBox="1"/>
          <p:nvPr/>
        </p:nvSpPr>
        <p:spPr>
          <a:xfrm>
            <a:off x="9007938" y="471085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23FF57-D35D-4208-9B1D-A86A0B05EBA4}"/>
              </a:ext>
            </a:extLst>
          </p:cNvPr>
          <p:cNvCxnSpPr/>
          <p:nvPr/>
        </p:nvCxnSpPr>
        <p:spPr>
          <a:xfrm>
            <a:off x="8790998" y="4487414"/>
            <a:ext cx="0" cy="304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132F52-F7FC-4BBA-8808-74F750204D63}"/>
              </a:ext>
            </a:extLst>
          </p:cNvPr>
          <p:cNvCxnSpPr/>
          <p:nvPr/>
        </p:nvCxnSpPr>
        <p:spPr>
          <a:xfrm>
            <a:off x="9627140" y="4487414"/>
            <a:ext cx="0" cy="304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C6D02C-C576-46D8-9C95-48220100A39D}"/>
              </a:ext>
            </a:extLst>
          </p:cNvPr>
          <p:cNvSpPr txBox="1"/>
          <p:nvPr/>
        </p:nvSpPr>
        <p:spPr>
          <a:xfrm>
            <a:off x="8726360" y="3223140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72AF5B-99C4-444F-9F79-E800E5664990}"/>
              </a:ext>
            </a:extLst>
          </p:cNvPr>
          <p:cNvSpPr/>
          <p:nvPr/>
        </p:nvSpPr>
        <p:spPr>
          <a:xfrm>
            <a:off x="9839633" y="4063350"/>
            <a:ext cx="467212" cy="5430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5CCB62-5198-49FF-A82C-5EF0AFFF0BA2}"/>
              </a:ext>
            </a:extLst>
          </p:cNvPr>
          <p:cNvSpPr txBox="1"/>
          <p:nvPr/>
        </p:nvSpPr>
        <p:spPr>
          <a:xfrm>
            <a:off x="9643471" y="3642879"/>
            <a:ext cx="108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Interferer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6BDCB7-B55B-4873-A4FF-C108F342B2F6}"/>
                  </a:ext>
                </a:extLst>
              </p:cNvPr>
              <p:cNvSpPr txBox="1"/>
              <p:nvPr/>
            </p:nvSpPr>
            <p:spPr>
              <a:xfrm>
                <a:off x="9453604" y="4817316"/>
                <a:ext cx="363305" cy="500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6BDCB7-B55B-4873-A4FF-C108F342B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604" y="4817316"/>
                <a:ext cx="363305" cy="500458"/>
              </a:xfrm>
              <a:prstGeom prst="rect">
                <a:avLst/>
              </a:prstGeom>
              <a:blipFill>
                <a:blip r:embed="rId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5B169D-195F-4EFD-BC9E-CEA61986757D}"/>
                  </a:ext>
                </a:extLst>
              </p:cNvPr>
              <p:cNvSpPr txBox="1"/>
              <p:nvPr/>
            </p:nvSpPr>
            <p:spPr>
              <a:xfrm>
                <a:off x="8466254" y="4811219"/>
                <a:ext cx="527901" cy="500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5B169D-195F-4EFD-BC9E-CEA619867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254" y="4811219"/>
                <a:ext cx="527901" cy="500458"/>
              </a:xfrm>
              <a:prstGeom prst="rect">
                <a:avLst/>
              </a:prstGeom>
              <a:blipFill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19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C3F6-BCB3-4C18-9388-3F1C2D33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Ideal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4419C-F4C8-4B4F-8FE8-9FD474F8A3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21775"/>
                <a:ext cx="6798597" cy="4347321"/>
              </a:xfrm>
            </p:spPr>
            <p:txBody>
              <a:bodyPr/>
              <a:lstStyle/>
              <a:p>
                <a:r>
                  <a:rPr lang="en-US" dirty="0"/>
                  <a:t>Three problems in implementing an ideal A/D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Problem 3</a:t>
                </a:r>
                <a:r>
                  <a:rPr lang="en-US" dirty="0"/>
                  <a:t>:  No noise filtering</a:t>
                </a:r>
              </a:p>
              <a:p>
                <a:pPr lvl="1"/>
                <a:r>
                  <a:rPr lang="en-US" dirty="0"/>
                  <a:t>Suppose that in some symbol period: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“desired signal” +  “noise”. </a:t>
                </a:r>
              </a:p>
              <a:p>
                <a:pPr lvl="1"/>
                <a:r>
                  <a:rPr lang="en-US" dirty="0"/>
                  <a:t>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will appears in any sample.</a:t>
                </a:r>
              </a:p>
              <a:p>
                <a:pPr lvl="1"/>
                <a:r>
                  <a:rPr lang="en-US" dirty="0"/>
                  <a:t>But, suppose we average: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Effective noise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will, in general, have a lower variance</a:t>
                </a:r>
              </a:p>
              <a:p>
                <a:pPr lvl="1"/>
                <a:r>
                  <a:rPr lang="en-US" dirty="0"/>
                  <a:t>We will describe this more next unit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4419C-F4C8-4B4F-8FE8-9FD474F8A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21775"/>
                <a:ext cx="6798597" cy="4347321"/>
              </a:xfrm>
              <a:blipFill>
                <a:blip r:embed="rId2"/>
                <a:stretch>
                  <a:fillRect l="-2152" t="-1543" r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F61AB-0440-4665-8D99-D418F56E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F8B17-FC1D-462E-A766-2142A24C1205}"/>
              </a:ext>
            </a:extLst>
          </p:cNvPr>
          <p:cNvSpPr/>
          <p:nvPr/>
        </p:nvSpPr>
        <p:spPr>
          <a:xfrm>
            <a:off x="9068734" y="1890667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6EC7A-7E70-4214-81DD-8A129FA7933F}"/>
              </a:ext>
            </a:extLst>
          </p:cNvPr>
          <p:cNvSpPr txBox="1"/>
          <p:nvPr/>
        </p:nvSpPr>
        <p:spPr>
          <a:xfrm>
            <a:off x="8790998" y="252606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 A/D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771544-A25A-42E3-82A4-8D5B1066408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298056" y="2180813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C8ADB8-0EB1-4762-B818-B3256B97C664}"/>
              </a:ext>
            </a:extLst>
          </p:cNvPr>
          <p:cNvCxnSpPr>
            <a:cxnSpLocks/>
          </p:cNvCxnSpPr>
          <p:nvPr/>
        </p:nvCxnSpPr>
        <p:spPr>
          <a:xfrm>
            <a:off x="9842457" y="2166986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78059-9B08-4798-8A44-6E7ADA9FA9DC}"/>
                  </a:ext>
                </a:extLst>
              </p:cNvPr>
              <p:cNvSpPr txBox="1"/>
              <p:nvPr/>
            </p:nvSpPr>
            <p:spPr>
              <a:xfrm>
                <a:off x="8328332" y="1754405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78059-9B08-4798-8A44-6E7ADA9FA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32" y="1754405"/>
                <a:ext cx="6658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12B41-6B99-486F-B8E5-4AD353E48DC7}"/>
                  </a:ext>
                </a:extLst>
              </p:cNvPr>
              <p:cNvSpPr txBox="1"/>
              <p:nvPr/>
            </p:nvSpPr>
            <p:spPr>
              <a:xfrm>
                <a:off x="10421125" y="1989211"/>
                <a:ext cx="650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12B41-6B99-486F-B8E5-4AD353E48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125" y="1989211"/>
                <a:ext cx="6502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325FDD-6CE7-409E-B9B7-84AA312B0CA3}"/>
              </a:ext>
            </a:extLst>
          </p:cNvPr>
          <p:cNvCxnSpPr>
            <a:cxnSpLocks/>
          </p:cNvCxnSpPr>
          <p:nvPr/>
        </p:nvCxnSpPr>
        <p:spPr>
          <a:xfrm>
            <a:off x="9252142" y="1996816"/>
            <a:ext cx="288230" cy="3617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058094-7B79-4301-B438-F05D14A260C7}"/>
              </a:ext>
            </a:extLst>
          </p:cNvPr>
          <p:cNvCxnSpPr>
            <a:cxnSpLocks/>
          </p:cNvCxnSpPr>
          <p:nvPr/>
        </p:nvCxnSpPr>
        <p:spPr>
          <a:xfrm>
            <a:off x="9520349" y="2356124"/>
            <a:ext cx="213582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A77FECA1-CFC7-48AF-8F71-270F25FF528F}"/>
              </a:ext>
            </a:extLst>
          </p:cNvPr>
          <p:cNvSpPr/>
          <p:nvPr/>
        </p:nvSpPr>
        <p:spPr>
          <a:xfrm>
            <a:off x="9226673" y="2104913"/>
            <a:ext cx="453863" cy="440514"/>
          </a:xfrm>
          <a:prstGeom prst="arc">
            <a:avLst>
              <a:gd name="adj1" fmla="val 11801949"/>
              <a:gd name="adj2" fmla="val 18369501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3E5509-CDDF-43E7-B7FC-6B68A2DAD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560" y="3212540"/>
            <a:ext cx="3359623" cy="261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9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Step Receiver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061235"/>
                <a:ext cx="10058400" cy="280786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Discussion motivates a two step process</a:t>
                </a:r>
              </a:p>
              <a:p>
                <a:r>
                  <a:rPr lang="en-US" dirty="0"/>
                  <a:t>Step 1: Receive filter: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the RX filter response</a:t>
                </a:r>
              </a:p>
              <a:p>
                <a:r>
                  <a:rPr lang="en-US" dirty="0"/>
                  <a:t>Step 2:  Sample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Filter is useful to:</a:t>
                </a:r>
              </a:p>
              <a:p>
                <a:pPr lvl="1"/>
                <a:r>
                  <a:rPr lang="en-US" dirty="0"/>
                  <a:t>Model imperfections in the sampling</a:t>
                </a:r>
              </a:p>
              <a:p>
                <a:pPr lvl="1"/>
                <a:r>
                  <a:rPr lang="en-US" dirty="0"/>
                  <a:t>Filter out blockers.  Anti-aliasing</a:t>
                </a:r>
              </a:p>
              <a:p>
                <a:pPr lvl="1"/>
                <a:r>
                  <a:rPr lang="en-US" dirty="0"/>
                  <a:t>Average out noise (more on this later)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061235"/>
                <a:ext cx="10058400" cy="2807862"/>
              </a:xfrm>
              <a:blipFill>
                <a:blip r:embed="rId3"/>
                <a:stretch>
                  <a:fillRect l="-1333" t="-2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487927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8159" y="2311118"/>
                <a:ext cx="13331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Analog filter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59" y="2311118"/>
                <a:ext cx="1333122" cy="646331"/>
              </a:xfrm>
              <a:prstGeom prst="rect">
                <a:avLst/>
              </a:prstGeom>
              <a:blipFill>
                <a:blip r:embed="rId4"/>
                <a:stretch>
                  <a:fillRect l="-4128" t="-4717" r="-4128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07695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8756" y="2366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9" name="Straight Arrow Connector 8"/>
          <p:cNvCxnSpPr>
            <a:cxnSpLocks/>
            <a:endCxn id="5" idx="1"/>
          </p:cNvCxnSpPr>
          <p:nvPr/>
        </p:nvCxnSpPr>
        <p:spPr>
          <a:xfrm>
            <a:off x="3598039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87846" y="1836306"/>
                <a:ext cx="641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46" y="1836306"/>
                <a:ext cx="64100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cxnSpLocks/>
            <a:endCxn id="7" idx="1"/>
          </p:cNvCxnSpPr>
          <p:nvPr/>
        </p:nvCxnSpPr>
        <p:spPr>
          <a:xfrm>
            <a:off x="5258073" y="2008057"/>
            <a:ext cx="17496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7781418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626679" y="1684891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93323" y="1720747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symbols</a:t>
            </a:r>
          </a:p>
        </p:txBody>
      </p:sp>
    </p:spTree>
    <p:extLst>
      <p:ext uri="{BB962C8B-B14F-4D97-AF65-F5344CB8AC3E}">
        <p14:creationId xmlns:p14="http://schemas.microsoft.com/office/powerpoint/2010/main" val="27853562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32483</TotalTime>
  <Words>4424</Words>
  <Application>Microsoft Office PowerPoint</Application>
  <PresentationFormat>Widescreen</PresentationFormat>
  <Paragraphs>866</Paragraphs>
  <Slides>64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Calibri</vt:lpstr>
      <vt:lpstr>Cambria Math</vt:lpstr>
      <vt:lpstr>Wingdings</vt:lpstr>
      <vt:lpstr>Retrospect</vt:lpstr>
      <vt:lpstr>Unit 3:  Receive Filtering</vt:lpstr>
      <vt:lpstr>This Unit</vt:lpstr>
      <vt:lpstr>Learning Objectives</vt:lpstr>
      <vt:lpstr>Outline</vt:lpstr>
      <vt:lpstr>Receiver Problem</vt:lpstr>
      <vt:lpstr>Simple Idea:  Sampling</vt:lpstr>
      <vt:lpstr>Problems with Ideal Sampling</vt:lpstr>
      <vt:lpstr>Problems with Ideal Sampling</vt:lpstr>
      <vt:lpstr>Two Step Receiver</vt:lpstr>
      <vt:lpstr>Outline</vt:lpstr>
      <vt:lpstr>End-to-end TX and RX Chain so Far</vt:lpstr>
      <vt:lpstr>Basic Questions</vt:lpstr>
      <vt:lpstr>Inner Products and Orthonormal Signals</vt:lpstr>
      <vt:lpstr>Example Problem</vt:lpstr>
      <vt:lpstr>Orthogonality in Frequency Domain</vt:lpstr>
      <vt:lpstr>Example</vt:lpstr>
      <vt:lpstr>Orthonormal Signals</vt:lpstr>
      <vt:lpstr>Orthonormal Pulses and Matched Filtering</vt:lpstr>
      <vt:lpstr>Reconstruction With Orthonormal Pulses</vt:lpstr>
      <vt:lpstr>Proof of Reconstruction Theorem</vt:lpstr>
      <vt:lpstr>“Practical” Orthogonal Pulses</vt:lpstr>
      <vt:lpstr>Outline</vt:lpstr>
      <vt:lpstr>Modeling the End-to-End System</vt:lpstr>
      <vt:lpstr>Channel Gain</vt:lpstr>
      <vt:lpstr>Channel Gain and With Known Delay</vt:lpstr>
      <vt:lpstr>Integer Delays</vt:lpstr>
      <vt:lpstr>Integer Delays visualized</vt:lpstr>
      <vt:lpstr>General case</vt:lpstr>
      <vt:lpstr>Example 1:  Rectangular Pulse</vt:lpstr>
      <vt:lpstr>Example 2 Illustrated</vt:lpstr>
      <vt:lpstr>Example 2:  Exponential </vt:lpstr>
      <vt:lpstr>Example 2:  Exponential Illustrated </vt:lpstr>
      <vt:lpstr>Effective Discrete-Time Channel</vt:lpstr>
      <vt:lpstr>ISI and Equalization</vt:lpstr>
      <vt:lpstr>Outline</vt:lpstr>
      <vt:lpstr>Digital Channel Frequency Response</vt:lpstr>
      <vt:lpstr>Frequency Response of DT Filter</vt:lpstr>
      <vt:lpstr>Computing Effective DT Frequency Response Summary</vt:lpstr>
      <vt:lpstr>Bandlimited Channel</vt:lpstr>
      <vt:lpstr>Example: Sinc Pulses</vt:lpstr>
      <vt:lpstr>Example: Sinc Pulses with Delay</vt:lpstr>
      <vt:lpstr>Flat Channels</vt:lpstr>
      <vt:lpstr>Numerically Computing the Channel</vt:lpstr>
      <vt:lpstr>Numeric Computation via Discretization</vt:lpstr>
      <vt:lpstr>Example:  Two Path Channel</vt:lpstr>
      <vt:lpstr>MATLAB Code</vt:lpstr>
      <vt:lpstr>Outline</vt:lpstr>
      <vt:lpstr>PSD of a Sampled Signal</vt:lpstr>
      <vt:lpstr>PSD of the Receiver</vt:lpstr>
      <vt:lpstr>Units in RX Chain:  Time Domain</vt:lpstr>
      <vt:lpstr>Units in RX Chain:  PSD</vt:lpstr>
      <vt:lpstr>Sample problem (Solution on board)</vt:lpstr>
      <vt:lpstr>Outline</vt:lpstr>
      <vt:lpstr>Problems with Analog Filtering</vt:lpstr>
      <vt:lpstr>Typical Digital Implementation of RX Filtering</vt:lpstr>
      <vt:lpstr>Frequency Domain Analysis</vt:lpstr>
      <vt:lpstr>Frequency Domain Analysis:  PSD</vt:lpstr>
      <vt:lpstr>Sample problem (Solution on board)</vt:lpstr>
      <vt:lpstr>Filter Design</vt:lpstr>
      <vt:lpstr>Summary of Sampling Relations</vt:lpstr>
      <vt:lpstr>Summary of Units</vt:lpstr>
      <vt:lpstr>Outline</vt:lpstr>
      <vt:lpstr>Channel Sounder</vt:lpstr>
      <vt:lpstr>FFT-Based Channel Sounding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401</cp:revision>
  <cp:lastPrinted>2017-03-30T17:15:31Z</cp:lastPrinted>
  <dcterms:created xsi:type="dcterms:W3CDTF">2015-03-22T11:15:32Z</dcterms:created>
  <dcterms:modified xsi:type="dcterms:W3CDTF">2019-02-20T22:39:21Z</dcterms:modified>
</cp:coreProperties>
</file>