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8"/>
  </p:notesMasterIdLst>
  <p:sldIdLst>
    <p:sldId id="258" r:id="rId2"/>
    <p:sldId id="282" r:id="rId3"/>
    <p:sldId id="2683" r:id="rId4"/>
    <p:sldId id="294" r:id="rId5"/>
    <p:sldId id="295" r:id="rId6"/>
    <p:sldId id="296" r:id="rId7"/>
    <p:sldId id="2684" r:id="rId8"/>
    <p:sldId id="260" r:id="rId9"/>
    <p:sldId id="306" r:id="rId10"/>
    <p:sldId id="307" r:id="rId11"/>
    <p:sldId id="308" r:id="rId12"/>
    <p:sldId id="309" r:id="rId13"/>
    <p:sldId id="312" r:id="rId14"/>
    <p:sldId id="313" r:id="rId15"/>
    <p:sldId id="266" r:id="rId16"/>
    <p:sldId id="310" r:id="rId17"/>
    <p:sldId id="316" r:id="rId18"/>
    <p:sldId id="317" r:id="rId19"/>
    <p:sldId id="311" r:id="rId20"/>
    <p:sldId id="2685" r:id="rId21"/>
    <p:sldId id="298" r:id="rId22"/>
    <p:sldId id="299" r:id="rId23"/>
    <p:sldId id="284" r:id="rId24"/>
    <p:sldId id="285" r:id="rId25"/>
    <p:sldId id="300" r:id="rId26"/>
    <p:sldId id="303" r:id="rId27"/>
    <p:sldId id="288" r:id="rId28"/>
    <p:sldId id="290" r:id="rId29"/>
    <p:sldId id="292" r:id="rId30"/>
    <p:sldId id="302" r:id="rId31"/>
    <p:sldId id="320" r:id="rId32"/>
    <p:sldId id="287" r:id="rId33"/>
    <p:sldId id="291" r:id="rId34"/>
    <p:sldId id="322" r:id="rId35"/>
    <p:sldId id="2686" r:id="rId36"/>
    <p:sldId id="2593" r:id="rId37"/>
    <p:sldId id="2594" r:id="rId38"/>
    <p:sldId id="2595" r:id="rId39"/>
    <p:sldId id="2596" r:id="rId40"/>
    <p:sldId id="2597" r:id="rId41"/>
    <p:sldId id="2598" r:id="rId42"/>
    <p:sldId id="2599" r:id="rId43"/>
    <p:sldId id="2600" r:id="rId44"/>
    <p:sldId id="2681" r:id="rId45"/>
    <p:sldId id="2588" r:id="rId46"/>
    <p:sldId id="2590" r:id="rId47"/>
    <p:sldId id="2589" r:id="rId48"/>
    <p:sldId id="265" r:id="rId49"/>
    <p:sldId id="2591" r:id="rId50"/>
    <p:sldId id="268" r:id="rId51"/>
    <p:sldId id="2601" r:id="rId52"/>
    <p:sldId id="2682" r:id="rId53"/>
    <p:sldId id="2670" r:id="rId54"/>
    <p:sldId id="1034" r:id="rId55"/>
    <p:sldId id="2671" r:id="rId56"/>
    <p:sldId id="1035" r:id="rId57"/>
    <p:sldId id="2672" r:id="rId58"/>
    <p:sldId id="1038" r:id="rId59"/>
    <p:sldId id="2673" r:id="rId60"/>
    <p:sldId id="1039" r:id="rId61"/>
    <p:sldId id="1040" r:id="rId62"/>
    <p:sldId id="2667" r:id="rId63"/>
    <p:sldId id="2674" r:id="rId64"/>
    <p:sldId id="2669" r:id="rId65"/>
    <p:sldId id="2675" r:id="rId66"/>
    <p:sldId id="2676" r:id="rId6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hyperlink" Target="https://openclipart.org/detail/217532/question-mark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6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2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12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5" Type="http://schemas.openxmlformats.org/officeDocument/2006/relationships/image" Target="../media/image121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4:  Signal Space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7BB5-4B74-4C60-A708-08B1C3FA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E67F2-3270-49C6-BA15-849925CAA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of the following are vector 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Solutions on board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E67F2-3270-49C6-BA15-849925CAA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AD752-3CCE-43AC-B886-7A7CE24A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4DEF-04A2-45DE-8CBD-35A22CF0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 of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9387A-3315-4C33-A733-727BD7958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communications, we often need to consider vector spaces of functions</a:t>
                </a:r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Set of continuous functions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“vector”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be complex or real-valued</a:t>
                </a:r>
              </a:p>
              <a:p>
                <a:r>
                  <a:rPr lang="en-US" dirty="0"/>
                  <a:t>We can add and subtract functions as usual: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9387A-3315-4C33-A733-727BD7958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2572-20D9-4735-9303-3414FD8D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0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2DB7-4CD1-4CBD-9150-4774A55F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F47D5-9CAD-48BC-AE83-BFAC45F38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of the following are vector subspaces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Set of differentiable functions</a:t>
                </a:r>
              </a:p>
              <a:p>
                <a:r>
                  <a:rPr lang="en-US" dirty="0"/>
                  <a:t>Set of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Set of polynomial functions</a:t>
                </a:r>
              </a:p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= set of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Solutions on board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F47D5-9CAD-48BC-AE83-BFAC45F38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4F92-5DEF-4944-A060-00337255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0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19DC08-C740-4476-ABE8-8EB718AF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Span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9787C4-889B-4A83-9201-10BA5ED7D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some vector space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the form: 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Span</a:t>
                </a:r>
                <a:r>
                  <a:rPr lang="en-US" dirty="0"/>
                  <a:t>:  The set of all linear combinations of the vectors: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pan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vector subspace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said to span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Example: 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plane that contains the two vectors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9787C4-889B-4A83-9201-10BA5ED7D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EF3C-027B-415F-AA32-535BE1B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linear span">
            <a:extLst>
              <a:ext uri="{FF2B5EF4-FFF2-40B4-BE49-F238E27FC236}">
                <a16:creationId xmlns:a16="http://schemas.microsoft.com/office/drawing/2014/main" id="{4625468B-4D47-44F5-B0DF-D6A814C0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08" y="4779660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1BB66-63A2-4000-9E47-D4A3708FE5BA}"/>
              </a:ext>
            </a:extLst>
          </p:cNvPr>
          <p:cNvSpPr txBox="1"/>
          <p:nvPr/>
        </p:nvSpPr>
        <p:spPr>
          <a:xfrm>
            <a:off x="112014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FB58-AFDF-4D82-B929-E409516DA927}"/>
                  </a:ext>
                </a:extLst>
              </p:cNvPr>
              <p:cNvSpPr txBox="1"/>
              <p:nvPr/>
            </p:nvSpPr>
            <p:spPr>
              <a:xfrm>
                <a:off x="8839200" y="5791200"/>
                <a:ext cx="4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FB58-AFDF-4D82-B929-E409516D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5791200"/>
                <a:ext cx="4886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6CF8E-C5C5-4248-BED1-E3B8E319595C}"/>
                  </a:ext>
                </a:extLst>
              </p:cNvPr>
              <p:cNvSpPr txBox="1"/>
              <p:nvPr/>
            </p:nvSpPr>
            <p:spPr>
              <a:xfrm>
                <a:off x="9066862" y="4615934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6CF8E-C5C5-4248-BED1-E3B8E3195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62" y="4615934"/>
                <a:ext cx="4939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2689CE-9A37-4746-A15F-BF6F1F4F92AD}"/>
                  </a:ext>
                </a:extLst>
              </p:cNvPr>
              <p:cNvSpPr txBox="1"/>
              <p:nvPr/>
            </p:nvSpPr>
            <p:spPr>
              <a:xfrm>
                <a:off x="9353460" y="5120555"/>
                <a:ext cx="2032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2689CE-9A37-4746-A15F-BF6F1F4F9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60" y="5120555"/>
                <a:ext cx="20326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76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19DC08-C740-4476-ABE8-8EB718AF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9787C4-889B-4A83-9201-10BA5ED7D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linearly independent </a:t>
                </a:r>
                <a:r>
                  <a:rPr lang="en-US" dirty="0"/>
                  <a:t>if: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 non-zero combination of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non-zero.</a:t>
                </a:r>
              </a:p>
              <a:p>
                <a:pPr lvl="1"/>
                <a:r>
                  <a:rPr lang="en-US" dirty="0"/>
                  <a:t>If vectors are not linearly independent, then they are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linearly dependent</a:t>
                </a:r>
              </a:p>
              <a:p>
                <a:endParaRPr lang="en-US" dirty="0"/>
              </a:p>
              <a:p>
                <a:r>
                  <a:rPr lang="en-US" dirty="0"/>
                  <a:t>Example:  Consider case of two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linearly dependent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That is, vectors are in the same direction</a:t>
                </a:r>
              </a:p>
              <a:p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9787C4-889B-4A83-9201-10BA5ED7D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EF3C-027B-415F-AA32-535BE1B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BD6B5A-F888-42C3-9591-9C964A954531}"/>
              </a:ext>
            </a:extLst>
          </p:cNvPr>
          <p:cNvCxnSpPr>
            <a:cxnSpLocks/>
          </p:cNvCxnSpPr>
          <p:nvPr/>
        </p:nvCxnSpPr>
        <p:spPr>
          <a:xfrm flipV="1">
            <a:off x="8318096" y="3916992"/>
            <a:ext cx="2057400" cy="14497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D34581-24CC-416C-A94E-729FDD1196F0}"/>
              </a:ext>
            </a:extLst>
          </p:cNvPr>
          <p:cNvCxnSpPr>
            <a:cxnSpLocks/>
          </p:cNvCxnSpPr>
          <p:nvPr/>
        </p:nvCxnSpPr>
        <p:spPr>
          <a:xfrm flipV="1">
            <a:off x="8312351" y="4426232"/>
            <a:ext cx="1295400" cy="940554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BBC2C-33B9-4D12-B42A-3E1150DFA861}"/>
                  </a:ext>
                </a:extLst>
              </p:cNvPr>
              <p:cNvSpPr txBox="1"/>
              <p:nvPr/>
            </p:nvSpPr>
            <p:spPr>
              <a:xfrm>
                <a:off x="9376700" y="4512739"/>
                <a:ext cx="4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BBC2C-33B9-4D12-B42A-3E1150DF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700" y="4512739"/>
                <a:ext cx="4886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AD7794-1F90-4815-BBA1-886D54AE65B0}"/>
                  </a:ext>
                </a:extLst>
              </p:cNvPr>
              <p:cNvSpPr txBox="1"/>
              <p:nvPr/>
            </p:nvSpPr>
            <p:spPr>
              <a:xfrm>
                <a:off x="10411830" y="3644803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AD7794-1F90-4815-BBA1-886D54AE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830" y="3644803"/>
                <a:ext cx="4939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16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Basis and Dimension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are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basis</a:t>
                </a:r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linearly independent and span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means that every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can be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uniquely</a:t>
                </a:r>
                <a:r>
                  <a:rPr lang="en-US" dirty="0"/>
                  <a:t> written as: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coordinates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basis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Dimension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6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23E9F3-9872-4B09-BFE2-8B6E4661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Vector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F9D1D5-8254-4F2A-A3F9-413D05D75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Vectors [1,2], [3,6] are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linearly dependent </a:t>
                </a:r>
                <a:r>
                  <a:rPr lang="en-US" dirty="0"/>
                  <a:t>since: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=[2,3]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linearly independent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Why? 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invertible.  So this system of equations has a unique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=[2,3]</m:t>
                    </m:r>
                  </m:oMath>
                </a14:m>
                <a:r>
                  <a:rPr lang="en-US" dirty="0"/>
                  <a:t> are a basis.  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=[5,6]</m:t>
                    </m:r>
                  </m:oMath>
                </a14:m>
                <a:r>
                  <a:rPr lang="en-US" dirty="0"/>
                  <a:t> as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 …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Performing these calculations for larger dimension matrices by hand is generally difficult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F9D1D5-8254-4F2A-A3F9-413D05D75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974DE-AD6A-4C4A-9A54-B79DD653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0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00E3-C98B-4DD2-9DFB-2505DB80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Basis and Change of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A9A18-2C12-4A86-B119-A889B4C68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Standard basis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0,…,0,1,0,…0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A “1” in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coordinates in the standard basis</a:t>
                </a:r>
              </a:p>
              <a:p>
                <a:r>
                  <a:rPr lang="en-US" dirty="0"/>
                  <a:t>Change of basis:</a:t>
                </a:r>
              </a:p>
              <a:p>
                <a:pPr lvl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another basis</a:t>
                </a:r>
              </a:p>
              <a:p>
                <a:pPr lvl="1"/>
                <a:r>
                  <a:rPr lang="en-US" dirty="0"/>
                  <a:t>Want to find coordinates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A9A18-2C12-4A86-B119-A889B4C68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5C47-B807-4775-9307-01D9F615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6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2227-FF9F-49D2-80C7-24A66870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207D1-59F6-40B3-B156-2FC8AD5CE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=[3,2]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=[7,10]</m:t>
                    </m:r>
                  </m:oMath>
                </a14:m>
                <a:r>
                  <a:rPr lang="en-US" dirty="0"/>
                  <a:t> in the standard basis</a:t>
                </a:r>
              </a:p>
              <a:p>
                <a:r>
                  <a:rPr lang="en-US" dirty="0"/>
                  <a:t>Find coefficients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basis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207D1-59F6-40B3-B156-2FC8AD5CE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CE143-3614-48B0-B145-28CEDFE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F32C9D-160D-4FCB-8B87-A5DDE99619BF}"/>
              </a:ext>
            </a:extLst>
          </p:cNvPr>
          <p:cNvCxnSpPr/>
          <p:nvPr/>
        </p:nvCxnSpPr>
        <p:spPr>
          <a:xfrm flipV="1">
            <a:off x="8025116" y="1877387"/>
            <a:ext cx="0" cy="159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3B3F8-2AD5-4E97-8805-F1B69D6885CE}"/>
              </a:ext>
            </a:extLst>
          </p:cNvPr>
          <p:cNvCxnSpPr>
            <a:cxnSpLocks/>
          </p:cNvCxnSpPr>
          <p:nvPr/>
        </p:nvCxnSpPr>
        <p:spPr>
          <a:xfrm flipV="1">
            <a:off x="7849820" y="3244334"/>
            <a:ext cx="1466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88971-B90A-4EAF-A12C-A37AEAE748D5}"/>
              </a:ext>
            </a:extLst>
          </p:cNvPr>
          <p:cNvCxnSpPr>
            <a:cxnSpLocks/>
          </p:cNvCxnSpPr>
          <p:nvPr/>
        </p:nvCxnSpPr>
        <p:spPr>
          <a:xfrm flipV="1">
            <a:off x="7995137" y="2266050"/>
            <a:ext cx="874133" cy="1010444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3AC19D-9D68-4258-BA8A-1C764400EF4A}"/>
                  </a:ext>
                </a:extLst>
              </p:cNvPr>
              <p:cNvSpPr txBox="1"/>
              <p:nvPr/>
            </p:nvSpPr>
            <p:spPr>
              <a:xfrm>
                <a:off x="9345025" y="305966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3AC19D-9D68-4258-BA8A-1C764400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025" y="3059668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C548FA-EA80-4D91-9864-B042B5287FBA}"/>
                  </a:ext>
                </a:extLst>
              </p:cNvPr>
              <p:cNvSpPr txBox="1"/>
              <p:nvPr/>
            </p:nvSpPr>
            <p:spPr>
              <a:xfrm>
                <a:off x="7794732" y="138010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C548FA-EA80-4D91-9864-B042B528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732" y="1380100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0F1A9E-45F8-49E6-8519-FF89EB7CC198}"/>
                  </a:ext>
                </a:extLst>
              </p:cNvPr>
              <p:cNvSpPr txBox="1"/>
              <p:nvPr/>
            </p:nvSpPr>
            <p:spPr>
              <a:xfrm>
                <a:off x="8025116" y="2388155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0F1A9E-45F8-49E6-8519-FF89EB7CC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116" y="2388155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D0A2B-A3D0-416B-87EB-1F0A9B3C5136}"/>
              </a:ext>
            </a:extLst>
          </p:cNvPr>
          <p:cNvCxnSpPr/>
          <p:nvPr/>
        </p:nvCxnSpPr>
        <p:spPr>
          <a:xfrm flipV="1">
            <a:off x="8053325" y="4304257"/>
            <a:ext cx="0" cy="159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A124A9-4C68-4E2C-A355-B188A4ED0EE1}"/>
              </a:ext>
            </a:extLst>
          </p:cNvPr>
          <p:cNvCxnSpPr>
            <a:cxnSpLocks/>
          </p:cNvCxnSpPr>
          <p:nvPr/>
        </p:nvCxnSpPr>
        <p:spPr>
          <a:xfrm flipV="1">
            <a:off x="7878029" y="5671204"/>
            <a:ext cx="1466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A2B569-EB64-48F0-AD90-F7781EFF3012}"/>
              </a:ext>
            </a:extLst>
          </p:cNvPr>
          <p:cNvCxnSpPr>
            <a:cxnSpLocks/>
          </p:cNvCxnSpPr>
          <p:nvPr/>
        </p:nvCxnSpPr>
        <p:spPr>
          <a:xfrm flipV="1">
            <a:off x="8053325" y="5457457"/>
            <a:ext cx="1143141" cy="225225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C8EAF-2526-48EB-872B-0A9FF46907BA}"/>
                  </a:ext>
                </a:extLst>
              </p:cNvPr>
              <p:cNvSpPr txBox="1"/>
              <p:nvPr/>
            </p:nvSpPr>
            <p:spPr>
              <a:xfrm>
                <a:off x="9373234" y="548653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C8EAF-2526-48EB-872B-0A9FF46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234" y="5486538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06A5E-F130-47FC-A943-4D727D379A23}"/>
                  </a:ext>
                </a:extLst>
              </p:cNvPr>
              <p:cNvSpPr txBox="1"/>
              <p:nvPr/>
            </p:nvSpPr>
            <p:spPr>
              <a:xfrm>
                <a:off x="7822941" y="3806970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06A5E-F130-47FC-A943-4D727D37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941" y="3806970"/>
                <a:ext cx="4827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9DC56-C16F-432A-AED5-8ABF79EE218E}"/>
                  </a:ext>
                </a:extLst>
              </p:cNvPr>
              <p:cNvSpPr txBox="1"/>
              <p:nvPr/>
            </p:nvSpPr>
            <p:spPr>
              <a:xfrm>
                <a:off x="9121605" y="5037617"/>
                <a:ext cx="70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9DC56-C16F-432A-AED5-8ABF79EE2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605" y="5037617"/>
                <a:ext cx="70243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A02915-990D-404C-8EE9-2EDA9ABD9237}"/>
              </a:ext>
            </a:extLst>
          </p:cNvPr>
          <p:cNvCxnSpPr>
            <a:cxnSpLocks/>
          </p:cNvCxnSpPr>
          <p:nvPr/>
        </p:nvCxnSpPr>
        <p:spPr>
          <a:xfrm flipV="1">
            <a:off x="7995137" y="3097162"/>
            <a:ext cx="588181" cy="174125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9066CD-A5FC-494F-AB13-C6D12F105148}"/>
              </a:ext>
            </a:extLst>
          </p:cNvPr>
          <p:cNvCxnSpPr>
            <a:cxnSpLocks/>
          </p:cNvCxnSpPr>
          <p:nvPr/>
        </p:nvCxnSpPr>
        <p:spPr>
          <a:xfrm flipV="1">
            <a:off x="8011576" y="2791653"/>
            <a:ext cx="239711" cy="518754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F64CCC-48CE-407D-9E22-9D61FDFB2158}"/>
                  </a:ext>
                </a:extLst>
              </p:cNvPr>
              <p:cNvSpPr txBox="1"/>
              <p:nvPr/>
            </p:nvSpPr>
            <p:spPr>
              <a:xfrm>
                <a:off x="9051648" y="2029787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7,10]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F64CCC-48CE-407D-9E22-9D61FDFB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48" y="2029787"/>
                <a:ext cx="830677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341E3-67EE-4D72-A409-2715D0999860}"/>
                  </a:ext>
                </a:extLst>
              </p:cNvPr>
              <p:cNvSpPr txBox="1"/>
              <p:nvPr/>
            </p:nvSpPr>
            <p:spPr>
              <a:xfrm>
                <a:off x="8552526" y="2881794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341E3-67EE-4D72-A409-2715D0999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526" y="2881794"/>
                <a:ext cx="4827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775D033-9C99-4C27-BDA3-D4D03FAAF579}"/>
              </a:ext>
            </a:extLst>
          </p:cNvPr>
          <p:cNvSpPr txBox="1"/>
          <p:nvPr/>
        </p:nvSpPr>
        <p:spPr>
          <a:xfrm>
            <a:off x="6082357" y="2307990"/>
            <a:ext cx="15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Standard basis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80EA6A-629D-421A-95F8-7AC8F36C4CB2}"/>
              </a:ext>
            </a:extLst>
          </p:cNvPr>
          <p:cNvSpPr txBox="1"/>
          <p:nvPr/>
        </p:nvSpPr>
        <p:spPr>
          <a:xfrm>
            <a:off x="6137153" y="4631502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basis</a:t>
            </a:r>
          </a:p>
        </p:txBody>
      </p:sp>
    </p:spTree>
    <p:extLst>
      <p:ext uri="{BB962C8B-B14F-4D97-AF65-F5344CB8AC3E}">
        <p14:creationId xmlns:p14="http://schemas.microsoft.com/office/powerpoint/2010/main" val="217479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23E9F3-9872-4B09-BFE2-8B6E4661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F9D1D5-8254-4F2A-A3F9-413D05D75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continuous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linearly independent.  </a:t>
                </a:r>
              </a:p>
              <a:p>
                <a:pPr lvl="1"/>
                <a:r>
                  <a:rPr lang="en-US" dirty="0"/>
                  <a:t>Why?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 (sometimes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identically zero)</a:t>
                </a:r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 polynomial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all the coefficients are zero</a:t>
                </a:r>
                <a:br>
                  <a:rPr lang="en-US" dirty="0"/>
                </a:br>
                <a:r>
                  <a:rPr lang="en-US" dirty="0"/>
                  <a:t>(Follows from the fact that any non-zero polynomial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real roots)</a:t>
                </a:r>
              </a:p>
              <a:p>
                <a:r>
                  <a:rPr lang="en-US" dirty="0"/>
                  <a:t>Since we can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arbitrarily large,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has infinite dimension</a:t>
                </a:r>
              </a:p>
              <a:p>
                <a:pPr lvl="1"/>
                <a:r>
                  <a:rPr lang="en-US" dirty="0"/>
                  <a:t>There are an arbitrary number of linearly independent vectors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F9D1D5-8254-4F2A-A3F9-413D05D75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974DE-AD6A-4C4A-9A54-B79DD653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a set is a vector space or not</a:t>
            </a:r>
          </a:p>
          <a:p>
            <a:r>
              <a:rPr lang="en-US" dirty="0"/>
              <a:t>Find the dimension for a vector space or subspace. Find a basis</a:t>
            </a:r>
          </a:p>
          <a:p>
            <a:r>
              <a:rPr lang="en-US" dirty="0"/>
              <a:t>Find a signal space for a set of signals. </a:t>
            </a:r>
          </a:p>
          <a:p>
            <a:pPr lvl="1"/>
            <a:r>
              <a:rPr lang="en-US" dirty="0"/>
              <a:t>Compute the degrees of freedom and rate for signal set in a signal space</a:t>
            </a:r>
          </a:p>
          <a:p>
            <a:pPr lvl="1"/>
            <a:r>
              <a:rPr lang="en-US" dirty="0"/>
              <a:t>Find the representation of a signal in signal space for a given basis</a:t>
            </a:r>
          </a:p>
          <a:p>
            <a:r>
              <a:rPr lang="en-US" dirty="0"/>
              <a:t>Find the number of </a:t>
            </a:r>
            <a:r>
              <a:rPr lang="en-US" dirty="0" err="1"/>
              <a:t>DoF</a:t>
            </a:r>
            <a:r>
              <a:rPr lang="en-US" dirty="0"/>
              <a:t> per second of a band-limited signal</a:t>
            </a:r>
          </a:p>
          <a:p>
            <a:r>
              <a:rPr lang="en-US" dirty="0"/>
              <a:t>Determine if vector or signals are orthogonal</a:t>
            </a:r>
          </a:p>
          <a:p>
            <a:r>
              <a:rPr lang="en-US" dirty="0"/>
              <a:t>Find an orthonormal basis.</a:t>
            </a:r>
          </a:p>
          <a:p>
            <a:r>
              <a:rPr lang="en-US" dirty="0"/>
              <a:t>Compute representations of signals in an orthonormal basis</a:t>
            </a:r>
          </a:p>
          <a:p>
            <a:r>
              <a:rPr lang="en-US" dirty="0"/>
              <a:t>Find the energy per </a:t>
            </a:r>
            <a:r>
              <a:rPr lang="en-US" dirty="0" err="1"/>
              <a:t>DoF</a:t>
            </a:r>
            <a:r>
              <a:rPr lang="en-US" dirty="0"/>
              <a:t> in an orthonormal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4315" y="232039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5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Transmitter and the Signal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895" y="2690736"/>
                <a:ext cx="10158834" cy="29010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Abstract transmitter:</a:t>
                </a:r>
              </a:p>
              <a:p>
                <a:pPr lvl="1"/>
                <a:r>
                  <a:rPr lang="en-US" dirty="0"/>
                  <a:t>Input is a set of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Outputs one of a finite set of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now, we will consider only a finite set of bits</a:t>
                </a:r>
              </a:p>
              <a:p>
                <a:r>
                  <a:rPr lang="en-US" dirty="0"/>
                  <a:t>In general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possible output signals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We call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signal set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We say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number of bits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This model is not specific to any architecture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895" y="2690736"/>
                <a:ext cx="10158834" cy="2901044"/>
              </a:xfrm>
              <a:blipFill>
                <a:blip r:embed="rId2"/>
                <a:stretch>
                  <a:fillRect l="-1320" t="-2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5211218" y="1596734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/>
              <p:nvPr/>
            </p:nvSpPr>
            <p:spPr>
              <a:xfrm>
                <a:off x="3079036" y="1641986"/>
                <a:ext cx="1213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Input bits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036" y="1641986"/>
                <a:ext cx="1213323" cy="646331"/>
              </a:xfrm>
              <a:prstGeom prst="rect">
                <a:avLst/>
              </a:prstGeom>
              <a:blipFill>
                <a:blip r:embed="rId3"/>
                <a:stretch>
                  <a:fillRect l="-4020" t="-4717" r="-301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292359" y="1906943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/>
              <p:nvPr/>
            </p:nvSpPr>
            <p:spPr>
              <a:xfrm>
                <a:off x="7166989" y="1641986"/>
                <a:ext cx="3011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Output signals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89" y="1641986"/>
                <a:ext cx="3011332" cy="646331"/>
              </a:xfrm>
              <a:prstGeom prst="rect">
                <a:avLst/>
              </a:prstGeom>
              <a:blipFill>
                <a:blip r:embed="rId4"/>
                <a:stretch>
                  <a:fillRect l="-1822"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48130" y="1919899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DA65-3B9C-4B21-85DD-12EF9AC7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D3DE6-8D07-422A-96BC-DF0667A71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linearly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QPSK symbols: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input bits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output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set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bit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gets mapped to a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linear modulation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D3DE6-8D07-422A-96BC-DF0667A71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83819-705E-44B9-8E16-6784803C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1934-0920-4408-8017-2BF7D865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Signal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signal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either a set of received signals or transmitted signals</a:t>
                </a:r>
              </a:p>
              <a:p>
                <a:pPr lvl="1"/>
                <a:r>
                  <a:rPr lang="en-US" dirty="0"/>
                  <a:t>Can be in discrete-time, analog baseband or analog RF</a:t>
                </a:r>
              </a:p>
              <a:p>
                <a:pPr lvl="1"/>
                <a:r>
                  <a:rPr lang="en-US" dirty="0"/>
                  <a:t>For now, we consider only finite signal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be infinite in duration or finite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signal space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is any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is not itself a vector space</a:t>
                </a:r>
              </a:p>
              <a:p>
                <a:pPr lvl="1"/>
                <a:r>
                  <a:rPr lang="en-US" dirty="0"/>
                  <a:t>It is a discrete set</a:t>
                </a:r>
              </a:p>
              <a:p>
                <a:pPr lvl="1"/>
                <a:r>
                  <a:rPr lang="en-US" dirty="0"/>
                  <a:t>But, it is contained in a vector space.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EFE98-8514-4FCA-8E74-3DB5D91E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26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1934-0920-4408-8017-2BF7D865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Signal Space Bases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be a signal set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signal space containing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it has a basis: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each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expanded as: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coordinate vector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basis</a:t>
                </a:r>
              </a:p>
              <a:p>
                <a:pPr lvl="1"/>
                <a:r>
                  <a:rPr lang="en-US" dirty="0"/>
                  <a:t>The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coordinates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EFE98-8514-4FCA-8E74-3DB5D91E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7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1934-0920-4408-8017-2BF7D865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Degrees of Freedom and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be a signal set</a:t>
                </a:r>
              </a:p>
              <a:p>
                <a:r>
                  <a:rPr lang="en-US" dirty="0"/>
                  <a:t>Signal space theory has two key parameters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Degrees of freedom: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smallest dimension of a  signal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=#degrees of freedom, then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basis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dirty="0"/>
                  <a:t>:  The rate of a signal set in a signal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DoF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Represents the amount of information transmitted per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EFE98-8514-4FCA-8E74-3DB5D91E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3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B350-07DC-443A-98BA-5A0EB2E5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vs. Real </a:t>
            </a:r>
            <a:r>
              <a:rPr lang="en-US" dirty="0" err="1"/>
              <a:t>DoF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875EE-B894-4E25-869D-1462528E0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complex-valued</a:t>
                </a:r>
              </a:p>
              <a:p>
                <a:r>
                  <a:rPr lang="en-US" dirty="0"/>
                  <a:t>Typically use a complex vector space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Coordinates will be complex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say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complex degrees of freedom</a:t>
                </a:r>
              </a:p>
              <a:p>
                <a:r>
                  <a:rPr lang="en-US" dirty="0"/>
                  <a:t>Or, we can convert to a vector space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Define basis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we can write: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real degrees of freedom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875EE-B894-4E25-869D-1462528E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89B4-6734-4424-AC2D-12DBFC54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6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C096-E624-4B85-A7C3-492D02C6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D0700-33A0-449D-974C-22A57EBC8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28849" cy="4329817"/>
              </a:xfrm>
            </p:spPr>
            <p:txBody>
              <a:bodyPr/>
              <a:lstStyle/>
              <a:p>
                <a:r>
                  <a:rPr lang="en-US" dirty="0"/>
                  <a:t>Consider the four functions shown to the right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degrees of freedom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a signal space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b="0" dirty="0"/>
                  <a:t> with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Find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the coordinate vector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basis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D0700-33A0-449D-974C-22A57EBC8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28849" cy="4329817"/>
              </a:xfrm>
              <a:blipFill>
                <a:blip r:embed="rId2"/>
                <a:stretch>
                  <a:fillRect l="-2600" t="-1549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D6EAA-8939-43FF-AB83-00FB6369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ABC889-F49B-40B3-81E4-6E0BD7D492C0}"/>
              </a:ext>
            </a:extLst>
          </p:cNvPr>
          <p:cNvCxnSpPr/>
          <p:nvPr/>
        </p:nvCxnSpPr>
        <p:spPr>
          <a:xfrm>
            <a:off x="7216964" y="1779589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F409F-8C1E-47CE-AE81-9F4317E13E57}"/>
              </a:ext>
            </a:extLst>
          </p:cNvPr>
          <p:cNvCxnSpPr/>
          <p:nvPr/>
        </p:nvCxnSpPr>
        <p:spPr>
          <a:xfrm>
            <a:off x="7185553" y="2201774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F464F-CB4F-4A6C-95C7-E14DC5EBBDE3}"/>
                  </a:ext>
                </a:extLst>
              </p:cNvPr>
              <p:cNvSpPr txBox="1"/>
              <p:nvPr/>
            </p:nvSpPr>
            <p:spPr>
              <a:xfrm>
                <a:off x="10026724" y="2017108"/>
                <a:ext cx="799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F464F-CB4F-4A6C-95C7-E14DC5EB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724" y="2017108"/>
                <a:ext cx="799450" cy="369332"/>
              </a:xfrm>
              <a:prstGeom prst="rect">
                <a:avLst/>
              </a:prstGeom>
              <a:blipFill>
                <a:blip r:embed="rId3"/>
                <a:stretch>
                  <a:fillRect l="-68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1FED93-FADF-41BA-B6F8-ACCE0D024EBA}"/>
              </a:ext>
            </a:extLst>
          </p:cNvPr>
          <p:cNvCxnSpPr>
            <a:cxnSpLocks/>
          </p:cNvCxnSpPr>
          <p:nvPr/>
        </p:nvCxnSpPr>
        <p:spPr>
          <a:xfrm>
            <a:off x="8051092" y="2076678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0FDB88-BA68-4EBD-A472-DE79586EA5EB}"/>
              </a:ext>
            </a:extLst>
          </p:cNvPr>
          <p:cNvSpPr txBox="1"/>
          <p:nvPr/>
        </p:nvSpPr>
        <p:spPr>
          <a:xfrm>
            <a:off x="8002116" y="2176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823644-936A-4923-9864-5415B88CB93E}"/>
                  </a:ext>
                </a:extLst>
              </p:cNvPr>
              <p:cNvSpPr txBox="1"/>
              <p:nvPr/>
            </p:nvSpPr>
            <p:spPr>
              <a:xfrm>
                <a:off x="8951822" y="1594259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823644-936A-4923-9864-5415B88C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822" y="1594259"/>
                <a:ext cx="7307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D916B7-EEF6-474B-A2DE-C2E1340A0E01}"/>
              </a:ext>
            </a:extLst>
          </p:cNvPr>
          <p:cNvSpPr txBox="1"/>
          <p:nvPr/>
        </p:nvSpPr>
        <p:spPr>
          <a:xfrm>
            <a:off x="7262080" y="21840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027C8-10B7-45BF-B93F-79970002991E}"/>
              </a:ext>
            </a:extLst>
          </p:cNvPr>
          <p:cNvSpPr txBox="1"/>
          <p:nvPr/>
        </p:nvSpPr>
        <p:spPr>
          <a:xfrm>
            <a:off x="6936010" y="1565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033724-CE22-43DF-BBAF-D59E599A446E}"/>
              </a:ext>
            </a:extLst>
          </p:cNvPr>
          <p:cNvCxnSpPr>
            <a:cxnSpLocks/>
          </p:cNvCxnSpPr>
          <p:nvPr/>
        </p:nvCxnSpPr>
        <p:spPr>
          <a:xfrm flipV="1">
            <a:off x="7443169" y="1512914"/>
            <a:ext cx="0" cy="141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5509BB-B82B-4CEA-93C2-4AC23D8D90C8}"/>
              </a:ext>
            </a:extLst>
          </p:cNvPr>
          <p:cNvCxnSpPr>
            <a:cxnSpLocks/>
          </p:cNvCxnSpPr>
          <p:nvPr/>
        </p:nvCxnSpPr>
        <p:spPr>
          <a:xfrm>
            <a:off x="7245191" y="3366836"/>
            <a:ext cx="838075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30F80-91AB-40A7-8F98-B308C782CF7F}"/>
              </a:ext>
            </a:extLst>
          </p:cNvPr>
          <p:cNvCxnSpPr/>
          <p:nvPr/>
        </p:nvCxnSpPr>
        <p:spPr>
          <a:xfrm>
            <a:off x="7193048" y="3844285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3893D1-B71B-4807-B21B-9763991AD13B}"/>
                  </a:ext>
                </a:extLst>
              </p:cNvPr>
              <p:cNvSpPr txBox="1"/>
              <p:nvPr/>
            </p:nvSpPr>
            <p:spPr>
              <a:xfrm>
                <a:off x="10034219" y="3659619"/>
                <a:ext cx="799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3893D1-B71B-4807-B21B-9763991A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219" y="3659619"/>
                <a:ext cx="799450" cy="369332"/>
              </a:xfrm>
              <a:prstGeom prst="rect">
                <a:avLst/>
              </a:prstGeom>
              <a:blipFill>
                <a:blip r:embed="rId5"/>
                <a:stretch>
                  <a:fillRect l="-61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91D2A8-CC25-4825-9971-DA58895811A6}"/>
              </a:ext>
            </a:extLst>
          </p:cNvPr>
          <p:cNvCxnSpPr>
            <a:cxnSpLocks/>
          </p:cNvCxnSpPr>
          <p:nvPr/>
        </p:nvCxnSpPr>
        <p:spPr>
          <a:xfrm>
            <a:off x="8058587" y="3719189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5C4C12-2E17-4C2E-8247-3745F1AF5D6C}"/>
              </a:ext>
            </a:extLst>
          </p:cNvPr>
          <p:cNvSpPr txBox="1"/>
          <p:nvPr/>
        </p:nvSpPr>
        <p:spPr>
          <a:xfrm>
            <a:off x="7907744" y="3980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9F2B49-8A9B-4E2C-A60A-88ADDE6B6371}"/>
                  </a:ext>
                </a:extLst>
              </p:cNvPr>
              <p:cNvSpPr txBox="1"/>
              <p:nvPr/>
            </p:nvSpPr>
            <p:spPr>
              <a:xfrm>
                <a:off x="9294315" y="3168338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9F2B49-8A9B-4E2C-A60A-88ADDE6B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315" y="3168338"/>
                <a:ext cx="73071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0A9B722-6CDE-4FAD-B691-99AEA1A4BA9F}"/>
              </a:ext>
            </a:extLst>
          </p:cNvPr>
          <p:cNvSpPr txBox="1"/>
          <p:nvPr/>
        </p:nvSpPr>
        <p:spPr>
          <a:xfrm>
            <a:off x="7317527" y="3980602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9D4-D368-4F5E-B4E5-F38BB84B3125}"/>
              </a:ext>
            </a:extLst>
          </p:cNvPr>
          <p:cNvSpPr txBox="1"/>
          <p:nvPr/>
        </p:nvSpPr>
        <p:spPr>
          <a:xfrm>
            <a:off x="6943505" y="3207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186A1F-716D-4B5F-AA3B-836737EB95BC}"/>
              </a:ext>
            </a:extLst>
          </p:cNvPr>
          <p:cNvCxnSpPr>
            <a:cxnSpLocks/>
          </p:cNvCxnSpPr>
          <p:nvPr/>
        </p:nvCxnSpPr>
        <p:spPr>
          <a:xfrm flipV="1">
            <a:off x="7443169" y="3132133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4C3069-5733-42D0-8C2D-AE3CC934C8A4}"/>
              </a:ext>
            </a:extLst>
          </p:cNvPr>
          <p:cNvCxnSpPr>
            <a:cxnSpLocks/>
          </p:cNvCxnSpPr>
          <p:nvPr/>
        </p:nvCxnSpPr>
        <p:spPr>
          <a:xfrm>
            <a:off x="7193048" y="5152230"/>
            <a:ext cx="865539" cy="4779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9D0D24-0E98-4AF1-8356-222D1A39ABA5}"/>
              </a:ext>
            </a:extLst>
          </p:cNvPr>
          <p:cNvCxnSpPr/>
          <p:nvPr/>
        </p:nvCxnSpPr>
        <p:spPr>
          <a:xfrm>
            <a:off x="7193048" y="5341675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7B04CA-5760-41C0-A8EE-93D4CE8EB737}"/>
                  </a:ext>
                </a:extLst>
              </p:cNvPr>
              <p:cNvSpPr txBox="1"/>
              <p:nvPr/>
            </p:nvSpPr>
            <p:spPr>
              <a:xfrm>
                <a:off x="10034219" y="5157009"/>
                <a:ext cx="799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7B04CA-5760-41C0-A8EE-93D4CE8E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219" y="5157009"/>
                <a:ext cx="799450" cy="369332"/>
              </a:xfrm>
              <a:prstGeom prst="rect">
                <a:avLst/>
              </a:prstGeom>
              <a:blipFill>
                <a:blip r:embed="rId7"/>
                <a:stretch>
                  <a:fillRect l="-610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548514-AAEC-46A6-A246-FD96D5AB069E}"/>
              </a:ext>
            </a:extLst>
          </p:cNvPr>
          <p:cNvCxnSpPr>
            <a:cxnSpLocks/>
          </p:cNvCxnSpPr>
          <p:nvPr/>
        </p:nvCxnSpPr>
        <p:spPr>
          <a:xfrm>
            <a:off x="8058587" y="5216579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8FD002-FED9-4113-B2DB-657B09475A60}"/>
              </a:ext>
            </a:extLst>
          </p:cNvPr>
          <p:cNvSpPr txBox="1"/>
          <p:nvPr/>
        </p:nvSpPr>
        <p:spPr>
          <a:xfrm>
            <a:off x="7907744" y="547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A2B7F0D-A653-4F83-BB8D-7505075C54F4}"/>
                  </a:ext>
                </a:extLst>
              </p:cNvPr>
              <p:cNvSpPr txBox="1"/>
              <p:nvPr/>
            </p:nvSpPr>
            <p:spPr>
              <a:xfrm>
                <a:off x="9262484" y="4555525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A2B7F0D-A653-4F83-BB8D-7505075C5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84" y="4555525"/>
                <a:ext cx="73071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AA42E31E-B185-4228-B695-69F6A92F656E}"/>
              </a:ext>
            </a:extLst>
          </p:cNvPr>
          <p:cNvSpPr txBox="1"/>
          <p:nvPr/>
        </p:nvSpPr>
        <p:spPr>
          <a:xfrm>
            <a:off x="7317527" y="5477992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A1073E-8D2C-4B65-9C20-600F2511FAD0}"/>
              </a:ext>
            </a:extLst>
          </p:cNvPr>
          <p:cNvSpPr txBox="1"/>
          <p:nvPr/>
        </p:nvSpPr>
        <p:spPr>
          <a:xfrm>
            <a:off x="6921792" y="491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35F41D-339C-487D-A7B5-EBFF25983896}"/>
              </a:ext>
            </a:extLst>
          </p:cNvPr>
          <p:cNvCxnSpPr>
            <a:cxnSpLocks/>
          </p:cNvCxnSpPr>
          <p:nvPr/>
        </p:nvCxnSpPr>
        <p:spPr>
          <a:xfrm flipV="1">
            <a:off x="7443169" y="4629523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F4B054-11F0-4AF2-A06F-17387F9FFDD9}"/>
              </a:ext>
            </a:extLst>
          </p:cNvPr>
          <p:cNvCxnSpPr>
            <a:cxnSpLocks/>
          </p:cNvCxnSpPr>
          <p:nvPr/>
        </p:nvCxnSpPr>
        <p:spPr>
          <a:xfrm flipV="1">
            <a:off x="8058587" y="4551658"/>
            <a:ext cx="995472" cy="602961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4A6228-96CE-4899-9E02-B29258925F3B}"/>
              </a:ext>
            </a:extLst>
          </p:cNvPr>
          <p:cNvSpPr txBox="1"/>
          <p:nvPr/>
        </p:nvSpPr>
        <p:spPr>
          <a:xfrm>
            <a:off x="8382308" y="48503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596017-6617-4ED5-9A1E-4C8E945E29DC}"/>
              </a:ext>
            </a:extLst>
          </p:cNvPr>
          <p:cNvCxnSpPr>
            <a:cxnSpLocks/>
          </p:cNvCxnSpPr>
          <p:nvPr/>
        </p:nvCxnSpPr>
        <p:spPr>
          <a:xfrm>
            <a:off x="8050693" y="3363774"/>
            <a:ext cx="643602" cy="801494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C7A5F4-C085-4E59-B922-851221E22861}"/>
              </a:ext>
            </a:extLst>
          </p:cNvPr>
          <p:cNvSpPr txBox="1"/>
          <p:nvPr/>
        </p:nvSpPr>
        <p:spPr>
          <a:xfrm>
            <a:off x="8303802" y="33386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Slope=-2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E480CD-BF91-40F5-9DD2-2E49A028EA38}"/>
              </a:ext>
            </a:extLst>
          </p:cNvPr>
          <p:cNvCxnSpPr/>
          <p:nvPr/>
        </p:nvCxnSpPr>
        <p:spPr>
          <a:xfrm>
            <a:off x="7216964" y="2672588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63951F3-295B-4BDE-8118-329EAA8D8942}"/>
                  </a:ext>
                </a:extLst>
              </p:cNvPr>
              <p:cNvSpPr txBox="1"/>
              <p:nvPr/>
            </p:nvSpPr>
            <p:spPr>
              <a:xfrm>
                <a:off x="8943848" y="2456692"/>
                <a:ext cx="73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63951F3-295B-4BDE-8118-329EAA8D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48" y="2456692"/>
                <a:ext cx="73603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A45E93E5-F62F-4A74-8A3B-2479DED87E42}"/>
              </a:ext>
            </a:extLst>
          </p:cNvPr>
          <p:cNvSpPr txBox="1"/>
          <p:nvPr/>
        </p:nvSpPr>
        <p:spPr>
          <a:xfrm>
            <a:off x="6921792" y="2440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80853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C096-E624-4B85-A7C3-492D02C6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36" y="166007"/>
            <a:ext cx="10058400" cy="1040211"/>
          </a:xfrm>
        </p:spPr>
        <p:txBody>
          <a:bodyPr/>
          <a:lstStyle/>
          <a:p>
            <a:r>
              <a:rPr lang="en-US" dirty="0"/>
              <a:t>Example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D6EAA-8939-43FF-AB83-00FB6369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823644-936A-4923-9864-5415B88CB93E}"/>
                  </a:ext>
                </a:extLst>
              </p:cNvPr>
              <p:cNvSpPr txBox="1"/>
              <p:nvPr/>
            </p:nvSpPr>
            <p:spPr>
              <a:xfrm>
                <a:off x="9020232" y="1510621"/>
                <a:ext cx="1707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823644-936A-4923-9864-5415B88C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32" y="1510621"/>
                <a:ext cx="1707262" cy="646331"/>
              </a:xfrm>
              <a:prstGeom prst="rect">
                <a:avLst/>
              </a:prstGeom>
              <a:blipFill>
                <a:blip r:embed="rId2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5509BB-B82B-4CEA-93C2-4AC23D8D90C8}"/>
              </a:ext>
            </a:extLst>
          </p:cNvPr>
          <p:cNvCxnSpPr>
            <a:cxnSpLocks/>
          </p:cNvCxnSpPr>
          <p:nvPr/>
        </p:nvCxnSpPr>
        <p:spPr>
          <a:xfrm>
            <a:off x="6405666" y="3287180"/>
            <a:ext cx="838075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30F80-91AB-40A7-8F98-B308C782CF7F}"/>
              </a:ext>
            </a:extLst>
          </p:cNvPr>
          <p:cNvCxnSpPr/>
          <p:nvPr/>
        </p:nvCxnSpPr>
        <p:spPr>
          <a:xfrm>
            <a:off x="6353523" y="376462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91D2A8-CC25-4825-9971-DA58895811A6}"/>
              </a:ext>
            </a:extLst>
          </p:cNvPr>
          <p:cNvCxnSpPr>
            <a:cxnSpLocks/>
          </p:cNvCxnSpPr>
          <p:nvPr/>
        </p:nvCxnSpPr>
        <p:spPr>
          <a:xfrm>
            <a:off x="7219062" y="363953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5C4C12-2E17-4C2E-8247-3745F1AF5D6C}"/>
              </a:ext>
            </a:extLst>
          </p:cNvPr>
          <p:cNvSpPr txBox="1"/>
          <p:nvPr/>
        </p:nvSpPr>
        <p:spPr>
          <a:xfrm>
            <a:off x="7068219" y="3900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A9B722-6CDE-4FAD-B691-99AEA1A4BA9F}"/>
              </a:ext>
            </a:extLst>
          </p:cNvPr>
          <p:cNvSpPr txBox="1"/>
          <p:nvPr/>
        </p:nvSpPr>
        <p:spPr>
          <a:xfrm>
            <a:off x="6478002" y="390094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9D4-D368-4F5E-B4E5-F38BB84B3125}"/>
              </a:ext>
            </a:extLst>
          </p:cNvPr>
          <p:cNvSpPr txBox="1"/>
          <p:nvPr/>
        </p:nvSpPr>
        <p:spPr>
          <a:xfrm>
            <a:off x="6103980" y="3128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186A1F-716D-4B5F-AA3B-836737EB95BC}"/>
              </a:ext>
            </a:extLst>
          </p:cNvPr>
          <p:cNvCxnSpPr>
            <a:cxnSpLocks/>
          </p:cNvCxnSpPr>
          <p:nvPr/>
        </p:nvCxnSpPr>
        <p:spPr>
          <a:xfrm flipV="1">
            <a:off x="6603644" y="305247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4C3069-5733-42D0-8C2D-AE3CC934C8A4}"/>
              </a:ext>
            </a:extLst>
          </p:cNvPr>
          <p:cNvCxnSpPr>
            <a:cxnSpLocks/>
          </p:cNvCxnSpPr>
          <p:nvPr/>
        </p:nvCxnSpPr>
        <p:spPr>
          <a:xfrm>
            <a:off x="6353523" y="5072574"/>
            <a:ext cx="865539" cy="4779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9D0D24-0E98-4AF1-8356-222D1A39ABA5}"/>
              </a:ext>
            </a:extLst>
          </p:cNvPr>
          <p:cNvCxnSpPr/>
          <p:nvPr/>
        </p:nvCxnSpPr>
        <p:spPr>
          <a:xfrm>
            <a:off x="6353523" y="526201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548514-AAEC-46A6-A246-FD96D5AB069E}"/>
              </a:ext>
            </a:extLst>
          </p:cNvPr>
          <p:cNvCxnSpPr>
            <a:cxnSpLocks/>
          </p:cNvCxnSpPr>
          <p:nvPr/>
        </p:nvCxnSpPr>
        <p:spPr>
          <a:xfrm>
            <a:off x="7219062" y="513692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8FD002-FED9-4113-B2DB-657B09475A60}"/>
              </a:ext>
            </a:extLst>
          </p:cNvPr>
          <p:cNvSpPr txBox="1"/>
          <p:nvPr/>
        </p:nvSpPr>
        <p:spPr>
          <a:xfrm>
            <a:off x="7068219" y="539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2E31E-B185-4228-B695-69F6A92F656E}"/>
              </a:ext>
            </a:extLst>
          </p:cNvPr>
          <p:cNvSpPr txBox="1"/>
          <p:nvPr/>
        </p:nvSpPr>
        <p:spPr>
          <a:xfrm>
            <a:off x="6478002" y="539833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A1073E-8D2C-4B65-9C20-600F2511FAD0}"/>
              </a:ext>
            </a:extLst>
          </p:cNvPr>
          <p:cNvSpPr txBox="1"/>
          <p:nvPr/>
        </p:nvSpPr>
        <p:spPr>
          <a:xfrm>
            <a:off x="6082267" y="483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35F41D-339C-487D-A7B5-EBFF25983896}"/>
              </a:ext>
            </a:extLst>
          </p:cNvPr>
          <p:cNvCxnSpPr>
            <a:cxnSpLocks/>
          </p:cNvCxnSpPr>
          <p:nvPr/>
        </p:nvCxnSpPr>
        <p:spPr>
          <a:xfrm flipV="1">
            <a:off x="6603644" y="454986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F4B054-11F0-4AF2-A06F-17387F9FFDD9}"/>
              </a:ext>
            </a:extLst>
          </p:cNvPr>
          <p:cNvCxnSpPr>
            <a:cxnSpLocks/>
          </p:cNvCxnSpPr>
          <p:nvPr/>
        </p:nvCxnSpPr>
        <p:spPr>
          <a:xfrm flipV="1">
            <a:off x="7219062" y="4472002"/>
            <a:ext cx="995472" cy="602961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4A6228-96CE-4899-9E02-B29258925F3B}"/>
              </a:ext>
            </a:extLst>
          </p:cNvPr>
          <p:cNvSpPr txBox="1"/>
          <p:nvPr/>
        </p:nvSpPr>
        <p:spPr>
          <a:xfrm>
            <a:off x="7542783" y="477066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596017-6617-4ED5-9A1E-4C8E945E29DC}"/>
              </a:ext>
            </a:extLst>
          </p:cNvPr>
          <p:cNvCxnSpPr>
            <a:cxnSpLocks/>
          </p:cNvCxnSpPr>
          <p:nvPr/>
        </p:nvCxnSpPr>
        <p:spPr>
          <a:xfrm>
            <a:off x="7211168" y="3284118"/>
            <a:ext cx="643602" cy="801494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C7A5F4-C085-4E59-B922-851221E22861}"/>
              </a:ext>
            </a:extLst>
          </p:cNvPr>
          <p:cNvSpPr txBox="1"/>
          <p:nvPr/>
        </p:nvSpPr>
        <p:spPr>
          <a:xfrm>
            <a:off x="7464277" y="325898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79A48AC-C472-4FF5-BB29-6AF64D732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4736" y="4268376"/>
                <a:ext cx="4939763" cy="146536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basis vectors</a:t>
                </a:r>
              </a:p>
              <a:p>
                <a:r>
                  <a:rPr lang="en-US" dirty="0"/>
                  <a:t>So,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bits</a:t>
                </a:r>
              </a:p>
              <a:p>
                <a:r>
                  <a:rPr lang="en-US" dirty="0"/>
                  <a:t>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bit / </a:t>
                </a:r>
                <a:r>
                  <a:rPr lang="en-US" dirty="0" err="1"/>
                  <a:t>DoF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79A48AC-C472-4FF5-BB29-6AF64D73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4736" y="4268376"/>
                <a:ext cx="4939763" cy="1465361"/>
              </a:xfrm>
              <a:blipFill>
                <a:blip r:embed="rId3"/>
                <a:stretch>
                  <a:fillRect l="-2346" t="-5809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4416FF-89D3-4503-939D-A38660DA7A17}"/>
              </a:ext>
            </a:extLst>
          </p:cNvPr>
          <p:cNvCxnSpPr/>
          <p:nvPr/>
        </p:nvCxnSpPr>
        <p:spPr>
          <a:xfrm>
            <a:off x="1812738" y="1911445"/>
            <a:ext cx="1668256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6436F9-234E-46C8-8A96-74447D1BC03E}"/>
              </a:ext>
            </a:extLst>
          </p:cNvPr>
          <p:cNvCxnSpPr/>
          <p:nvPr/>
        </p:nvCxnSpPr>
        <p:spPr>
          <a:xfrm>
            <a:off x="1781327" y="2333630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D04A47-CAF7-4080-96DC-868FA4673AB6}"/>
              </a:ext>
            </a:extLst>
          </p:cNvPr>
          <p:cNvCxnSpPr>
            <a:cxnSpLocks/>
          </p:cNvCxnSpPr>
          <p:nvPr/>
        </p:nvCxnSpPr>
        <p:spPr>
          <a:xfrm>
            <a:off x="2646866" y="2208534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1E2A99F-B75B-4BFD-B18B-D4E9707B04FE}"/>
              </a:ext>
            </a:extLst>
          </p:cNvPr>
          <p:cNvSpPr txBox="1"/>
          <p:nvPr/>
        </p:nvSpPr>
        <p:spPr>
          <a:xfrm>
            <a:off x="2496023" y="2469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866F2A-341E-4E6B-A754-811F5A20F5DB}"/>
                  </a:ext>
                </a:extLst>
              </p:cNvPr>
              <p:cNvSpPr txBox="1"/>
              <p:nvPr/>
            </p:nvSpPr>
            <p:spPr>
              <a:xfrm>
                <a:off x="3698085" y="1614318"/>
                <a:ext cx="1214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866F2A-341E-4E6B-A754-811F5A20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85" y="1614318"/>
                <a:ext cx="12148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0997B289-B189-4DD8-ACFE-9F9C1A1E06A8}"/>
              </a:ext>
            </a:extLst>
          </p:cNvPr>
          <p:cNvSpPr txBox="1"/>
          <p:nvPr/>
        </p:nvSpPr>
        <p:spPr>
          <a:xfrm>
            <a:off x="1905806" y="2469947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FF6078-895A-4CA3-A273-A4897C0CAB77}"/>
              </a:ext>
            </a:extLst>
          </p:cNvPr>
          <p:cNvSpPr txBox="1"/>
          <p:nvPr/>
        </p:nvSpPr>
        <p:spPr>
          <a:xfrm>
            <a:off x="1531784" y="1697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AE78BB-598D-4A1A-87EA-50858E113C39}"/>
              </a:ext>
            </a:extLst>
          </p:cNvPr>
          <p:cNvCxnSpPr>
            <a:cxnSpLocks/>
          </p:cNvCxnSpPr>
          <p:nvPr/>
        </p:nvCxnSpPr>
        <p:spPr>
          <a:xfrm flipV="1">
            <a:off x="2031448" y="1621478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2DD13A-EC8F-4B25-8240-7DE4D40A3634}"/>
              </a:ext>
            </a:extLst>
          </p:cNvPr>
          <p:cNvCxnSpPr>
            <a:cxnSpLocks/>
          </p:cNvCxnSpPr>
          <p:nvPr/>
        </p:nvCxnSpPr>
        <p:spPr>
          <a:xfrm>
            <a:off x="1833470" y="3693269"/>
            <a:ext cx="838075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EC385B-231A-4259-99D7-254278E6E93B}"/>
              </a:ext>
            </a:extLst>
          </p:cNvPr>
          <p:cNvCxnSpPr/>
          <p:nvPr/>
        </p:nvCxnSpPr>
        <p:spPr>
          <a:xfrm>
            <a:off x="1847471" y="368948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E63EC4-9320-48F9-BEE9-F383E1DAC7AF}"/>
              </a:ext>
            </a:extLst>
          </p:cNvPr>
          <p:cNvCxnSpPr>
            <a:cxnSpLocks/>
          </p:cNvCxnSpPr>
          <p:nvPr/>
        </p:nvCxnSpPr>
        <p:spPr>
          <a:xfrm>
            <a:off x="2646866" y="358287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B41CDA-8927-45C0-B8B2-FE10B669DCE5}"/>
              </a:ext>
            </a:extLst>
          </p:cNvPr>
          <p:cNvSpPr txBox="1"/>
          <p:nvPr/>
        </p:nvSpPr>
        <p:spPr>
          <a:xfrm>
            <a:off x="2496023" y="3844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0B79799-89D5-41E4-94DA-1894ADA959DD}"/>
                  </a:ext>
                </a:extLst>
              </p:cNvPr>
              <p:cNvSpPr txBox="1"/>
              <p:nvPr/>
            </p:nvSpPr>
            <p:spPr>
              <a:xfrm>
                <a:off x="3687619" y="2839279"/>
                <a:ext cx="2416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0B79799-89D5-41E4-94DA-1894ADA95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19" y="2839279"/>
                <a:ext cx="241688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D48EAE34-EBE3-4EF4-8D15-6AF9A0217CC1}"/>
              </a:ext>
            </a:extLst>
          </p:cNvPr>
          <p:cNvSpPr txBox="1"/>
          <p:nvPr/>
        </p:nvSpPr>
        <p:spPr>
          <a:xfrm>
            <a:off x="1905806" y="384428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BC8387-9356-48F0-B1DF-FEFE608CAF4C}"/>
              </a:ext>
            </a:extLst>
          </p:cNvPr>
          <p:cNvCxnSpPr>
            <a:cxnSpLocks/>
          </p:cNvCxnSpPr>
          <p:nvPr/>
        </p:nvCxnSpPr>
        <p:spPr>
          <a:xfrm flipV="1">
            <a:off x="2031448" y="299581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92A2E1-3D4E-4D8E-B10D-F6B0716D1685}"/>
              </a:ext>
            </a:extLst>
          </p:cNvPr>
          <p:cNvCxnSpPr>
            <a:cxnSpLocks/>
          </p:cNvCxnSpPr>
          <p:nvPr/>
        </p:nvCxnSpPr>
        <p:spPr>
          <a:xfrm flipV="1">
            <a:off x="2670460" y="3168511"/>
            <a:ext cx="727185" cy="51437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6608EB-F7EA-4D08-A2D9-882AD7B9CB02}"/>
              </a:ext>
            </a:extLst>
          </p:cNvPr>
          <p:cNvSpPr txBox="1"/>
          <p:nvPr/>
        </p:nvSpPr>
        <p:spPr>
          <a:xfrm>
            <a:off x="2228359" y="295129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7392CF7-48B2-4758-AE0A-64146D2CEBF5}"/>
                  </a:ext>
                </a:extLst>
              </p:cNvPr>
              <p:cNvSpPr txBox="1"/>
              <p:nvPr/>
            </p:nvSpPr>
            <p:spPr>
              <a:xfrm>
                <a:off x="9077067" y="3359715"/>
                <a:ext cx="26650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=[3,−2]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7392CF7-48B2-4758-AE0A-64146D2CE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067" y="3359715"/>
                <a:ext cx="2665025" cy="646331"/>
              </a:xfrm>
              <a:prstGeom prst="rect">
                <a:avLst/>
              </a:prstGeom>
              <a:blipFill>
                <a:blip r:embed="rId6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A5499A-0FC7-4E51-B30B-CE5116B22466}"/>
                  </a:ext>
                </a:extLst>
              </p:cNvPr>
              <p:cNvSpPr txBox="1"/>
              <p:nvPr/>
            </p:nvSpPr>
            <p:spPr>
              <a:xfrm>
                <a:off x="9153672" y="4813757"/>
                <a:ext cx="24085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=[1,1]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A5499A-0FC7-4E51-B30B-CE5116B22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672" y="4813757"/>
                <a:ext cx="2408544" cy="646331"/>
              </a:xfrm>
              <a:prstGeom prst="rect">
                <a:avLst/>
              </a:prstGeom>
              <a:blipFill>
                <a:blip r:embed="rId7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507CC3D-2971-4E1D-8A7F-542F22B42D6D}"/>
              </a:ext>
            </a:extLst>
          </p:cNvPr>
          <p:cNvCxnSpPr/>
          <p:nvPr/>
        </p:nvCxnSpPr>
        <p:spPr>
          <a:xfrm>
            <a:off x="6353523" y="1728925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717339-DB78-4798-89AA-5C7C17B88DBB}"/>
              </a:ext>
            </a:extLst>
          </p:cNvPr>
          <p:cNvCxnSpPr/>
          <p:nvPr/>
        </p:nvCxnSpPr>
        <p:spPr>
          <a:xfrm>
            <a:off x="6322112" y="2151110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7E51A9-61C2-4203-BE28-63BC10C1DBA3}"/>
              </a:ext>
            </a:extLst>
          </p:cNvPr>
          <p:cNvCxnSpPr>
            <a:cxnSpLocks/>
          </p:cNvCxnSpPr>
          <p:nvPr/>
        </p:nvCxnSpPr>
        <p:spPr>
          <a:xfrm>
            <a:off x="7187651" y="2026014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F1922B-EC24-4D98-B8EA-4FFCBEB02974}"/>
              </a:ext>
            </a:extLst>
          </p:cNvPr>
          <p:cNvSpPr txBox="1"/>
          <p:nvPr/>
        </p:nvSpPr>
        <p:spPr>
          <a:xfrm>
            <a:off x="7138675" y="2125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CC1040A-8042-4F7A-A8FA-185F96610355}"/>
                  </a:ext>
                </a:extLst>
              </p:cNvPr>
              <p:cNvSpPr txBox="1"/>
              <p:nvPr/>
            </p:nvSpPr>
            <p:spPr>
              <a:xfrm>
                <a:off x="8088381" y="1543595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CC1040A-8042-4F7A-A8FA-185F96610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81" y="1543595"/>
                <a:ext cx="73071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DFEE695-6529-46F5-B0CF-4E2E2B78E455}"/>
              </a:ext>
            </a:extLst>
          </p:cNvPr>
          <p:cNvSpPr txBox="1"/>
          <p:nvPr/>
        </p:nvSpPr>
        <p:spPr>
          <a:xfrm>
            <a:off x="6398639" y="21333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A4EA13-7D34-4E92-9099-82BF902CDD60}"/>
              </a:ext>
            </a:extLst>
          </p:cNvPr>
          <p:cNvSpPr txBox="1"/>
          <p:nvPr/>
        </p:nvSpPr>
        <p:spPr>
          <a:xfrm>
            <a:off x="6072569" y="1514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56E8184-C84D-4F5A-8C39-B63487D9896C}"/>
              </a:ext>
            </a:extLst>
          </p:cNvPr>
          <p:cNvCxnSpPr>
            <a:cxnSpLocks/>
          </p:cNvCxnSpPr>
          <p:nvPr/>
        </p:nvCxnSpPr>
        <p:spPr>
          <a:xfrm flipV="1">
            <a:off x="6579728" y="1462250"/>
            <a:ext cx="0" cy="141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48B5C8A-8AA9-4AD8-A7FF-2DDD5EF689C4}"/>
              </a:ext>
            </a:extLst>
          </p:cNvPr>
          <p:cNvCxnSpPr/>
          <p:nvPr/>
        </p:nvCxnSpPr>
        <p:spPr>
          <a:xfrm>
            <a:off x="6353523" y="2621924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9B1569-8EF5-4163-BB71-A0511D4D5F26}"/>
                  </a:ext>
                </a:extLst>
              </p:cNvPr>
              <p:cNvSpPr txBox="1"/>
              <p:nvPr/>
            </p:nvSpPr>
            <p:spPr>
              <a:xfrm>
                <a:off x="8080407" y="2406028"/>
                <a:ext cx="73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9B1569-8EF5-4163-BB71-A0511D4D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407" y="2406028"/>
                <a:ext cx="73603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F2F416A1-4316-4968-9C58-01573FF0F6BA}"/>
              </a:ext>
            </a:extLst>
          </p:cNvPr>
          <p:cNvSpPr txBox="1"/>
          <p:nvPr/>
        </p:nvSpPr>
        <p:spPr>
          <a:xfrm>
            <a:off x="6058351" y="2389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6B17A9D-F6D6-430E-A2F2-E418D165A20F}"/>
                  </a:ext>
                </a:extLst>
              </p:cNvPr>
              <p:cNvSpPr txBox="1"/>
              <p:nvPr/>
            </p:nvSpPr>
            <p:spPr>
              <a:xfrm>
                <a:off x="9020232" y="2267528"/>
                <a:ext cx="18857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=[−2,0]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6B17A9D-F6D6-430E-A2F2-E418D165A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32" y="2267528"/>
                <a:ext cx="1885709" cy="646331"/>
              </a:xfrm>
              <a:prstGeom prst="rect">
                <a:avLst/>
              </a:prstGeom>
              <a:blipFill>
                <a:blip r:embed="rId10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03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8DF2-E403-42AD-8E59-5F04DE0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96" y="385093"/>
            <a:ext cx="10058400" cy="1040211"/>
          </a:xfrm>
        </p:spPr>
        <p:txBody>
          <a:bodyPr/>
          <a:lstStyle/>
          <a:p>
            <a:r>
              <a:rPr lang="en-US" dirty="0"/>
              <a:t>Visualizing the Coordinate Vectors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3BFBB-E777-4C6B-A8C7-56A9C2E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3E2050-F39F-4BEA-AB6F-FF8A9A2BAAA9}"/>
              </a:ext>
            </a:extLst>
          </p:cNvPr>
          <p:cNvCxnSpPr>
            <a:cxnSpLocks/>
          </p:cNvCxnSpPr>
          <p:nvPr/>
        </p:nvCxnSpPr>
        <p:spPr>
          <a:xfrm>
            <a:off x="1503882" y="3317160"/>
            <a:ext cx="838075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76C21C-2783-4C30-A76A-6018F4FE3D42}"/>
              </a:ext>
            </a:extLst>
          </p:cNvPr>
          <p:cNvCxnSpPr/>
          <p:nvPr/>
        </p:nvCxnSpPr>
        <p:spPr>
          <a:xfrm>
            <a:off x="1451739" y="379460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0ACE2-A2BC-4331-8893-AD6FFCE930E7}"/>
              </a:ext>
            </a:extLst>
          </p:cNvPr>
          <p:cNvCxnSpPr>
            <a:cxnSpLocks/>
          </p:cNvCxnSpPr>
          <p:nvPr/>
        </p:nvCxnSpPr>
        <p:spPr>
          <a:xfrm>
            <a:off x="2317278" y="366951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7DD4B0-EEA5-4ADB-89D9-C583EDFACFC0}"/>
              </a:ext>
            </a:extLst>
          </p:cNvPr>
          <p:cNvSpPr txBox="1"/>
          <p:nvPr/>
        </p:nvSpPr>
        <p:spPr>
          <a:xfrm>
            <a:off x="2166435" y="3930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BD64D-5B94-4BCA-A764-39648578F019}"/>
              </a:ext>
            </a:extLst>
          </p:cNvPr>
          <p:cNvSpPr txBox="1"/>
          <p:nvPr/>
        </p:nvSpPr>
        <p:spPr>
          <a:xfrm>
            <a:off x="1576218" y="393092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02C60-D563-4A11-B449-4FACC117A5AE}"/>
              </a:ext>
            </a:extLst>
          </p:cNvPr>
          <p:cNvSpPr txBox="1"/>
          <p:nvPr/>
        </p:nvSpPr>
        <p:spPr>
          <a:xfrm>
            <a:off x="1202196" y="3158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78764F-BA29-4CE3-B475-2731B8598F35}"/>
              </a:ext>
            </a:extLst>
          </p:cNvPr>
          <p:cNvCxnSpPr>
            <a:cxnSpLocks/>
          </p:cNvCxnSpPr>
          <p:nvPr/>
        </p:nvCxnSpPr>
        <p:spPr>
          <a:xfrm flipV="1">
            <a:off x="1701860" y="308245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94E40B-78AC-44D9-AB76-88601424B90C}"/>
              </a:ext>
            </a:extLst>
          </p:cNvPr>
          <p:cNvCxnSpPr>
            <a:cxnSpLocks/>
          </p:cNvCxnSpPr>
          <p:nvPr/>
        </p:nvCxnSpPr>
        <p:spPr>
          <a:xfrm>
            <a:off x="1451739" y="5102554"/>
            <a:ext cx="865539" cy="4779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547C58-A580-49EA-8BAC-D9E18E00ECA6}"/>
              </a:ext>
            </a:extLst>
          </p:cNvPr>
          <p:cNvCxnSpPr/>
          <p:nvPr/>
        </p:nvCxnSpPr>
        <p:spPr>
          <a:xfrm>
            <a:off x="1451739" y="529199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485606-9C36-425E-AF63-82AA2A6ACCC4}"/>
              </a:ext>
            </a:extLst>
          </p:cNvPr>
          <p:cNvCxnSpPr>
            <a:cxnSpLocks/>
          </p:cNvCxnSpPr>
          <p:nvPr/>
        </p:nvCxnSpPr>
        <p:spPr>
          <a:xfrm>
            <a:off x="2317278" y="516690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1DCF9B-3835-470E-86B3-E22E05C437BD}"/>
              </a:ext>
            </a:extLst>
          </p:cNvPr>
          <p:cNvSpPr txBox="1"/>
          <p:nvPr/>
        </p:nvSpPr>
        <p:spPr>
          <a:xfrm>
            <a:off x="2166435" y="5428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C3136-ED0A-497E-BE28-82407B54FF28}"/>
              </a:ext>
            </a:extLst>
          </p:cNvPr>
          <p:cNvSpPr txBox="1"/>
          <p:nvPr/>
        </p:nvSpPr>
        <p:spPr>
          <a:xfrm>
            <a:off x="1576218" y="542831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9B617-F363-4E00-A773-DE13571994C1}"/>
              </a:ext>
            </a:extLst>
          </p:cNvPr>
          <p:cNvSpPr txBox="1"/>
          <p:nvPr/>
        </p:nvSpPr>
        <p:spPr>
          <a:xfrm>
            <a:off x="1180483" y="4869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4AD217-56D5-402D-8AE5-83115E5BFF63}"/>
              </a:ext>
            </a:extLst>
          </p:cNvPr>
          <p:cNvCxnSpPr>
            <a:cxnSpLocks/>
          </p:cNvCxnSpPr>
          <p:nvPr/>
        </p:nvCxnSpPr>
        <p:spPr>
          <a:xfrm flipV="1">
            <a:off x="1701860" y="457984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82DA58-5BDC-45A0-B3CD-C33083459273}"/>
              </a:ext>
            </a:extLst>
          </p:cNvPr>
          <p:cNvCxnSpPr>
            <a:cxnSpLocks/>
          </p:cNvCxnSpPr>
          <p:nvPr/>
        </p:nvCxnSpPr>
        <p:spPr>
          <a:xfrm flipV="1">
            <a:off x="2317278" y="4501982"/>
            <a:ext cx="995472" cy="602961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F4F64B-3EE2-40D1-AB9D-2A6271D4B6F5}"/>
              </a:ext>
            </a:extLst>
          </p:cNvPr>
          <p:cNvSpPr txBox="1"/>
          <p:nvPr/>
        </p:nvSpPr>
        <p:spPr>
          <a:xfrm>
            <a:off x="2640999" y="48006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CA3CE2-6D69-4E10-9D08-FC5013AADED0}"/>
              </a:ext>
            </a:extLst>
          </p:cNvPr>
          <p:cNvCxnSpPr>
            <a:cxnSpLocks/>
          </p:cNvCxnSpPr>
          <p:nvPr/>
        </p:nvCxnSpPr>
        <p:spPr>
          <a:xfrm>
            <a:off x="2309384" y="3314098"/>
            <a:ext cx="643602" cy="801494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2D1823-2F6E-4F3B-B5B4-8788FAC9FFDF}"/>
              </a:ext>
            </a:extLst>
          </p:cNvPr>
          <p:cNvSpPr txBox="1"/>
          <p:nvPr/>
        </p:nvSpPr>
        <p:spPr>
          <a:xfrm>
            <a:off x="2562493" y="32889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901FDC-8820-489B-B0F3-B8A9E2656AEB}"/>
                  </a:ext>
                </a:extLst>
              </p:cNvPr>
              <p:cNvSpPr txBox="1"/>
              <p:nvPr/>
            </p:nvSpPr>
            <p:spPr>
              <a:xfrm>
                <a:off x="4081610" y="3144187"/>
                <a:ext cx="26650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=[3,−2]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901FDC-8820-489B-B0F3-B8A9E2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10" y="3144187"/>
                <a:ext cx="2665025" cy="646331"/>
              </a:xfrm>
              <a:prstGeom prst="rect">
                <a:avLst/>
              </a:prstGeom>
              <a:blipFill>
                <a:blip r:embed="rId2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6DA875-AED9-421E-8FAE-EAA858B0F102}"/>
                  </a:ext>
                </a:extLst>
              </p:cNvPr>
              <p:cNvSpPr txBox="1"/>
              <p:nvPr/>
            </p:nvSpPr>
            <p:spPr>
              <a:xfrm>
                <a:off x="4081610" y="4731314"/>
                <a:ext cx="24085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=[1,1]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6DA875-AED9-421E-8FAE-EAA858B0F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10" y="4731314"/>
                <a:ext cx="2408544" cy="646331"/>
              </a:xfrm>
              <a:prstGeom prst="rect">
                <a:avLst/>
              </a:prstGeom>
              <a:blipFill>
                <a:blip r:embed="rId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FAD8AB-0B58-427B-A15A-6B32DEAE9B39}"/>
              </a:ext>
            </a:extLst>
          </p:cNvPr>
          <p:cNvCxnSpPr/>
          <p:nvPr/>
        </p:nvCxnSpPr>
        <p:spPr>
          <a:xfrm flipV="1">
            <a:off x="9016584" y="2153125"/>
            <a:ext cx="0" cy="208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3C6032-89F1-49C3-8B47-3E81D211343E}"/>
              </a:ext>
            </a:extLst>
          </p:cNvPr>
          <p:cNvCxnSpPr>
            <a:cxnSpLocks/>
          </p:cNvCxnSpPr>
          <p:nvPr/>
        </p:nvCxnSpPr>
        <p:spPr>
          <a:xfrm>
            <a:off x="7997252" y="3371089"/>
            <a:ext cx="2408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7F337AF-843F-41AF-ABF5-67DB42348483}"/>
              </a:ext>
            </a:extLst>
          </p:cNvPr>
          <p:cNvSpPr/>
          <p:nvPr/>
        </p:nvSpPr>
        <p:spPr>
          <a:xfrm>
            <a:off x="9759702" y="3288961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B1933-E1C4-4DB2-8178-B80905FA9F11}"/>
                  </a:ext>
                </a:extLst>
              </p:cNvPr>
              <p:cNvSpPr/>
              <p:nvPr/>
            </p:nvSpPr>
            <p:spPr>
              <a:xfrm>
                <a:off x="9149086" y="3515729"/>
                <a:ext cx="1221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=[2,0]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B1933-E1C4-4DB2-8178-B80905FA9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086" y="3515729"/>
                <a:ext cx="122123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5CFE76-55A7-4DFB-B495-CF65AACB17C2}"/>
                  </a:ext>
                </a:extLst>
              </p:cNvPr>
              <p:cNvSpPr/>
              <p:nvPr/>
            </p:nvSpPr>
            <p:spPr>
              <a:xfrm>
                <a:off x="8998197" y="2283733"/>
                <a:ext cx="1226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5CFE76-55A7-4DFB-B495-CF65AACB1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197" y="2283733"/>
                <a:ext cx="122655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A0C01BE-4D3E-4792-BFEB-EAC26DECEC71}"/>
              </a:ext>
            </a:extLst>
          </p:cNvPr>
          <p:cNvSpPr/>
          <p:nvPr/>
        </p:nvSpPr>
        <p:spPr>
          <a:xfrm>
            <a:off x="10126062" y="4045572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4BF199C-077D-4003-9857-D62F637D0FF0}"/>
                  </a:ext>
                </a:extLst>
              </p:cNvPr>
              <p:cNvSpPr/>
              <p:nvPr/>
            </p:nvSpPr>
            <p:spPr>
              <a:xfrm>
                <a:off x="9369421" y="4183099"/>
                <a:ext cx="1438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4BF199C-077D-4003-9857-D62F637D0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21" y="4183099"/>
                <a:ext cx="143815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1CFF366B-C73A-4050-95DD-B5DBF1D05C88}"/>
              </a:ext>
            </a:extLst>
          </p:cNvPr>
          <p:cNvSpPr/>
          <p:nvPr/>
        </p:nvSpPr>
        <p:spPr>
          <a:xfrm>
            <a:off x="9385891" y="2715315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805676-839E-4B0E-92B0-66D119D61ECD}"/>
              </a:ext>
            </a:extLst>
          </p:cNvPr>
          <p:cNvSpPr/>
          <p:nvPr/>
        </p:nvSpPr>
        <p:spPr>
          <a:xfrm>
            <a:off x="8250324" y="3314098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D2AAACA-CE5A-4EE5-BDC4-FF4E9B336A83}"/>
                  </a:ext>
                </a:extLst>
              </p:cNvPr>
              <p:cNvSpPr/>
              <p:nvPr/>
            </p:nvSpPr>
            <p:spPr>
              <a:xfrm>
                <a:off x="7639708" y="3487144"/>
                <a:ext cx="1399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D2AAACA-CE5A-4EE5-BDC4-FF4E9B336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08" y="3487144"/>
                <a:ext cx="139967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E07D45-473A-4ABB-B7A1-A08AD925B343}"/>
                  </a:ext>
                </a:extLst>
              </p:cNvPr>
              <p:cNvSpPr txBox="1"/>
              <p:nvPr/>
            </p:nvSpPr>
            <p:spPr>
              <a:xfrm>
                <a:off x="4141965" y="1564938"/>
                <a:ext cx="1707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E07D45-473A-4ABB-B7A1-A08AD925B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5" y="1564938"/>
                <a:ext cx="1707262" cy="646331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4F1F3B-65D4-4109-95E2-1FB5DC2BF52E}"/>
              </a:ext>
            </a:extLst>
          </p:cNvPr>
          <p:cNvCxnSpPr/>
          <p:nvPr/>
        </p:nvCxnSpPr>
        <p:spPr>
          <a:xfrm>
            <a:off x="1475256" y="1783242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C031AD-D8B4-406C-AAD5-AF66B2B4C215}"/>
              </a:ext>
            </a:extLst>
          </p:cNvPr>
          <p:cNvCxnSpPr/>
          <p:nvPr/>
        </p:nvCxnSpPr>
        <p:spPr>
          <a:xfrm>
            <a:off x="1443845" y="2205427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E24567-C4E8-4C81-B057-C24A824488CA}"/>
              </a:ext>
            </a:extLst>
          </p:cNvPr>
          <p:cNvCxnSpPr>
            <a:cxnSpLocks/>
          </p:cNvCxnSpPr>
          <p:nvPr/>
        </p:nvCxnSpPr>
        <p:spPr>
          <a:xfrm>
            <a:off x="2309384" y="2080331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ED9EA4-7DA0-4015-8D5B-AF85BCE8E3CD}"/>
              </a:ext>
            </a:extLst>
          </p:cNvPr>
          <p:cNvSpPr txBox="1"/>
          <p:nvPr/>
        </p:nvSpPr>
        <p:spPr>
          <a:xfrm>
            <a:off x="2260408" y="2179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2AE510-B72B-4236-8EF4-7C3A90F823C6}"/>
                  </a:ext>
                </a:extLst>
              </p:cNvPr>
              <p:cNvSpPr txBox="1"/>
              <p:nvPr/>
            </p:nvSpPr>
            <p:spPr>
              <a:xfrm>
                <a:off x="3210114" y="1597912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2AE510-B72B-4236-8EF4-7C3A90F8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14" y="1597912"/>
                <a:ext cx="7307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9B46BD26-CDC4-45AE-806D-2D4F5682D087}"/>
              </a:ext>
            </a:extLst>
          </p:cNvPr>
          <p:cNvSpPr txBox="1"/>
          <p:nvPr/>
        </p:nvSpPr>
        <p:spPr>
          <a:xfrm>
            <a:off x="1520372" y="21876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ADDDBB-0436-4D30-B933-832B8F640989}"/>
              </a:ext>
            </a:extLst>
          </p:cNvPr>
          <p:cNvSpPr txBox="1"/>
          <p:nvPr/>
        </p:nvSpPr>
        <p:spPr>
          <a:xfrm>
            <a:off x="1194302" y="1568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04F26C-A43D-4522-A6B2-EDBC04782902}"/>
              </a:ext>
            </a:extLst>
          </p:cNvPr>
          <p:cNvCxnSpPr>
            <a:cxnSpLocks/>
          </p:cNvCxnSpPr>
          <p:nvPr/>
        </p:nvCxnSpPr>
        <p:spPr>
          <a:xfrm flipV="1">
            <a:off x="1701461" y="1516567"/>
            <a:ext cx="0" cy="141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2DE6A6-3E62-46EB-BE63-53C6DA33C164}"/>
              </a:ext>
            </a:extLst>
          </p:cNvPr>
          <p:cNvCxnSpPr/>
          <p:nvPr/>
        </p:nvCxnSpPr>
        <p:spPr>
          <a:xfrm>
            <a:off x="1475256" y="2676241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412D97-CAAE-4F8F-AA1D-38AEE52509BC}"/>
                  </a:ext>
                </a:extLst>
              </p:cNvPr>
              <p:cNvSpPr txBox="1"/>
              <p:nvPr/>
            </p:nvSpPr>
            <p:spPr>
              <a:xfrm>
                <a:off x="3202140" y="2460345"/>
                <a:ext cx="73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412D97-CAAE-4F8F-AA1D-38AEE5250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140" y="2460345"/>
                <a:ext cx="73603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9D189B3D-3EA7-4ED5-8469-9E2AD4565FD3}"/>
              </a:ext>
            </a:extLst>
          </p:cNvPr>
          <p:cNvSpPr txBox="1"/>
          <p:nvPr/>
        </p:nvSpPr>
        <p:spPr>
          <a:xfrm>
            <a:off x="1180084" y="2443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ED1468-9EEF-48E6-84BD-59C9A7558BC6}"/>
                  </a:ext>
                </a:extLst>
              </p:cNvPr>
              <p:cNvSpPr txBox="1"/>
              <p:nvPr/>
            </p:nvSpPr>
            <p:spPr>
              <a:xfrm>
                <a:off x="4141965" y="2321845"/>
                <a:ext cx="18857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=[−2,0]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ED1468-9EEF-48E6-84BD-59C9A755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5" y="2321845"/>
                <a:ext cx="1885709" cy="646331"/>
              </a:xfrm>
              <a:prstGeom prst="rect">
                <a:avLst/>
              </a:prstGeom>
              <a:blipFill>
                <a:blip r:embed="rId11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15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34795" y="146085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5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Space View of Transmitter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605" y="2858916"/>
                <a:ext cx="6072667" cy="27654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Signal space view</a:t>
                </a:r>
              </a:p>
              <a:p>
                <a:pPr lvl="1"/>
                <a:r>
                  <a:rPr lang="en-US" dirty="0"/>
                  <a:t>Input is a set of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Outputs one of a finite set of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output has a coordinate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abstractly transmitter maps: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605" y="2858916"/>
                <a:ext cx="6072667" cy="2765412"/>
              </a:xfrm>
              <a:blipFill>
                <a:blip r:embed="rId2"/>
                <a:stretch>
                  <a:fillRect l="-2410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5211218" y="1596734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/>
              <p:nvPr/>
            </p:nvSpPr>
            <p:spPr>
              <a:xfrm>
                <a:off x="3079036" y="1641986"/>
                <a:ext cx="1213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Input bits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036" y="1641986"/>
                <a:ext cx="1213323" cy="646331"/>
              </a:xfrm>
              <a:prstGeom prst="rect">
                <a:avLst/>
              </a:prstGeom>
              <a:blipFill>
                <a:blip r:embed="rId3"/>
                <a:stretch>
                  <a:fillRect l="-4020" t="-4717" r="-301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292359" y="1906943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/>
              <p:nvPr/>
            </p:nvSpPr>
            <p:spPr>
              <a:xfrm>
                <a:off x="7063660" y="1667393"/>
                <a:ext cx="3011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Coordinates in a signal space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  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60" y="1667393"/>
                <a:ext cx="3011332" cy="646331"/>
              </a:xfrm>
              <a:prstGeom prst="rect">
                <a:avLst/>
              </a:prstGeom>
              <a:blipFill>
                <a:blip r:embed="rId4"/>
                <a:stretch>
                  <a:fillRect l="-1822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48130" y="1919899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FF123A-B29A-4C45-8313-F56FE8CE5420}"/>
              </a:ext>
            </a:extLst>
          </p:cNvPr>
          <p:cNvCxnSpPr>
            <a:cxnSpLocks/>
          </p:cNvCxnSpPr>
          <p:nvPr/>
        </p:nvCxnSpPr>
        <p:spPr>
          <a:xfrm flipV="1">
            <a:off x="8133854" y="2419304"/>
            <a:ext cx="0" cy="13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6E593B-B495-4B1C-9067-D94F648074EA}"/>
              </a:ext>
            </a:extLst>
          </p:cNvPr>
          <p:cNvCxnSpPr>
            <a:cxnSpLocks/>
          </p:cNvCxnSpPr>
          <p:nvPr/>
        </p:nvCxnSpPr>
        <p:spPr>
          <a:xfrm flipV="1">
            <a:off x="7241940" y="3211886"/>
            <a:ext cx="197870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D7CF73-680F-4D91-9301-77C57B8F17B5}"/>
              </a:ext>
            </a:extLst>
          </p:cNvPr>
          <p:cNvSpPr/>
          <p:nvPr/>
        </p:nvSpPr>
        <p:spPr>
          <a:xfrm>
            <a:off x="8644277" y="3141868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9D523A-2B81-4F25-8A50-262D5722916C}"/>
              </a:ext>
            </a:extLst>
          </p:cNvPr>
          <p:cNvSpPr/>
          <p:nvPr/>
        </p:nvSpPr>
        <p:spPr>
          <a:xfrm>
            <a:off x="8782815" y="3590276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86504-E10C-4360-BFD7-BA392DFD8E65}"/>
              </a:ext>
            </a:extLst>
          </p:cNvPr>
          <p:cNvSpPr/>
          <p:nvPr/>
        </p:nvSpPr>
        <p:spPr>
          <a:xfrm>
            <a:off x="8318981" y="2706084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2F5465-888F-4644-AB80-CDCA8B7D235A}"/>
              </a:ext>
            </a:extLst>
          </p:cNvPr>
          <p:cNvSpPr/>
          <p:nvPr/>
        </p:nvSpPr>
        <p:spPr>
          <a:xfrm>
            <a:off x="7694272" y="3141867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3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0A2-7C0F-4B7B-ABBA-726D3172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Space for Pulse Shaping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9A012-E15F-43DF-948E-73BA95E3A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via linear modulation: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 basis: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are contained in a signal space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(complex) degrees of freedom</a:t>
                </a:r>
              </a:p>
              <a:p>
                <a:r>
                  <a:rPr lang="en-US" dirty="0"/>
                  <a:t>Coordinate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basis are they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9A012-E15F-43DF-948E-73BA95E3A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6902-EBC4-4326-924E-744DAEBB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41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0A2-7C0F-4B7B-ABBA-726D3172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16-QAM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9A012-E15F-43DF-948E-73BA95E3A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Transmit: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Suppose each symbol is 16-QAM.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]∈{−3,−1,1,3}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bits per symbol</a:t>
                </a:r>
              </a:p>
              <a:p>
                <a:r>
                  <a:rPr lang="en-US" dirty="0"/>
                  <a:t>Number of bits per signal: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 bits per </a:t>
                </a:r>
                <a:r>
                  <a:rPr lang="en-US" dirty="0" err="1"/>
                  <a:t>DoF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9A012-E15F-43DF-948E-73BA95E3A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6902-EBC4-4326-924E-744DAEBB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83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BFAD-8659-4ED7-950D-69EFB3EC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</a:t>
            </a:r>
            <a:r>
              <a:rPr lang="en-US" dirty="0" err="1"/>
              <a:t>Decodability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D449E-83C5-4AA4-8B78-51B2F01B7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use linear modulation with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We say modulation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uniquely decodable </a:t>
                </a:r>
                <a:r>
                  <a:rPr lang="en-US" dirty="0"/>
                  <a:t>if,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  we can uniquely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Uniquely decodable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minimum</a:t>
                </a:r>
                <a:r>
                  <a:rPr lang="en-US" dirty="0"/>
                  <a:t> we can expect of a modulation scheme:</a:t>
                </a:r>
              </a:p>
              <a:p>
                <a:pPr lvl="1"/>
                <a:r>
                  <a:rPr lang="en-US" dirty="0"/>
                  <a:t>If modulation is not uniquely decodable, there are at least two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give rise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a receiver will not know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was transmitted</a:t>
                </a:r>
              </a:p>
              <a:p>
                <a:pPr lvl="1"/>
                <a:r>
                  <a:rPr lang="en-US" dirty="0"/>
                  <a:t>So, there is no hope of estimating the correct symbols reliability without further information</a:t>
                </a:r>
              </a:p>
              <a:p>
                <a:pPr lvl="1"/>
                <a:r>
                  <a:rPr lang="en-US" dirty="0"/>
                  <a:t>…And we haven’t even considered any impairments like noise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D449E-83C5-4AA4-8B78-51B2F01B7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24A6-C2C9-482A-BB1F-591E400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9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BFAD-8659-4ED7-950D-69EFB3EC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Unique </a:t>
            </a:r>
            <a:r>
              <a:rPr lang="en-US" dirty="0" err="1"/>
              <a:t>Decodability</a:t>
            </a:r>
            <a:r>
              <a:rPr lang="en-US" dirty="0"/>
              <a:t> and Degrees of Freedom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D449E-83C5-4AA4-8B78-51B2F01B7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Consider linear modulation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Then, modulation is uniquely decodable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are linearly independent</a:t>
                </a:r>
              </a:p>
              <a:p>
                <a:r>
                  <a:rPr lang="en-US" b="0" dirty="0"/>
                  <a:t>Proof:  This is an immediate consequence of linear independence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Implication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Suppose we use linear modulation in a signal space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pPr lvl="1"/>
                <a:r>
                  <a:rPr lang="en-US" dirty="0"/>
                  <a:t>Then, we can transmit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unique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Caveats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Even though </a:t>
                </a:r>
                <a:r>
                  <a:rPr lang="en-US" dirty="0" err="1"/>
                  <a:t>DoF</a:t>
                </a:r>
                <a:r>
                  <a:rPr lang="en-US" dirty="0"/>
                  <a:t> limits number of symbols, it does not limit number of bits</a:t>
                </a:r>
              </a:p>
              <a:p>
                <a:pPr lvl="1"/>
                <a:r>
                  <a:rPr lang="en-US" dirty="0"/>
                  <a:t>We can transmit multiple bits per symbol.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D449E-83C5-4AA4-8B78-51B2F01B7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24A6-C2C9-482A-BB1F-591E400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7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4315" y="2814171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8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421-5E9A-4BEB-9397-B275AAE0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a Signal from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26316-D318-4DA4-BB4B-80A5A683E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continuous-time signal</a:t>
                </a:r>
              </a:p>
              <a:p>
                <a:r>
                  <a:rPr lang="en-US" dirty="0"/>
                  <a:t>Suppose we are given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Reconstruction problem: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classic problem in signal processing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26316-D318-4DA4-BB4B-80A5A683E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F0029-FF26-41AC-BEB2-91D636E2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ADD75-DB13-45C3-AF3C-D8CB95649AD5}"/>
              </a:ext>
            </a:extLst>
          </p:cNvPr>
          <p:cNvSpPr/>
          <p:nvPr/>
        </p:nvSpPr>
        <p:spPr>
          <a:xfrm>
            <a:off x="8872179" y="2355332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47DE2-5821-4CC7-BA96-4D0C9D0A5313}"/>
              </a:ext>
            </a:extLst>
          </p:cNvPr>
          <p:cNvSpPr txBox="1"/>
          <p:nvPr/>
        </p:nvSpPr>
        <p:spPr>
          <a:xfrm>
            <a:off x="8594443" y="29907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6497B4-980E-4017-BCCA-02140DC64C3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101501" y="264547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39EEA6-0EC5-4D03-8AE9-520B9B042686}"/>
              </a:ext>
            </a:extLst>
          </p:cNvPr>
          <p:cNvCxnSpPr>
            <a:cxnSpLocks/>
          </p:cNvCxnSpPr>
          <p:nvPr/>
        </p:nvCxnSpPr>
        <p:spPr>
          <a:xfrm>
            <a:off x="9645902" y="2631651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E695D9-1EA7-4069-9EDC-BBE57DF1973A}"/>
                  </a:ext>
                </a:extLst>
              </p:cNvPr>
              <p:cNvSpPr txBox="1"/>
              <p:nvPr/>
            </p:nvSpPr>
            <p:spPr>
              <a:xfrm>
                <a:off x="7431407" y="2355332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E695D9-1EA7-4069-9EDC-BBE57DF19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407" y="2355332"/>
                <a:ext cx="65735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0EC3C6-1038-4A40-90F9-9EDD309A0FCC}"/>
                  </a:ext>
                </a:extLst>
              </p:cNvPr>
              <p:cNvSpPr txBox="1"/>
              <p:nvPr/>
            </p:nvSpPr>
            <p:spPr>
              <a:xfrm>
                <a:off x="10224570" y="2453876"/>
                <a:ext cx="666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0EC3C6-1038-4A40-90F9-9EDD309A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570" y="2453876"/>
                <a:ext cx="6665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5F520-E5A6-48FA-96C7-0EADBDBD34E7}"/>
              </a:ext>
            </a:extLst>
          </p:cNvPr>
          <p:cNvCxnSpPr>
            <a:cxnSpLocks/>
          </p:cNvCxnSpPr>
          <p:nvPr/>
        </p:nvCxnSpPr>
        <p:spPr>
          <a:xfrm>
            <a:off x="9055587" y="2461481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6BF21B-D073-414F-9EA2-A4304F811A70}"/>
              </a:ext>
            </a:extLst>
          </p:cNvPr>
          <p:cNvCxnSpPr>
            <a:cxnSpLocks/>
          </p:cNvCxnSpPr>
          <p:nvPr/>
        </p:nvCxnSpPr>
        <p:spPr>
          <a:xfrm>
            <a:off x="9323794" y="2820789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9A84CFCB-B4F3-4A27-8B5C-EFD1C017B167}"/>
              </a:ext>
            </a:extLst>
          </p:cNvPr>
          <p:cNvSpPr/>
          <p:nvPr/>
        </p:nvSpPr>
        <p:spPr>
          <a:xfrm>
            <a:off x="9030118" y="2569578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sinc reconstruction">
            <a:extLst>
              <a:ext uri="{FF2B5EF4-FFF2-40B4-BE49-F238E27FC236}">
                <a16:creationId xmlns:a16="http://schemas.microsoft.com/office/drawing/2014/main" id="{93367147-8A32-4D16-A03B-2DA668CAF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13175" r="50046" b="807"/>
          <a:stretch/>
        </p:blipFill>
        <p:spPr bwMode="auto">
          <a:xfrm>
            <a:off x="9943520" y="3632525"/>
            <a:ext cx="2157850" cy="167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sinc reconstruction">
            <a:extLst>
              <a:ext uri="{FF2B5EF4-FFF2-40B4-BE49-F238E27FC236}">
                <a16:creationId xmlns:a16="http://schemas.microsoft.com/office/drawing/2014/main" id="{41F69ACF-ED49-4A60-B1C1-185BAEBB8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7" t="13983"/>
          <a:stretch/>
        </p:blipFill>
        <p:spPr bwMode="auto">
          <a:xfrm>
            <a:off x="6013456" y="3663755"/>
            <a:ext cx="2621280" cy="167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2D481C-5DEA-4A61-BC3D-12FB88557C49}"/>
              </a:ext>
            </a:extLst>
          </p:cNvPr>
          <p:cNvSpPr/>
          <p:nvPr/>
        </p:nvSpPr>
        <p:spPr>
          <a:xfrm rot="10800000">
            <a:off x="8594443" y="4116291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04CFD-9901-4ACA-B55F-A3EBFC74F590}"/>
              </a:ext>
            </a:extLst>
          </p:cNvPr>
          <p:cNvSpPr txBox="1"/>
          <p:nvPr/>
        </p:nvSpPr>
        <p:spPr>
          <a:xfrm>
            <a:off x="8702401" y="139216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Sampling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1480D-A465-49DE-87D8-CC9390E6A883}"/>
              </a:ext>
            </a:extLst>
          </p:cNvPr>
          <p:cNvSpPr txBox="1"/>
          <p:nvPr/>
        </p:nvSpPr>
        <p:spPr>
          <a:xfrm>
            <a:off x="8237227" y="4653350"/>
            <a:ext cx="1757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Reconstruction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B066F8-7ECF-4029-847F-74FC04EDC05B}"/>
              </a:ext>
            </a:extLst>
          </p:cNvPr>
          <p:cNvSpPr/>
          <p:nvPr/>
        </p:nvSpPr>
        <p:spPr>
          <a:xfrm>
            <a:off x="8767845" y="1755027"/>
            <a:ext cx="978408" cy="484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82EE5D-DBDC-4D4E-AA75-746EE216DBF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26439" y="4003110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5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F45E-CDFC-4266-9E16-610954EE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8A36A-F7AA-4F6F-9A81-9F803608C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band-limited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the single-sided bandwidth</a:t>
                </a:r>
              </a:p>
              <a:p>
                <a:r>
                  <a:rPr lang="en-US" dirty="0"/>
                  <a:t>We are given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Nyquist 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then, we can reconstruct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8A36A-F7AA-4F6F-9A81-9F803608C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5B3E3-A331-480C-BE18-BCF10BDC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9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0FCE-BFCC-403F-91C2-C1BB2A14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 Theorem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D966-10DA-4455-B4BA-4779EA8A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37" y="1500385"/>
            <a:ext cx="5079166" cy="866642"/>
          </a:xfrm>
        </p:spPr>
        <p:txBody>
          <a:bodyPr/>
          <a:lstStyle/>
          <a:p>
            <a:r>
              <a:rPr lang="en-US" dirty="0"/>
              <a:t>A simple picture proof in frequency-domain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949E-3186-4069-B347-DB7C0BC7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A8D3C-C862-464E-AF76-80F7BB6796AF}"/>
              </a:ext>
            </a:extLst>
          </p:cNvPr>
          <p:cNvSpPr/>
          <p:nvPr/>
        </p:nvSpPr>
        <p:spPr>
          <a:xfrm>
            <a:off x="2491854" y="2185264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4C1B6F-6E29-401D-B87D-CAEA8C41DF3B}"/>
              </a:ext>
            </a:extLst>
          </p:cNvPr>
          <p:cNvCxnSpPr/>
          <p:nvPr/>
        </p:nvCxnSpPr>
        <p:spPr>
          <a:xfrm>
            <a:off x="1701124" y="2895928"/>
            <a:ext cx="242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6020D7-2ABD-4E6C-9965-FE913EBC42D4}"/>
              </a:ext>
            </a:extLst>
          </p:cNvPr>
          <p:cNvCxnSpPr/>
          <p:nvPr/>
        </p:nvCxnSpPr>
        <p:spPr>
          <a:xfrm>
            <a:off x="2488107" y="2672681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3730A-CC08-4431-ADAF-425007BB1FC1}"/>
              </a:ext>
            </a:extLst>
          </p:cNvPr>
          <p:cNvCxnSpPr/>
          <p:nvPr/>
        </p:nvCxnSpPr>
        <p:spPr>
          <a:xfrm>
            <a:off x="3331303" y="2672681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B42694-F954-4F62-8F1E-591A47931576}"/>
                  </a:ext>
                </a:extLst>
              </p:cNvPr>
              <p:cNvSpPr txBox="1"/>
              <p:nvPr/>
            </p:nvSpPr>
            <p:spPr>
              <a:xfrm>
                <a:off x="6308309" y="2068802"/>
                <a:ext cx="3592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original bandlimited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B42694-F954-4F62-8F1E-591A47931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09" y="2068802"/>
                <a:ext cx="3592715" cy="369332"/>
              </a:xfrm>
              <a:prstGeom prst="rect">
                <a:avLst/>
              </a:prstGeom>
              <a:blipFill>
                <a:blip r:embed="rId2"/>
                <a:stretch>
                  <a:fillRect l="-15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982330-CC18-434E-9177-22B58A47F709}"/>
                  </a:ext>
                </a:extLst>
              </p:cNvPr>
              <p:cNvSpPr txBox="1"/>
              <p:nvPr/>
            </p:nvSpPr>
            <p:spPr>
              <a:xfrm>
                <a:off x="1983719" y="2927428"/>
                <a:ext cx="566244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982330-CC18-434E-9177-22B58A47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19" y="2927428"/>
                <a:ext cx="566244" cy="494238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90E818-BB46-4B3B-A068-32CF27FD7AF1}"/>
                  </a:ext>
                </a:extLst>
              </p:cNvPr>
              <p:cNvSpPr txBox="1"/>
              <p:nvPr/>
            </p:nvSpPr>
            <p:spPr>
              <a:xfrm>
                <a:off x="3292869" y="2930591"/>
                <a:ext cx="401648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90E818-BB46-4B3B-A068-32CF27FD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69" y="2930591"/>
                <a:ext cx="401648" cy="494238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F85495-3EBA-4F5C-9CF5-BF6D1F5F738F}"/>
              </a:ext>
            </a:extLst>
          </p:cNvPr>
          <p:cNvSpPr/>
          <p:nvPr/>
        </p:nvSpPr>
        <p:spPr>
          <a:xfrm>
            <a:off x="2491854" y="355571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21093B-1DD9-4E11-8686-365A88D8717B}"/>
              </a:ext>
            </a:extLst>
          </p:cNvPr>
          <p:cNvCxnSpPr>
            <a:cxnSpLocks/>
          </p:cNvCxnSpPr>
          <p:nvPr/>
        </p:nvCxnSpPr>
        <p:spPr>
          <a:xfrm>
            <a:off x="1701124" y="4266379"/>
            <a:ext cx="377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4028D5-A73F-432C-8DF7-A2DE367F6ACA}"/>
              </a:ext>
            </a:extLst>
          </p:cNvPr>
          <p:cNvCxnSpPr/>
          <p:nvPr/>
        </p:nvCxnSpPr>
        <p:spPr>
          <a:xfrm>
            <a:off x="2488107" y="404313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20762F-9913-4BC3-984F-0537DC51574E}"/>
              </a:ext>
            </a:extLst>
          </p:cNvPr>
          <p:cNvCxnSpPr/>
          <p:nvPr/>
        </p:nvCxnSpPr>
        <p:spPr>
          <a:xfrm>
            <a:off x="3331303" y="404313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A9EF42-92BE-4F46-91F1-46F8F64185C6}"/>
                  </a:ext>
                </a:extLst>
              </p:cNvPr>
              <p:cNvSpPr txBox="1"/>
              <p:nvPr/>
            </p:nvSpPr>
            <p:spPr>
              <a:xfrm>
                <a:off x="6308309" y="3555715"/>
                <a:ext cx="4550541" cy="761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DTFT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sampled signal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gets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A9EF42-92BE-4F46-91F1-46F8F641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09" y="3555715"/>
                <a:ext cx="4550541" cy="761170"/>
              </a:xfrm>
              <a:prstGeom prst="rect">
                <a:avLst/>
              </a:prstGeom>
              <a:blipFill>
                <a:blip r:embed="rId5"/>
                <a:stretch>
                  <a:fillRect l="-1206" t="-40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F9F432-4E0B-42C3-88A1-3B9F112E5D02}"/>
                  </a:ext>
                </a:extLst>
              </p:cNvPr>
              <p:cNvSpPr txBox="1"/>
              <p:nvPr/>
            </p:nvSpPr>
            <p:spPr>
              <a:xfrm>
                <a:off x="2205450" y="4497257"/>
                <a:ext cx="564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F9F432-4E0B-42C3-88A1-3B9F112E5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450" y="4497257"/>
                <a:ext cx="56400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372CE2-4D91-47CF-AF89-F9BC268642B2}"/>
                  </a:ext>
                </a:extLst>
              </p:cNvPr>
              <p:cNvSpPr txBox="1"/>
              <p:nvPr/>
            </p:nvSpPr>
            <p:spPr>
              <a:xfrm>
                <a:off x="3493693" y="4406695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372CE2-4D91-47CF-AF89-F9BC26864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93" y="4406695"/>
                <a:ext cx="3787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06D1AE1-F71B-4F82-9121-05E21D46017F}"/>
              </a:ext>
            </a:extLst>
          </p:cNvPr>
          <p:cNvSpPr/>
          <p:nvPr/>
        </p:nvSpPr>
        <p:spPr>
          <a:xfrm>
            <a:off x="3980356" y="355571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B299F1-BFED-4017-B783-FD54082C4943}"/>
              </a:ext>
            </a:extLst>
          </p:cNvPr>
          <p:cNvCxnSpPr>
            <a:cxnSpLocks/>
          </p:cNvCxnSpPr>
          <p:nvPr/>
        </p:nvCxnSpPr>
        <p:spPr>
          <a:xfrm>
            <a:off x="3663585" y="4126936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A3647F-4EAF-4F0F-874F-F80BAD4716C5}"/>
              </a:ext>
            </a:extLst>
          </p:cNvPr>
          <p:cNvCxnSpPr>
            <a:cxnSpLocks/>
          </p:cNvCxnSpPr>
          <p:nvPr/>
        </p:nvCxnSpPr>
        <p:spPr>
          <a:xfrm>
            <a:off x="2167067" y="4102522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EEF833-4898-4E96-829E-AC9A69427590}"/>
                  </a:ext>
                </a:extLst>
              </p:cNvPr>
              <p:cNvSpPr txBox="1"/>
              <p:nvPr/>
            </p:nvSpPr>
            <p:spPr>
              <a:xfrm>
                <a:off x="1776396" y="4423200"/>
                <a:ext cx="551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EEF833-4898-4E96-829E-AC9A6942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96" y="4423200"/>
                <a:ext cx="5518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D162FB-051D-43E3-B448-CEEC191EC3BF}"/>
                  </a:ext>
                </a:extLst>
              </p:cNvPr>
              <p:cNvSpPr txBox="1"/>
              <p:nvPr/>
            </p:nvSpPr>
            <p:spPr>
              <a:xfrm>
                <a:off x="2998723" y="4484755"/>
                <a:ext cx="455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D162FB-051D-43E3-B448-CEEC191EC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723" y="4484755"/>
                <a:ext cx="45597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7982F0-2356-46AA-8C7D-26FB7A797C4A}"/>
                  </a:ext>
                </a:extLst>
              </p:cNvPr>
              <p:cNvSpPr txBox="1"/>
              <p:nvPr/>
            </p:nvSpPr>
            <p:spPr>
              <a:xfrm>
                <a:off x="4836043" y="4405823"/>
                <a:ext cx="442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7982F0-2356-46AA-8C7D-26FB7A79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43" y="4405823"/>
                <a:ext cx="442878" cy="369332"/>
              </a:xfrm>
              <a:prstGeom prst="rect">
                <a:avLst/>
              </a:prstGeom>
              <a:blipFill>
                <a:blip r:embed="rId10"/>
                <a:stretch>
                  <a:fillRect l="-109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587A63-178F-44B0-B4C5-01EF97C56C2F}"/>
              </a:ext>
            </a:extLst>
          </p:cNvPr>
          <p:cNvCxnSpPr>
            <a:cxnSpLocks/>
          </p:cNvCxnSpPr>
          <p:nvPr/>
        </p:nvCxnSpPr>
        <p:spPr>
          <a:xfrm>
            <a:off x="5005935" y="4126064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25F5E-CEA9-4B1C-8C59-A5AE83408F53}"/>
                  </a:ext>
                </a:extLst>
              </p:cNvPr>
              <p:cNvSpPr txBox="1"/>
              <p:nvPr/>
            </p:nvSpPr>
            <p:spPr>
              <a:xfrm>
                <a:off x="2670986" y="1875640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25F5E-CEA9-4B1C-8C59-A5AE8340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86" y="1875640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7AEE13-090C-454D-91C6-7F1A98F6F263}"/>
                  </a:ext>
                </a:extLst>
              </p:cNvPr>
              <p:cNvSpPr txBox="1"/>
              <p:nvPr/>
            </p:nvSpPr>
            <p:spPr>
              <a:xfrm>
                <a:off x="1586151" y="3307503"/>
                <a:ext cx="380489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7AEE13-090C-454D-91C6-7F1A98F6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51" y="3307503"/>
                <a:ext cx="380489" cy="5648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F7E687-8811-4276-BFFD-31EA6608B593}"/>
              </a:ext>
            </a:extLst>
          </p:cNvPr>
          <p:cNvCxnSpPr>
            <a:cxnSpLocks/>
          </p:cNvCxnSpPr>
          <p:nvPr/>
        </p:nvCxnSpPr>
        <p:spPr>
          <a:xfrm>
            <a:off x="1983719" y="3555714"/>
            <a:ext cx="1146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001E78D-6083-423D-8FD4-D5E8753EF215}"/>
              </a:ext>
            </a:extLst>
          </p:cNvPr>
          <p:cNvSpPr/>
          <p:nvPr/>
        </p:nvSpPr>
        <p:spPr>
          <a:xfrm>
            <a:off x="2491854" y="489145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3AF2CC-A3D4-48BD-85B5-0E9149440926}"/>
              </a:ext>
            </a:extLst>
          </p:cNvPr>
          <p:cNvCxnSpPr>
            <a:cxnSpLocks/>
          </p:cNvCxnSpPr>
          <p:nvPr/>
        </p:nvCxnSpPr>
        <p:spPr>
          <a:xfrm>
            <a:off x="1701124" y="5602119"/>
            <a:ext cx="377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AA491D-0964-40D9-A76B-3438C9D9EC68}"/>
              </a:ext>
            </a:extLst>
          </p:cNvPr>
          <p:cNvCxnSpPr/>
          <p:nvPr/>
        </p:nvCxnSpPr>
        <p:spPr>
          <a:xfrm>
            <a:off x="2488107" y="537887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F18CFA-7FAB-4CCA-874D-16DEF46024E8}"/>
              </a:ext>
            </a:extLst>
          </p:cNvPr>
          <p:cNvCxnSpPr/>
          <p:nvPr/>
        </p:nvCxnSpPr>
        <p:spPr>
          <a:xfrm>
            <a:off x="3331303" y="537887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D9AC33-3C14-4901-A9AC-2039B273B48D}"/>
                  </a:ext>
                </a:extLst>
              </p:cNvPr>
              <p:cNvSpPr txBox="1"/>
              <p:nvPr/>
            </p:nvSpPr>
            <p:spPr>
              <a:xfrm>
                <a:off x="6308309" y="4891455"/>
                <a:ext cx="5094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FT of </a:t>
                </a:r>
                <a:r>
                  <a:rPr lang="en-US" dirty="0" err="1"/>
                  <a:t>upsampled</a:t>
                </a:r>
                <a:r>
                  <a:rPr lang="en-US" dirty="0"/>
                  <a:t> signal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D9AC33-3C14-4901-A9AC-2039B273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09" y="4891455"/>
                <a:ext cx="5094280" cy="369332"/>
              </a:xfrm>
              <a:prstGeom prst="rect">
                <a:avLst/>
              </a:prstGeom>
              <a:blipFill>
                <a:blip r:embed="rId13"/>
                <a:stretch>
                  <a:fillRect l="-1077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9D83E719-18E4-4AD6-AC16-CBAADAC2D100}"/>
              </a:ext>
            </a:extLst>
          </p:cNvPr>
          <p:cNvSpPr/>
          <p:nvPr/>
        </p:nvSpPr>
        <p:spPr>
          <a:xfrm>
            <a:off x="3980356" y="489145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88BA0B-E1FF-43EA-889D-86DA60BE0461}"/>
              </a:ext>
            </a:extLst>
          </p:cNvPr>
          <p:cNvCxnSpPr>
            <a:cxnSpLocks/>
          </p:cNvCxnSpPr>
          <p:nvPr/>
        </p:nvCxnSpPr>
        <p:spPr>
          <a:xfrm>
            <a:off x="3663585" y="5462676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227CD5-1194-4370-9B13-4D9FC90C2E07}"/>
              </a:ext>
            </a:extLst>
          </p:cNvPr>
          <p:cNvCxnSpPr>
            <a:cxnSpLocks/>
          </p:cNvCxnSpPr>
          <p:nvPr/>
        </p:nvCxnSpPr>
        <p:spPr>
          <a:xfrm>
            <a:off x="2167067" y="5438262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5D6F9C-7913-4BC3-B199-9D044DF0E4F2}"/>
                  </a:ext>
                </a:extLst>
              </p:cNvPr>
              <p:cNvSpPr txBox="1"/>
              <p:nvPr/>
            </p:nvSpPr>
            <p:spPr>
              <a:xfrm>
                <a:off x="1731166" y="5621212"/>
                <a:ext cx="60010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5D6F9C-7913-4BC3-B199-9D044DF0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66" y="5621212"/>
                <a:ext cx="600101" cy="495649"/>
              </a:xfrm>
              <a:prstGeom prst="rect">
                <a:avLst/>
              </a:prstGeom>
              <a:blipFill>
                <a:blip r:embed="rId1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6E8873-444A-4EF3-ADF8-2F09FE54E35A}"/>
              </a:ext>
            </a:extLst>
          </p:cNvPr>
          <p:cNvCxnSpPr>
            <a:cxnSpLocks/>
          </p:cNvCxnSpPr>
          <p:nvPr/>
        </p:nvCxnSpPr>
        <p:spPr>
          <a:xfrm>
            <a:off x="5005935" y="5461804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826CB3-23DD-45ED-986A-B41151323928}"/>
                  </a:ext>
                </a:extLst>
              </p:cNvPr>
              <p:cNvSpPr txBox="1"/>
              <p:nvPr/>
            </p:nvSpPr>
            <p:spPr>
              <a:xfrm>
                <a:off x="1586151" y="4643243"/>
                <a:ext cx="380489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826CB3-23DD-45ED-986A-B4115132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51" y="4643243"/>
                <a:ext cx="380489" cy="5648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5FAB94-78EC-4EEB-A909-A3692EEFD06A}"/>
              </a:ext>
            </a:extLst>
          </p:cNvPr>
          <p:cNvCxnSpPr>
            <a:cxnSpLocks/>
          </p:cNvCxnSpPr>
          <p:nvPr/>
        </p:nvCxnSpPr>
        <p:spPr>
          <a:xfrm>
            <a:off x="1983719" y="4891454"/>
            <a:ext cx="1146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FB013-9A78-4DED-8FD5-BD984AA6EE1A}"/>
                  </a:ext>
                </a:extLst>
              </p:cNvPr>
              <p:cNvSpPr txBox="1"/>
              <p:nvPr/>
            </p:nvSpPr>
            <p:spPr>
              <a:xfrm>
                <a:off x="3007099" y="5616168"/>
                <a:ext cx="401648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FB013-9A78-4DED-8FD5-BD984AA6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99" y="5616168"/>
                <a:ext cx="401648" cy="494238"/>
              </a:xfrm>
              <a:prstGeom prst="rect">
                <a:avLst/>
              </a:prstGeom>
              <a:blipFill>
                <a:blip r:embed="rId1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B34A0B-983E-4DAC-A2F0-FC3B0DFBDDBE}"/>
                  </a:ext>
                </a:extLst>
              </p:cNvPr>
              <p:cNvSpPr txBox="1"/>
              <p:nvPr/>
            </p:nvSpPr>
            <p:spPr>
              <a:xfrm>
                <a:off x="2255738" y="5621212"/>
                <a:ext cx="566244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B34A0B-983E-4DAC-A2F0-FC3B0DFB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738" y="5621212"/>
                <a:ext cx="566244" cy="494238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F26DFD-16A1-41B3-9BD6-13D8560655A4}"/>
                  </a:ext>
                </a:extLst>
              </p:cNvPr>
              <p:cNvSpPr/>
              <p:nvPr/>
            </p:nvSpPr>
            <p:spPr>
              <a:xfrm>
                <a:off x="3554085" y="5602119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F26DFD-16A1-41B3-9BD6-13D85606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85" y="5602119"/>
                <a:ext cx="435504" cy="495649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A6B720-41EB-448D-93DF-02E5025A2E5F}"/>
                  </a:ext>
                </a:extLst>
              </p:cNvPr>
              <p:cNvSpPr/>
              <p:nvPr/>
            </p:nvSpPr>
            <p:spPr>
              <a:xfrm>
                <a:off x="4934338" y="5602119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A6B720-41EB-448D-93DF-02E5025A2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38" y="5602119"/>
                <a:ext cx="435504" cy="495649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1464BAD-8AC6-44B6-A3EF-650A9171F18C}"/>
              </a:ext>
            </a:extLst>
          </p:cNvPr>
          <p:cNvGrpSpPr/>
          <p:nvPr/>
        </p:nvGrpSpPr>
        <p:grpSpPr>
          <a:xfrm>
            <a:off x="867173" y="3936300"/>
            <a:ext cx="718978" cy="143122"/>
            <a:chOff x="10410669" y="1597213"/>
            <a:chExt cx="718978" cy="14312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86FDDA5-1A10-4294-86B4-5C608E77F1ED}"/>
                </a:ext>
              </a:extLst>
            </p:cNvPr>
            <p:cNvSpPr/>
            <p:nvPr/>
          </p:nvSpPr>
          <p:spPr>
            <a:xfrm>
              <a:off x="10410669" y="1599928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277775C-A2EA-457E-BD01-54EA6DBA4B4A}"/>
                </a:ext>
              </a:extLst>
            </p:cNvPr>
            <p:cNvSpPr/>
            <p:nvPr/>
          </p:nvSpPr>
          <p:spPr>
            <a:xfrm>
              <a:off x="10706450" y="1601404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883BBC4-3C06-4FCE-8640-83D5305DA52D}"/>
                </a:ext>
              </a:extLst>
            </p:cNvPr>
            <p:cNvSpPr/>
            <p:nvPr/>
          </p:nvSpPr>
          <p:spPr>
            <a:xfrm>
              <a:off x="11002231" y="1597213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7A71AC0-C212-44DC-87F2-824426D85CB8}"/>
              </a:ext>
            </a:extLst>
          </p:cNvPr>
          <p:cNvGrpSpPr/>
          <p:nvPr/>
        </p:nvGrpSpPr>
        <p:grpSpPr>
          <a:xfrm>
            <a:off x="848119" y="5175226"/>
            <a:ext cx="718978" cy="143122"/>
            <a:chOff x="10410669" y="1597213"/>
            <a:chExt cx="718978" cy="1431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02AC71-3E9C-42EC-A93B-B981BAA845BE}"/>
                </a:ext>
              </a:extLst>
            </p:cNvPr>
            <p:cNvSpPr/>
            <p:nvPr/>
          </p:nvSpPr>
          <p:spPr>
            <a:xfrm>
              <a:off x="10410669" y="1599928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C37A415-03E9-4F85-8676-F10DC5AA3F00}"/>
                </a:ext>
              </a:extLst>
            </p:cNvPr>
            <p:cNvSpPr/>
            <p:nvPr/>
          </p:nvSpPr>
          <p:spPr>
            <a:xfrm>
              <a:off x="10706450" y="1601404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8F6ED01-027E-4DBC-976B-9F9644B0B2B4}"/>
                </a:ext>
              </a:extLst>
            </p:cNvPr>
            <p:cNvSpPr/>
            <p:nvPr/>
          </p:nvSpPr>
          <p:spPr>
            <a:xfrm>
              <a:off x="11002231" y="1597213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851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0FCE-BFCC-403F-91C2-C1BB2A14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 Theorem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949E-3186-4069-B347-DB7C0BC7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01E78D-6083-423D-8FD4-D5E8753EF215}"/>
              </a:ext>
            </a:extLst>
          </p:cNvPr>
          <p:cNvSpPr/>
          <p:nvPr/>
        </p:nvSpPr>
        <p:spPr>
          <a:xfrm>
            <a:off x="2741015" y="1952668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3AF2CC-A3D4-48BD-85B5-0E9149440926}"/>
              </a:ext>
            </a:extLst>
          </p:cNvPr>
          <p:cNvCxnSpPr>
            <a:cxnSpLocks/>
          </p:cNvCxnSpPr>
          <p:nvPr/>
        </p:nvCxnSpPr>
        <p:spPr>
          <a:xfrm>
            <a:off x="1950285" y="2663332"/>
            <a:ext cx="377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AA491D-0964-40D9-A76B-3438C9D9EC68}"/>
              </a:ext>
            </a:extLst>
          </p:cNvPr>
          <p:cNvCxnSpPr/>
          <p:nvPr/>
        </p:nvCxnSpPr>
        <p:spPr>
          <a:xfrm>
            <a:off x="2737268" y="2440085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F18CFA-7FAB-4CCA-874D-16DEF46024E8}"/>
              </a:ext>
            </a:extLst>
          </p:cNvPr>
          <p:cNvCxnSpPr/>
          <p:nvPr/>
        </p:nvCxnSpPr>
        <p:spPr>
          <a:xfrm>
            <a:off x="3580464" y="2440085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D9AC33-3C14-4901-A9AC-2039B273B48D}"/>
                  </a:ext>
                </a:extLst>
              </p:cNvPr>
              <p:cNvSpPr txBox="1"/>
              <p:nvPr/>
            </p:nvSpPr>
            <p:spPr>
              <a:xfrm>
                <a:off x="6164332" y="3358529"/>
                <a:ext cx="483254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𝑇𝑅𝑒𝑐𝑡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D9AC33-3C14-4901-A9AC-2039B273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32" y="3358529"/>
                <a:ext cx="4832541" cy="506870"/>
              </a:xfrm>
              <a:prstGeom prst="rect">
                <a:avLst/>
              </a:prstGeom>
              <a:blipFill>
                <a:blip r:embed="rId2"/>
                <a:stretch>
                  <a:fillRect l="-1009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9D83E719-18E4-4AD6-AC16-CBAADAC2D100}"/>
              </a:ext>
            </a:extLst>
          </p:cNvPr>
          <p:cNvSpPr/>
          <p:nvPr/>
        </p:nvSpPr>
        <p:spPr>
          <a:xfrm>
            <a:off x="4229517" y="1952668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88BA0B-E1FF-43EA-889D-86DA60BE0461}"/>
              </a:ext>
            </a:extLst>
          </p:cNvPr>
          <p:cNvCxnSpPr>
            <a:cxnSpLocks/>
          </p:cNvCxnSpPr>
          <p:nvPr/>
        </p:nvCxnSpPr>
        <p:spPr>
          <a:xfrm>
            <a:off x="3912746" y="2523889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227CD5-1194-4370-9B13-4D9FC90C2E07}"/>
              </a:ext>
            </a:extLst>
          </p:cNvPr>
          <p:cNvCxnSpPr>
            <a:cxnSpLocks/>
          </p:cNvCxnSpPr>
          <p:nvPr/>
        </p:nvCxnSpPr>
        <p:spPr>
          <a:xfrm>
            <a:off x="2416228" y="2499475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5D6F9C-7913-4BC3-B199-9D044DF0E4F2}"/>
                  </a:ext>
                </a:extLst>
              </p:cNvPr>
              <p:cNvSpPr txBox="1"/>
              <p:nvPr/>
            </p:nvSpPr>
            <p:spPr>
              <a:xfrm>
                <a:off x="1980327" y="2682425"/>
                <a:ext cx="60010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5D6F9C-7913-4BC3-B199-9D044DF0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27" y="2682425"/>
                <a:ext cx="600101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6E8873-444A-4EF3-ADF8-2F09FE54E35A}"/>
              </a:ext>
            </a:extLst>
          </p:cNvPr>
          <p:cNvCxnSpPr>
            <a:cxnSpLocks/>
          </p:cNvCxnSpPr>
          <p:nvPr/>
        </p:nvCxnSpPr>
        <p:spPr>
          <a:xfrm>
            <a:off x="5255096" y="2523017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826CB3-23DD-45ED-986A-B41151323928}"/>
                  </a:ext>
                </a:extLst>
              </p:cNvPr>
              <p:cNvSpPr txBox="1"/>
              <p:nvPr/>
            </p:nvSpPr>
            <p:spPr>
              <a:xfrm>
                <a:off x="1835312" y="1704456"/>
                <a:ext cx="380489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826CB3-23DD-45ED-986A-B4115132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12" y="1704456"/>
                <a:ext cx="380489" cy="56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5FAB94-78EC-4EEB-A909-A3692EEFD06A}"/>
              </a:ext>
            </a:extLst>
          </p:cNvPr>
          <p:cNvCxnSpPr>
            <a:cxnSpLocks/>
          </p:cNvCxnSpPr>
          <p:nvPr/>
        </p:nvCxnSpPr>
        <p:spPr>
          <a:xfrm>
            <a:off x="2232880" y="1952667"/>
            <a:ext cx="1146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FB013-9A78-4DED-8FD5-BD984AA6EE1A}"/>
                  </a:ext>
                </a:extLst>
              </p:cNvPr>
              <p:cNvSpPr txBox="1"/>
              <p:nvPr/>
            </p:nvSpPr>
            <p:spPr>
              <a:xfrm>
                <a:off x="3256260" y="2677381"/>
                <a:ext cx="401648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FB013-9A78-4DED-8FD5-BD984AA6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260" y="2677381"/>
                <a:ext cx="401648" cy="494238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B34A0B-983E-4DAC-A2F0-FC3B0DFBDDBE}"/>
                  </a:ext>
                </a:extLst>
              </p:cNvPr>
              <p:cNvSpPr txBox="1"/>
              <p:nvPr/>
            </p:nvSpPr>
            <p:spPr>
              <a:xfrm>
                <a:off x="2504899" y="2682425"/>
                <a:ext cx="566244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B34A0B-983E-4DAC-A2F0-FC3B0DFB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9" y="2682425"/>
                <a:ext cx="566244" cy="494238"/>
              </a:xfrm>
              <a:prstGeom prst="rect">
                <a:avLst/>
              </a:prstGeom>
              <a:blipFill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F26DFD-16A1-41B3-9BD6-13D8560655A4}"/>
                  </a:ext>
                </a:extLst>
              </p:cNvPr>
              <p:cNvSpPr/>
              <p:nvPr/>
            </p:nvSpPr>
            <p:spPr>
              <a:xfrm>
                <a:off x="3803246" y="2663332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F26DFD-16A1-41B3-9BD6-13D85606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46" y="2663332"/>
                <a:ext cx="435504" cy="495649"/>
              </a:xfrm>
              <a:prstGeom prst="rect">
                <a:avLst/>
              </a:prstGeom>
              <a:blipFill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A6B720-41EB-448D-93DF-02E5025A2E5F}"/>
                  </a:ext>
                </a:extLst>
              </p:cNvPr>
              <p:cNvSpPr/>
              <p:nvPr/>
            </p:nvSpPr>
            <p:spPr>
              <a:xfrm>
                <a:off x="5183499" y="2663332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A6B720-41EB-448D-93DF-02E5025A2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99" y="2663332"/>
                <a:ext cx="435504" cy="495649"/>
              </a:xfrm>
              <a:prstGeom prst="rect">
                <a:avLst/>
              </a:prstGeom>
              <a:blipFill>
                <a:blip r:embed="rId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7A71AC0-C212-44DC-87F2-824426D85CB8}"/>
              </a:ext>
            </a:extLst>
          </p:cNvPr>
          <p:cNvGrpSpPr/>
          <p:nvPr/>
        </p:nvGrpSpPr>
        <p:grpSpPr>
          <a:xfrm>
            <a:off x="1097280" y="2236439"/>
            <a:ext cx="718978" cy="143122"/>
            <a:chOff x="10410669" y="1597213"/>
            <a:chExt cx="718978" cy="1431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02AC71-3E9C-42EC-A93B-B981BAA845BE}"/>
                </a:ext>
              </a:extLst>
            </p:cNvPr>
            <p:cNvSpPr/>
            <p:nvPr/>
          </p:nvSpPr>
          <p:spPr>
            <a:xfrm>
              <a:off x="10410669" y="1599928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C37A415-03E9-4F85-8676-F10DC5AA3F00}"/>
                </a:ext>
              </a:extLst>
            </p:cNvPr>
            <p:cNvSpPr/>
            <p:nvPr/>
          </p:nvSpPr>
          <p:spPr>
            <a:xfrm>
              <a:off x="10706450" y="1601404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8F6ED01-027E-4DBC-976B-9F9644B0B2B4}"/>
                </a:ext>
              </a:extLst>
            </p:cNvPr>
            <p:cNvSpPr/>
            <p:nvPr/>
          </p:nvSpPr>
          <p:spPr>
            <a:xfrm>
              <a:off x="11002231" y="1597213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5188F0-7524-4FC5-BFAA-3854F5DAB930}"/>
                  </a:ext>
                </a:extLst>
              </p:cNvPr>
              <p:cNvSpPr txBox="1"/>
              <p:nvPr/>
            </p:nvSpPr>
            <p:spPr>
              <a:xfrm>
                <a:off x="6164332" y="2019507"/>
                <a:ext cx="50942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From previous slide</a:t>
                </a:r>
              </a:p>
              <a:p>
                <a:r>
                  <a:rPr lang="en-US" dirty="0"/>
                  <a:t>FT of </a:t>
                </a:r>
                <a:r>
                  <a:rPr lang="en-US" dirty="0" err="1"/>
                  <a:t>upsampled</a:t>
                </a:r>
                <a:r>
                  <a:rPr lang="en-US" dirty="0"/>
                  <a:t> signal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5188F0-7524-4FC5-BFAA-3854F5DA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32" y="2019507"/>
                <a:ext cx="5094280" cy="646331"/>
              </a:xfrm>
              <a:prstGeom prst="rect">
                <a:avLst/>
              </a:prstGeom>
              <a:blipFill>
                <a:blip r:embed="rId9"/>
                <a:stretch>
                  <a:fillRect l="-957" t="-26415" b="-10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968C47-F050-4953-943C-545AB2786A89}"/>
              </a:ext>
            </a:extLst>
          </p:cNvPr>
          <p:cNvCxnSpPr>
            <a:cxnSpLocks/>
          </p:cNvCxnSpPr>
          <p:nvPr/>
        </p:nvCxnSpPr>
        <p:spPr>
          <a:xfrm>
            <a:off x="1950285" y="3896331"/>
            <a:ext cx="377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C88147-8C95-4385-9D1B-CE46D83B6FA9}"/>
              </a:ext>
            </a:extLst>
          </p:cNvPr>
          <p:cNvCxnSpPr>
            <a:cxnSpLocks/>
          </p:cNvCxnSpPr>
          <p:nvPr/>
        </p:nvCxnSpPr>
        <p:spPr>
          <a:xfrm>
            <a:off x="3912746" y="3756888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F23021-9CA8-44F7-BDE3-B29033613DB1}"/>
              </a:ext>
            </a:extLst>
          </p:cNvPr>
          <p:cNvCxnSpPr>
            <a:cxnSpLocks/>
          </p:cNvCxnSpPr>
          <p:nvPr/>
        </p:nvCxnSpPr>
        <p:spPr>
          <a:xfrm>
            <a:off x="2416228" y="3732474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4A446-8E48-40CC-8D6D-57DB90B3BFBD}"/>
                  </a:ext>
                </a:extLst>
              </p:cNvPr>
              <p:cNvSpPr txBox="1"/>
              <p:nvPr/>
            </p:nvSpPr>
            <p:spPr>
              <a:xfrm>
                <a:off x="1980327" y="3915424"/>
                <a:ext cx="60010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4A446-8E48-40CC-8D6D-57DB90B3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27" y="3915424"/>
                <a:ext cx="600101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501BBDA-C9CA-4A0B-B160-F7D35DDF876D}"/>
                  </a:ext>
                </a:extLst>
              </p:cNvPr>
              <p:cNvSpPr/>
              <p:nvPr/>
            </p:nvSpPr>
            <p:spPr>
              <a:xfrm>
                <a:off x="3839175" y="3921907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501BBDA-C9CA-4A0B-B160-F7D35DDF8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75" y="3921907"/>
                <a:ext cx="435504" cy="495649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D0D233-5892-4126-BD53-02DA0B4148A1}"/>
              </a:ext>
            </a:extLst>
          </p:cNvPr>
          <p:cNvCxnSpPr/>
          <p:nvPr/>
        </p:nvCxnSpPr>
        <p:spPr>
          <a:xfrm flipV="1">
            <a:off x="2416228" y="3358529"/>
            <a:ext cx="0" cy="50687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71AA0A-F1DD-4C97-9178-B60731763BB7}"/>
              </a:ext>
            </a:extLst>
          </p:cNvPr>
          <p:cNvCxnSpPr/>
          <p:nvPr/>
        </p:nvCxnSpPr>
        <p:spPr>
          <a:xfrm>
            <a:off x="2416228" y="3358529"/>
            <a:ext cx="1496518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8E8DD2-4F1B-469F-AC88-02569A9EE7C6}"/>
              </a:ext>
            </a:extLst>
          </p:cNvPr>
          <p:cNvCxnSpPr>
            <a:cxnSpLocks/>
          </p:cNvCxnSpPr>
          <p:nvPr/>
        </p:nvCxnSpPr>
        <p:spPr>
          <a:xfrm>
            <a:off x="3912746" y="3358528"/>
            <a:ext cx="0" cy="533301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A28367-6B01-4566-A005-C86FF557AEF2}"/>
              </a:ext>
            </a:extLst>
          </p:cNvPr>
          <p:cNvCxnSpPr>
            <a:cxnSpLocks/>
          </p:cNvCxnSpPr>
          <p:nvPr/>
        </p:nvCxnSpPr>
        <p:spPr>
          <a:xfrm flipH="1">
            <a:off x="3912746" y="3891829"/>
            <a:ext cx="100382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59B7BC-D68C-4079-B3AA-9340ACA18E10}"/>
              </a:ext>
            </a:extLst>
          </p:cNvPr>
          <p:cNvCxnSpPr>
            <a:cxnSpLocks/>
          </p:cNvCxnSpPr>
          <p:nvPr/>
        </p:nvCxnSpPr>
        <p:spPr>
          <a:xfrm flipH="1">
            <a:off x="1412408" y="3891829"/>
            <a:ext cx="100382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F6C0C20-6EA2-4EC2-BD75-9284C93907B3}"/>
                  </a:ext>
                </a:extLst>
              </p:cNvPr>
              <p:cNvSpPr txBox="1"/>
              <p:nvPr/>
            </p:nvSpPr>
            <p:spPr>
              <a:xfrm>
                <a:off x="1752550" y="319018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F6C0C20-6EA2-4EC2-BD75-9284C939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50" y="3190189"/>
                <a:ext cx="380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6DD97A-F1F9-4BAF-9DA5-BBEA6E1DFB05}"/>
              </a:ext>
            </a:extLst>
          </p:cNvPr>
          <p:cNvCxnSpPr>
            <a:cxnSpLocks/>
          </p:cNvCxnSpPr>
          <p:nvPr/>
        </p:nvCxnSpPr>
        <p:spPr>
          <a:xfrm>
            <a:off x="2045258" y="3364972"/>
            <a:ext cx="1146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8F594E4-A5EC-4A82-BE6D-4405A90EC6CD}"/>
              </a:ext>
            </a:extLst>
          </p:cNvPr>
          <p:cNvSpPr/>
          <p:nvPr/>
        </p:nvSpPr>
        <p:spPr>
          <a:xfrm>
            <a:off x="2802503" y="462712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CC26CBA-D9AC-4E10-835E-8CE805B91C76}"/>
              </a:ext>
            </a:extLst>
          </p:cNvPr>
          <p:cNvCxnSpPr/>
          <p:nvPr/>
        </p:nvCxnSpPr>
        <p:spPr>
          <a:xfrm>
            <a:off x="2011773" y="5337789"/>
            <a:ext cx="242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09832B-807F-4E33-A8B4-AF9F7C9EA9EC}"/>
              </a:ext>
            </a:extLst>
          </p:cNvPr>
          <p:cNvCxnSpPr/>
          <p:nvPr/>
        </p:nvCxnSpPr>
        <p:spPr>
          <a:xfrm>
            <a:off x="2798756" y="511454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976BECE-1B06-4F0A-A909-B37AAE85DA93}"/>
              </a:ext>
            </a:extLst>
          </p:cNvPr>
          <p:cNvCxnSpPr/>
          <p:nvPr/>
        </p:nvCxnSpPr>
        <p:spPr>
          <a:xfrm>
            <a:off x="3641952" y="511454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2A5A6D5-B64C-43A0-9325-CE0E6FEA1E4E}"/>
                  </a:ext>
                </a:extLst>
              </p:cNvPr>
              <p:cNvSpPr txBox="1"/>
              <p:nvPr/>
            </p:nvSpPr>
            <p:spPr>
              <a:xfrm>
                <a:off x="6289175" y="4613125"/>
                <a:ext cx="5377754" cy="104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FT of filtered </a:t>
                </a:r>
                <a:r>
                  <a:rPr lang="en-US" dirty="0" err="1"/>
                  <a:t>upsampled</a:t>
                </a:r>
                <a:r>
                  <a:rPr lang="en-US" dirty="0"/>
                  <a:t> signal: 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𝑠𝑖𝑛𝑐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2A5A6D5-B64C-43A0-9325-CE0E6FEA1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175" y="4613125"/>
                <a:ext cx="5377754" cy="1041504"/>
              </a:xfrm>
              <a:prstGeom prst="rect">
                <a:avLst/>
              </a:prstGeom>
              <a:blipFill>
                <a:blip r:embed="rId12"/>
                <a:stretch>
                  <a:fillRect l="-1020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FDCAF6-28CF-42C0-B28A-3F735EF65E98}"/>
                  </a:ext>
                </a:extLst>
              </p:cNvPr>
              <p:cNvSpPr txBox="1"/>
              <p:nvPr/>
            </p:nvSpPr>
            <p:spPr>
              <a:xfrm>
                <a:off x="2294368" y="5369289"/>
                <a:ext cx="566244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FDCAF6-28CF-42C0-B28A-3F735EF65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68" y="5369289"/>
                <a:ext cx="566244" cy="494238"/>
              </a:xfrm>
              <a:prstGeom prst="rect">
                <a:avLst/>
              </a:prstGeom>
              <a:blipFill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4B6865D-CCCB-48CF-B5D7-C2CFFE074A09}"/>
                  </a:ext>
                </a:extLst>
              </p:cNvPr>
              <p:cNvSpPr txBox="1"/>
              <p:nvPr/>
            </p:nvSpPr>
            <p:spPr>
              <a:xfrm>
                <a:off x="3603518" y="5372452"/>
                <a:ext cx="401648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4B6865D-CCCB-48CF-B5D7-C2CFFE07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18" y="5372452"/>
                <a:ext cx="401648" cy="494238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E71EF23-34CA-4A68-A028-13B8E3E6CCB9}"/>
                  </a:ext>
                </a:extLst>
              </p:cNvPr>
              <p:cNvSpPr txBox="1"/>
              <p:nvPr/>
            </p:nvSpPr>
            <p:spPr>
              <a:xfrm>
                <a:off x="2981635" y="4317501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E71EF23-34CA-4A68-A028-13B8E3E6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635" y="4317501"/>
                <a:ext cx="35067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Algorithmic Model of a Typical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2CE-032E-4060-979E-76D2AFB9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46" y="3396153"/>
            <a:ext cx="10158834" cy="2472944"/>
          </a:xfrm>
        </p:spPr>
        <p:txBody>
          <a:bodyPr/>
          <a:lstStyle/>
          <a:p>
            <a:r>
              <a:rPr lang="en-US" dirty="0"/>
              <a:t>Up to now, we have considered a standard transmitter with three steps</a:t>
            </a:r>
          </a:p>
          <a:p>
            <a:pPr lvl="1"/>
            <a:r>
              <a:rPr lang="en-US" dirty="0"/>
              <a:t>Symbol mapping</a:t>
            </a:r>
          </a:p>
          <a:p>
            <a:pPr lvl="1"/>
            <a:r>
              <a:rPr lang="en-US" dirty="0"/>
              <a:t>TX filtering </a:t>
            </a:r>
          </a:p>
          <a:p>
            <a:pPr lvl="1"/>
            <a:r>
              <a:rPr lang="en-US" dirty="0" err="1"/>
              <a:t>Upconversion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2DC06-4C44-4F84-9DE1-02B27742F848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389D-D9D2-40A4-B86C-4AAD46ECB055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75B16-65D6-4517-BD1E-B415E9C0BF01}"/>
              </a:ext>
            </a:extLst>
          </p:cNvPr>
          <p:cNvSpPr txBox="1"/>
          <p:nvPr/>
        </p:nvSpPr>
        <p:spPr>
          <a:xfrm>
            <a:off x="1798556" y="2218923"/>
            <a:ext cx="121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Input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FF95EE-C51D-4235-AB41-5CB1854DEE35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13180-0217-484C-826E-7EBB66D3336D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1F1979-2F8F-4A1E-9045-B84F6DEC388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03D082-E890-403E-B445-7B810345469E}"/>
              </a:ext>
            </a:extLst>
          </p:cNvPr>
          <p:cNvSpPr txBox="1"/>
          <p:nvPr/>
        </p:nvSpPr>
        <p:spPr>
          <a:xfrm>
            <a:off x="5129471" y="1897143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423E3E-FF94-4837-AC51-B359A1B912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11DE6A-AD5A-428F-98EC-9E2812FE683A}"/>
              </a:ext>
            </a:extLst>
          </p:cNvPr>
          <p:cNvSpPr txBox="1"/>
          <p:nvPr/>
        </p:nvSpPr>
        <p:spPr>
          <a:xfrm>
            <a:off x="7349441" y="1947342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B7FAB-354A-43D5-A2E2-94AB35F70E8A}"/>
              </a:ext>
            </a:extLst>
          </p:cNvPr>
          <p:cNvCxnSpPr>
            <a:cxnSpLocks/>
          </p:cNvCxnSpPr>
          <p:nvPr/>
        </p:nvCxnSpPr>
        <p:spPr>
          <a:xfrm flipV="1">
            <a:off x="2982803" y="2411267"/>
            <a:ext cx="988964" cy="1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9B339D-30EA-44B2-9111-080587C70795}"/>
              </a:ext>
            </a:extLst>
          </p:cNvPr>
          <p:cNvSpPr txBox="1"/>
          <p:nvPr/>
        </p:nvSpPr>
        <p:spPr>
          <a:xfrm>
            <a:off x="8474789" y="2226601"/>
            <a:ext cx="20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Output signals</a:t>
            </a:r>
          </a:p>
          <a:p>
            <a:r>
              <a:rPr lang="en-US" i="1" dirty="0"/>
              <a:t>(baseband or RF)</a:t>
            </a:r>
          </a:p>
        </p:txBody>
      </p:sp>
    </p:spTree>
    <p:extLst>
      <p:ext uri="{BB962C8B-B14F-4D97-AF65-F5344CB8AC3E}">
        <p14:creationId xmlns:p14="http://schemas.microsoft.com/office/powerpoint/2010/main" val="2627049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1E44-FA0C-4227-9E57-099CCECE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Interpolation Visualized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1DFC5-A663-4C32-900C-B174B4A0A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1192" y="1539279"/>
                <a:ext cx="5354487" cy="4329817"/>
              </a:xfrm>
            </p:spPr>
            <p:txBody>
              <a:bodyPr/>
              <a:lstStyle/>
              <a:p>
                <a:r>
                  <a:rPr lang="en-US" dirty="0"/>
                  <a:t>Sinc interpolation: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𝑛𝑇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Around each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Take a </a:t>
                </a:r>
                <a:r>
                  <a:rPr lang="en-US" dirty="0" err="1"/>
                  <a:t>sinc</a:t>
                </a:r>
                <a:r>
                  <a:rPr lang="en-US" dirty="0"/>
                  <a:t> function</a:t>
                </a:r>
              </a:p>
              <a:p>
                <a:pPr lvl="1"/>
                <a:r>
                  <a:rPr lang="en-US" dirty="0"/>
                  <a:t>Shift to center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Scale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1DFC5-A663-4C32-900C-B174B4A0A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1192" y="1539279"/>
                <a:ext cx="5354487" cy="4329817"/>
              </a:xfrm>
              <a:blipFill>
                <a:blip r:embed="rId2"/>
                <a:stretch>
                  <a:fillRect l="-27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A7-B0D9-4B27-8BB1-2318F18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180F92C2-0C82-4A4C-9A3B-BEB5202F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57" y="1796009"/>
            <a:ext cx="38385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4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77A-72B5-4A9B-9F1F-D8850C1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DoF</a:t>
            </a:r>
            <a:r>
              <a:rPr lang="en-US" dirty="0"/>
              <a:t> for Bandlimited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D63B8-00ED-412D-8BE7-B8442F781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following is an important consequence of Nyquist Theorem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 (Loose non-rigorous statement):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signal space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(i.e. time-limited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seconds)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𝐿𝑊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r>
                  <a:rPr lang="en-US" dirty="0"/>
                  <a:t>Thus, </a:t>
                </a:r>
                <a:r>
                  <a:rPr lang="en-US" dirty="0" err="1"/>
                  <a:t>DoF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We say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per second</a:t>
                </a:r>
              </a:p>
              <a:p>
                <a:endParaRPr lang="en-US" dirty="0"/>
              </a:p>
              <a:p>
                <a:r>
                  <a:rPr lang="en-US" dirty="0"/>
                  <a:t>This is non-rigorous statement</a:t>
                </a:r>
              </a:p>
              <a:p>
                <a:pPr lvl="1"/>
                <a:r>
                  <a:rPr lang="en-US" dirty="0"/>
                  <a:t>Rigorous statement would properly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D63B8-00ED-412D-8BE7-B8442F781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153C7-3622-4863-B6C1-0D15FC67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67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77A-72B5-4A9B-9F1F-D8850C1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“Proof” of </a:t>
            </a:r>
            <a:r>
              <a:rPr lang="en-US" dirty="0" err="1"/>
              <a:t>DoF</a:t>
            </a:r>
            <a:r>
              <a:rPr lang="en-US" dirty="0"/>
              <a:t>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D63B8-00ED-412D-8BE7-B8442F781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(i.e. time-limited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seconds)</a:t>
                </a:r>
              </a:p>
              <a:p>
                <a:r>
                  <a:rPr lang="en-US" dirty="0"/>
                  <a:t>Since it is band-limited,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Since it is time-limited,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𝐿𝑊</m:t>
                            </m:r>
                          </m:num>
                          <m:den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summation has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𝐿𝑊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So all signal can be expressed as span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𝐿𝑊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D63B8-00ED-412D-8BE7-B8442F781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153C7-3622-4863-B6C1-0D15FC67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27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4BD4-FC81-455E-A38C-51767B46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B4E31-686F-46F5-85EA-F79DB959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download data </a:t>
                </a:r>
              </a:p>
              <a:p>
                <a:pPr lvl="1"/>
                <a:r>
                  <a:rPr lang="en-US" dirty="0"/>
                  <a:t>Download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10 seconds </a:t>
                </a:r>
              </a:p>
              <a:p>
                <a:pPr lvl="1"/>
                <a:r>
                  <a:rPr lang="en-US" dirty="0"/>
                  <a:t>Bandwidth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 (a standard bandwidth for the largest single LTE channel)</a:t>
                </a:r>
              </a:p>
              <a:p>
                <a:pPr lvl="1"/>
                <a:r>
                  <a:rPr lang="en-US" dirty="0"/>
                  <a:t>Rate is 1.5 bits / </a:t>
                </a:r>
                <a:r>
                  <a:rPr lang="en-US" dirty="0" err="1"/>
                  <a:t>DoF</a:t>
                </a:r>
                <a:r>
                  <a:rPr lang="en-US" dirty="0"/>
                  <a:t> available</a:t>
                </a:r>
              </a:p>
              <a:p>
                <a:r>
                  <a:rPr lang="en-US" dirty="0"/>
                  <a:t>How much do you download?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DoF</a:t>
                </a:r>
              </a:p>
              <a:p>
                <a:pPr lvl="1"/>
                <a:r>
                  <a:rPr lang="en-US" dirty="0"/>
                  <a:t>You can download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=300 </m:t>
                    </m:r>
                  </m:oMath>
                </a14:m>
                <a:r>
                  <a:rPr lang="en-US" dirty="0"/>
                  <a:t>Mbits</a:t>
                </a:r>
              </a:p>
              <a:p>
                <a:pPr lvl="1"/>
                <a:r>
                  <a:rPr lang="en-US" dirty="0"/>
                  <a:t>This is 43.75 MB of data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B4E31-686F-46F5-85EA-F79DB959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8867-C9FF-47B2-A9A2-46A1988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3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86027" y="3295848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04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C04A199-F07B-4476-BDC7-4ED22E9A01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Inner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C04A199-F07B-4476-BDC7-4ED22E9A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458655-4E7E-4C4F-A25B-F37A5F90E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Inner product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 Some texts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are column vectors, then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=[1,2]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5+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+18+28−24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458655-4E7E-4C4F-A25B-F37A5F90E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41" t="-13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28426-D599-4730-AD7D-5ADE93EC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8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4376CB-91B5-493B-BEB5-4E702726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Product on a General Vector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4ACBC6-5A4E-452F-B7A7-8234EEE14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Definition: 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inner product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Conjugate symmetry: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Linearity in the second argument: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Positive definiteness: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vector space with an inner product is called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inner product space</a:t>
                </a:r>
              </a:p>
              <a:p>
                <a:r>
                  <a:rPr lang="en-US" dirty="0"/>
                  <a:t>Regular inner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satisfies the above properties</a:t>
                </a:r>
              </a:p>
              <a:p>
                <a:r>
                  <a:rPr lang="en-US" dirty="0"/>
                  <a:t>Derived property:  Conjugate linearity in the first argument: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4ACBC6-5A4E-452F-B7A7-8234EEE1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D1E3-9D2C-458B-A2A1-6DD24BCA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0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7104E5-EF54-4023-867E-59FE0DB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Product Geometry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DBA3B3-B4A8-4BCA-850C-86FD67428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inner product induces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so the square root can be taken</a:t>
                </a:r>
              </a:p>
              <a:p>
                <a:pPr lvl="1"/>
                <a:r>
                  <a:rPr lang="en-US" dirty="0"/>
                  <a:t>Easy to verify that it is satisfies the required norm properties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this is the standard 2-norm: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Triangle inequality: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Cauchy-Schwartz inequality: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Write: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angle between vectors</a:t>
                </a:r>
              </a:p>
              <a:p>
                <a:pPr lvl="1"/>
                <a:r>
                  <a:rPr lang="en-US" dirty="0"/>
                  <a:t>Represents “similarity” between vectors</a:t>
                </a:r>
              </a:p>
              <a:p>
                <a:pPr lvl="1"/>
                <a:r>
                  <a:rPr lang="en-US" dirty="0"/>
                  <a:t>For real </a:t>
                </a:r>
                <a:r>
                  <a:rPr lang="en-US" dirty="0" err="1"/>
                  <a:t>vetors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DBA3B3-B4A8-4BCA-850C-86FD67428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9863D-283C-4795-A329-27E5F669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80513" y="1813726"/>
            <a:ext cx="2590101" cy="1810877"/>
            <a:chOff x="8754021" y="1541923"/>
            <a:chExt cx="2590101" cy="181087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939DB5-5413-45AC-841B-44B79C73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4021" y="1541923"/>
              <a:ext cx="2514600" cy="1524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03C88E-C5AA-4D9B-AF38-D98423A00FA9}"/>
                </a:ext>
              </a:extLst>
            </p:cNvPr>
            <p:cNvSpPr/>
            <p:nvPr/>
          </p:nvSpPr>
          <p:spPr>
            <a:xfrm>
              <a:off x="9718077" y="2719165"/>
              <a:ext cx="1626045" cy="633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608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 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two functions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Possibly complex-valued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as inner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sum replaced by integral</a:t>
                </a:r>
              </a:p>
              <a:p>
                <a:r>
                  <a:rPr lang="en-US" dirty="0"/>
                  <a:t>Norm squared is the energy: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 Signal energy</a:t>
                </a:r>
              </a:p>
              <a:p>
                <a:r>
                  <a:rPr lang="en-US" dirty="0" err="1"/>
                  <a:t>Parseval’s</a:t>
                </a:r>
                <a:r>
                  <a:rPr lang="en-US" dirty="0"/>
                  <a:t> theorem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finite energy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32004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953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DA0D-E3E1-4F3E-A9A8-B30CBFB1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33731-00BF-4010-BEB8-69ABC1EE8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33731-00BF-4010-BEB8-69ABC1EE8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53AC-FA65-401A-8DA7-B6BADF83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5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Signal Space Model of a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2CE-032E-4060-979E-76D2AFB9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46" y="4287095"/>
            <a:ext cx="10158834" cy="1582002"/>
          </a:xfrm>
        </p:spPr>
        <p:txBody>
          <a:bodyPr/>
          <a:lstStyle/>
          <a:p>
            <a:r>
              <a:rPr lang="en-US" dirty="0"/>
              <a:t>Maps bits to signals</a:t>
            </a:r>
          </a:p>
          <a:p>
            <a:r>
              <a:rPr lang="en-US" dirty="0"/>
              <a:t>Signals belong to a vector 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2DC06-4C44-4F84-9DE1-02B27742F848}"/>
              </a:ext>
            </a:extLst>
          </p:cNvPr>
          <p:cNvSpPr/>
          <p:nvPr/>
        </p:nvSpPr>
        <p:spPr>
          <a:xfrm>
            <a:off x="3937934" y="206401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389D-D9D2-40A4-B86C-4AAD46ECB055}"/>
              </a:ext>
            </a:extLst>
          </p:cNvPr>
          <p:cNvSpPr txBox="1"/>
          <p:nvPr/>
        </p:nvSpPr>
        <p:spPr>
          <a:xfrm>
            <a:off x="3885254" y="154079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75B16-65D6-4517-BD1E-B415E9C0BF01}"/>
              </a:ext>
            </a:extLst>
          </p:cNvPr>
          <p:cNvSpPr txBox="1"/>
          <p:nvPr/>
        </p:nvSpPr>
        <p:spPr>
          <a:xfrm>
            <a:off x="1783566" y="2050794"/>
            <a:ext cx="121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Input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FF95EE-C51D-4235-AB41-5CB1854DEE35}"/>
              </a:ext>
            </a:extLst>
          </p:cNvPr>
          <p:cNvSpPr/>
          <p:nvPr/>
        </p:nvSpPr>
        <p:spPr>
          <a:xfrm>
            <a:off x="6484087" y="2064019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13180-0217-484C-826E-7EBB66D3336D}"/>
              </a:ext>
            </a:extLst>
          </p:cNvPr>
          <p:cNvSpPr txBox="1"/>
          <p:nvPr/>
        </p:nvSpPr>
        <p:spPr>
          <a:xfrm>
            <a:off x="6462040" y="1556626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1F1979-2F8F-4A1E-9045-B84F6DEC388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56840" y="2284980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03D082-E890-403E-B445-7B810345469E}"/>
              </a:ext>
            </a:extLst>
          </p:cNvPr>
          <p:cNvSpPr txBox="1"/>
          <p:nvPr/>
        </p:nvSpPr>
        <p:spPr>
          <a:xfrm>
            <a:off x="5114481" y="172901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423E3E-FF94-4837-AC51-B359A1B912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2993" y="2284980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11DE6A-AD5A-428F-98EC-9E2812FE683A}"/>
              </a:ext>
            </a:extLst>
          </p:cNvPr>
          <p:cNvSpPr txBox="1"/>
          <p:nvPr/>
        </p:nvSpPr>
        <p:spPr>
          <a:xfrm>
            <a:off x="7334451" y="1779213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B7FAB-354A-43D5-A2E2-94AB35F70E8A}"/>
              </a:ext>
            </a:extLst>
          </p:cNvPr>
          <p:cNvCxnSpPr>
            <a:cxnSpLocks/>
          </p:cNvCxnSpPr>
          <p:nvPr/>
        </p:nvCxnSpPr>
        <p:spPr>
          <a:xfrm flipV="1">
            <a:off x="2967813" y="2243138"/>
            <a:ext cx="988964" cy="1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9B339D-30EA-44B2-9111-080587C70795}"/>
              </a:ext>
            </a:extLst>
          </p:cNvPr>
          <p:cNvSpPr txBox="1"/>
          <p:nvPr/>
        </p:nvSpPr>
        <p:spPr>
          <a:xfrm>
            <a:off x="8459799" y="2058472"/>
            <a:ext cx="20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Output signals</a:t>
            </a:r>
          </a:p>
          <a:p>
            <a:r>
              <a:rPr lang="en-US" i="1" dirty="0"/>
              <a:t>(baseband or RF)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5151257" y="3317600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50688-F5DF-465A-8FDB-F0D9DAE72FED}"/>
              </a:ext>
            </a:extLst>
          </p:cNvPr>
          <p:cNvSpPr txBox="1"/>
          <p:nvPr/>
        </p:nvSpPr>
        <p:spPr>
          <a:xfrm>
            <a:off x="3019075" y="3428012"/>
            <a:ext cx="121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Input bits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232398" y="3627809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833014-1BBE-42BE-99D5-A189DEB94800}"/>
              </a:ext>
            </a:extLst>
          </p:cNvPr>
          <p:cNvSpPr txBox="1"/>
          <p:nvPr/>
        </p:nvSpPr>
        <p:spPr>
          <a:xfrm>
            <a:off x="7028135" y="3429000"/>
            <a:ext cx="20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Output signals</a:t>
            </a:r>
          </a:p>
          <a:p>
            <a:r>
              <a:rPr lang="en-US" i="1" dirty="0"/>
              <a:t>(in a vector space)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188169" y="3640765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CB9E27-56BF-4430-B6B3-020C3D409F66}"/>
              </a:ext>
            </a:extLst>
          </p:cNvPr>
          <p:cNvSpPr txBox="1"/>
          <p:nvPr/>
        </p:nvSpPr>
        <p:spPr>
          <a:xfrm rot="5400000">
            <a:off x="5538642" y="26324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05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/>
              <a:t>Orthogonality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6796" y="6314270"/>
            <a:ext cx="1312025" cy="365125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7300" y="1539279"/>
                <a:ext cx="1005840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Orthogonal</a:t>
                </a:r>
                <a:r>
                  <a:rPr lang="en-US" dirty="0"/>
                  <a:t> vectors: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Pythagoras Theorem: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right angles to one another</a:t>
                </a:r>
              </a:p>
              <a:p>
                <a:pPr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the signals are orthogonal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Pairwise orthogonal: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 energy: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         </a:t>
                </a:r>
              </a:p>
              <a:p>
                <a:pPr lvl="1"/>
                <a:r>
                  <a:rPr lang="en-US" dirty="0"/>
                  <a:t>Could be a finite or infinite set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7300" y="1539279"/>
                <a:ext cx="10058400" cy="4329817"/>
              </a:xfrm>
              <a:blipFill>
                <a:blip r:embed="rId2"/>
                <a:stretch>
                  <a:fillRect l="-1455" t="-1549" b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orthogonal vectors">
            <a:extLst>
              <a:ext uri="{FF2B5EF4-FFF2-40B4-BE49-F238E27FC236}">
                <a16:creationId xmlns:a16="http://schemas.microsoft.com/office/drawing/2014/main" id="{70BD5E65-3B9D-408A-B35B-7094BE1D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20" y="2175503"/>
            <a:ext cx="4471267" cy="183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04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3FBB-A88C-4723-A293-8BDDB088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Orthogonal Vectors and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37C45-9BB6-4AFE-9D80-D26C77417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=[−6,2]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Any two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have non-overlapping support</a:t>
                </a:r>
              </a:p>
              <a:p>
                <a:r>
                  <a:rPr lang="en-US" b="0" dirty="0"/>
                  <a:t>Complex exponentials: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Sinc</a:t>
                </a:r>
                <a:r>
                  <a:rPr lang="en-US" dirty="0"/>
                  <a:t> functions: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showed these are orthogonal last unit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37C45-9BB6-4AFE-9D80-D26C77417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89E2-78CD-4AAD-8605-6A64920B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89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92123" y="3704187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5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any vector space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A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(all vectors have unit energy)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(different vectors are orthogonal)</a:t>
                </a:r>
              </a:p>
              <a:p>
                <a:r>
                  <a:rPr lang="en-US" dirty="0"/>
                  <a:t>Orthonormal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linearly independent.</a:t>
                </a:r>
              </a:p>
              <a:p>
                <a:pPr lvl="1"/>
                <a:r>
                  <a:rPr lang="en-US" dirty="0"/>
                  <a:t>Why?  Suppose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we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Consequence: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are orthonormal, then they are a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orthonormal basis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1026" name="Picture 2" descr="Image result for orthonormal vectors">
            <a:extLst>
              <a:ext uri="{FF2B5EF4-FFF2-40B4-BE49-F238E27FC236}">
                <a16:creationId xmlns:a16="http://schemas.microsoft.com/office/drawing/2014/main" id="{D0F57C96-87EB-4C0B-96FE-5971D563E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3740" r="14264" b="19029"/>
          <a:stretch/>
        </p:blipFill>
        <p:spPr bwMode="auto">
          <a:xfrm>
            <a:off x="7992268" y="1326816"/>
            <a:ext cx="3403692" cy="29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43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55639-CCE1-4D4B-B63A-26EFE2A5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5B8F81-2FA3-40E0-A0E1-7D85081D5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vectors are orthonormal: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66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−3+2+1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(11)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(6)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1−8+7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9+1+1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1+4+1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1+16+49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5B8F81-2FA3-40E0-A0E1-7D85081D5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B4CDB-F96F-4B6D-AFB5-8CAC9BC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96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EE96-2B85-4071-8CC9-588639E7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7106-F218-4562-8048-73B5F49C5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unitary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orthogonal</a:t>
                </a:r>
                <a:r>
                  <a:rPr lang="en-US" dirty="0"/>
                  <a:t> if it is real-valued (i.e.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unitary/orthogonal if and only if one of the following equivalent properties are true: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 rows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an orthonormal set</a:t>
                </a:r>
              </a:p>
              <a:p>
                <a:pPr lvl="1"/>
                <a:r>
                  <a:rPr lang="en-US" dirty="0"/>
                  <a:t>The columns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an orthonormal set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7106-F218-4562-8048-73B5F49C5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C395-EC9B-43AF-BF30-6D046C9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35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C07D06-5F94-4026-9061-C04A1DB7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the Unitary Matrix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AEA0B8-99E0-45F3-8B00-B29E969472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unitary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:  </a:t>
                </a:r>
                <a:r>
                  <a:rPr lang="en-US" dirty="0"/>
                  <a:t>Follows from the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orthonormal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column</a:t>
                </a:r>
              </a:p>
              <a:p>
                <a:pPr lvl="1"/>
                <a:r>
                  <a:rPr lang="en-US" dirty="0"/>
                  <a:t>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unitary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row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orthonormal.  Same proof as previous but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AEA0B8-99E0-45F3-8B00-B29E96947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45957-6E09-4946-996A-C9A5073C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42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AA59-6B04-4D88-B046-84602419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 in an Orthonormal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1DF96-3F7B-4F23-82EA-2C361AE3A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be an orthonormal basis</a:t>
                </a:r>
              </a:p>
              <a:p>
                <a:r>
                  <a:rPr lang="en-US" dirty="0"/>
                  <a:t>Theorem:  Given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Consequence:  Find coefficients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an orthonormal basis is easy</a:t>
                </a:r>
              </a:p>
              <a:p>
                <a:pPr lvl="1"/>
                <a:r>
                  <a:rPr lang="en-US" dirty="0"/>
                  <a:t>Just take inner products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 matrix inverse</a:t>
                </a:r>
              </a:p>
              <a:p>
                <a:r>
                  <a:rPr lang="en-US" dirty="0"/>
                  <a:t>Proof of theorem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orthonormal,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unitary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1DF96-3F7B-4F23-82EA-2C361AE3A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5DB7A-FAA6-480A-8399-6D1D2073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43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23B8BA-CBA4-47F8-B1E3-42BFD910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 Matrix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CDBBD-DC4D-4857-9280-01E4B95E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58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2B6B15-ABE7-4A11-88A0-2AE0CC4EE1CE}"/>
                  </a:ext>
                </a:extLst>
              </p:cNvPr>
              <p:cNvSpPr txBox="1"/>
              <p:nvPr/>
            </p:nvSpPr>
            <p:spPr>
              <a:xfrm>
                <a:off x="765678" y="1452715"/>
                <a:ext cx="36928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Coefficient in standard basis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2B6B15-ABE7-4A11-88A0-2AE0CC4E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8" y="1452715"/>
                <a:ext cx="3692806" cy="830997"/>
              </a:xfrm>
              <a:prstGeom prst="rect">
                <a:avLst/>
              </a:prstGeom>
              <a:blipFill>
                <a:blip r:embed="rId2"/>
                <a:stretch>
                  <a:fillRect l="-2645" t="-5839" r="-1653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4A6CAF-A843-4507-87DB-AF8A7FF3E015}"/>
                  </a:ext>
                </a:extLst>
              </p:cNvPr>
              <p:cNvSpPr txBox="1"/>
              <p:nvPr/>
            </p:nvSpPr>
            <p:spPr>
              <a:xfrm>
                <a:off x="7104387" y="1561345"/>
                <a:ext cx="43038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Coefficients in orthonormal basis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4A6CAF-A843-4507-87DB-AF8A7FF3E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387" y="1561345"/>
                <a:ext cx="4303807" cy="830997"/>
              </a:xfrm>
              <a:prstGeom prst="rect">
                <a:avLst/>
              </a:prstGeom>
              <a:blipFill>
                <a:blip r:embed="rId3"/>
                <a:stretch>
                  <a:fillRect l="-2125" t="-5882" r="-1275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4EF835CA-EA2F-4F7C-86C7-BD1326E0AA95}"/>
              </a:ext>
            </a:extLst>
          </p:cNvPr>
          <p:cNvSpPr/>
          <p:nvPr/>
        </p:nvSpPr>
        <p:spPr>
          <a:xfrm>
            <a:off x="3886200" y="2760210"/>
            <a:ext cx="3124200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628FD1-68AD-405F-B6D1-D7D314745986}"/>
              </a:ext>
            </a:extLst>
          </p:cNvPr>
          <p:cNvSpPr/>
          <p:nvPr/>
        </p:nvSpPr>
        <p:spPr>
          <a:xfrm rot="10800000">
            <a:off x="3886200" y="3814748"/>
            <a:ext cx="3124200" cy="70788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A58A23-6DAF-46EB-9851-9889669C424A}"/>
                  </a:ext>
                </a:extLst>
              </p:cNvPr>
              <p:cNvSpPr txBox="1"/>
              <p:nvPr/>
            </p:nvSpPr>
            <p:spPr>
              <a:xfrm>
                <a:off x="4729843" y="2297757"/>
                <a:ext cx="1596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A58A23-6DAF-46EB-9851-9889669C4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43" y="2297757"/>
                <a:ext cx="1596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orthonormal basis">
            <a:extLst>
              <a:ext uri="{FF2B5EF4-FFF2-40B4-BE49-F238E27FC236}">
                <a16:creationId xmlns:a16="http://schemas.microsoft.com/office/drawing/2014/main" id="{2F9412E3-BBE3-4888-94CD-BC6DF1CE6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0" t="17515" r="3931" b="26527"/>
          <a:stretch/>
        </p:blipFill>
        <p:spPr bwMode="auto">
          <a:xfrm>
            <a:off x="8839200" y="2933288"/>
            <a:ext cx="2286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51D4A-9F81-4B28-AC31-2DB19FB95510}"/>
                  </a:ext>
                </a:extLst>
              </p:cNvPr>
              <p:cNvSpPr txBox="1"/>
              <p:nvPr/>
            </p:nvSpPr>
            <p:spPr>
              <a:xfrm>
                <a:off x="4800600" y="4534910"/>
                <a:ext cx="14550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51D4A-9F81-4B28-AC31-2DB19FB9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34910"/>
                <a:ext cx="14550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46C405-B226-4AC8-9D65-68B0460C4A9D}"/>
              </a:ext>
            </a:extLst>
          </p:cNvPr>
          <p:cNvCxnSpPr/>
          <p:nvPr/>
        </p:nvCxnSpPr>
        <p:spPr>
          <a:xfrm>
            <a:off x="1932432" y="2820977"/>
            <a:ext cx="0" cy="17139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6B77-2A7B-438A-B4C5-F263B478D822}"/>
              </a:ext>
            </a:extLst>
          </p:cNvPr>
          <p:cNvCxnSpPr>
            <a:cxnSpLocks/>
          </p:cNvCxnSpPr>
          <p:nvPr/>
        </p:nvCxnSpPr>
        <p:spPr>
          <a:xfrm>
            <a:off x="1145667" y="3814748"/>
            <a:ext cx="1892343" cy="395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31D06C-DBBE-4E69-A547-740F8C1677FE}"/>
              </a:ext>
            </a:extLst>
          </p:cNvPr>
          <p:cNvCxnSpPr/>
          <p:nvPr/>
        </p:nvCxnSpPr>
        <p:spPr>
          <a:xfrm flipV="1">
            <a:off x="1145667" y="3505200"/>
            <a:ext cx="1521333" cy="1004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E9C3DC-0211-43BA-ACAC-0D53796898C3}"/>
                  </a:ext>
                </a:extLst>
              </p:cNvPr>
              <p:cNvSpPr/>
              <p:nvPr/>
            </p:nvSpPr>
            <p:spPr>
              <a:xfrm>
                <a:off x="782038" y="4350244"/>
                <a:ext cx="56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E9C3DC-0211-43BA-ACAC-0D5379689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8" y="4350244"/>
                <a:ext cx="565604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5FE5D9-998B-4F33-BBD1-301B7A63ED43}"/>
                  </a:ext>
                </a:extLst>
              </p:cNvPr>
              <p:cNvSpPr/>
              <p:nvPr/>
            </p:nvSpPr>
            <p:spPr>
              <a:xfrm>
                <a:off x="3036819" y="4168691"/>
                <a:ext cx="4719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5FE5D9-998B-4F33-BBD1-301B7A63E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19" y="4168691"/>
                <a:ext cx="471988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A35B71-6F8E-472B-B3CC-97425DC515F9}"/>
                  </a:ext>
                </a:extLst>
              </p:cNvPr>
              <p:cNvSpPr/>
              <p:nvPr/>
            </p:nvSpPr>
            <p:spPr>
              <a:xfrm>
                <a:off x="1932432" y="2486652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A35B71-6F8E-472B-B3CC-97425DC51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32" y="2486652"/>
                <a:ext cx="572721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A08BA8-B1E0-4AB4-8B64-77A7FD7872E1}"/>
                  </a:ext>
                </a:extLst>
              </p:cNvPr>
              <p:cNvSpPr/>
              <p:nvPr/>
            </p:nvSpPr>
            <p:spPr>
              <a:xfrm>
                <a:off x="10668000" y="3583915"/>
                <a:ext cx="56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A08BA8-B1E0-4AB4-8B64-77A7FD787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0" y="3583915"/>
                <a:ext cx="565604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C71369-5C4E-4C0E-8EA1-8B46B36569C6}"/>
                  </a:ext>
                </a:extLst>
              </p:cNvPr>
              <p:cNvSpPr/>
              <p:nvPr/>
            </p:nvSpPr>
            <p:spPr>
              <a:xfrm>
                <a:off x="10074329" y="3122250"/>
                <a:ext cx="56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C71369-5C4E-4C0E-8EA1-8B46B3656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329" y="3122250"/>
                <a:ext cx="565604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8093B4-729E-4DF2-A7DD-E24012550C4F}"/>
                  </a:ext>
                </a:extLst>
              </p:cNvPr>
              <p:cNvSpPr/>
              <p:nvPr/>
            </p:nvSpPr>
            <p:spPr>
              <a:xfrm>
                <a:off x="9023458" y="2622893"/>
                <a:ext cx="56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8093B4-729E-4DF2-A7DD-E24012550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58" y="2622893"/>
                <a:ext cx="565604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112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27838-E167-4096-B820-66536535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8C63C8-45D5-40FF-B77F-B870F7E8B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orthonormal set from before: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 Find the coefficient expansion in the orthonormal bases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rad>
                      </m:den>
                    </m:f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−4+14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8C63C8-45D5-40FF-B77F-B870F7E8B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4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8DB73-3750-4A57-BFFF-DA463867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Signal Space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2CE-032E-4060-979E-76D2AFB9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46" y="3102968"/>
            <a:ext cx="10158834" cy="2766129"/>
          </a:xfrm>
        </p:spPr>
        <p:txBody>
          <a:bodyPr/>
          <a:lstStyle/>
          <a:p>
            <a:r>
              <a:rPr lang="en-US" dirty="0"/>
              <a:t>Analysis is not limited to a specific TX architecture</a:t>
            </a:r>
          </a:p>
          <a:p>
            <a:pPr lvl="1"/>
            <a:r>
              <a:rPr lang="en-US" dirty="0"/>
              <a:t>Applies to any communication system</a:t>
            </a:r>
          </a:p>
          <a:p>
            <a:r>
              <a:rPr lang="en-US" dirty="0"/>
              <a:t>Describes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fundamental</a:t>
            </a:r>
            <a:r>
              <a:rPr lang="en-US" dirty="0"/>
              <a:t> parameters of the system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degrees of freedom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next unit, we will also introduce a third parameter which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SNR</a:t>
            </a:r>
          </a:p>
          <a:p>
            <a:r>
              <a:rPr lang="en-US" dirty="0"/>
              <a:t>Some calculations are easier in the transformed space</a:t>
            </a:r>
          </a:p>
          <a:p>
            <a:r>
              <a:rPr lang="en-US" dirty="0"/>
              <a:t>Provides a geometric model to understand communication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4978870" y="1863554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50688-F5DF-465A-8FDB-F0D9DAE72FED}"/>
              </a:ext>
            </a:extLst>
          </p:cNvPr>
          <p:cNvSpPr txBox="1"/>
          <p:nvPr/>
        </p:nvSpPr>
        <p:spPr>
          <a:xfrm>
            <a:off x="2846688" y="1973966"/>
            <a:ext cx="121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Input bits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060011" y="2173763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833014-1BBE-42BE-99D5-A189DEB94800}"/>
              </a:ext>
            </a:extLst>
          </p:cNvPr>
          <p:cNvSpPr txBox="1"/>
          <p:nvPr/>
        </p:nvSpPr>
        <p:spPr>
          <a:xfrm>
            <a:off x="6855748" y="1974954"/>
            <a:ext cx="20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Output signals</a:t>
            </a:r>
          </a:p>
          <a:p>
            <a:r>
              <a:rPr lang="en-US" i="1" dirty="0"/>
              <a:t>(in a vector space)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015782" y="2186719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206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0C07D-9A02-47D9-BC81-30DE2D91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 orthonormal basis: Gram Schmidt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30A5C-75C2-4FC8-A609-2064371AB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be linearly independent</a:t>
                </a:r>
              </a:p>
              <a:p>
                <a:r>
                  <a:rPr lang="en-US" dirty="0"/>
                  <a:t>There exists an orthonormal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Conclusion:  Every subspace has an orthonormal basis</a:t>
                </a:r>
              </a:p>
              <a:p>
                <a:r>
                  <a:rPr lang="en-US" dirty="0"/>
                  <a:t>Gram-Schmidt Procedure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230A5C-75C2-4FC8-A609-2064371AB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066800"/>
                <a:ext cx="11277600" cy="4876800"/>
              </a:xfrm>
              <a:blipFill rotWithShape="0">
                <a:blip r:embed="rId2"/>
                <a:stretch>
                  <a:fillRect l="-541" t="-87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E602-6A67-4872-B114-6DA4F87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5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2CD353-3C2A-43F5-9277-5D2A0CB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Gram Schmidt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29FA82-6344-4888-B9CD-AF95DDA5B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4+36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29FA82-6344-4888-B9CD-AF95DDA5B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0F16-8BCB-45EF-AF9A-FDBEC097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755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53BD85-D4C9-4BC7-8A9A-F004B8B8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QR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89CFA-248E-482B-A1FE-CC6A79201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Gram-Schmidt is mostly done on a computer</a:t>
                </a:r>
              </a:p>
              <a:p>
                <a:r>
                  <a:rPr lang="en-US" dirty="0"/>
                  <a:t>Use the QR factorization.</a:t>
                </a:r>
              </a:p>
              <a:p>
                <a:r>
                  <a:rPr lang="en-US" dirty="0"/>
                  <a:t>Given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Columns are the vectors that we want to apply the GS procedure to</a:t>
                </a:r>
              </a:p>
              <a:p>
                <a:r>
                  <a:rPr lang="en-US" dirty="0"/>
                  <a:t>QR factorization: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orthonormal set from the GS procedure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lower triangular matrix has coefficients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LU is another factorization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789CFA-248E-482B-A1FE-CC6A79201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4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18C92-8B0C-4BD8-8F34-6C2E3B9D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43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438C-5B40-4703-B10D-CAB5E5EE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Basis of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04C9D-863A-47ED-AF96-E82787C89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 to now, we have defined orthonormal bases for finite-dimensional spaces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be a set of 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Could be indexed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=…,−1,0,1,…</m:t>
                    </m:r>
                  </m:oMath>
                </a14:m>
                <a:r>
                  <a:rPr lang="en-US" dirty="0"/>
                  <a:t> also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could be a bounded or infinite interval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We say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orthonormal basis </a:t>
                </a:r>
                <a:r>
                  <a:rPr lang="en-US" dirty="0"/>
                  <a:t>if: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is an orthonormal set</a:t>
                </a:r>
              </a:p>
              <a:p>
                <a:pPr lvl="1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This means the approximation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asymptotically exact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04C9D-863A-47ED-AF96-E82787C89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C629E-8615-45A0-9ECC-B6A86AC8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36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7F05-10C2-4E25-831F-283B4881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Orthonormal Sets and Bases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C1EE7-D27A-4172-B45F-0A355F28E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of complex exponentials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is a basis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Set of </a:t>
                </a:r>
                <a:r>
                  <a:rPr lang="en-US" dirty="0" err="1"/>
                  <a:t>sinc’s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𝑆𝑖𝑛𝑐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basis of the set of signals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Set of rectangles: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This is an orthonormal set but not a basis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C1EE7-D27A-4172-B45F-0A355F28E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0825-6D5B-430E-B007-8C20BF2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91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FD70-406B-4BBD-B40C-7967E5D4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and an Orthonormal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1CFA-97BA-4B6C-9971-0910A2577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signal space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DoFs</a:t>
                </a:r>
              </a:p>
              <a:p>
                <a:r>
                  <a:rPr lang="en-US" dirty="0"/>
                  <a:t>We can find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Signal energy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Parseval’s 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Proof:  On board</a:t>
                </a:r>
                <a:endParaRPr lang="en-US" b="0" dirty="0"/>
              </a:p>
              <a:p>
                <a:r>
                  <a:rPr lang="en-US" dirty="0"/>
                  <a:t>In an orthonormal basis, we can compute energy in the coefficients</a:t>
                </a:r>
              </a:p>
              <a:p>
                <a:pPr lvl="1"/>
                <a:r>
                  <a:rPr lang="en-US" dirty="0"/>
                  <a:t>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 energy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en-US" dirty="0"/>
                  <a:t> degree of freedom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1CFA-97BA-4B6C-9971-0910A2577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44D16-F29E-4F31-BCA2-8068837D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490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067-D918-4EF8-907C-79B7EA6D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48BE-9E1D-4D7F-AA75-2DECEBA1C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9637776" cy="4329817"/>
              </a:xfrm>
            </p:spPr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 coefficient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:r>
                  <a:rPr lang="en-US" dirty="0" err="1"/>
                  <a:t>o.n.</a:t>
                </a:r>
                <a:r>
                  <a:rPr lang="en-US" dirty="0"/>
                  <a:t> basis</a:t>
                </a:r>
              </a:p>
              <a:p>
                <a:r>
                  <a:rPr lang="en-US" dirty="0"/>
                  <a:t>Suppose coefficients are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if the signal energy is -150 </a:t>
                </a:r>
                <a:r>
                  <a:rPr lang="en-US" dirty="0" err="1"/>
                  <a:t>dBmJ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Signal energy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</m:oMath>
                </a14:m>
                <a:r>
                  <a:rPr lang="en-US" dirty="0"/>
                  <a:t> mJ</a:t>
                </a:r>
              </a:p>
              <a:p>
                <a:pPr lvl="1"/>
                <a:r>
                  <a:rPr lang="en-US" dirty="0"/>
                  <a:t>By Parseval’s theorem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mJ</a:t>
                </a:r>
                <a:r>
                  <a:rPr lang="en-US" dirty="0"/>
                  <a:t> /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48BE-9E1D-4D7F-AA75-2DECEBA1C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9637776" cy="4329817"/>
              </a:xfrm>
              <a:blipFill>
                <a:blip r:embed="rId2"/>
                <a:stretch>
                  <a:fillRect l="-151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E145-848A-478F-AB03-D8E0595C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1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6507" y="188148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A </a:t>
                </a:r>
                <a:r>
                  <a:rPr lang="en-US" dirty="0">
                    <a:solidFill>
                      <a:schemeClr val="accent1"/>
                    </a:solidFill>
                  </a:rPr>
                  <a:t>vector space</a:t>
                </a:r>
                <a:r>
                  <a:rPr lang="en-US" dirty="0">
                    <a:solidFill>
                      <a:srgbClr val="0F6FC6"/>
                    </a:solidFill>
                  </a:rPr>
                  <a:t> </a:t>
                </a:r>
                <a:r>
                  <a:rPr lang="en-US" dirty="0"/>
                  <a:t>over a field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A set V with operations:</a:t>
                </a:r>
              </a:p>
              <a:p>
                <a:pPr lvl="1"/>
                <a:r>
                  <a:rPr lang="en-US" dirty="0"/>
                  <a:t>Addition: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Scalar 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We will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dirty="0"/>
                  <a:t> as a placeholder for the field</a:t>
                </a:r>
              </a:p>
              <a:p>
                <a:r>
                  <a:rPr lang="en-US" dirty="0"/>
                  <a:t>Commutative, associative, distributive relationships hold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Vector subspace</a:t>
                </a:r>
                <a:r>
                  <a:rPr lang="en-US" dirty="0"/>
                  <a:t>:  Subset that is also a vector space.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40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Set of n-dim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row or column vectors</a:t>
                </a:r>
              </a:p>
              <a:p>
                <a:pPr lvl="1"/>
                <a:r>
                  <a:rPr lang="en-US" dirty="0"/>
                  <a:t>Or just vectors</a:t>
                </a:r>
              </a:p>
              <a:p>
                <a:r>
                  <a:rPr lang="en-US" dirty="0"/>
                  <a:t>Standard addition and scalar multiplication rules</a:t>
                </a:r>
              </a:p>
              <a:p>
                <a:r>
                  <a:rPr lang="en-US" dirty="0"/>
                  <a:t>Make sure you know how to do these operations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3,4,5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,4−6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vector coordinate">
            <a:extLst>
              <a:ext uri="{FF2B5EF4-FFF2-40B4-BE49-F238E27FC236}">
                <a16:creationId xmlns:a16="http://schemas.microsoft.com/office/drawing/2014/main" id="{6C1A9FB9-8410-487E-AE64-223C80C5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42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24420</TotalTime>
  <Words>4101</Words>
  <Application>Microsoft Office PowerPoint</Application>
  <PresentationFormat>Widescreen</PresentationFormat>
  <Paragraphs>748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Cambria Math</vt:lpstr>
      <vt:lpstr>Wingdings</vt:lpstr>
      <vt:lpstr>Retrospect</vt:lpstr>
      <vt:lpstr>Unit 4:  Signal Space Theory</vt:lpstr>
      <vt:lpstr>Learning Objectives</vt:lpstr>
      <vt:lpstr>Outline</vt:lpstr>
      <vt:lpstr>Algorithmic Model of a Typical Transmitter</vt:lpstr>
      <vt:lpstr>Abstract Signal Space Model of a Transmitter</vt:lpstr>
      <vt:lpstr>Why Use the Signal Space Model?</vt:lpstr>
      <vt:lpstr>Outline</vt:lpstr>
      <vt:lpstr>Vector Spaces</vt:lpstr>
      <vt:lpstr>Vector Space F^N</vt:lpstr>
      <vt:lpstr>Example Problem</vt:lpstr>
      <vt:lpstr>Vector Spaces of Functions</vt:lpstr>
      <vt:lpstr>Example Problem</vt:lpstr>
      <vt:lpstr>Linear Span</vt:lpstr>
      <vt:lpstr>Linear Independence</vt:lpstr>
      <vt:lpstr>Basis and Dimension </vt:lpstr>
      <vt:lpstr>Simple Vector Example</vt:lpstr>
      <vt:lpstr>Standard Basis and Change of Basis</vt:lpstr>
      <vt:lpstr>Example</vt:lpstr>
      <vt:lpstr>Function Example</vt:lpstr>
      <vt:lpstr>Outline</vt:lpstr>
      <vt:lpstr>Abstract Transmitter and the Signal Set</vt:lpstr>
      <vt:lpstr>Example</vt:lpstr>
      <vt:lpstr> Signal Space</vt:lpstr>
      <vt:lpstr> Signal Space Bases</vt:lpstr>
      <vt:lpstr>Degrees of Freedom and Rate</vt:lpstr>
      <vt:lpstr>Complex vs. Real DoF</vt:lpstr>
      <vt:lpstr>Example</vt:lpstr>
      <vt:lpstr>Example Solution</vt:lpstr>
      <vt:lpstr>Visualizing the Coordinate Vectors </vt:lpstr>
      <vt:lpstr>Signal Space View of Transmitter</vt:lpstr>
      <vt:lpstr>Signal Space for Pulse Shaping</vt:lpstr>
      <vt:lpstr>Example for 16-QAM</vt:lpstr>
      <vt:lpstr>Unique Decodability</vt:lpstr>
      <vt:lpstr>Unique Decodability and Degrees of Freedom</vt:lpstr>
      <vt:lpstr>Outline</vt:lpstr>
      <vt:lpstr>Reconstructing a Signal from Samples</vt:lpstr>
      <vt:lpstr>Nyquist Theorem</vt:lpstr>
      <vt:lpstr>Nyquist Theorem Proof</vt:lpstr>
      <vt:lpstr>Nyquist Theorem Proof</vt:lpstr>
      <vt:lpstr>Sinc Interpolation Visualized</vt:lpstr>
      <vt:lpstr>DoF for Bandlimited Signals</vt:lpstr>
      <vt:lpstr>“Proof” of DoF Statement</vt:lpstr>
      <vt:lpstr>Example</vt:lpstr>
      <vt:lpstr>Outline</vt:lpstr>
      <vt:lpstr>Inner Product in F^n</vt:lpstr>
      <vt:lpstr>Inner Product on a General Vector Space</vt:lpstr>
      <vt:lpstr>Inner Product Geometry</vt:lpstr>
      <vt:lpstr>Inner Products on Functions</vt:lpstr>
      <vt:lpstr>Example Problem</vt:lpstr>
      <vt:lpstr>Orthogonality</vt:lpstr>
      <vt:lpstr>Examples of Orthogonal Vectors and Signals</vt:lpstr>
      <vt:lpstr>Outline</vt:lpstr>
      <vt:lpstr>Orthonormal Basis</vt:lpstr>
      <vt:lpstr>Example</vt:lpstr>
      <vt:lpstr>Unitary Matrices</vt:lpstr>
      <vt:lpstr>Proof of the Unitary Matrix Properties</vt:lpstr>
      <vt:lpstr>Coefficients in an Orthonormal Basis</vt:lpstr>
      <vt:lpstr>Orthogonal Matrix Transformations</vt:lpstr>
      <vt:lpstr>Example</vt:lpstr>
      <vt:lpstr>Finding an orthonormal basis: Gram Schmidt</vt:lpstr>
      <vt:lpstr>Gram Schmidt Example</vt:lpstr>
      <vt:lpstr>QR Factorization</vt:lpstr>
      <vt:lpstr>Orthonormal Basis of Functions</vt:lpstr>
      <vt:lpstr>Common Orthonormal Sets and Bases</vt:lpstr>
      <vt:lpstr>Energy and an Orthonormal Basis</vt:lpstr>
      <vt:lpstr>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373</cp:revision>
  <cp:lastPrinted>2017-03-30T17:15:31Z</cp:lastPrinted>
  <dcterms:created xsi:type="dcterms:W3CDTF">2015-03-22T11:15:32Z</dcterms:created>
  <dcterms:modified xsi:type="dcterms:W3CDTF">2019-02-26T15:06:42Z</dcterms:modified>
</cp:coreProperties>
</file>