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57" r:id="rId5"/>
    <p:sldId id="259" r:id="rId6"/>
    <p:sldId id="272" r:id="rId7"/>
    <p:sldId id="274" r:id="rId8"/>
    <p:sldId id="275" r:id="rId9"/>
    <p:sldId id="270" r:id="rId10"/>
    <p:sldId id="27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339933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E07C-EEFE-4338-95F7-7BC898887B9A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F825-F098-4153-9002-65EE13EE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63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E07C-EEFE-4338-95F7-7BC898887B9A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F825-F098-4153-9002-65EE13EE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68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E07C-EEFE-4338-95F7-7BC898887B9A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F825-F098-4153-9002-65EE13EE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E07C-EEFE-4338-95F7-7BC898887B9A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F825-F098-4153-9002-65EE13EE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3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E07C-EEFE-4338-95F7-7BC898887B9A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F825-F098-4153-9002-65EE13EE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3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E07C-EEFE-4338-95F7-7BC898887B9A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F825-F098-4153-9002-65EE13EE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70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E07C-EEFE-4338-95F7-7BC898887B9A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F825-F098-4153-9002-65EE13EE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92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E07C-EEFE-4338-95F7-7BC898887B9A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F825-F098-4153-9002-65EE13EE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0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E07C-EEFE-4338-95F7-7BC898887B9A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F825-F098-4153-9002-65EE13EE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9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E07C-EEFE-4338-95F7-7BC898887B9A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F825-F098-4153-9002-65EE13EE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0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E07C-EEFE-4338-95F7-7BC898887B9A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F825-F098-4153-9002-65EE13EE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9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7E07C-EEFE-4338-95F7-7BC898887B9A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F825-F098-4153-9002-65EE13EE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55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4328" y="1319402"/>
            <a:ext cx="106707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/>
              <a:t>리니젬</a:t>
            </a:r>
            <a:r>
              <a:rPr lang="ko-KR" altLang="en-US" sz="6600" dirty="0"/>
              <a:t> 강화술사 </a:t>
            </a:r>
            <a:r>
              <a:rPr lang="en-US" altLang="ko-KR" sz="6600" dirty="0"/>
              <a:t>(LEE)</a:t>
            </a:r>
          </a:p>
          <a:p>
            <a:pPr algn="ctr"/>
            <a:endParaRPr lang="en-US" altLang="ko-KR" sz="6600" dirty="0"/>
          </a:p>
          <a:p>
            <a:pPr algn="ctr"/>
            <a:r>
              <a:rPr lang="en-US" altLang="ko-KR" sz="6600" dirty="0"/>
              <a:t>(</a:t>
            </a:r>
            <a:r>
              <a:rPr lang="en-US" altLang="ko-KR" sz="6600" dirty="0" err="1"/>
              <a:t>Linagem</a:t>
            </a:r>
            <a:r>
              <a:rPr lang="en-US" altLang="ko-KR" sz="6600" dirty="0"/>
              <a:t> Enhanced Expert)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651760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174" y="914400"/>
            <a:ext cx="47387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 제작 사항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해당 버튼 선택 시 뜨는 팝업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아이템 별 이미지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아이템 별 강화 확률 및 판매 금액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주문서 및 아이템 상자 구매 금액 및 확률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확인 사항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오퍼월</a:t>
            </a:r>
            <a:r>
              <a:rPr lang="ko-KR" altLang="en-US" dirty="0"/>
              <a:t> 광고 적용 여부 체크</a:t>
            </a:r>
          </a:p>
        </p:txBody>
      </p:sp>
    </p:spTree>
    <p:extLst>
      <p:ext uri="{BB962C8B-B14F-4D97-AF65-F5344CB8AC3E}">
        <p14:creationId xmlns:p14="http://schemas.microsoft.com/office/powerpoint/2010/main" val="272352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82" y="385894"/>
            <a:ext cx="103493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골드로 아이템</a:t>
            </a:r>
            <a:r>
              <a:rPr lang="en-US" altLang="ko-KR" dirty="0"/>
              <a:t>, </a:t>
            </a:r>
            <a:r>
              <a:rPr lang="ko-KR" altLang="en-US" dirty="0"/>
              <a:t>주문서를 구입할 수 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아이템은 무기만 적용한다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일정 강화 등급 이상의 아이템은 골드로 판매할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골드는 광고를 보고 추가할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아이템은 주문서를 사용해서 강화 시킬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강화는 등급에 따라 일정한 확률을 가진다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강화를 실행했을 때 광고를 보면 약간의 확률에 따라 추가</a:t>
            </a:r>
            <a:r>
              <a:rPr lang="en-US" altLang="ko-KR" dirty="0"/>
              <a:t> </a:t>
            </a:r>
            <a:r>
              <a:rPr lang="ko-KR" altLang="en-US" dirty="0"/>
              <a:t>강화가 될 수 있는 광고 팝업이 뜬다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아이템 구입 화면에서 광고를 보면 상위 등급의 아이템을 확률적으로 획득할 수 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72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57829" y="1474675"/>
            <a:ext cx="4246966" cy="4238228"/>
            <a:chOff x="3918779" y="719666"/>
            <a:chExt cx="4354441" cy="5418666"/>
          </a:xfrm>
        </p:grpSpPr>
        <p:sp>
          <p:nvSpPr>
            <p:cNvPr id="5" name="자유형: 도형 4"/>
            <p:cNvSpPr/>
            <p:nvPr/>
          </p:nvSpPr>
          <p:spPr>
            <a:xfrm>
              <a:off x="3918779" y="1687439"/>
              <a:ext cx="1825421" cy="3483662"/>
            </a:xfrm>
            <a:custGeom>
              <a:avLst/>
              <a:gdLst>
                <a:gd name="connsiteX0" fmla="*/ 354885 w 3483661"/>
                <a:gd name="connsiteY0" fmla="*/ 0 h 2128886"/>
                <a:gd name="connsiteX1" fmla="*/ 3128776 w 3483661"/>
                <a:gd name="connsiteY1" fmla="*/ 0 h 2128886"/>
                <a:gd name="connsiteX2" fmla="*/ 3483661 w 3483661"/>
                <a:gd name="connsiteY2" fmla="*/ 354885 h 2128886"/>
                <a:gd name="connsiteX3" fmla="*/ 3483661 w 3483661"/>
                <a:gd name="connsiteY3" fmla="*/ 2128886 h 2128886"/>
                <a:gd name="connsiteX4" fmla="*/ 3483661 w 3483661"/>
                <a:gd name="connsiteY4" fmla="*/ 2128886 h 2128886"/>
                <a:gd name="connsiteX5" fmla="*/ 0 w 3483661"/>
                <a:gd name="connsiteY5" fmla="*/ 2128886 h 2128886"/>
                <a:gd name="connsiteX6" fmla="*/ 0 w 3483661"/>
                <a:gd name="connsiteY6" fmla="*/ 2128886 h 2128886"/>
                <a:gd name="connsiteX7" fmla="*/ 0 w 3483661"/>
                <a:gd name="connsiteY7" fmla="*/ 354885 h 2128886"/>
                <a:gd name="connsiteX8" fmla="*/ 354885 w 3483661"/>
                <a:gd name="connsiteY8" fmla="*/ 0 h 212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83661" h="2128886">
                  <a:moveTo>
                    <a:pt x="1" y="1912013"/>
                  </a:moveTo>
                  <a:lnTo>
                    <a:pt x="1" y="216873"/>
                  </a:lnTo>
                  <a:cubicBezTo>
                    <a:pt x="1" y="97097"/>
                    <a:pt x="260000" y="0"/>
                    <a:pt x="580726" y="0"/>
                  </a:cubicBezTo>
                  <a:lnTo>
                    <a:pt x="3483660" y="0"/>
                  </a:lnTo>
                  <a:lnTo>
                    <a:pt x="3483660" y="0"/>
                  </a:lnTo>
                  <a:lnTo>
                    <a:pt x="3483660" y="2128886"/>
                  </a:lnTo>
                  <a:lnTo>
                    <a:pt x="3483660" y="2128886"/>
                  </a:lnTo>
                  <a:lnTo>
                    <a:pt x="580726" y="2128886"/>
                  </a:lnTo>
                  <a:cubicBezTo>
                    <a:pt x="260000" y="2128886"/>
                    <a:pt x="1" y="2031789"/>
                    <a:pt x="1" y="191201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1112" tIns="465893" rIns="325756" bIns="465892" numCol="1" spcCol="1270" anchor="t" anchorCtr="0">
              <a:noAutofit/>
            </a:bodyPr>
            <a:lstStyle/>
            <a:p>
              <a:pPr marL="0" lvl="0" indent="0" algn="l" defTabSz="2533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700" kern="1200" dirty="0"/>
            </a:p>
          </p:txBody>
        </p:sp>
        <p:sp>
          <p:nvSpPr>
            <p:cNvPr id="6" name="자유형: 도형 5"/>
            <p:cNvSpPr/>
            <p:nvPr/>
          </p:nvSpPr>
          <p:spPr>
            <a:xfrm>
              <a:off x="6463386" y="1687439"/>
              <a:ext cx="1809834" cy="3483662"/>
            </a:xfrm>
            <a:custGeom>
              <a:avLst/>
              <a:gdLst>
                <a:gd name="connsiteX0" fmla="*/ 354885 w 3483661"/>
                <a:gd name="connsiteY0" fmla="*/ 0 h 2128886"/>
                <a:gd name="connsiteX1" fmla="*/ 3128776 w 3483661"/>
                <a:gd name="connsiteY1" fmla="*/ 0 h 2128886"/>
                <a:gd name="connsiteX2" fmla="*/ 3483661 w 3483661"/>
                <a:gd name="connsiteY2" fmla="*/ 354885 h 2128886"/>
                <a:gd name="connsiteX3" fmla="*/ 3483661 w 3483661"/>
                <a:gd name="connsiteY3" fmla="*/ 2128886 h 2128886"/>
                <a:gd name="connsiteX4" fmla="*/ 3483661 w 3483661"/>
                <a:gd name="connsiteY4" fmla="*/ 2128886 h 2128886"/>
                <a:gd name="connsiteX5" fmla="*/ 0 w 3483661"/>
                <a:gd name="connsiteY5" fmla="*/ 2128886 h 2128886"/>
                <a:gd name="connsiteX6" fmla="*/ 0 w 3483661"/>
                <a:gd name="connsiteY6" fmla="*/ 2128886 h 2128886"/>
                <a:gd name="connsiteX7" fmla="*/ 0 w 3483661"/>
                <a:gd name="connsiteY7" fmla="*/ 354885 h 2128886"/>
                <a:gd name="connsiteX8" fmla="*/ 354885 w 3483661"/>
                <a:gd name="connsiteY8" fmla="*/ 0 h 212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83661" h="2128886">
                  <a:moveTo>
                    <a:pt x="3483660" y="216873"/>
                  </a:moveTo>
                  <a:lnTo>
                    <a:pt x="3483660" y="1912013"/>
                  </a:lnTo>
                  <a:cubicBezTo>
                    <a:pt x="3483660" y="2031789"/>
                    <a:pt x="3223661" y="2128886"/>
                    <a:pt x="2902935" y="2128886"/>
                  </a:cubicBezTo>
                  <a:lnTo>
                    <a:pt x="1" y="2128886"/>
                  </a:lnTo>
                  <a:lnTo>
                    <a:pt x="1" y="2128886"/>
                  </a:lnTo>
                  <a:lnTo>
                    <a:pt x="1" y="0"/>
                  </a:lnTo>
                  <a:lnTo>
                    <a:pt x="1" y="0"/>
                  </a:lnTo>
                  <a:lnTo>
                    <a:pt x="2902935" y="0"/>
                  </a:lnTo>
                  <a:cubicBezTo>
                    <a:pt x="3223661" y="0"/>
                    <a:pt x="3483660" y="97097"/>
                    <a:pt x="3483660" y="21687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2885" tIns="351593" rIns="252533" bIns="351592" numCol="1" spcCol="1270" anchor="t" anchorCtr="0">
              <a:noAutofit/>
            </a:bodyPr>
            <a:lstStyle/>
            <a:p>
              <a:pPr marL="0" lvl="0" indent="0" algn="l" defTabSz="1733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900" kern="1200"/>
            </a:p>
          </p:txBody>
        </p:sp>
        <p:sp>
          <p:nvSpPr>
            <p:cNvPr id="7" name="화살표: 원형 6"/>
            <p:cNvSpPr/>
            <p:nvPr/>
          </p:nvSpPr>
          <p:spPr>
            <a:xfrm>
              <a:off x="4983004" y="719666"/>
              <a:ext cx="2225554" cy="2225446"/>
            </a:xfrm>
            <a:prstGeom prst="circularArrow">
              <a:avLst>
                <a:gd name="adj1" fmla="val 12500"/>
                <a:gd name="adj2" fmla="val 1142322"/>
                <a:gd name="adj3" fmla="val 20457678"/>
                <a:gd name="adj4" fmla="val 10800000"/>
                <a:gd name="adj5" fmla="val 12500"/>
              </a:avLst>
            </a:prstGeom>
            <a:solidFill>
              <a:srgbClr val="FF669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화살표: 원형 7"/>
            <p:cNvSpPr/>
            <p:nvPr/>
          </p:nvSpPr>
          <p:spPr>
            <a:xfrm rot="10800000">
              <a:off x="4983004" y="3912886"/>
              <a:ext cx="2225554" cy="2225446"/>
            </a:xfrm>
            <a:prstGeom prst="circularArrow">
              <a:avLst>
                <a:gd name="adj1" fmla="val 12500"/>
                <a:gd name="adj2" fmla="val 1142322"/>
                <a:gd name="adj3" fmla="val 20457678"/>
                <a:gd name="adj4" fmla="val 10800000"/>
                <a:gd name="adj5" fmla="val 125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0" name="TextBox 9"/>
          <p:cNvSpPr txBox="1"/>
          <p:nvPr/>
        </p:nvSpPr>
        <p:spPr>
          <a:xfrm>
            <a:off x="2386173" y="119482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골드 소모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86173" y="576776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골드 증가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6845" y="3083346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아이템 상자 </a:t>
            </a:r>
            <a:endParaRPr lang="en-US" altLang="ko-KR" dirty="0"/>
          </a:p>
          <a:p>
            <a:pPr algn="ctr"/>
            <a:r>
              <a:rPr lang="ko-KR" altLang="en-US" dirty="0"/>
              <a:t>구입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8436" y="372195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주문서 구입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6867" y="3078165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강화된 </a:t>
            </a:r>
            <a:endParaRPr lang="en-US" altLang="ko-KR" dirty="0"/>
          </a:p>
          <a:p>
            <a:pPr algn="ctr"/>
            <a:r>
              <a:rPr lang="ko-KR" altLang="en-US" dirty="0"/>
              <a:t>아이템 판매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92283" y="37219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광고 확인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491" y="50333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내 재화 흐름도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5629013" y="75501"/>
            <a:ext cx="0" cy="6782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6460051" y="1715503"/>
            <a:ext cx="4819236" cy="4236932"/>
            <a:chOff x="3017182" y="722191"/>
            <a:chExt cx="6157636" cy="5413614"/>
          </a:xfrm>
        </p:grpSpPr>
        <p:sp>
          <p:nvSpPr>
            <p:cNvPr id="24" name="자유형: 도형 23"/>
            <p:cNvSpPr/>
            <p:nvPr/>
          </p:nvSpPr>
          <p:spPr>
            <a:xfrm rot="21600000">
              <a:off x="3769697" y="722191"/>
              <a:ext cx="5405120" cy="1505031"/>
            </a:xfrm>
            <a:custGeom>
              <a:avLst/>
              <a:gdLst>
                <a:gd name="connsiteX0" fmla="*/ 0 w 5405120"/>
                <a:gd name="connsiteY0" fmla="*/ 0 h 1505029"/>
                <a:gd name="connsiteX1" fmla="*/ 4652606 w 5405120"/>
                <a:gd name="connsiteY1" fmla="*/ 0 h 1505029"/>
                <a:gd name="connsiteX2" fmla="*/ 5405120 w 5405120"/>
                <a:gd name="connsiteY2" fmla="*/ 752515 h 1505029"/>
                <a:gd name="connsiteX3" fmla="*/ 4652606 w 5405120"/>
                <a:gd name="connsiteY3" fmla="*/ 1505029 h 1505029"/>
                <a:gd name="connsiteX4" fmla="*/ 0 w 5405120"/>
                <a:gd name="connsiteY4" fmla="*/ 1505029 h 1505029"/>
                <a:gd name="connsiteX5" fmla="*/ 0 w 5405120"/>
                <a:gd name="connsiteY5" fmla="*/ 0 h 150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1505029">
                  <a:moveTo>
                    <a:pt x="5405120" y="1505028"/>
                  </a:moveTo>
                  <a:lnTo>
                    <a:pt x="752514" y="1505028"/>
                  </a:lnTo>
                  <a:lnTo>
                    <a:pt x="0" y="752514"/>
                  </a:lnTo>
                  <a:lnTo>
                    <a:pt x="752514" y="1"/>
                  </a:lnTo>
                  <a:lnTo>
                    <a:pt x="5405120" y="1"/>
                  </a:lnTo>
                  <a:lnTo>
                    <a:pt x="5405120" y="150502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9933" tIns="201931" rIns="376936" bIns="201931" numCol="1" spcCol="1270" anchor="ctr" anchorCtr="0">
              <a:noAutofit/>
            </a:bodyPr>
            <a:lstStyle/>
            <a:p>
              <a:pPr marL="0" lvl="0" indent="0" algn="ctr" defTabSz="2355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300" kern="1200"/>
            </a:p>
          </p:txBody>
        </p:sp>
        <p:sp>
          <p:nvSpPr>
            <p:cNvPr id="25" name="타원 24"/>
            <p:cNvSpPr/>
            <p:nvPr/>
          </p:nvSpPr>
          <p:spPr>
            <a:xfrm>
              <a:off x="3017182" y="722192"/>
              <a:ext cx="1505029" cy="150502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 rot="21600000">
              <a:off x="3769697" y="2676483"/>
              <a:ext cx="5405120" cy="1505030"/>
            </a:xfrm>
            <a:custGeom>
              <a:avLst/>
              <a:gdLst>
                <a:gd name="connsiteX0" fmla="*/ 0 w 5405120"/>
                <a:gd name="connsiteY0" fmla="*/ 0 h 1505029"/>
                <a:gd name="connsiteX1" fmla="*/ 4652606 w 5405120"/>
                <a:gd name="connsiteY1" fmla="*/ 0 h 1505029"/>
                <a:gd name="connsiteX2" fmla="*/ 5405120 w 5405120"/>
                <a:gd name="connsiteY2" fmla="*/ 752515 h 1505029"/>
                <a:gd name="connsiteX3" fmla="*/ 4652606 w 5405120"/>
                <a:gd name="connsiteY3" fmla="*/ 1505029 h 1505029"/>
                <a:gd name="connsiteX4" fmla="*/ 0 w 5405120"/>
                <a:gd name="connsiteY4" fmla="*/ 1505029 h 1505029"/>
                <a:gd name="connsiteX5" fmla="*/ 0 w 5405120"/>
                <a:gd name="connsiteY5" fmla="*/ 0 h 150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1505029">
                  <a:moveTo>
                    <a:pt x="5405120" y="1505028"/>
                  </a:moveTo>
                  <a:lnTo>
                    <a:pt x="752514" y="1505028"/>
                  </a:lnTo>
                  <a:lnTo>
                    <a:pt x="0" y="752514"/>
                  </a:lnTo>
                  <a:lnTo>
                    <a:pt x="752514" y="1"/>
                  </a:lnTo>
                  <a:lnTo>
                    <a:pt x="5405120" y="1"/>
                  </a:lnTo>
                  <a:lnTo>
                    <a:pt x="5405120" y="150502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9933" tIns="201931" rIns="376936" bIns="201930" numCol="1" spcCol="1270" anchor="ctr" anchorCtr="0">
              <a:noAutofit/>
            </a:bodyPr>
            <a:lstStyle/>
            <a:p>
              <a:pPr marL="0" lvl="0" indent="0" algn="ctr" defTabSz="2355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300" kern="1200"/>
            </a:p>
          </p:txBody>
        </p:sp>
        <p:sp>
          <p:nvSpPr>
            <p:cNvPr id="27" name="타원 26"/>
            <p:cNvSpPr/>
            <p:nvPr/>
          </p:nvSpPr>
          <p:spPr>
            <a:xfrm>
              <a:off x="3017182" y="2676484"/>
              <a:ext cx="1505029" cy="150502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자유형: 도형 27"/>
            <p:cNvSpPr/>
            <p:nvPr/>
          </p:nvSpPr>
          <p:spPr>
            <a:xfrm rot="21600000">
              <a:off x="3769697" y="4630775"/>
              <a:ext cx="5405121" cy="1505030"/>
            </a:xfrm>
            <a:custGeom>
              <a:avLst/>
              <a:gdLst>
                <a:gd name="connsiteX0" fmla="*/ 0 w 5405120"/>
                <a:gd name="connsiteY0" fmla="*/ 0 h 1505029"/>
                <a:gd name="connsiteX1" fmla="*/ 4652606 w 5405120"/>
                <a:gd name="connsiteY1" fmla="*/ 0 h 1505029"/>
                <a:gd name="connsiteX2" fmla="*/ 5405120 w 5405120"/>
                <a:gd name="connsiteY2" fmla="*/ 752515 h 1505029"/>
                <a:gd name="connsiteX3" fmla="*/ 4652606 w 5405120"/>
                <a:gd name="connsiteY3" fmla="*/ 1505029 h 1505029"/>
                <a:gd name="connsiteX4" fmla="*/ 0 w 5405120"/>
                <a:gd name="connsiteY4" fmla="*/ 1505029 h 1505029"/>
                <a:gd name="connsiteX5" fmla="*/ 0 w 5405120"/>
                <a:gd name="connsiteY5" fmla="*/ 0 h 150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1505029">
                  <a:moveTo>
                    <a:pt x="5405120" y="1505028"/>
                  </a:moveTo>
                  <a:lnTo>
                    <a:pt x="752514" y="1505028"/>
                  </a:lnTo>
                  <a:lnTo>
                    <a:pt x="0" y="752514"/>
                  </a:lnTo>
                  <a:lnTo>
                    <a:pt x="752514" y="1"/>
                  </a:lnTo>
                  <a:lnTo>
                    <a:pt x="5405120" y="1"/>
                  </a:lnTo>
                  <a:lnTo>
                    <a:pt x="5405120" y="150502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9933" tIns="201931" rIns="376937" bIns="201930" numCol="1" spcCol="1270" anchor="ctr" anchorCtr="0">
              <a:noAutofit/>
            </a:bodyPr>
            <a:lstStyle/>
            <a:p>
              <a:pPr marL="0" lvl="0" indent="0" algn="ctr" defTabSz="2355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300" kern="1200"/>
            </a:p>
          </p:txBody>
        </p:sp>
        <p:sp>
          <p:nvSpPr>
            <p:cNvPr id="29" name="타원 28"/>
            <p:cNvSpPr/>
            <p:nvPr/>
          </p:nvSpPr>
          <p:spPr>
            <a:xfrm>
              <a:off x="3017182" y="4630776"/>
              <a:ext cx="1505029" cy="150502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0" name="TextBox 29"/>
          <p:cNvSpPr txBox="1"/>
          <p:nvPr/>
        </p:nvSpPr>
        <p:spPr>
          <a:xfrm>
            <a:off x="6460051" y="503339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유저가 광고 시청 시 획득 정보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25836" y="197000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골드</a:t>
            </a:r>
            <a:endParaRPr lang="en-US" altLang="ko-KR" dirty="0"/>
          </a:p>
          <a:p>
            <a:pPr algn="ctr"/>
            <a:r>
              <a:rPr lang="ko-KR" altLang="en-US" dirty="0"/>
              <a:t>획득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00580" y="3418469"/>
            <a:ext cx="1354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스페셜 </a:t>
            </a:r>
            <a:endParaRPr lang="en-US" altLang="ko-KR" sz="1600" dirty="0"/>
          </a:p>
          <a:p>
            <a:pPr algn="ctr"/>
            <a:r>
              <a:rPr lang="ko-KR" altLang="en-US" sz="1600" dirty="0"/>
              <a:t>아이템 상자 </a:t>
            </a:r>
            <a:endParaRPr lang="en-US" altLang="ko-KR" sz="1600" dirty="0"/>
          </a:p>
          <a:p>
            <a:pPr algn="ctr"/>
            <a:r>
              <a:rPr lang="ko-KR" altLang="en-US" sz="1600" dirty="0"/>
              <a:t>획득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10419" y="504031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강화량</a:t>
            </a:r>
            <a:endParaRPr lang="en-US" altLang="ko-KR" dirty="0"/>
          </a:p>
          <a:p>
            <a:pPr algn="ctr"/>
            <a:r>
              <a:rPr lang="ko-KR" altLang="en-US" dirty="0"/>
              <a:t>증가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55438" y="1970004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광고를 보면 일정량의</a:t>
            </a:r>
            <a:endParaRPr lang="en-US" altLang="ko-KR" dirty="0"/>
          </a:p>
          <a:p>
            <a:r>
              <a:rPr lang="ko-KR" altLang="en-US" dirty="0"/>
              <a:t>골드를 지급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71082" y="3510803"/>
            <a:ext cx="367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아이템 상자 구매 시 광고를 보면 </a:t>
            </a:r>
            <a:endParaRPr lang="en-US" altLang="ko-KR" dirty="0"/>
          </a:p>
          <a:p>
            <a:r>
              <a:rPr lang="ko-KR" altLang="en-US" dirty="0"/>
              <a:t>스페셜 아이템 상자 획득</a:t>
            </a:r>
            <a:endParaRPr lang="en-US" altLang="ko-KR" dirty="0"/>
          </a:p>
        </p:txBody>
      </p:sp>
      <p:sp>
        <p:nvSpPr>
          <p:cNvPr id="36" name="TextBox 35"/>
          <p:cNvSpPr txBox="1"/>
          <p:nvPr/>
        </p:nvSpPr>
        <p:spPr>
          <a:xfrm>
            <a:off x="7745618" y="4901817"/>
            <a:ext cx="2820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강화 진행 시 일정 확률로</a:t>
            </a:r>
            <a:endParaRPr lang="en-US" altLang="ko-KR" dirty="0"/>
          </a:p>
          <a:p>
            <a:r>
              <a:rPr lang="ko-KR" altLang="en-US" dirty="0"/>
              <a:t>뜨는 광고를 보면 </a:t>
            </a:r>
            <a:endParaRPr lang="en-US" altLang="ko-KR" dirty="0"/>
          </a:p>
          <a:p>
            <a:r>
              <a:rPr lang="ko-KR" altLang="en-US" dirty="0"/>
              <a:t>추가 강화</a:t>
            </a:r>
            <a:r>
              <a:rPr lang="en-US" altLang="ko-KR" dirty="0"/>
              <a:t>(+1)</a:t>
            </a:r>
            <a:r>
              <a:rPr lang="ko-KR" altLang="en-US" dirty="0"/>
              <a:t>을 적용</a:t>
            </a:r>
          </a:p>
        </p:txBody>
      </p:sp>
    </p:spTree>
    <p:extLst>
      <p:ext uri="{BB962C8B-B14F-4D97-AF65-F5344CB8AC3E}">
        <p14:creationId xmlns:p14="http://schemas.microsoft.com/office/powerpoint/2010/main" val="349107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6561" y="36911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플로우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7288" y="939568"/>
            <a:ext cx="697627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메인화면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253090" y="1490300"/>
            <a:ext cx="74251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최고 강화</a:t>
            </a:r>
            <a:endParaRPr lang="en-US" altLang="ko-KR" sz="1000" dirty="0"/>
          </a:p>
          <a:p>
            <a:r>
              <a:rPr lang="ko-KR" altLang="en-US" sz="1000" dirty="0"/>
              <a:t>수치 무기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03088" y="1490300"/>
            <a:ext cx="870751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아이템 강화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507680" y="2077529"/>
            <a:ext cx="870751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아이템 판매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69798" y="1490300"/>
            <a:ext cx="870751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아이템 구입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2420" y="2085918"/>
            <a:ext cx="998991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아이템 리스트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03088" y="2664757"/>
            <a:ext cx="870751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주문서 개수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61097" y="2664757"/>
            <a:ext cx="870751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아이템 정보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05088" y="2664757"/>
            <a:ext cx="104387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일반 강화 선택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0213" y="2664757"/>
            <a:ext cx="91563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축 강화 선택</a:t>
            </a:r>
          </a:p>
        </p:txBody>
      </p:sp>
      <p:sp>
        <p:nvSpPr>
          <p:cNvPr id="16" name="순서도: 판단 15"/>
          <p:cNvSpPr/>
          <p:nvPr/>
        </p:nvSpPr>
        <p:spPr>
          <a:xfrm>
            <a:off x="4788102" y="4647498"/>
            <a:ext cx="1346886" cy="246221"/>
          </a:xfrm>
          <a:prstGeom prst="flowChartDecision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89884" y="4647498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강화 성공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192563" y="3489818"/>
            <a:ext cx="107593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추가 강화 </a:t>
            </a:r>
            <a:endParaRPr lang="en-US" altLang="ko-KR" sz="1000" dirty="0"/>
          </a:p>
          <a:p>
            <a:pPr algn="ctr"/>
            <a:r>
              <a:rPr lang="ko-KR" altLang="en-US" sz="1000" dirty="0"/>
              <a:t>광고 팝업</a:t>
            </a:r>
            <a:r>
              <a:rPr lang="en-US" altLang="ko-KR" sz="1000" dirty="0"/>
              <a:t>(</a:t>
            </a:r>
            <a:r>
              <a:rPr lang="ko-KR" altLang="en-US" sz="1000" dirty="0"/>
              <a:t>확률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20" name="연결선: 꺾임 19"/>
          <p:cNvCxnSpPr>
            <a:cxnSpLocks/>
            <a:stCxn id="17" idx="2"/>
            <a:endCxn id="13" idx="2"/>
          </p:cNvCxnSpPr>
          <p:nvPr/>
        </p:nvCxnSpPr>
        <p:spPr>
          <a:xfrm rot="5400000" flipH="1">
            <a:off x="3152264" y="2555188"/>
            <a:ext cx="1982741" cy="2694323"/>
          </a:xfrm>
          <a:prstGeom prst="bentConnector3">
            <a:avLst>
              <a:gd name="adj1" fmla="val -115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/>
          <p:cNvCxnSpPr>
            <a:cxnSpLocks/>
            <a:stCxn id="17" idx="2"/>
            <a:endCxn id="6" idx="2"/>
          </p:cNvCxnSpPr>
          <p:nvPr/>
        </p:nvCxnSpPr>
        <p:spPr>
          <a:xfrm rot="5400000" flipH="1">
            <a:off x="2055916" y="1458840"/>
            <a:ext cx="3003309" cy="3866450"/>
          </a:xfrm>
          <a:prstGeom prst="bentConnector3">
            <a:avLst>
              <a:gd name="adj1" fmla="val -7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34928" y="3592993"/>
            <a:ext cx="15176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정보 갱신</a:t>
            </a:r>
          </a:p>
        </p:txBody>
      </p:sp>
      <p:cxnSp>
        <p:nvCxnSpPr>
          <p:cNvPr id="43" name="연결선: 꺾임 42"/>
          <p:cNvCxnSpPr>
            <a:cxnSpLocks/>
            <a:stCxn id="356" idx="3"/>
            <a:endCxn id="236" idx="0"/>
          </p:cNvCxnSpPr>
          <p:nvPr/>
        </p:nvCxnSpPr>
        <p:spPr>
          <a:xfrm>
            <a:off x="9322532" y="2796881"/>
            <a:ext cx="717833" cy="323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판단 50"/>
          <p:cNvSpPr/>
          <p:nvPr/>
        </p:nvSpPr>
        <p:spPr>
          <a:xfrm>
            <a:off x="4788102" y="6210725"/>
            <a:ext cx="1346886" cy="246221"/>
          </a:xfrm>
          <a:prstGeom prst="flowChartDecision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176446" y="6210725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재도전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7413302" y="5659833"/>
            <a:ext cx="117211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아이템 깨짐 팝업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33531" y="5100491"/>
            <a:ext cx="134524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강화 수치 감소 팝업</a:t>
            </a:r>
          </a:p>
        </p:txBody>
      </p:sp>
      <p:cxnSp>
        <p:nvCxnSpPr>
          <p:cNvPr id="58" name="직선 화살표 연결선 57"/>
          <p:cNvCxnSpPr>
            <a:stCxn id="17" idx="2"/>
            <a:endCxn id="52" idx="0"/>
          </p:cNvCxnSpPr>
          <p:nvPr/>
        </p:nvCxnSpPr>
        <p:spPr>
          <a:xfrm flipH="1">
            <a:off x="5490795" y="4893719"/>
            <a:ext cx="1" cy="131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순서도: 판단 63"/>
          <p:cNvSpPr/>
          <p:nvPr/>
        </p:nvSpPr>
        <p:spPr>
          <a:xfrm>
            <a:off x="6413532" y="5107499"/>
            <a:ext cx="1346886" cy="246221"/>
          </a:xfrm>
          <a:prstGeom prst="flowChartDecision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646742" y="5132666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강화 수치 감소</a:t>
            </a:r>
            <a:r>
              <a:rPr lang="en-US" altLang="ko-KR" sz="800" dirty="0"/>
              <a:t>?</a:t>
            </a:r>
            <a:endParaRPr lang="ko-KR" altLang="en-US" sz="800" dirty="0"/>
          </a:p>
        </p:txBody>
      </p:sp>
      <p:sp>
        <p:nvSpPr>
          <p:cNvPr id="66" name="순서도: 판단 65"/>
          <p:cNvSpPr/>
          <p:nvPr/>
        </p:nvSpPr>
        <p:spPr>
          <a:xfrm>
            <a:off x="5833206" y="5665443"/>
            <a:ext cx="1346886" cy="246221"/>
          </a:xfrm>
          <a:prstGeom prst="flowChartDecision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116157" y="5690610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아이템 깨짐</a:t>
            </a:r>
            <a:r>
              <a:rPr lang="en-US" altLang="ko-KR" sz="800" dirty="0"/>
              <a:t>?</a:t>
            </a:r>
            <a:endParaRPr lang="ko-KR" altLang="en-US" sz="800" dirty="0"/>
          </a:p>
        </p:txBody>
      </p:sp>
      <p:cxnSp>
        <p:nvCxnSpPr>
          <p:cNvPr id="68" name="연결선: 꺾임 67"/>
          <p:cNvCxnSpPr>
            <a:cxnSpLocks/>
            <a:stCxn id="16" idx="3"/>
            <a:endCxn id="64" idx="0"/>
          </p:cNvCxnSpPr>
          <p:nvPr/>
        </p:nvCxnSpPr>
        <p:spPr>
          <a:xfrm>
            <a:off x="6134988" y="4770609"/>
            <a:ext cx="951987" cy="33689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/>
          <p:cNvCxnSpPr>
            <a:cxnSpLocks/>
            <a:stCxn id="16" idx="3"/>
            <a:endCxn id="66" idx="1"/>
          </p:cNvCxnSpPr>
          <p:nvPr/>
        </p:nvCxnSpPr>
        <p:spPr>
          <a:xfrm flipH="1">
            <a:off x="5833206" y="4770609"/>
            <a:ext cx="301782" cy="1017945"/>
          </a:xfrm>
          <a:prstGeom prst="bentConnector5">
            <a:avLst>
              <a:gd name="adj1" fmla="val -47952"/>
              <a:gd name="adj2" fmla="val 33518"/>
              <a:gd name="adj3" fmla="val 1757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/>
          <p:cNvCxnSpPr>
            <a:cxnSpLocks/>
            <a:stCxn id="64" idx="1"/>
          </p:cNvCxnSpPr>
          <p:nvPr/>
        </p:nvCxnSpPr>
        <p:spPr>
          <a:xfrm rot="10800000" flipV="1">
            <a:off x="5679042" y="5230609"/>
            <a:ext cx="734490" cy="9801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/>
          <p:cNvCxnSpPr>
            <a:cxnSpLocks/>
            <a:stCxn id="67" idx="2"/>
            <a:endCxn id="51" idx="3"/>
          </p:cNvCxnSpPr>
          <p:nvPr/>
        </p:nvCxnSpPr>
        <p:spPr>
          <a:xfrm rot="5400000">
            <a:off x="6106928" y="5934115"/>
            <a:ext cx="427782" cy="37166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cxnSpLocks/>
            <a:stCxn id="64" idx="3"/>
            <a:endCxn id="55" idx="1"/>
          </p:cNvCxnSpPr>
          <p:nvPr/>
        </p:nvCxnSpPr>
        <p:spPr>
          <a:xfrm flipV="1">
            <a:off x="7760418" y="5223602"/>
            <a:ext cx="373113" cy="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7195217" y="5785049"/>
            <a:ext cx="233210" cy="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/>
          <p:cNvCxnSpPr>
            <a:cxnSpLocks/>
            <a:stCxn id="55" idx="2"/>
            <a:endCxn id="51" idx="3"/>
          </p:cNvCxnSpPr>
          <p:nvPr/>
        </p:nvCxnSpPr>
        <p:spPr>
          <a:xfrm rot="5400000">
            <a:off x="6977008" y="4504693"/>
            <a:ext cx="987124" cy="2671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/>
          <p:cNvCxnSpPr>
            <a:cxnSpLocks/>
            <a:stCxn id="54" idx="2"/>
            <a:endCxn id="51" idx="3"/>
          </p:cNvCxnSpPr>
          <p:nvPr/>
        </p:nvCxnSpPr>
        <p:spPr>
          <a:xfrm rot="5400000">
            <a:off x="6853283" y="5187759"/>
            <a:ext cx="427782" cy="1864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순서도: 판단 113"/>
          <p:cNvSpPr/>
          <p:nvPr/>
        </p:nvSpPr>
        <p:spPr>
          <a:xfrm>
            <a:off x="4813269" y="3983325"/>
            <a:ext cx="1346886" cy="246221"/>
          </a:xfrm>
          <a:prstGeom prst="flowChartDecision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5021680" y="3983325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주문서 부족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411954" y="4031197"/>
            <a:ext cx="742511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광고 화면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219001" y="4391880"/>
            <a:ext cx="998991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강화수치 증가</a:t>
            </a:r>
            <a:endParaRPr lang="ko-KR" altLang="en-US" sz="1000" dirty="0"/>
          </a:p>
        </p:txBody>
      </p:sp>
      <p:cxnSp>
        <p:nvCxnSpPr>
          <p:cNvPr id="132" name="직선 화살표 연결선 131"/>
          <p:cNvCxnSpPr>
            <a:cxnSpLocks/>
          </p:cNvCxnSpPr>
          <p:nvPr/>
        </p:nvCxnSpPr>
        <p:spPr>
          <a:xfrm>
            <a:off x="3796167" y="3889928"/>
            <a:ext cx="0" cy="14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cxnSpLocks/>
          </p:cNvCxnSpPr>
          <p:nvPr/>
        </p:nvCxnSpPr>
        <p:spPr>
          <a:xfrm>
            <a:off x="3810159" y="4277418"/>
            <a:ext cx="0" cy="10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cxnSpLocks/>
            <a:stCxn id="115" idx="2"/>
          </p:cNvCxnSpPr>
          <p:nvPr/>
        </p:nvCxnSpPr>
        <p:spPr>
          <a:xfrm>
            <a:off x="5486712" y="4229546"/>
            <a:ext cx="0" cy="415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/>
          <p:cNvCxnSpPr>
            <a:cxnSpLocks/>
            <a:stCxn id="128" idx="2"/>
            <a:endCxn id="16" idx="1"/>
          </p:cNvCxnSpPr>
          <p:nvPr/>
        </p:nvCxnSpPr>
        <p:spPr>
          <a:xfrm rot="16200000" flipH="1">
            <a:off x="4187045" y="4169552"/>
            <a:ext cx="132508" cy="1069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/>
          <p:cNvCxnSpPr>
            <a:cxnSpLocks/>
          </p:cNvCxnSpPr>
          <p:nvPr/>
        </p:nvCxnSpPr>
        <p:spPr>
          <a:xfrm rot="5400000">
            <a:off x="4711973" y="1996648"/>
            <a:ext cx="578840" cy="2407500"/>
          </a:xfrm>
          <a:prstGeom prst="bentConnector3">
            <a:avLst>
              <a:gd name="adj1" fmla="val 630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/>
          <p:cNvCxnSpPr>
            <a:cxnSpLocks/>
            <a:stCxn id="236" idx="1"/>
            <a:endCxn id="331" idx="3"/>
          </p:cNvCxnSpPr>
          <p:nvPr/>
        </p:nvCxnSpPr>
        <p:spPr>
          <a:xfrm rot="10800000" flipV="1">
            <a:off x="9239143" y="3243156"/>
            <a:ext cx="279284" cy="480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/>
          <p:cNvCxnSpPr>
            <a:cxnSpLocks/>
            <a:stCxn id="14" idx="2"/>
            <a:endCxn id="18" idx="0"/>
          </p:cNvCxnSpPr>
          <p:nvPr/>
        </p:nvCxnSpPr>
        <p:spPr>
          <a:xfrm rot="5400000">
            <a:off x="4039359" y="2602151"/>
            <a:ext cx="578840" cy="11964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/>
          <p:cNvCxnSpPr>
            <a:cxnSpLocks/>
            <a:endCxn id="115" idx="0"/>
          </p:cNvCxnSpPr>
          <p:nvPr/>
        </p:nvCxnSpPr>
        <p:spPr>
          <a:xfrm rot="16200000" flipH="1">
            <a:off x="4764439" y="3261052"/>
            <a:ext cx="1072348" cy="3721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5680781" y="1490300"/>
            <a:ext cx="742511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골드 정보</a:t>
            </a:r>
            <a:endParaRPr lang="ko-KR" altLang="en-US" sz="1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6844573" y="1490300"/>
            <a:ext cx="870751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오퍼월</a:t>
            </a:r>
            <a:r>
              <a:rPr lang="ko-KR" altLang="en-US" sz="1000" dirty="0"/>
              <a:t> 광고</a:t>
            </a:r>
          </a:p>
        </p:txBody>
      </p:sp>
      <p:cxnSp>
        <p:nvCxnSpPr>
          <p:cNvPr id="181" name="연결선: 꺾임 180"/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1257969" y="1123922"/>
            <a:ext cx="304511" cy="428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연결선: 꺾임 185"/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2315028" y="66863"/>
            <a:ext cx="304511" cy="2542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cxnSpLocks/>
          </p:cNvCxnSpPr>
          <p:nvPr/>
        </p:nvCxnSpPr>
        <p:spPr>
          <a:xfrm>
            <a:off x="4173839" y="2216692"/>
            <a:ext cx="33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5699612" y="2077529"/>
            <a:ext cx="742511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골드 증가</a:t>
            </a:r>
          </a:p>
        </p:txBody>
      </p:sp>
      <p:cxnSp>
        <p:nvCxnSpPr>
          <p:cNvPr id="196" name="직선 화살표 연결선 195"/>
          <p:cNvCxnSpPr>
            <a:cxnSpLocks/>
          </p:cNvCxnSpPr>
          <p:nvPr/>
        </p:nvCxnSpPr>
        <p:spPr>
          <a:xfrm>
            <a:off x="5365771" y="2216692"/>
            <a:ext cx="33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6911977" y="2077529"/>
            <a:ext cx="742511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광고 확인</a:t>
            </a:r>
          </a:p>
        </p:txBody>
      </p:sp>
      <p:cxnSp>
        <p:nvCxnSpPr>
          <p:cNvPr id="199" name="직선 화살표 연결선 198"/>
          <p:cNvCxnSpPr>
            <a:cxnSpLocks/>
          </p:cNvCxnSpPr>
          <p:nvPr/>
        </p:nvCxnSpPr>
        <p:spPr>
          <a:xfrm>
            <a:off x="6433094" y="2216692"/>
            <a:ext cx="47104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/>
          <p:nvPr/>
        </p:nvCxnSpPr>
        <p:spPr>
          <a:xfrm flipV="1">
            <a:off x="6089145" y="1736521"/>
            <a:ext cx="0" cy="341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사각형: 둥근 모서리 204"/>
          <p:cNvSpPr/>
          <p:nvPr/>
        </p:nvSpPr>
        <p:spPr>
          <a:xfrm>
            <a:off x="6595848" y="450863"/>
            <a:ext cx="1418434" cy="1519608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적용 여부 체크</a:t>
            </a:r>
          </a:p>
        </p:txBody>
      </p:sp>
      <p:cxnSp>
        <p:nvCxnSpPr>
          <p:cNvPr id="206" name="연결선: 꺾임 205"/>
          <p:cNvCxnSpPr>
            <a:cxnSpLocks/>
            <a:stCxn id="5" idx="2"/>
            <a:endCxn id="178" idx="0"/>
          </p:cNvCxnSpPr>
          <p:nvPr/>
        </p:nvCxnSpPr>
        <p:spPr>
          <a:xfrm rot="16200000" flipH="1">
            <a:off x="3471814" y="-1089924"/>
            <a:ext cx="304511" cy="48559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/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5698383" y="-3316492"/>
            <a:ext cx="304511" cy="9309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3746575" y="1736521"/>
            <a:ext cx="0" cy="349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/>
          <p:cNvCxnSpPr>
            <a:stCxn id="11" idx="2"/>
            <a:endCxn id="13" idx="0"/>
          </p:cNvCxnSpPr>
          <p:nvPr/>
        </p:nvCxnSpPr>
        <p:spPr>
          <a:xfrm rot="5400000">
            <a:off x="3082886" y="2045727"/>
            <a:ext cx="332618" cy="9054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/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3553881" y="2480174"/>
            <a:ext cx="332618" cy="365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/>
          <p:cNvCxnSpPr>
            <a:cxnSpLocks/>
            <a:stCxn id="11" idx="2"/>
            <a:endCxn id="14" idx="0"/>
          </p:cNvCxnSpPr>
          <p:nvPr/>
        </p:nvCxnSpPr>
        <p:spPr>
          <a:xfrm rot="16200000" flipH="1">
            <a:off x="4148162" y="1885893"/>
            <a:ext cx="332618" cy="12251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/>
          <p:cNvCxnSpPr>
            <a:cxnSpLocks/>
            <a:stCxn id="11" idx="2"/>
            <a:endCxn id="15" idx="0"/>
          </p:cNvCxnSpPr>
          <p:nvPr/>
        </p:nvCxnSpPr>
        <p:spPr>
          <a:xfrm rot="16200000" flipH="1">
            <a:off x="4753664" y="1280390"/>
            <a:ext cx="332618" cy="24361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/>
          <p:nvPr/>
        </p:nvCxnSpPr>
        <p:spPr>
          <a:xfrm>
            <a:off x="7279948" y="1736521"/>
            <a:ext cx="0" cy="349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연결선: 꺾임 227"/>
          <p:cNvCxnSpPr>
            <a:cxnSpLocks/>
            <a:stCxn id="114" idx="3"/>
            <a:endCxn id="327" idx="1"/>
          </p:cNvCxnSpPr>
          <p:nvPr/>
        </p:nvCxnSpPr>
        <p:spPr>
          <a:xfrm flipV="1">
            <a:off x="6160155" y="2200640"/>
            <a:ext cx="2275126" cy="1905796"/>
          </a:xfrm>
          <a:prstGeom prst="bentConnector3">
            <a:avLst>
              <a:gd name="adj1" fmla="val 73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9518427" y="2077529"/>
            <a:ext cx="104387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일반 상자 구입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10980059" y="3120045"/>
            <a:ext cx="742511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광고 확인</a:t>
            </a:r>
          </a:p>
        </p:txBody>
      </p:sp>
      <p:sp>
        <p:nvSpPr>
          <p:cNvPr id="236" name="순서도: 판단 235"/>
          <p:cNvSpPr/>
          <p:nvPr/>
        </p:nvSpPr>
        <p:spPr>
          <a:xfrm>
            <a:off x="9518427" y="3120045"/>
            <a:ext cx="1043876" cy="246221"/>
          </a:xfrm>
          <a:prstGeom prst="flowChartDecision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9654273" y="3120045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골드 </a:t>
            </a:r>
            <a:r>
              <a:rPr lang="ko-KR" altLang="en-US" sz="1000" dirty="0"/>
              <a:t>부족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10768467" y="2077529"/>
            <a:ext cx="117211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스페셜 상자 구입</a:t>
            </a:r>
          </a:p>
        </p:txBody>
      </p:sp>
      <p:cxnSp>
        <p:nvCxnSpPr>
          <p:cNvPr id="240" name="연결선: 꺾임 239"/>
          <p:cNvCxnSpPr>
            <a:stCxn id="10" idx="2"/>
            <a:endCxn id="233" idx="0"/>
          </p:cNvCxnSpPr>
          <p:nvPr/>
        </p:nvCxnSpPr>
        <p:spPr>
          <a:xfrm rot="5400000">
            <a:off x="10102266" y="1674621"/>
            <a:ext cx="341008" cy="4648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연결선: 꺾임 240"/>
          <p:cNvCxnSpPr>
            <a:cxnSpLocks/>
            <a:stCxn id="10" idx="2"/>
            <a:endCxn id="238" idx="0"/>
          </p:cNvCxnSpPr>
          <p:nvPr/>
        </p:nvCxnSpPr>
        <p:spPr>
          <a:xfrm rot="16200000" flipH="1">
            <a:off x="10759345" y="1482349"/>
            <a:ext cx="341008" cy="8493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cxnSpLocks/>
          </p:cNvCxnSpPr>
          <p:nvPr/>
        </p:nvCxnSpPr>
        <p:spPr>
          <a:xfrm flipH="1">
            <a:off x="10021202" y="2324979"/>
            <a:ext cx="1" cy="77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10069798" y="3986672"/>
            <a:ext cx="117211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구입 아이템 정보</a:t>
            </a:r>
            <a:endParaRPr lang="en-US" altLang="ko-KR" sz="1000" dirty="0"/>
          </a:p>
        </p:txBody>
      </p:sp>
      <p:cxnSp>
        <p:nvCxnSpPr>
          <p:cNvPr id="252" name="직선 화살표 연결선 251"/>
          <p:cNvCxnSpPr>
            <a:cxnSpLocks/>
          </p:cNvCxnSpPr>
          <p:nvPr/>
        </p:nvCxnSpPr>
        <p:spPr>
          <a:xfrm flipH="1">
            <a:off x="11359616" y="2324979"/>
            <a:ext cx="1" cy="79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연결선: 꺾임 252"/>
          <p:cNvCxnSpPr>
            <a:cxnSpLocks/>
            <a:stCxn id="237" idx="2"/>
          </p:cNvCxnSpPr>
          <p:nvPr/>
        </p:nvCxnSpPr>
        <p:spPr>
          <a:xfrm rot="16200000" flipH="1">
            <a:off x="10043085" y="3378365"/>
            <a:ext cx="620404" cy="59620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연결선: 꺾임 254"/>
          <p:cNvCxnSpPr>
            <a:cxnSpLocks/>
          </p:cNvCxnSpPr>
          <p:nvPr/>
        </p:nvCxnSpPr>
        <p:spPr>
          <a:xfrm rot="5400000">
            <a:off x="10726939" y="3328740"/>
            <a:ext cx="620406" cy="6954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연결선: 꺾임 257"/>
          <p:cNvCxnSpPr>
            <a:cxnSpLocks/>
            <a:stCxn id="51" idx="1"/>
            <a:endCxn id="8" idx="1"/>
          </p:cNvCxnSpPr>
          <p:nvPr/>
        </p:nvCxnSpPr>
        <p:spPr>
          <a:xfrm rot="10800000">
            <a:off x="3303088" y="1613412"/>
            <a:ext cx="1485014" cy="4720425"/>
          </a:xfrm>
          <a:prstGeom prst="bentConnector3">
            <a:avLst>
              <a:gd name="adj1" fmla="val 1684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연결선: 꺾임 265"/>
          <p:cNvCxnSpPr>
            <a:cxnSpLocks/>
            <a:stCxn id="250" idx="3"/>
            <a:endCxn id="10" idx="3"/>
          </p:cNvCxnSpPr>
          <p:nvPr/>
        </p:nvCxnSpPr>
        <p:spPr>
          <a:xfrm flipH="1" flipV="1">
            <a:off x="10940549" y="1613411"/>
            <a:ext cx="301365" cy="2496372"/>
          </a:xfrm>
          <a:prstGeom prst="bentConnector3">
            <a:avLst>
              <a:gd name="adj1" fmla="val -758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468536" y="1493237"/>
            <a:ext cx="742511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하단 광고</a:t>
            </a:r>
            <a:endParaRPr lang="ko-KR" altLang="en-US" sz="1000" dirty="0"/>
          </a:p>
        </p:txBody>
      </p:sp>
      <p:cxnSp>
        <p:nvCxnSpPr>
          <p:cNvPr id="316" name="연결선: 꺾임 315"/>
          <p:cNvCxnSpPr>
            <a:cxnSpLocks/>
            <a:stCxn id="5" idx="2"/>
            <a:endCxn id="309" idx="0"/>
          </p:cNvCxnSpPr>
          <p:nvPr/>
        </p:nvCxnSpPr>
        <p:spPr>
          <a:xfrm rot="5400000">
            <a:off x="864223" y="1161358"/>
            <a:ext cx="307448" cy="3563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8435281" y="2077529"/>
            <a:ext cx="870751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주문서 구입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8496632" y="3600617"/>
            <a:ext cx="742511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광고 확인</a:t>
            </a:r>
          </a:p>
        </p:txBody>
      </p:sp>
      <p:cxnSp>
        <p:nvCxnSpPr>
          <p:cNvPr id="333" name="연결선: 꺾임 332"/>
          <p:cNvCxnSpPr>
            <a:cxnSpLocks/>
            <a:stCxn id="10" idx="2"/>
            <a:endCxn id="327" idx="0"/>
          </p:cNvCxnSpPr>
          <p:nvPr/>
        </p:nvCxnSpPr>
        <p:spPr>
          <a:xfrm rot="5400000">
            <a:off x="9517412" y="1089767"/>
            <a:ext cx="341008" cy="16345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연결선: 꺾임 346"/>
          <p:cNvCxnSpPr>
            <a:cxnSpLocks/>
            <a:stCxn id="331" idx="1"/>
            <a:endCxn id="10" idx="1"/>
          </p:cNvCxnSpPr>
          <p:nvPr/>
        </p:nvCxnSpPr>
        <p:spPr>
          <a:xfrm rot="10800000" flipH="1">
            <a:off x="8496632" y="1613412"/>
            <a:ext cx="1573166" cy="2110317"/>
          </a:xfrm>
          <a:prstGeom prst="bentConnector3">
            <a:avLst>
              <a:gd name="adj1" fmla="val -14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8535137" y="2596826"/>
            <a:ext cx="78739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축 주문서 </a:t>
            </a:r>
            <a:endParaRPr lang="en-US" altLang="ko-KR" sz="1000" dirty="0"/>
          </a:p>
          <a:p>
            <a:r>
              <a:rPr lang="ko-KR" altLang="en-US" sz="1000" dirty="0"/>
              <a:t>확률 체크</a:t>
            </a:r>
          </a:p>
        </p:txBody>
      </p:sp>
      <p:cxnSp>
        <p:nvCxnSpPr>
          <p:cNvPr id="364" name="직선 화살표 연결선 363"/>
          <p:cNvCxnSpPr>
            <a:cxnSpLocks/>
          </p:cNvCxnSpPr>
          <p:nvPr/>
        </p:nvCxnSpPr>
        <p:spPr>
          <a:xfrm flipH="1">
            <a:off x="8887156" y="2323750"/>
            <a:ext cx="1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38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6895" y="1031846"/>
            <a:ext cx="2919369" cy="45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6896" y="1017163"/>
            <a:ext cx="2919368" cy="4446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/>
              <a:t>게임명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36896" y="5293453"/>
            <a:ext cx="2919368" cy="3103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광고</a:t>
            </a:r>
            <a:r>
              <a:rPr lang="en-US" altLang="ko-KR" dirty="0"/>
              <a:t>(</a:t>
            </a:r>
            <a:r>
              <a:rPr lang="ko-KR" altLang="en-US" dirty="0"/>
              <a:t>배너 형태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9116" y="2265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87041" y="2692598"/>
            <a:ext cx="1996581" cy="9437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96954" y="2159896"/>
            <a:ext cx="1057013" cy="1476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86878" y="2434417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대표</a:t>
            </a:r>
            <a:endParaRPr lang="en-US" altLang="ko-KR" dirty="0"/>
          </a:p>
          <a:p>
            <a:pPr algn="ctr"/>
            <a:r>
              <a:rPr lang="ko-KR" altLang="en-US" dirty="0"/>
              <a:t>아이템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80213" y="285580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아이템</a:t>
            </a:r>
            <a:endParaRPr lang="en-US" altLang="ko-KR" dirty="0"/>
          </a:p>
          <a:p>
            <a:pPr algn="ctr"/>
            <a:r>
              <a:rPr lang="ko-KR" altLang="en-US" dirty="0"/>
              <a:t>정보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54041" y="1518408"/>
            <a:ext cx="2449886" cy="184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593185" y="2147208"/>
            <a:ext cx="587230" cy="482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928313" y="2147208"/>
            <a:ext cx="587230" cy="482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763423" y="14885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골드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28312" y="225133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주문서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15544" y="225972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축 주문서</a:t>
            </a:r>
          </a:p>
        </p:txBody>
      </p:sp>
      <p:sp>
        <p:nvSpPr>
          <p:cNvPr id="34" name="사각형: 둥근 모서리 33"/>
          <p:cNvSpPr/>
          <p:nvPr/>
        </p:nvSpPr>
        <p:spPr>
          <a:xfrm>
            <a:off x="679508" y="4037417"/>
            <a:ext cx="1216402" cy="1103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아이템</a:t>
            </a:r>
            <a:endParaRPr lang="en-US" altLang="ko-KR" dirty="0"/>
          </a:p>
          <a:p>
            <a:pPr algn="ctr"/>
            <a:r>
              <a:rPr lang="ko-KR" altLang="en-US" dirty="0"/>
              <a:t>리스트</a:t>
            </a:r>
          </a:p>
        </p:txBody>
      </p:sp>
      <p:sp>
        <p:nvSpPr>
          <p:cNvPr id="35" name="사각형: 둥근 모서리 34"/>
          <p:cNvSpPr/>
          <p:nvPr/>
        </p:nvSpPr>
        <p:spPr>
          <a:xfrm>
            <a:off x="2120793" y="4037417"/>
            <a:ext cx="1216402" cy="1103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아이템</a:t>
            </a:r>
            <a:endParaRPr lang="en-US" altLang="ko-KR" dirty="0"/>
          </a:p>
          <a:p>
            <a:pPr algn="ctr"/>
            <a:r>
              <a:rPr lang="ko-KR" altLang="en-US" dirty="0"/>
              <a:t>구입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85226" y="930633"/>
            <a:ext cx="3615655" cy="804102"/>
          </a:xfrm>
          <a:prstGeom prst="rect">
            <a:avLst/>
          </a:prstGeom>
          <a:noFill/>
          <a:ln w="381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85226" y="2040692"/>
            <a:ext cx="3615655" cy="1681825"/>
          </a:xfrm>
          <a:prstGeom prst="rect">
            <a:avLst/>
          </a:prstGeom>
          <a:noFill/>
          <a:ln w="381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85226" y="3965100"/>
            <a:ext cx="3615655" cy="1242195"/>
          </a:xfrm>
          <a:prstGeom prst="rect">
            <a:avLst/>
          </a:prstGeom>
          <a:noFill/>
          <a:ln w="381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85226" y="5279612"/>
            <a:ext cx="3615655" cy="436747"/>
          </a:xfrm>
          <a:prstGeom prst="rect">
            <a:avLst/>
          </a:prstGeom>
          <a:noFill/>
          <a:ln w="381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>
            <a:off x="4412609" y="0"/>
            <a:ext cx="0" cy="68580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3757722" y="753919"/>
            <a:ext cx="353428" cy="35342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757722" y="1863978"/>
            <a:ext cx="353428" cy="35342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757722" y="4356784"/>
            <a:ext cx="353428" cy="35342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757722" y="5510475"/>
            <a:ext cx="353428" cy="35342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7501" y="930633"/>
            <a:ext cx="51956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1.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 err="1"/>
              <a:t>게임명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아직 미정인 게임명을 상단에 보여준다</a:t>
            </a:r>
            <a:r>
              <a:rPr lang="en-US" altLang="ko-KR" sz="1400" b="1" dirty="0"/>
              <a:t>.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골드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현재 유저가 소지하고 있는 골드의 개수를 보여준다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647501" y="1863978"/>
            <a:ext cx="74895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2.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대표 아이템 이미지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유저의 아이템 중 가장 높은 강화 수치를 가진 아이템을 보여준다</a:t>
            </a:r>
            <a:r>
              <a:rPr lang="en-US" altLang="ko-KR" sz="1400" b="1" dirty="0"/>
              <a:t>.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아이템 정보 </a:t>
            </a:r>
            <a:r>
              <a:rPr lang="en-US" altLang="ko-KR" sz="1400" b="1" dirty="0"/>
              <a:t>– </a:t>
            </a:r>
          </a:p>
          <a:p>
            <a:r>
              <a:rPr lang="en-US" altLang="ko-KR" sz="1200" b="1" dirty="0"/>
              <a:t>                            </a:t>
            </a:r>
            <a:r>
              <a:rPr lang="ko-KR" altLang="en-US" sz="1200" b="1" dirty="0"/>
              <a:t>아이템 능력치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별도의 강화 정보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                            </a:t>
            </a:r>
            <a:r>
              <a:rPr lang="ko-KR" altLang="en-US" sz="1200" b="1" dirty="0"/>
              <a:t>아이템의 특수 능력치</a:t>
            </a:r>
            <a:endParaRPr lang="en-US" altLang="ko-KR" sz="1200" b="1" dirty="0"/>
          </a:p>
          <a:p>
            <a:r>
              <a:rPr lang="en-US" altLang="ko-KR" sz="1200" b="1" dirty="0"/>
              <a:t>                            </a:t>
            </a:r>
            <a:r>
              <a:rPr lang="ko-KR" altLang="en-US" sz="1200" b="1" dirty="0"/>
              <a:t>아이템에 관한 간략한 설명</a:t>
            </a:r>
            <a:endParaRPr lang="en-US" altLang="ko-KR" sz="1200" b="1" dirty="0"/>
          </a:p>
          <a:p>
            <a:r>
              <a:rPr lang="en-US" altLang="ko-KR" sz="1200" b="1" dirty="0"/>
              <a:t>                            </a:t>
            </a:r>
            <a:r>
              <a:rPr lang="ko-KR" altLang="en-US" sz="1200" b="1" dirty="0"/>
              <a:t>아이템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판매 시 </a:t>
            </a:r>
            <a:r>
              <a:rPr lang="ko-KR" altLang="en-US" sz="1200" b="1" dirty="0" err="1"/>
              <a:t>골드량을</a:t>
            </a:r>
            <a:r>
              <a:rPr lang="ko-KR" altLang="en-US" sz="1200" b="1" dirty="0"/>
              <a:t> 보여준다</a:t>
            </a:r>
            <a:r>
              <a:rPr lang="en-US" altLang="ko-KR" sz="1200" b="1" dirty="0"/>
              <a:t>.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주문서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유저가 가진 일반 주문서의 이미지와 개수를 보여준다</a:t>
            </a:r>
            <a:r>
              <a:rPr lang="en-US" altLang="ko-KR" sz="1400" b="1" dirty="0"/>
              <a:t>.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축 주문서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유저가 가진 축복받은 주문서의 이미지와 개수를 보여준다</a:t>
            </a:r>
            <a:r>
              <a:rPr lang="en-US" altLang="ko-KR" sz="1400" b="1" dirty="0"/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47501" y="4356784"/>
            <a:ext cx="72811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3.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아이템 리스트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버튼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유저가 가지고 있는 아이템 리스트 화면으로 이동한다</a:t>
            </a:r>
            <a:r>
              <a:rPr lang="en-US" altLang="ko-KR" sz="1400" b="1" dirty="0"/>
              <a:t>.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아이템 구입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버튼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주문서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아이템상자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스페셜 아이템상자 구매 화면으로 이동한다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647501" y="5510475"/>
            <a:ext cx="741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4.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배너 광고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버튼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매출 상승을 위한 배너 광고 삽입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선택 시 해당 광고로 이동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동한다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8680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6895" y="1031846"/>
            <a:ext cx="2919369" cy="45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사각형: 둥근 모서리 11"/>
          <p:cNvSpPr/>
          <p:nvPr/>
        </p:nvSpPr>
        <p:spPr>
          <a:xfrm>
            <a:off x="593158" y="1820411"/>
            <a:ext cx="631634" cy="60838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536896" y="5293453"/>
            <a:ext cx="2919368" cy="3103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광고 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9116" y="22650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아이템 리스트 선택 후 화면 </a:t>
            </a:r>
          </a:p>
        </p:txBody>
      </p:sp>
      <p:sp>
        <p:nvSpPr>
          <p:cNvPr id="22" name="사각형: 둥근 모서리 21"/>
          <p:cNvSpPr/>
          <p:nvPr/>
        </p:nvSpPr>
        <p:spPr>
          <a:xfrm>
            <a:off x="1299062" y="1820411"/>
            <a:ext cx="631634" cy="60838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3" name="사각형: 둥근 모서리 22"/>
          <p:cNvSpPr/>
          <p:nvPr/>
        </p:nvSpPr>
        <p:spPr>
          <a:xfrm>
            <a:off x="2030133" y="1820411"/>
            <a:ext cx="631634" cy="60838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4" name="사각형: 둥근 모서리 23"/>
          <p:cNvSpPr/>
          <p:nvPr/>
        </p:nvSpPr>
        <p:spPr>
          <a:xfrm>
            <a:off x="2736037" y="1820411"/>
            <a:ext cx="631634" cy="60838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5" name="사각형: 둥근 모서리 24"/>
          <p:cNvSpPr/>
          <p:nvPr/>
        </p:nvSpPr>
        <p:spPr>
          <a:xfrm>
            <a:off x="593158" y="2560613"/>
            <a:ext cx="631634" cy="60838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6" name="사각형: 둥근 모서리 25"/>
          <p:cNvSpPr/>
          <p:nvPr/>
        </p:nvSpPr>
        <p:spPr>
          <a:xfrm>
            <a:off x="1299062" y="2560613"/>
            <a:ext cx="631634" cy="60838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7" name="사각형: 둥근 모서리 26"/>
          <p:cNvSpPr/>
          <p:nvPr/>
        </p:nvSpPr>
        <p:spPr>
          <a:xfrm>
            <a:off x="2030133" y="2560613"/>
            <a:ext cx="631634" cy="60838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8" name="사각형: 둥근 모서리 27"/>
          <p:cNvSpPr/>
          <p:nvPr/>
        </p:nvSpPr>
        <p:spPr>
          <a:xfrm>
            <a:off x="2736037" y="2560613"/>
            <a:ext cx="631634" cy="60838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9" name="사각형: 둥근 모서리 28"/>
          <p:cNvSpPr/>
          <p:nvPr/>
        </p:nvSpPr>
        <p:spPr>
          <a:xfrm>
            <a:off x="593158" y="3300815"/>
            <a:ext cx="631634" cy="60838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30" name="사각형: 둥근 모서리 29"/>
          <p:cNvSpPr/>
          <p:nvPr/>
        </p:nvSpPr>
        <p:spPr>
          <a:xfrm>
            <a:off x="1299062" y="3300815"/>
            <a:ext cx="631634" cy="60838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31" name="사각형: 둥근 모서리 30"/>
          <p:cNvSpPr/>
          <p:nvPr/>
        </p:nvSpPr>
        <p:spPr>
          <a:xfrm>
            <a:off x="2030133" y="3300815"/>
            <a:ext cx="631634" cy="60838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32" name="사각형: 둥근 모서리 31"/>
          <p:cNvSpPr/>
          <p:nvPr/>
        </p:nvSpPr>
        <p:spPr>
          <a:xfrm>
            <a:off x="2736037" y="3300815"/>
            <a:ext cx="631634" cy="60838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47337" y="196868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아이템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53241" y="196868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아이템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63043" y="196868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아이템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86018" y="196868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아이템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7337" y="26970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아이템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53241" y="26970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아이템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63043" y="26970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아이템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86018" y="26970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아이템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7337" y="34693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아이템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53241" y="34693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아이템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63043" y="34693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아이템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86018" y="34693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아이템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3106288" y="1480735"/>
            <a:ext cx="364202" cy="307777"/>
            <a:chOff x="5007927" y="1053322"/>
            <a:chExt cx="364202" cy="307777"/>
          </a:xfrm>
        </p:grpSpPr>
        <p:sp>
          <p:nvSpPr>
            <p:cNvPr id="6" name="사각형: 둥근 모서리 5"/>
            <p:cNvSpPr/>
            <p:nvPr/>
          </p:nvSpPr>
          <p:spPr>
            <a:xfrm>
              <a:off x="5061680" y="1076298"/>
              <a:ext cx="255170" cy="254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07927" y="105332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홈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536895" y="3959604"/>
            <a:ext cx="2919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547336" y="1736162"/>
            <a:ext cx="723275" cy="740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36896" y="1017163"/>
            <a:ext cx="2919368" cy="4446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/>
              <a:t>게임명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654041" y="1518408"/>
            <a:ext cx="2449886" cy="184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763423" y="14885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골드</a:t>
            </a:r>
          </a:p>
        </p:txBody>
      </p:sp>
      <p:sp>
        <p:nvSpPr>
          <p:cNvPr id="80" name="사각형: 둥근 모서리 79"/>
          <p:cNvSpPr/>
          <p:nvPr/>
        </p:nvSpPr>
        <p:spPr>
          <a:xfrm>
            <a:off x="679508" y="4037417"/>
            <a:ext cx="1216402" cy="1103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아이템</a:t>
            </a:r>
            <a:endParaRPr lang="en-US" altLang="ko-KR" dirty="0"/>
          </a:p>
          <a:p>
            <a:pPr algn="ctr"/>
            <a:r>
              <a:rPr lang="ko-KR" altLang="en-US" dirty="0"/>
              <a:t>강화</a:t>
            </a:r>
          </a:p>
        </p:txBody>
      </p:sp>
      <p:sp>
        <p:nvSpPr>
          <p:cNvPr id="81" name="사각형: 둥근 모서리 80"/>
          <p:cNvSpPr/>
          <p:nvPr/>
        </p:nvSpPr>
        <p:spPr>
          <a:xfrm>
            <a:off x="2120793" y="4037417"/>
            <a:ext cx="1216402" cy="1103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아이템</a:t>
            </a:r>
            <a:endParaRPr lang="en-US" altLang="ko-KR" dirty="0"/>
          </a:p>
          <a:p>
            <a:pPr algn="ctr"/>
            <a:r>
              <a:rPr lang="ko-KR" altLang="en-US" dirty="0"/>
              <a:t>판매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103927" y="1401840"/>
            <a:ext cx="796954" cy="413967"/>
          </a:xfrm>
          <a:prstGeom prst="rect">
            <a:avLst/>
          </a:prstGeom>
          <a:noFill/>
          <a:ln w="381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/>
          <p:nvPr/>
        </p:nvCxnSpPr>
        <p:spPr>
          <a:xfrm>
            <a:off x="4412609" y="0"/>
            <a:ext cx="0" cy="68580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3757722" y="1225126"/>
            <a:ext cx="353428" cy="35342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47501" y="1230025"/>
            <a:ext cx="3461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1.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홈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선택 시 메인 화면으로 이동한다</a:t>
            </a:r>
            <a:r>
              <a:rPr lang="en-US" altLang="ko-KR" sz="1400" b="1" dirty="0"/>
              <a:t>.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251670" y="1780296"/>
            <a:ext cx="3649211" cy="2179308"/>
          </a:xfrm>
          <a:prstGeom prst="rect">
            <a:avLst/>
          </a:prstGeom>
          <a:noFill/>
          <a:ln w="381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3757722" y="2621812"/>
            <a:ext cx="353428" cy="35342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51670" y="3959604"/>
            <a:ext cx="3649211" cy="1224557"/>
          </a:xfrm>
          <a:prstGeom prst="rect">
            <a:avLst/>
          </a:prstGeom>
          <a:noFill/>
          <a:ln w="381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3757722" y="4356482"/>
            <a:ext cx="353428" cy="35342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47501" y="2558827"/>
            <a:ext cx="71224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2.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아이템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유저가 소지하고 있는 아이템의 이미지와 강화 정보를 리스트로 보여준다</a:t>
            </a:r>
            <a:r>
              <a:rPr lang="en-US" altLang="ko-KR" sz="1400" b="1" dirty="0"/>
              <a:t>.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선택 시 활성화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아이템을 선택했음을 알려주는 활성화 이미지를 생성한다</a:t>
            </a:r>
            <a:r>
              <a:rPr lang="en-US" altLang="ko-KR" sz="1400" b="1" dirty="0"/>
              <a:t>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647501" y="4356482"/>
            <a:ext cx="56893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3.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아이템 강화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버튼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선택 시 아이템 강화 화면으로 이동한다</a:t>
            </a:r>
            <a:r>
              <a:rPr lang="en-US" altLang="ko-KR" sz="1400" b="1" dirty="0"/>
              <a:t>.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아이템 판매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버튼</a:t>
            </a:r>
            <a:r>
              <a:rPr lang="en-US" altLang="ko-KR" sz="1400" b="1" dirty="0"/>
              <a:t>) – </a:t>
            </a:r>
            <a:r>
              <a:rPr lang="ko-KR" altLang="en-US" sz="1400" b="1" dirty="0"/>
              <a:t>선택 시 아이템을 판매하는 팝업을 띄워준다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533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6895" y="1031846"/>
            <a:ext cx="2919369" cy="45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6896" y="1017163"/>
            <a:ext cx="2919368" cy="4446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/>
              <a:t>게임명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36896" y="5293453"/>
            <a:ext cx="2919368" cy="3103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광고 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9116" y="226503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아이템 강화 선택 시 화면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87041" y="2692598"/>
            <a:ext cx="1996581" cy="9437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96954" y="2159896"/>
            <a:ext cx="1057013" cy="1476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86878" y="2434417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</a:t>
            </a:r>
            <a:endParaRPr lang="en-US" altLang="ko-KR" dirty="0"/>
          </a:p>
          <a:p>
            <a:pPr algn="ctr"/>
            <a:r>
              <a:rPr lang="ko-KR" altLang="en-US" dirty="0"/>
              <a:t>아이템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80213" y="285580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아이템</a:t>
            </a:r>
            <a:endParaRPr lang="en-US" altLang="ko-KR" dirty="0"/>
          </a:p>
          <a:p>
            <a:pPr algn="ctr"/>
            <a:r>
              <a:rPr lang="ko-KR" altLang="en-US" dirty="0"/>
              <a:t>정보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54041" y="1518408"/>
            <a:ext cx="2449886" cy="184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593185" y="2147208"/>
            <a:ext cx="587230" cy="482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928313" y="2147208"/>
            <a:ext cx="587230" cy="482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763423" y="14885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골드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28312" y="225133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주문서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15544" y="225972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축 주문서</a:t>
            </a:r>
          </a:p>
        </p:txBody>
      </p:sp>
      <p:sp>
        <p:nvSpPr>
          <p:cNvPr id="34" name="사각형: 둥근 모서리 33"/>
          <p:cNvSpPr/>
          <p:nvPr/>
        </p:nvSpPr>
        <p:spPr>
          <a:xfrm>
            <a:off x="679508" y="4037417"/>
            <a:ext cx="1216402" cy="1103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일반</a:t>
            </a:r>
            <a:endParaRPr lang="en-US" altLang="ko-KR" dirty="0"/>
          </a:p>
          <a:p>
            <a:pPr algn="ctr"/>
            <a:r>
              <a:rPr lang="ko-KR" altLang="en-US" dirty="0"/>
              <a:t>주문서</a:t>
            </a:r>
            <a:endParaRPr lang="en-US" altLang="ko-KR" dirty="0"/>
          </a:p>
          <a:p>
            <a:pPr algn="ctr"/>
            <a:r>
              <a:rPr lang="ko-KR" altLang="en-US" dirty="0"/>
              <a:t>강화</a:t>
            </a:r>
          </a:p>
        </p:txBody>
      </p:sp>
      <p:sp>
        <p:nvSpPr>
          <p:cNvPr id="35" name="사각형: 둥근 모서리 34"/>
          <p:cNvSpPr/>
          <p:nvPr/>
        </p:nvSpPr>
        <p:spPr>
          <a:xfrm>
            <a:off x="2120793" y="4037417"/>
            <a:ext cx="1216402" cy="1103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축복받은</a:t>
            </a:r>
            <a:endParaRPr lang="en-US" altLang="ko-KR" dirty="0"/>
          </a:p>
          <a:p>
            <a:pPr algn="ctr"/>
            <a:r>
              <a:rPr lang="ko-KR" altLang="en-US" dirty="0"/>
              <a:t>주문서</a:t>
            </a:r>
            <a:endParaRPr lang="en-US" altLang="ko-KR" dirty="0"/>
          </a:p>
          <a:p>
            <a:pPr algn="ctr"/>
            <a:r>
              <a:rPr lang="ko-KR" altLang="en-US" dirty="0"/>
              <a:t>강화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85226" y="2065200"/>
            <a:ext cx="3615655" cy="1659512"/>
          </a:xfrm>
          <a:prstGeom prst="rect">
            <a:avLst/>
          </a:prstGeom>
          <a:noFill/>
          <a:ln w="381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412609" y="0"/>
            <a:ext cx="0" cy="68580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757722" y="1888486"/>
            <a:ext cx="353428" cy="35342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7501" y="1891231"/>
            <a:ext cx="63418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1.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현재 아이템 이미지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앞 페이지에서 선택한 아이템의 이미지를 보여준다</a:t>
            </a:r>
            <a:r>
              <a:rPr lang="en-US" altLang="ko-KR" sz="1400" b="1" dirty="0"/>
              <a:t>.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아이템 정보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선택한 아이템의 정보를 보여준다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25" name="직사각형 24"/>
          <p:cNvSpPr/>
          <p:nvPr/>
        </p:nvSpPr>
        <p:spPr>
          <a:xfrm>
            <a:off x="285226" y="3910844"/>
            <a:ext cx="3615655" cy="1306084"/>
          </a:xfrm>
          <a:prstGeom prst="rect">
            <a:avLst/>
          </a:prstGeom>
          <a:noFill/>
          <a:ln w="381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3757722" y="3734130"/>
            <a:ext cx="353428" cy="35342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7501" y="3724712"/>
            <a:ext cx="65870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2.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일반 주문서 강화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버튼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일반 주문서로 강화하고 결과를 보여준다</a:t>
            </a:r>
            <a:r>
              <a:rPr lang="en-US" altLang="ko-KR" sz="1400" b="1" dirty="0"/>
              <a:t>.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축복받은 주문서 강화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버튼</a:t>
            </a:r>
            <a:r>
              <a:rPr lang="en-US" altLang="ko-KR" sz="1400" b="1" dirty="0"/>
              <a:t>) – </a:t>
            </a:r>
            <a:r>
              <a:rPr lang="ko-KR" altLang="en-US" sz="1400" b="1" dirty="0"/>
              <a:t>축복받은 주문서로 강화하고 결과를 보여준다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9917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6895" y="1031846"/>
            <a:ext cx="2919369" cy="45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6896" y="1017163"/>
            <a:ext cx="2919368" cy="4446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/>
              <a:t>게임명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36896" y="5293453"/>
            <a:ext cx="2919368" cy="3103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광고 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9116" y="226503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아이템 판매 선택 시 화면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96954" y="2159896"/>
            <a:ext cx="1057013" cy="469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90085" y="2194840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아이템 개수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(XX/99)</a:t>
            </a:r>
            <a:endParaRPr lang="ko-KR" altLang="en-US" sz="1000" b="1" dirty="0"/>
          </a:p>
        </p:txBody>
      </p:sp>
      <p:sp>
        <p:nvSpPr>
          <p:cNvPr id="26" name="직사각형 25"/>
          <p:cNvSpPr/>
          <p:nvPr/>
        </p:nvSpPr>
        <p:spPr>
          <a:xfrm>
            <a:off x="654041" y="1518408"/>
            <a:ext cx="2449886" cy="184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593185" y="2147208"/>
            <a:ext cx="587230" cy="482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928313" y="2147208"/>
            <a:ext cx="587230" cy="482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763423" y="14885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골드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28312" y="225133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주문서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15544" y="225972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축 주문서</a:t>
            </a:r>
          </a:p>
        </p:txBody>
      </p:sp>
      <p:sp>
        <p:nvSpPr>
          <p:cNvPr id="34" name="사각형: 둥근 모서리 33"/>
          <p:cNvSpPr/>
          <p:nvPr/>
        </p:nvSpPr>
        <p:spPr>
          <a:xfrm>
            <a:off x="679507" y="2934263"/>
            <a:ext cx="2657687" cy="597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주문서 구입</a:t>
            </a:r>
          </a:p>
        </p:txBody>
      </p:sp>
      <p:sp>
        <p:nvSpPr>
          <p:cNvPr id="18" name="사각형: 둥근 모서리 17"/>
          <p:cNvSpPr/>
          <p:nvPr/>
        </p:nvSpPr>
        <p:spPr>
          <a:xfrm>
            <a:off x="679507" y="3693156"/>
            <a:ext cx="2657687" cy="597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일반 아이템 상자 </a:t>
            </a:r>
            <a:endParaRPr lang="en-US" altLang="ko-KR" dirty="0"/>
          </a:p>
          <a:p>
            <a:pPr algn="ctr"/>
            <a:r>
              <a:rPr lang="ko-KR" altLang="en-US" dirty="0"/>
              <a:t>구입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2718033" y="3317846"/>
            <a:ext cx="619161" cy="2139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818141" y="330809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/>
              <a:t>골드</a:t>
            </a:r>
            <a:endParaRPr lang="ko-KR" altLang="en-US" sz="1000" b="1" dirty="0"/>
          </a:p>
        </p:txBody>
      </p:sp>
      <p:sp>
        <p:nvSpPr>
          <p:cNvPr id="23" name="사각형: 둥근 모서리 22"/>
          <p:cNvSpPr/>
          <p:nvPr/>
        </p:nvSpPr>
        <p:spPr>
          <a:xfrm>
            <a:off x="2718033" y="4068872"/>
            <a:ext cx="619161" cy="2139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818141" y="405912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/>
              <a:t>골드</a:t>
            </a:r>
            <a:endParaRPr lang="ko-KR" altLang="en-US" sz="1000" b="1" dirty="0"/>
          </a:p>
        </p:txBody>
      </p:sp>
      <p:sp>
        <p:nvSpPr>
          <p:cNvPr id="25" name="사각형: 둥근 모서리 24"/>
          <p:cNvSpPr/>
          <p:nvPr/>
        </p:nvSpPr>
        <p:spPr>
          <a:xfrm>
            <a:off x="679507" y="4445595"/>
            <a:ext cx="2657687" cy="597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스페셜 아이템 상자 </a:t>
            </a:r>
            <a:endParaRPr lang="en-US" altLang="ko-KR" dirty="0"/>
          </a:p>
          <a:p>
            <a:pPr algn="ctr"/>
            <a:r>
              <a:rPr lang="ko-KR" altLang="en-US" dirty="0"/>
              <a:t>구입</a:t>
            </a:r>
          </a:p>
        </p:txBody>
      </p:sp>
      <p:sp>
        <p:nvSpPr>
          <p:cNvPr id="32" name="사각형: 둥근 모서리 31"/>
          <p:cNvSpPr/>
          <p:nvPr/>
        </p:nvSpPr>
        <p:spPr>
          <a:xfrm>
            <a:off x="2718033" y="4821311"/>
            <a:ext cx="619161" cy="21391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666075" y="4811559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광고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시간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sp>
        <p:nvSpPr>
          <p:cNvPr id="36" name="직사각형 35"/>
          <p:cNvSpPr/>
          <p:nvPr/>
        </p:nvSpPr>
        <p:spPr>
          <a:xfrm>
            <a:off x="285226" y="2065200"/>
            <a:ext cx="3615655" cy="648114"/>
          </a:xfrm>
          <a:prstGeom prst="rect">
            <a:avLst/>
          </a:prstGeom>
          <a:noFill/>
          <a:ln w="381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4412609" y="0"/>
            <a:ext cx="0" cy="68580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3757722" y="1888486"/>
            <a:ext cx="353428" cy="35342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47501" y="1891231"/>
            <a:ext cx="5381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1.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아이템 개수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유저가 가지고 있는 아이템의 개수를 보여준다</a:t>
            </a:r>
            <a:r>
              <a:rPr lang="en-US" altLang="ko-KR" sz="1400" b="1" dirty="0"/>
              <a:t>.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주문서와 축 주문서는 기존과 동일하게 이미지와 개수를 표시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85226" y="2854914"/>
            <a:ext cx="3615655" cy="2355120"/>
          </a:xfrm>
          <a:prstGeom prst="rect">
            <a:avLst/>
          </a:prstGeom>
          <a:noFill/>
          <a:ln w="381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757722" y="3043779"/>
            <a:ext cx="353428" cy="35342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47501" y="3043779"/>
            <a:ext cx="7348487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2.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주문서 구입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버튼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</a:p>
          <a:p>
            <a:r>
              <a:rPr lang="en-US" altLang="ko-KR" sz="1200" b="1" dirty="0"/>
              <a:t>                                    </a:t>
            </a:r>
            <a:r>
              <a:rPr lang="ko-KR" altLang="en-US" sz="1200" b="1" dirty="0"/>
              <a:t>가지고 있는 골드를 사용하여 주문서를 구입한다</a:t>
            </a:r>
            <a:r>
              <a:rPr lang="en-US" altLang="ko-KR" sz="1200" b="1" dirty="0"/>
              <a:t>.</a:t>
            </a:r>
          </a:p>
          <a:p>
            <a:r>
              <a:rPr lang="en-US" altLang="ko-KR" sz="1200" b="1" dirty="0"/>
              <a:t>                                    </a:t>
            </a:r>
            <a:r>
              <a:rPr lang="ko-KR" altLang="en-US" sz="1200" b="1" dirty="0"/>
              <a:t>특정 확률로 구입 도중 축복받은 주문서를 획득할 수 있다</a:t>
            </a:r>
            <a:r>
              <a:rPr lang="en-US" altLang="ko-KR" sz="1200" b="1" dirty="0"/>
              <a:t>.</a:t>
            </a:r>
          </a:p>
          <a:p>
            <a:r>
              <a:rPr lang="en-US" altLang="ko-KR" sz="1200" b="1" dirty="0"/>
              <a:t>                                    </a:t>
            </a:r>
            <a:r>
              <a:rPr lang="ko-KR" altLang="en-US" sz="1200" b="1" dirty="0"/>
              <a:t>골드 부족 시 광고 확인 후 골드지급 팝업을 띄워 광고 시청을 유도한다</a:t>
            </a:r>
            <a:r>
              <a:rPr lang="en-US" altLang="ko-KR" sz="1200" b="1" dirty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일반 아이템 상자 구입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버튼</a:t>
            </a:r>
            <a:r>
              <a:rPr lang="en-US" altLang="ko-KR" sz="1400" b="1" dirty="0"/>
              <a:t>) – </a:t>
            </a:r>
          </a:p>
          <a:p>
            <a:r>
              <a:rPr lang="en-US" altLang="ko-KR" sz="1200" b="1" dirty="0"/>
              <a:t>                                    </a:t>
            </a:r>
            <a:r>
              <a:rPr lang="ko-KR" altLang="en-US" sz="1200" b="1" dirty="0"/>
              <a:t>가지고 있는 골드를 사용하여 아이템 상자를 구입한다</a:t>
            </a:r>
            <a:r>
              <a:rPr lang="en-US" altLang="ko-KR" sz="1200" b="1" dirty="0"/>
              <a:t>.</a:t>
            </a:r>
          </a:p>
          <a:p>
            <a:r>
              <a:rPr lang="en-US" altLang="ko-KR" sz="1200" b="1" dirty="0"/>
              <a:t>                                    </a:t>
            </a:r>
            <a:r>
              <a:rPr lang="ko-KR" altLang="en-US" sz="1200" b="1" dirty="0"/>
              <a:t>구입하면 상자 오픈 팝업 이후 확률에 따라 아이템이 나온다</a:t>
            </a:r>
            <a:r>
              <a:rPr lang="en-US" altLang="ko-KR" sz="1200" b="1" dirty="0"/>
              <a:t>.</a:t>
            </a:r>
          </a:p>
          <a:p>
            <a:r>
              <a:rPr lang="en-US" altLang="ko-KR" sz="1200" b="1" dirty="0"/>
              <a:t>                                    </a:t>
            </a:r>
            <a:r>
              <a:rPr lang="ko-KR" altLang="en-US" sz="1200" b="1" dirty="0"/>
              <a:t>골드 부족 시 광고 확인 후 골드지급 팝업을 띄워 광고 시청을 유도한다</a:t>
            </a:r>
            <a:r>
              <a:rPr lang="en-US" altLang="ko-KR" sz="1200" b="1" dirty="0"/>
              <a:t>.</a:t>
            </a:r>
          </a:p>
          <a:p>
            <a:endParaRPr lang="en-US" altLang="ko-KR" sz="1200" b="1" dirty="0"/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스페셜 아이템 상자 구입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버튼</a:t>
            </a:r>
            <a:r>
              <a:rPr lang="en-US" altLang="ko-KR" sz="1400" b="1" dirty="0"/>
              <a:t>) – </a:t>
            </a:r>
          </a:p>
          <a:p>
            <a:r>
              <a:rPr lang="en-US" altLang="ko-KR" sz="1200" b="1" dirty="0"/>
              <a:t>                                    </a:t>
            </a:r>
            <a:r>
              <a:rPr lang="ko-KR" altLang="en-US" sz="1200" b="1" dirty="0"/>
              <a:t>광고를 확인하면 특별한 아이템이 포함된 스페셜 아이템 상자를 열 수 있다</a:t>
            </a:r>
            <a:r>
              <a:rPr lang="en-US" altLang="ko-KR" sz="1200" b="1" dirty="0"/>
              <a:t>.</a:t>
            </a:r>
          </a:p>
          <a:p>
            <a:r>
              <a:rPr lang="en-US" altLang="ko-KR" sz="1200" b="1" dirty="0"/>
              <a:t>                                    </a:t>
            </a:r>
            <a:r>
              <a:rPr lang="ko-KR" altLang="en-US" sz="1200" b="1" dirty="0"/>
              <a:t>구입하면 상자 오픈 팝업 이후 확률에 따라 아이템이 나온다</a:t>
            </a:r>
            <a:r>
              <a:rPr lang="en-US" altLang="ko-KR" sz="1200" b="1" dirty="0"/>
              <a:t>.</a:t>
            </a:r>
          </a:p>
          <a:p>
            <a:r>
              <a:rPr lang="en-US" altLang="ko-KR" sz="1200" b="1" dirty="0"/>
              <a:t>                                    </a:t>
            </a:r>
            <a:r>
              <a:rPr lang="ko-KR" altLang="en-US" sz="1200" b="1" dirty="0"/>
              <a:t>광고로만 볼 수 있도록 해서 광고 시청을 유도한다</a:t>
            </a:r>
            <a:r>
              <a:rPr lang="en-US" altLang="ko-KR" sz="1200" b="1" dirty="0"/>
              <a:t>.</a:t>
            </a:r>
          </a:p>
          <a:p>
            <a:r>
              <a:rPr lang="en-US" altLang="ko-KR" sz="1200" b="1" dirty="0"/>
              <a:t>                                    </a:t>
            </a:r>
            <a:r>
              <a:rPr lang="ko-KR" altLang="en-US" sz="1200" b="1" dirty="0"/>
              <a:t>해당 광고는 제한 시간을 두고 일정 시간이 지나야만 구입할 수 있도록 한다</a:t>
            </a:r>
            <a:r>
              <a:rPr lang="en-US" altLang="ko-KR" sz="1200" b="1" dirty="0"/>
              <a:t>.</a:t>
            </a:r>
          </a:p>
          <a:p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82386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9116" y="226503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 리스트 </a:t>
            </a:r>
            <a:r>
              <a:rPr lang="en-US" altLang="ko-KR" dirty="0"/>
              <a:t>– </a:t>
            </a:r>
            <a:r>
              <a:rPr lang="ko-KR" altLang="en-US" dirty="0"/>
              <a:t>이미지 및 정보</a:t>
            </a:r>
            <a:r>
              <a:rPr lang="en-US" altLang="ko-KR" dirty="0"/>
              <a:t>(</a:t>
            </a:r>
            <a:r>
              <a:rPr lang="ko-KR" altLang="en-US" dirty="0"/>
              <a:t>계속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59" y="1557206"/>
            <a:ext cx="18822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일본도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양손검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붉은 기사의 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드레곤</a:t>
            </a:r>
            <a:r>
              <a:rPr lang="ko-KR" altLang="en-US" dirty="0"/>
              <a:t> </a:t>
            </a:r>
            <a:r>
              <a:rPr lang="ko-KR" altLang="en-US" dirty="0" err="1"/>
              <a:t>슬레이어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다마스커스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레이피어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싸울아비 장검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5090" y="1537282"/>
            <a:ext cx="333617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고대의 검 </a:t>
            </a:r>
            <a:r>
              <a:rPr lang="en-US" altLang="ko-KR" dirty="0"/>
              <a:t>35/20</a:t>
            </a:r>
          </a:p>
          <a:p>
            <a:endParaRPr lang="en-US" altLang="ko-KR" dirty="0"/>
          </a:p>
          <a:p>
            <a:r>
              <a:rPr lang="ko-KR" altLang="en-US" dirty="0" err="1"/>
              <a:t>백드코빈</a:t>
            </a:r>
            <a:r>
              <a:rPr lang="ko-KR" altLang="en-US" dirty="0"/>
              <a:t> </a:t>
            </a:r>
            <a:r>
              <a:rPr lang="en-US" altLang="ko-KR" dirty="0"/>
              <a:t>11/11</a:t>
            </a:r>
          </a:p>
          <a:p>
            <a:endParaRPr lang="en-US" altLang="ko-KR" dirty="0"/>
          </a:p>
          <a:p>
            <a:r>
              <a:rPr lang="ko-KR" altLang="en-US" dirty="0" err="1"/>
              <a:t>오리하루콘</a:t>
            </a:r>
            <a:r>
              <a:rPr lang="ko-KR" altLang="en-US" dirty="0"/>
              <a:t> 단검 </a:t>
            </a:r>
            <a:r>
              <a:rPr lang="en-US" altLang="ko-KR" dirty="0"/>
              <a:t>7/7</a:t>
            </a:r>
          </a:p>
          <a:p>
            <a:endParaRPr lang="en-US" altLang="ko-KR" dirty="0"/>
          </a:p>
          <a:p>
            <a:r>
              <a:rPr lang="ko-KR" altLang="en-US" dirty="0"/>
              <a:t>무관의 </a:t>
            </a:r>
            <a:r>
              <a:rPr lang="ko-KR" altLang="en-US" dirty="0" err="1"/>
              <a:t>양손검</a:t>
            </a:r>
            <a:r>
              <a:rPr lang="ko-KR" altLang="en-US" dirty="0"/>
              <a:t> </a:t>
            </a:r>
            <a:r>
              <a:rPr lang="en-US" altLang="ko-KR" dirty="0"/>
              <a:t>19/23</a:t>
            </a:r>
          </a:p>
          <a:p>
            <a:endParaRPr lang="en-US" altLang="ko-KR" dirty="0"/>
          </a:p>
          <a:p>
            <a:r>
              <a:rPr lang="ko-KR" altLang="en-US" dirty="0" err="1"/>
              <a:t>이그니스의</a:t>
            </a:r>
            <a:r>
              <a:rPr lang="ko-KR" altLang="en-US" dirty="0"/>
              <a:t> 신묘한 장검 </a:t>
            </a:r>
            <a:r>
              <a:rPr lang="en-US" altLang="ko-KR" dirty="0"/>
              <a:t>22/23</a:t>
            </a:r>
          </a:p>
          <a:p>
            <a:endParaRPr lang="en-US" altLang="ko-KR" dirty="0"/>
          </a:p>
          <a:p>
            <a:r>
              <a:rPr lang="ko-KR" altLang="en-US" dirty="0" err="1"/>
              <a:t>진명황의</a:t>
            </a:r>
            <a:r>
              <a:rPr lang="ko-KR" altLang="en-US" dirty="0"/>
              <a:t> </a:t>
            </a:r>
            <a:r>
              <a:rPr lang="ko-KR" altLang="en-US" dirty="0" err="1"/>
              <a:t>집행검</a:t>
            </a:r>
            <a:r>
              <a:rPr lang="ko-KR" altLang="en-US" dirty="0"/>
              <a:t> </a:t>
            </a:r>
            <a:r>
              <a:rPr lang="en-US" altLang="ko-KR" dirty="0"/>
              <a:t>30/37</a:t>
            </a:r>
          </a:p>
          <a:p>
            <a:endParaRPr lang="en-US" altLang="ko-KR" dirty="0"/>
          </a:p>
          <a:p>
            <a:r>
              <a:rPr lang="ko-KR" altLang="en-US" dirty="0" err="1"/>
              <a:t>기르타스의</a:t>
            </a:r>
            <a:r>
              <a:rPr lang="ko-KR" altLang="en-US" dirty="0"/>
              <a:t> 검 </a:t>
            </a:r>
            <a:r>
              <a:rPr lang="en-US" altLang="ko-KR" dirty="0"/>
              <a:t>43/53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71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870</Words>
  <Application>Microsoft Office PowerPoint</Application>
  <PresentationFormat>와이드스크린</PresentationFormat>
  <Paragraphs>246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Main_PC</dc:creator>
  <cp:lastModifiedBy>Main_PC</cp:lastModifiedBy>
  <cp:revision>26</cp:revision>
  <dcterms:created xsi:type="dcterms:W3CDTF">2017-05-28T21:45:35Z</dcterms:created>
  <dcterms:modified xsi:type="dcterms:W3CDTF">2017-05-29T06:10:42Z</dcterms:modified>
</cp:coreProperties>
</file>