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336650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149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89526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5227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39277-1F78-4FD2-B322-7F59D461C2C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5230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73740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39277-1F78-4FD2-B322-7F59D461C2CD}"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65644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E39277-1F78-4FD2-B322-7F59D461C2CD}"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93958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39277-1F78-4FD2-B322-7F59D461C2CD}"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137806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325023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E39277-1F78-4FD2-B322-7F59D461C2C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AAAE1-C801-4C08-B366-F8D1BC1C3449}" type="slidenum">
              <a:rPr lang="en-US" smtClean="0"/>
              <a:t>‹#›</a:t>
            </a:fld>
            <a:endParaRPr lang="en-US"/>
          </a:p>
        </p:txBody>
      </p:sp>
    </p:spTree>
    <p:extLst>
      <p:ext uri="{BB962C8B-B14F-4D97-AF65-F5344CB8AC3E}">
        <p14:creationId xmlns:p14="http://schemas.microsoft.com/office/powerpoint/2010/main" val="90296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39277-1F78-4FD2-B322-7F59D461C2CD}"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AAAE1-C801-4C08-B366-F8D1BC1C3449}" type="slidenum">
              <a:rPr lang="en-US" smtClean="0"/>
              <a:t>‹#›</a:t>
            </a:fld>
            <a:endParaRPr lang="en-US"/>
          </a:p>
        </p:txBody>
      </p:sp>
    </p:spTree>
    <p:extLst>
      <p:ext uri="{BB962C8B-B14F-4D97-AF65-F5344CB8AC3E}">
        <p14:creationId xmlns:p14="http://schemas.microsoft.com/office/powerpoint/2010/main" val="177803952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006E4A7-A67D-6C6D-A085-3D395ACA4C29}"/>
              </a:ext>
            </a:extLst>
          </p:cNvPr>
          <p:cNvSpPr>
            <a:spLocks noGrp="1"/>
          </p:cNvSpPr>
          <p:nvPr>
            <p:ph type="subTitle" idx="1"/>
          </p:nvPr>
        </p:nvSpPr>
        <p:spPr>
          <a:xfrm>
            <a:off x="4439633" y="4518923"/>
            <a:ext cx="3312734" cy="1141851"/>
          </a:xfrm>
          <a:noFill/>
        </p:spPr>
        <p:txBody>
          <a:bodyPr>
            <a:normAutofit fontScale="92500" lnSpcReduction="20000"/>
          </a:bodyPr>
          <a:lstStyle/>
          <a:p>
            <a:r>
              <a:rPr lang="en-US" b="0" i="1" u="none" strike="noStrike" dirty="0">
                <a:solidFill>
                  <a:schemeClr val="bg2">
                    <a:lumMod val="75000"/>
                  </a:schemeClr>
                </a:solidFill>
                <a:effectLst/>
                <a:latin typeface="Arial" panose="020B0604020202020204" pitchFamily="34" charset="0"/>
              </a:rPr>
              <a:t>Ben Bowling </a:t>
            </a:r>
          </a:p>
          <a:p>
            <a:r>
              <a:rPr lang="en-US" b="0" i="1" u="none" strike="noStrike" dirty="0">
                <a:solidFill>
                  <a:schemeClr val="bg2">
                    <a:lumMod val="75000"/>
                  </a:schemeClr>
                </a:solidFill>
                <a:effectLst/>
                <a:latin typeface="Arial" panose="020B0604020202020204" pitchFamily="34" charset="0"/>
              </a:rPr>
              <a:t>Haslett Fernandes </a:t>
            </a:r>
          </a:p>
          <a:p>
            <a:r>
              <a:rPr lang="en-US" b="0" i="1" u="none" strike="noStrike" dirty="0">
                <a:solidFill>
                  <a:schemeClr val="bg2">
                    <a:lumMod val="75000"/>
                  </a:schemeClr>
                </a:solidFill>
                <a:effectLst/>
                <a:latin typeface="Arial" panose="020B0604020202020204" pitchFamily="34" charset="0"/>
              </a:rPr>
              <a:t>Alejandro Gutierrez</a:t>
            </a:r>
            <a:endParaRPr lang="en-US" i="1" dirty="0">
              <a:solidFill>
                <a:schemeClr val="bg2">
                  <a:lumMod val="75000"/>
                </a:schemeClr>
              </a:solidFill>
            </a:endParaRPr>
          </a:p>
        </p:txBody>
      </p:sp>
      <p:sp>
        <p:nvSpPr>
          <p:cNvPr id="2" name="Title 1">
            <a:extLst>
              <a:ext uri="{FF2B5EF4-FFF2-40B4-BE49-F238E27FC236}">
                <a16:creationId xmlns:a16="http://schemas.microsoft.com/office/drawing/2014/main" id="{0449FC1A-9D5B-4C62-B6C8-39642331C472}"/>
              </a:ext>
            </a:extLst>
          </p:cNvPr>
          <p:cNvSpPr>
            <a:spLocks noGrp="1"/>
          </p:cNvSpPr>
          <p:nvPr>
            <p:ph type="ctrTitle"/>
          </p:nvPr>
        </p:nvSpPr>
        <p:spPr>
          <a:xfrm>
            <a:off x="3204642" y="2353641"/>
            <a:ext cx="5782716" cy="2150719"/>
          </a:xfrm>
          <a:noFill/>
        </p:spPr>
        <p:txBody>
          <a:bodyPr anchor="ctr">
            <a:normAutofit/>
          </a:bodyPr>
          <a:lstStyle/>
          <a:p>
            <a:r>
              <a:rPr lang="en-US" sz="6600" b="1" dirty="0">
                <a:solidFill>
                  <a:schemeClr val="bg2">
                    <a:lumMod val="75000"/>
                  </a:schemeClr>
                </a:solidFill>
              </a:rPr>
              <a:t>Tourism Triad</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063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2052-C7C0-649F-51C7-D13B1F6D8D5E}"/>
              </a:ext>
            </a:extLst>
          </p:cNvPr>
          <p:cNvSpPr>
            <a:spLocks noGrp="1"/>
          </p:cNvSpPr>
          <p:nvPr>
            <p:ph type="title"/>
          </p:nvPr>
        </p:nvSpPr>
        <p:spPr/>
        <p:txBody>
          <a:bodyPr/>
          <a:lstStyle/>
          <a:p>
            <a:r>
              <a:rPr lang="en-US" dirty="0"/>
              <a:t>Final Battle Cry</a:t>
            </a:r>
          </a:p>
        </p:txBody>
      </p:sp>
      <p:sp>
        <p:nvSpPr>
          <p:cNvPr id="3" name="Content Placeholder 2">
            <a:extLst>
              <a:ext uri="{FF2B5EF4-FFF2-40B4-BE49-F238E27FC236}">
                <a16:creationId xmlns:a16="http://schemas.microsoft.com/office/drawing/2014/main" id="{9AE65AFF-BE33-AA1D-35EB-9266C5F8C5B1}"/>
              </a:ext>
            </a:extLst>
          </p:cNvPr>
          <p:cNvSpPr>
            <a:spLocks noGrp="1"/>
          </p:cNvSpPr>
          <p:nvPr>
            <p:ph idx="1"/>
          </p:nvPr>
        </p:nvSpPr>
        <p:spPr/>
        <p:txBody>
          <a:bodyPr/>
          <a:lstStyle/>
          <a:p>
            <a:pPr marL="0" indent="0">
              <a:buNone/>
            </a:pPr>
            <a:r>
              <a:rPr lang="en-US" dirty="0"/>
              <a:t>With our triple threat skill set, it is most apparent that foes that dare to challenge us will be met with a heavy blow, as we exceed expectations of 75% classification, only allow the slightest of underfitting to occur, and utilize a multitude of models and their approach. </a:t>
            </a:r>
          </a:p>
          <a:p>
            <a:pPr marL="0" indent="0">
              <a:buNone/>
            </a:pPr>
            <a:endParaRPr lang="en-US" dirty="0"/>
          </a:p>
          <a:p>
            <a:pPr marL="0" indent="0">
              <a:buNone/>
            </a:pPr>
            <a:r>
              <a:rPr lang="en-US" dirty="0"/>
              <a:t>It is through our experience and pitfall that we can better convince the Genghis Khan and his empire to let them welcome us as the host of the next Slaughter Games.</a:t>
            </a:r>
          </a:p>
        </p:txBody>
      </p:sp>
    </p:spTree>
    <p:extLst>
      <p:ext uri="{BB962C8B-B14F-4D97-AF65-F5344CB8AC3E}">
        <p14:creationId xmlns:p14="http://schemas.microsoft.com/office/powerpoint/2010/main" val="12786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4F3C-D75F-6C01-13F6-86498B95977A}"/>
              </a:ext>
            </a:extLst>
          </p:cNvPr>
          <p:cNvSpPr>
            <a:spLocks noGrp="1"/>
          </p:cNvSpPr>
          <p:nvPr>
            <p:ph type="title"/>
          </p:nvPr>
        </p:nvSpPr>
        <p:spPr/>
        <p:txBody>
          <a:bodyPr/>
          <a:lstStyle/>
          <a:p>
            <a:r>
              <a:rPr lang="en-US" dirty="0"/>
              <a:t>Battle Plan	</a:t>
            </a:r>
          </a:p>
        </p:txBody>
      </p:sp>
      <p:sp>
        <p:nvSpPr>
          <p:cNvPr id="3" name="Content Placeholder 2">
            <a:extLst>
              <a:ext uri="{FF2B5EF4-FFF2-40B4-BE49-F238E27FC236}">
                <a16:creationId xmlns:a16="http://schemas.microsoft.com/office/drawing/2014/main" id="{C7020051-95C8-79D9-609F-E8B913F616AD}"/>
              </a:ext>
            </a:extLst>
          </p:cNvPr>
          <p:cNvSpPr>
            <a:spLocks noGrp="1"/>
          </p:cNvSpPr>
          <p:nvPr>
            <p:ph idx="1"/>
          </p:nvPr>
        </p:nvSpPr>
        <p:spPr/>
        <p:txBody>
          <a:bodyPr/>
          <a:lstStyle/>
          <a:p>
            <a:pPr marL="0" indent="0">
              <a:buNone/>
            </a:pPr>
            <a:r>
              <a:rPr lang="en-US" sz="3200" dirty="0"/>
              <a:t>The Mongol Empire is considering the plausibility of hosting their next </a:t>
            </a:r>
            <a:r>
              <a:rPr lang="en-US" sz="3200" b="1" dirty="0"/>
              <a:t>Slaughter Games </a:t>
            </a:r>
            <a:r>
              <a:rPr lang="en-US" sz="3200" dirty="0"/>
              <a:t>in a U.S. city, and the Atlanta event team is looking for that city to be ours.</a:t>
            </a:r>
          </a:p>
          <a:p>
            <a:pPr marL="0" indent="0">
              <a:buNone/>
            </a:pPr>
            <a:endParaRPr lang="en-US" sz="3200" dirty="0"/>
          </a:p>
          <a:p>
            <a:pPr marL="0" indent="0">
              <a:buNone/>
            </a:pPr>
            <a:r>
              <a:rPr lang="en-US" sz="3200" dirty="0"/>
              <a:t>Our client wants us to provide further reasoning for developing the SG here for the 2024 season and ensure the event caters to as many Mongolians as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75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D7A0-E80A-8122-719E-0DD59E3865CE}"/>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FBB360D8-3AB4-E6F8-D34B-37F98B6CC84D}"/>
              </a:ext>
            </a:extLst>
          </p:cNvPr>
          <p:cNvSpPr>
            <a:spLocks noGrp="1"/>
          </p:cNvSpPr>
          <p:nvPr>
            <p:ph idx="1"/>
          </p:nvPr>
        </p:nvSpPr>
        <p:spPr/>
        <p:txBody>
          <a:bodyPr>
            <a:normAutofit fontScale="25000" lnSpcReduction="20000"/>
          </a:bodyPr>
          <a:lstStyle/>
          <a:p>
            <a:pPr marL="0" indent="0">
              <a:buNone/>
            </a:pPr>
            <a:endParaRPr lang="en-US" dirty="0"/>
          </a:p>
          <a:p>
            <a:pPr marL="0" indent="0">
              <a:buNone/>
            </a:pPr>
            <a:endParaRPr lang="en-US" dirty="0"/>
          </a:p>
          <a:p>
            <a:pPr marL="0" indent="0">
              <a:buNone/>
            </a:pPr>
            <a:r>
              <a:rPr lang="en-US" sz="12800" dirty="0"/>
              <a:t>Utilize machine learning models and find the most accurate classification for making the Mongolians choose our city as their next venue.</a:t>
            </a:r>
          </a:p>
          <a:p>
            <a:pPr marL="0" indent="0">
              <a:buNone/>
            </a:pPr>
            <a:endParaRPr lang="en-US" sz="12800" dirty="0"/>
          </a:p>
          <a:p>
            <a:pPr marL="0" indent="0">
              <a:buNone/>
            </a:pPr>
            <a:endParaRPr lang="en-US" sz="12800" dirty="0"/>
          </a:p>
          <a:p>
            <a:pPr marL="0" indent="0">
              <a:buNone/>
            </a:pPr>
            <a:endParaRPr lang="en-US" sz="12800" dirty="0"/>
          </a:p>
          <a:p>
            <a:pPr marL="0" indent="0">
              <a:buNone/>
            </a:pPr>
            <a:r>
              <a:rPr lang="en-US" sz="12800" dirty="0"/>
              <a:t>PS. Make sure you get Bear Stew for </a:t>
            </a:r>
            <a:r>
              <a:rPr lang="en-US" sz="12800" dirty="0" err="1"/>
              <a:t>Ghengis</a:t>
            </a:r>
            <a:r>
              <a:rPr lang="en-US" sz="12800" dirty="0"/>
              <a:t> Khan during the meeting!!</a:t>
            </a:r>
          </a:p>
        </p:txBody>
      </p:sp>
    </p:spTree>
    <p:extLst>
      <p:ext uri="{BB962C8B-B14F-4D97-AF65-F5344CB8AC3E}">
        <p14:creationId xmlns:p14="http://schemas.microsoft.com/office/powerpoint/2010/main" val="303081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C75-2F76-7782-1616-8084034F4288}"/>
              </a:ext>
            </a:extLst>
          </p:cNvPr>
          <p:cNvSpPr>
            <a:spLocks noGrp="1"/>
          </p:cNvSpPr>
          <p:nvPr>
            <p:ph type="title"/>
          </p:nvPr>
        </p:nvSpPr>
        <p:spPr/>
        <p:txBody>
          <a:bodyPr/>
          <a:lstStyle/>
          <a:p>
            <a:r>
              <a:rPr lang="en-US" dirty="0"/>
              <a:t>Smelter’s Forge</a:t>
            </a:r>
          </a:p>
        </p:txBody>
      </p:sp>
      <p:pic>
        <p:nvPicPr>
          <p:cNvPr id="7" name="Content Placeholder 6">
            <a:extLst>
              <a:ext uri="{FF2B5EF4-FFF2-40B4-BE49-F238E27FC236}">
                <a16:creationId xmlns:a16="http://schemas.microsoft.com/office/drawing/2014/main" id="{0BA2A0D0-1235-36B3-6307-639D52288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9231" y="1105517"/>
            <a:ext cx="5602981" cy="2323483"/>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882D5C9D-3C99-8737-DEF1-1F93A52A14AC}"/>
              </a:ext>
            </a:extLst>
          </p:cNvPr>
          <p:cNvSpPr>
            <a:spLocks noGrp="1"/>
          </p:cNvSpPr>
          <p:nvPr>
            <p:ph type="body" sz="half" idx="2"/>
          </p:nvPr>
        </p:nvSpPr>
        <p:spPr/>
        <p:txBody>
          <a:bodyPr>
            <a:normAutofit/>
          </a:bodyPr>
          <a:lstStyle/>
          <a:p>
            <a:r>
              <a:rPr lang="en-US" dirty="0"/>
              <a:t>Data was cleaned from a csv then transformed into pandas data frame to be stored in a </a:t>
            </a:r>
            <a:r>
              <a:rPr lang="en-US" u="sng" dirty="0"/>
              <a:t>SQL</a:t>
            </a:r>
            <a:r>
              <a:rPr lang="en-US" dirty="0"/>
              <a:t> database. </a:t>
            </a:r>
          </a:p>
          <a:p>
            <a:endParaRPr lang="en-US" dirty="0"/>
          </a:p>
          <a:p>
            <a:r>
              <a:rPr lang="en-US" dirty="0"/>
              <a:t>All features are based on a </a:t>
            </a:r>
            <a:r>
              <a:rPr lang="en-US" u="sng" dirty="0"/>
              <a:t>1-5</a:t>
            </a:r>
            <a:r>
              <a:rPr lang="en-US" dirty="0"/>
              <a:t> scale, allowing for better scalar conversion.</a:t>
            </a:r>
          </a:p>
          <a:p>
            <a:endParaRPr lang="en-US" dirty="0"/>
          </a:p>
          <a:p>
            <a:r>
              <a:rPr lang="en-US" dirty="0"/>
              <a:t>The table detailed the </a:t>
            </a:r>
            <a:r>
              <a:rPr lang="en-US" u="sng" dirty="0"/>
              <a:t>Rebook Rating</a:t>
            </a:r>
            <a:r>
              <a:rPr lang="en-US" dirty="0"/>
              <a:t> as the target, while all other columns were features (Overall City Value, Overall Meeting Value, Ease of Business, Cleanliness, Entertainment / Attractions, Shopping, Overall Attendance, International Attendance)</a:t>
            </a:r>
          </a:p>
          <a:p>
            <a:endParaRPr lang="en-US" dirty="0"/>
          </a:p>
        </p:txBody>
      </p:sp>
      <p:pic>
        <p:nvPicPr>
          <p:cNvPr id="1030" name="Picture 6">
            <a:extLst>
              <a:ext uri="{FF2B5EF4-FFF2-40B4-BE49-F238E27FC236}">
                <a16:creationId xmlns:a16="http://schemas.microsoft.com/office/drawing/2014/main" id="{4CB6A184-3B5E-6F6D-798B-56268B782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230" y="3495750"/>
            <a:ext cx="5602981" cy="2863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475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Training Grounds #1</a:t>
            </a:r>
          </a:p>
        </p:txBody>
      </p:sp>
      <p:pic>
        <p:nvPicPr>
          <p:cNvPr id="7" name="Content Placeholder 6">
            <a:extLst>
              <a:ext uri="{FF2B5EF4-FFF2-40B4-BE49-F238E27FC236}">
                <a16:creationId xmlns:a16="http://schemas.microsoft.com/office/drawing/2014/main" id="{C6F6A2AE-BB0E-78AA-7FF2-07C42BA7F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772" y="3241074"/>
            <a:ext cx="4314305" cy="3905138"/>
          </a:xfrm>
        </p:spPr>
      </p:pic>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modeling system that first sought relevancy to our case was the use of    </a:t>
            </a:r>
            <a:r>
              <a:rPr lang="en-US" u="sng" dirty="0"/>
              <a:t>feature importance</a:t>
            </a:r>
            <a:r>
              <a:rPr lang="en-US" dirty="0"/>
              <a:t> which determines the most helpful weapon(feature).</a:t>
            </a:r>
          </a:p>
          <a:p>
            <a:endParaRPr lang="en-US" dirty="0"/>
          </a:p>
          <a:p>
            <a:endParaRPr lang="en-US" dirty="0"/>
          </a:p>
        </p:txBody>
      </p:sp>
      <p:pic>
        <p:nvPicPr>
          <p:cNvPr id="9" name="Picture 8">
            <a:extLst>
              <a:ext uri="{FF2B5EF4-FFF2-40B4-BE49-F238E27FC236}">
                <a16:creationId xmlns:a16="http://schemas.microsoft.com/office/drawing/2014/main" id="{D98F5D23-4E95-FE1B-E00F-44FB8AC85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224" y="62613"/>
            <a:ext cx="3291638" cy="3620802"/>
          </a:xfrm>
          <a:prstGeom prst="rect">
            <a:avLst/>
          </a:prstGeom>
        </p:spPr>
      </p:pic>
      <p:pic>
        <p:nvPicPr>
          <p:cNvPr id="11" name="Picture 10">
            <a:extLst>
              <a:ext uri="{FF2B5EF4-FFF2-40B4-BE49-F238E27FC236}">
                <a16:creationId xmlns:a16="http://schemas.microsoft.com/office/drawing/2014/main" id="{6CB99B5A-9AAC-BFEE-6218-82CA22CD0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195" y="3429000"/>
            <a:ext cx="3483754" cy="3832129"/>
          </a:xfrm>
          <a:prstGeom prst="rect">
            <a:avLst/>
          </a:prstGeom>
        </p:spPr>
      </p:pic>
      <p:sp>
        <p:nvSpPr>
          <p:cNvPr id="12" name="TextBox 11">
            <a:extLst>
              <a:ext uri="{FF2B5EF4-FFF2-40B4-BE49-F238E27FC236}">
                <a16:creationId xmlns:a16="http://schemas.microsoft.com/office/drawing/2014/main" id="{65DA724D-DAAB-4A85-CACF-5BE887F4D425}"/>
              </a:ext>
            </a:extLst>
          </p:cNvPr>
          <p:cNvSpPr txBox="1"/>
          <p:nvPr/>
        </p:nvSpPr>
        <p:spPr>
          <a:xfrm>
            <a:off x="980902" y="3314083"/>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spTree>
    <p:extLst>
      <p:ext uri="{BB962C8B-B14F-4D97-AF65-F5344CB8AC3E}">
        <p14:creationId xmlns:p14="http://schemas.microsoft.com/office/powerpoint/2010/main" val="32098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F93E25-E3C3-1F0F-6894-E73D8950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148" y="1781742"/>
            <a:ext cx="5594466" cy="5380582"/>
          </a:xfrm>
          <a:prstGeom prst="rect">
            <a:avLst/>
          </a:prstGeom>
        </p:spPr>
      </p:pic>
      <p:sp>
        <p:nvSpPr>
          <p:cNvPr id="3" name="TextBox 2">
            <a:extLst>
              <a:ext uri="{FF2B5EF4-FFF2-40B4-BE49-F238E27FC236}">
                <a16:creationId xmlns:a16="http://schemas.microsoft.com/office/drawing/2014/main" id="{1C47A1E2-C7A8-674E-D334-051FA5B8D701}"/>
              </a:ext>
            </a:extLst>
          </p:cNvPr>
          <p:cNvSpPr txBox="1"/>
          <p:nvPr/>
        </p:nvSpPr>
        <p:spPr>
          <a:xfrm>
            <a:off x="3915294" y="468760"/>
            <a:ext cx="4098175" cy="1569660"/>
          </a:xfrm>
          <a:prstGeom prst="rect">
            <a:avLst/>
          </a:prstGeom>
          <a:noFill/>
        </p:spPr>
        <p:txBody>
          <a:bodyPr wrap="square" rtlCol="0">
            <a:spAutoFit/>
          </a:bodyPr>
          <a:lstStyle/>
          <a:p>
            <a:pPr algn="ctr"/>
            <a:r>
              <a:rPr lang="en-US" sz="3200" dirty="0"/>
              <a:t>Winner of TG #1</a:t>
            </a:r>
          </a:p>
          <a:p>
            <a:pPr algn="ctr"/>
            <a:r>
              <a:rPr lang="en-US" sz="3200" u="sng" dirty="0" err="1"/>
              <a:t>XGBoost</a:t>
            </a:r>
            <a:r>
              <a:rPr lang="en-US" sz="3200" u="sng" dirty="0"/>
              <a:t> Classifier</a:t>
            </a:r>
          </a:p>
          <a:p>
            <a:pPr algn="ctr"/>
            <a:r>
              <a:rPr lang="en-US" sz="3200" dirty="0"/>
              <a:t>Accuracy of 77.78%</a:t>
            </a:r>
          </a:p>
        </p:txBody>
      </p:sp>
    </p:spTree>
    <p:extLst>
      <p:ext uri="{BB962C8B-B14F-4D97-AF65-F5344CB8AC3E}">
        <p14:creationId xmlns:p14="http://schemas.microsoft.com/office/powerpoint/2010/main" val="398925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Training Grounds #2</a:t>
            </a:r>
          </a:p>
        </p:txBody>
      </p:sp>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next step in the evolution to better improve for our battles was to develop our </a:t>
            </a:r>
            <a:r>
              <a:rPr lang="en-US" u="sng" dirty="0"/>
              <a:t>bagging</a:t>
            </a:r>
            <a:r>
              <a:rPr lang="en-US" dirty="0"/>
              <a:t> expertise.</a:t>
            </a:r>
          </a:p>
          <a:p>
            <a:endParaRPr lang="en-US" dirty="0"/>
          </a:p>
        </p:txBody>
      </p:sp>
      <p:sp>
        <p:nvSpPr>
          <p:cNvPr id="12" name="TextBox 11">
            <a:extLst>
              <a:ext uri="{FF2B5EF4-FFF2-40B4-BE49-F238E27FC236}">
                <a16:creationId xmlns:a16="http://schemas.microsoft.com/office/drawing/2014/main" id="{65DA724D-DAAB-4A85-CACF-5BE887F4D425}"/>
              </a:ext>
            </a:extLst>
          </p:cNvPr>
          <p:cNvSpPr txBox="1"/>
          <p:nvPr/>
        </p:nvSpPr>
        <p:spPr>
          <a:xfrm>
            <a:off x="1005840" y="3486280"/>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pic>
        <p:nvPicPr>
          <p:cNvPr id="6" name="Picture 5">
            <a:extLst>
              <a:ext uri="{FF2B5EF4-FFF2-40B4-BE49-F238E27FC236}">
                <a16:creationId xmlns:a16="http://schemas.microsoft.com/office/drawing/2014/main" id="{1DC0AD75-3BA4-E178-A148-AEBCF606C5E9}"/>
              </a:ext>
            </a:extLst>
          </p:cNvPr>
          <p:cNvPicPr>
            <a:picLocks noChangeAspect="1"/>
          </p:cNvPicPr>
          <p:nvPr/>
        </p:nvPicPr>
        <p:blipFill rotWithShape="1">
          <a:blip r:embed="rId2"/>
          <a:srcRect l="1" r="28821"/>
          <a:stretch/>
        </p:blipFill>
        <p:spPr>
          <a:xfrm>
            <a:off x="7525006" y="1485454"/>
            <a:ext cx="1618126" cy="5296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122" name="Picture 2">
            <a:extLst>
              <a:ext uri="{FF2B5EF4-FFF2-40B4-BE49-F238E27FC236}">
                <a16:creationId xmlns:a16="http://schemas.microsoft.com/office/drawing/2014/main" id="{31028AD7-AF54-5AC9-311F-96422E50A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378" y="4471099"/>
            <a:ext cx="1492247" cy="4863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B3E879B-D290-854A-21A1-E6DE8EABA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267" y="4471099"/>
            <a:ext cx="1731923" cy="48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5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0DC-CC8B-6594-E9A3-D3BEA05E288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Training Grounds #3</a:t>
            </a:r>
          </a:p>
        </p:txBody>
      </p:sp>
      <p:sp>
        <p:nvSpPr>
          <p:cNvPr id="4" name="Text Placeholder 3">
            <a:extLst>
              <a:ext uri="{FF2B5EF4-FFF2-40B4-BE49-F238E27FC236}">
                <a16:creationId xmlns:a16="http://schemas.microsoft.com/office/drawing/2014/main" id="{9D368FFA-6622-A9B3-37F9-0BA243EB3EF2}"/>
              </a:ext>
            </a:extLst>
          </p:cNvPr>
          <p:cNvSpPr>
            <a:spLocks noGrp="1"/>
          </p:cNvSpPr>
          <p:nvPr>
            <p:ph type="body" sz="half" idx="2"/>
          </p:nvPr>
        </p:nvSpPr>
        <p:spPr>
          <a:xfrm>
            <a:off x="839788" y="2057400"/>
            <a:ext cx="3932237" cy="1076498"/>
          </a:xfrm>
        </p:spPr>
        <p:txBody>
          <a:bodyPr/>
          <a:lstStyle/>
          <a:p>
            <a:r>
              <a:rPr lang="en-US" dirty="0"/>
              <a:t>The final step in honing our skills and overcoming our challenges is to master </a:t>
            </a:r>
            <a:r>
              <a:rPr lang="en-US" u="sng" dirty="0"/>
              <a:t>boosting</a:t>
            </a:r>
            <a:r>
              <a:rPr lang="en-US" dirty="0"/>
              <a:t>. </a:t>
            </a:r>
          </a:p>
        </p:txBody>
      </p:sp>
      <p:sp>
        <p:nvSpPr>
          <p:cNvPr id="12" name="TextBox 11">
            <a:extLst>
              <a:ext uri="{FF2B5EF4-FFF2-40B4-BE49-F238E27FC236}">
                <a16:creationId xmlns:a16="http://schemas.microsoft.com/office/drawing/2014/main" id="{65DA724D-DAAB-4A85-CACF-5BE887F4D425}"/>
              </a:ext>
            </a:extLst>
          </p:cNvPr>
          <p:cNvSpPr txBox="1"/>
          <p:nvPr/>
        </p:nvSpPr>
        <p:spPr>
          <a:xfrm>
            <a:off x="972589" y="3486280"/>
            <a:ext cx="4098175" cy="369332"/>
          </a:xfrm>
          <a:prstGeom prst="rect">
            <a:avLst/>
          </a:prstGeom>
          <a:noFill/>
        </p:spPr>
        <p:txBody>
          <a:bodyPr wrap="square" rtlCol="0">
            <a:spAutoFit/>
          </a:bodyPr>
          <a:lstStyle/>
          <a:p>
            <a:pPr algn="ctr"/>
            <a:r>
              <a:rPr lang="en-US" b="1" i="1" dirty="0"/>
              <a:t>Decision Tree Classifier</a:t>
            </a:r>
          </a:p>
        </p:txBody>
      </p:sp>
      <p:sp>
        <p:nvSpPr>
          <p:cNvPr id="14" name="TextBox 13">
            <a:extLst>
              <a:ext uri="{FF2B5EF4-FFF2-40B4-BE49-F238E27FC236}">
                <a16:creationId xmlns:a16="http://schemas.microsoft.com/office/drawing/2014/main" id="{573F9AF7-AF62-3B58-C618-FA0CE5503FF1}"/>
              </a:ext>
            </a:extLst>
          </p:cNvPr>
          <p:cNvSpPr txBox="1"/>
          <p:nvPr/>
        </p:nvSpPr>
        <p:spPr>
          <a:xfrm>
            <a:off x="5285380" y="174585"/>
            <a:ext cx="6097384" cy="369332"/>
          </a:xfrm>
          <a:prstGeom prst="rect">
            <a:avLst/>
          </a:prstGeom>
          <a:noFill/>
        </p:spPr>
        <p:txBody>
          <a:bodyPr wrap="square">
            <a:spAutoFit/>
          </a:bodyPr>
          <a:lstStyle/>
          <a:p>
            <a:pPr algn="ctr"/>
            <a:r>
              <a:rPr lang="en-US" b="1" i="1" dirty="0"/>
              <a:t>Random Forest Classifier</a:t>
            </a:r>
          </a:p>
        </p:txBody>
      </p:sp>
      <p:sp>
        <p:nvSpPr>
          <p:cNvPr id="15" name="TextBox 14">
            <a:extLst>
              <a:ext uri="{FF2B5EF4-FFF2-40B4-BE49-F238E27FC236}">
                <a16:creationId xmlns:a16="http://schemas.microsoft.com/office/drawing/2014/main" id="{FAE6E6C6-085C-EE99-FA4E-95DC3AE167E7}"/>
              </a:ext>
            </a:extLst>
          </p:cNvPr>
          <p:cNvSpPr txBox="1"/>
          <p:nvPr/>
        </p:nvSpPr>
        <p:spPr>
          <a:xfrm>
            <a:off x="6284984" y="3486280"/>
            <a:ext cx="4098175" cy="369332"/>
          </a:xfrm>
          <a:prstGeom prst="rect">
            <a:avLst/>
          </a:prstGeom>
          <a:noFill/>
        </p:spPr>
        <p:txBody>
          <a:bodyPr wrap="square" rtlCol="0">
            <a:spAutoFit/>
          </a:bodyPr>
          <a:lstStyle/>
          <a:p>
            <a:pPr algn="ctr"/>
            <a:r>
              <a:rPr lang="en-US" b="1" i="1" dirty="0" err="1"/>
              <a:t>XGBoost</a:t>
            </a:r>
            <a:r>
              <a:rPr lang="en-US" b="1" i="1" dirty="0"/>
              <a:t> Classifier</a:t>
            </a:r>
          </a:p>
        </p:txBody>
      </p:sp>
      <p:pic>
        <p:nvPicPr>
          <p:cNvPr id="3076" name="Picture 4">
            <a:extLst>
              <a:ext uri="{FF2B5EF4-FFF2-40B4-BE49-F238E27FC236}">
                <a16:creationId xmlns:a16="http://schemas.microsoft.com/office/drawing/2014/main" id="{ED20AF0A-3CC7-5D0E-77D1-3EC1C5429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98" y="4539788"/>
            <a:ext cx="1529542" cy="3156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B299BAF-3CF0-9906-85B0-2080E9DE5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519" y="1290265"/>
            <a:ext cx="2523762" cy="36933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488FA9-1D57-05EE-97FB-F0EC809D2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692" y="4539788"/>
            <a:ext cx="1394199" cy="30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51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C75E-3673-2B6A-0393-5DBDCF6A90D0}"/>
              </a:ext>
            </a:extLst>
          </p:cNvPr>
          <p:cNvSpPr>
            <a:spLocks noGrp="1"/>
          </p:cNvSpPr>
          <p:nvPr>
            <p:ph type="title"/>
          </p:nvPr>
        </p:nvSpPr>
        <p:spPr/>
        <p:txBody>
          <a:bodyPr/>
          <a:lstStyle/>
          <a:p>
            <a:r>
              <a:rPr lang="en-US" dirty="0"/>
              <a:t>Fallen Brethren</a:t>
            </a:r>
          </a:p>
        </p:txBody>
      </p:sp>
      <p:sp>
        <p:nvSpPr>
          <p:cNvPr id="3" name="Content Placeholder 2">
            <a:extLst>
              <a:ext uri="{FF2B5EF4-FFF2-40B4-BE49-F238E27FC236}">
                <a16:creationId xmlns:a16="http://schemas.microsoft.com/office/drawing/2014/main" id="{A1CBFA6F-280F-0934-AE73-D8849BF6BE3D}"/>
              </a:ext>
            </a:extLst>
          </p:cNvPr>
          <p:cNvSpPr>
            <a:spLocks noGrp="1"/>
          </p:cNvSpPr>
          <p:nvPr>
            <p:ph idx="1"/>
          </p:nvPr>
        </p:nvSpPr>
        <p:spPr/>
        <p:txBody>
          <a:bodyPr/>
          <a:lstStyle/>
          <a:p>
            <a:pPr marL="0" indent="0">
              <a:buNone/>
            </a:pPr>
            <a:r>
              <a:rPr lang="en-US" dirty="0"/>
              <a:t>Amongst a great many tyrants and foes, we finally saw the fruits of our labor but, in the process, lost many allies we made along the way. Those comrades are our mental sanity when dealing with base estimators, error blocks, </a:t>
            </a:r>
            <a:r>
              <a:rPr lang="en-US" dirty="0" err="1"/>
              <a:t>oob</a:t>
            </a:r>
            <a:r>
              <a:rPr lang="en-US" dirty="0"/>
              <a:t> score handling, assessing features and cleaning the data with a complexity of ~100 features, the null value reducing our dataset, and anonymizing data.</a:t>
            </a:r>
          </a:p>
        </p:txBody>
      </p:sp>
    </p:spTree>
    <p:extLst>
      <p:ext uri="{BB962C8B-B14F-4D97-AF65-F5344CB8AC3E}">
        <p14:creationId xmlns:p14="http://schemas.microsoft.com/office/powerpoint/2010/main" val="30878984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218</TotalTime>
  <Words>466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Tourism Triad</vt:lpstr>
      <vt:lpstr>Battle Plan </vt:lpstr>
      <vt:lpstr>Execution</vt:lpstr>
      <vt:lpstr>Smelter’s Forge</vt:lpstr>
      <vt:lpstr>Training Grounds #1</vt:lpstr>
      <vt:lpstr>PowerPoint Presentation</vt:lpstr>
      <vt:lpstr>Training Grounds #2</vt:lpstr>
      <vt:lpstr>Training Grounds #3</vt:lpstr>
      <vt:lpstr>Fallen Brethren</vt:lpstr>
      <vt:lpstr>Final Battle Cry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Triad</dc:title>
  <dc:creator>haslett fernandes</dc:creator>
  <cp:lastModifiedBy>haslett fernandes</cp:lastModifiedBy>
  <cp:revision>2</cp:revision>
  <dcterms:created xsi:type="dcterms:W3CDTF">2023-03-07T01:50:18Z</dcterms:created>
  <dcterms:modified xsi:type="dcterms:W3CDTF">2023-03-07T22:40:10Z</dcterms:modified>
</cp:coreProperties>
</file>