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8"/>
  </p:notesMasterIdLst>
  <p:sldIdLst>
    <p:sldId id="256" r:id="rId2"/>
    <p:sldId id="263" r:id="rId3"/>
    <p:sldId id="273" r:id="rId4"/>
    <p:sldId id="257" r:id="rId5"/>
    <p:sldId id="264" r:id="rId6"/>
    <p:sldId id="274" r:id="rId7"/>
    <p:sldId id="265" r:id="rId8"/>
    <p:sldId id="275" r:id="rId9"/>
    <p:sldId id="266" r:id="rId10"/>
    <p:sldId id="276" r:id="rId11"/>
    <p:sldId id="267" r:id="rId12"/>
    <p:sldId id="277" r:id="rId13"/>
    <p:sldId id="278" r:id="rId14"/>
    <p:sldId id="279" r:id="rId15"/>
    <p:sldId id="268" r:id="rId16"/>
    <p:sldId id="280"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4" roundtripDataSignature="AMtx7mjnhe9z/UKFzKnIl6wCsH+d09mMs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lesh Erothu" initials="DE" lastIdx="1" clrIdx="0">
    <p:extLst>
      <p:ext uri="{19B8F6BF-5375-455C-9EA6-DF929625EA0E}">
        <p15:presenceInfo xmlns="" xmlns:p15="http://schemas.microsoft.com/office/powerpoint/2012/main" userId="f046915be5d7df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1236" y="-34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 xmlns:p14="http://schemas.microsoft.com/office/powerpoint/2010/main" val="3533208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0212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320306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10211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76677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6101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352122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214661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32325064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346213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86859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extLst>
      <p:ext uri="{BB962C8B-B14F-4D97-AF65-F5344CB8AC3E}">
        <p14:creationId xmlns="" xmlns:p14="http://schemas.microsoft.com/office/powerpoint/2010/main" val="5149887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7515356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2492393" y="843933"/>
            <a:ext cx="4049486" cy="1207008"/>
          </a:xfrm>
          <a:prstGeom prst="rect">
            <a:avLst/>
          </a:prstGeom>
          <a:noFill/>
          <a:ln>
            <a:noFill/>
          </a:ln>
        </p:spPr>
        <p:txBody>
          <a:bodyPr spcFirstLastPara="1" wrap="square" lIns="91425" tIns="45700" rIns="91425" bIns="45700" anchor="ctr" anchorCtr="0">
            <a:noAutofit/>
          </a:bodyPr>
          <a:lstStyle/>
          <a:p>
            <a:pPr algn="ctr">
              <a:buClr>
                <a:srgbClr val="366092"/>
              </a:buClr>
              <a:buSzPts val="4400"/>
            </a:pPr>
            <a:r>
              <a:rPr lang="en-GB" sz="3800" b="1" dirty="0">
                <a:solidFill>
                  <a:srgbClr val="366092"/>
                </a:solidFill>
                <a:latin typeface="Bookman Old Style"/>
                <a:ea typeface="Cambria"/>
                <a:cs typeface="Cambria"/>
              </a:rPr>
              <a:t>SHORT - TERM</a:t>
            </a:r>
            <a:br>
              <a:rPr lang="en-GB" sz="3800" b="1" dirty="0">
                <a:solidFill>
                  <a:srgbClr val="366092"/>
                </a:solidFill>
                <a:latin typeface="Bookman Old Style"/>
                <a:ea typeface="Cambria"/>
                <a:cs typeface="Cambria"/>
              </a:rPr>
            </a:br>
            <a:r>
              <a:rPr lang="en-IN" sz="3800" b="1" dirty="0">
                <a:solidFill>
                  <a:srgbClr val="366092"/>
                </a:solidFill>
                <a:latin typeface="Bookman Old Style"/>
                <a:ea typeface="Cambria"/>
                <a:cs typeface="Cambria"/>
              </a:rPr>
              <a:t>PROJECT </a:t>
            </a:r>
            <a:endParaRPr lang="en-GB" sz="3800" b="1" dirty="0">
              <a:solidFill>
                <a:srgbClr val="366092"/>
              </a:solidFill>
              <a:latin typeface="Bookman Old Style" panose="02050604050505020204" pitchFamily="18" charset="0"/>
              <a:ea typeface="Cambria"/>
              <a:cs typeface="Cambria"/>
            </a:endParaRPr>
          </a:p>
        </p:txBody>
      </p:sp>
      <p:sp>
        <p:nvSpPr>
          <p:cNvPr id="85" name="Google Shape;85;p1"/>
          <p:cNvSpPr txBox="1"/>
          <p:nvPr/>
        </p:nvSpPr>
        <p:spPr>
          <a:xfrm>
            <a:off x="6541879" y="3081601"/>
            <a:ext cx="2152721" cy="210822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lang="en-GB" b="1" i="0" strike="noStrike" cap="none" dirty="0">
              <a:solidFill>
                <a:schemeClr val="dk1"/>
              </a:solidFill>
              <a:latin typeface="Cambria"/>
              <a:ea typeface="Cambria"/>
              <a:cs typeface="Cambria"/>
              <a:sym typeface="Cambria"/>
            </a:endParaRPr>
          </a:p>
          <a:p>
            <a:pPr marL="0" marR="0" lvl="0" indent="0" algn="just" rtl="0">
              <a:lnSpc>
                <a:spcPct val="150000"/>
              </a:lnSpc>
              <a:spcBef>
                <a:spcPts val="0"/>
              </a:spcBef>
              <a:spcAft>
                <a:spcPts val="0"/>
              </a:spcAft>
              <a:buNone/>
            </a:pPr>
            <a:r>
              <a:rPr lang="en-GB" b="1" i="0" strike="noStrike" cap="none" dirty="0">
                <a:solidFill>
                  <a:schemeClr val="dk1"/>
                </a:solidFill>
                <a:latin typeface="Cambria"/>
                <a:ea typeface="Cambria"/>
                <a:cs typeface="Cambria"/>
                <a:sym typeface="Cambria"/>
              </a:rPr>
              <a:t>Presented By:</a:t>
            </a:r>
            <a:endParaRPr b="1" i="0" strike="noStrike" cap="none" dirty="0">
              <a:solidFill>
                <a:schemeClr val="dk1"/>
              </a:solidFill>
              <a:latin typeface="Cambria"/>
              <a:ea typeface="Cambria"/>
              <a:cs typeface="Cambria"/>
              <a:sym typeface="Cambria"/>
            </a:endParaRPr>
          </a:p>
          <a:p>
            <a:pPr>
              <a:lnSpc>
                <a:spcPct val="150000"/>
              </a:lnSpc>
            </a:pPr>
            <a:r>
              <a:rPr lang="en-GB" sz="1100" b="1" dirty="0">
                <a:solidFill>
                  <a:schemeClr val="dk1"/>
                </a:solidFill>
                <a:latin typeface="Cambria"/>
                <a:ea typeface="Cambria"/>
                <a:cs typeface="Cambria"/>
                <a:sym typeface="Cambria"/>
              </a:rPr>
              <a:t>Group-3: </a:t>
            </a:r>
            <a:r>
              <a:rPr lang="en-GB" sz="1100" dirty="0">
                <a:solidFill>
                  <a:schemeClr val="dk1"/>
                </a:solidFill>
                <a:latin typeface="Cambria"/>
                <a:ea typeface="Cambria"/>
                <a:cs typeface="Cambria"/>
                <a:sym typeface="Cambria"/>
              </a:rPr>
              <a:t>TEAM MEMBER OF 5,</a:t>
            </a:r>
            <a:endParaRPr lang="en-GB" sz="1100" dirty="0">
              <a:solidFill>
                <a:schemeClr val="dk1"/>
              </a:solidFill>
              <a:latin typeface="Cambria"/>
              <a:ea typeface="Cambria"/>
              <a:cs typeface="Cambria"/>
            </a:endParaRPr>
          </a:p>
          <a:p>
            <a:pPr>
              <a:lnSpc>
                <a:spcPct val="150000"/>
              </a:lnSpc>
            </a:pPr>
            <a:r>
              <a:rPr lang="en-GB" sz="1100" dirty="0">
                <a:solidFill>
                  <a:schemeClr val="dk1"/>
                </a:solidFill>
                <a:latin typeface="Cambria"/>
                <a:ea typeface="Cambria"/>
                <a:cs typeface="Cambria"/>
                <a:sym typeface="Cambria"/>
              </a:rPr>
              <a:t>FROM AWS AND REDHAT                TRAINEE</a:t>
            </a:r>
            <a:endParaRPr lang="en-GB" sz="1100" dirty="0">
              <a:solidFill>
                <a:schemeClr val="dk1"/>
              </a:solidFill>
              <a:latin typeface="Cambria"/>
              <a:ea typeface="Cambria"/>
              <a:cs typeface="Cambria"/>
            </a:endParaRPr>
          </a:p>
          <a:p>
            <a:pPr>
              <a:lnSpc>
                <a:spcPct val="150000"/>
              </a:lnSpc>
            </a:pPr>
            <a:endParaRPr sz="1100" dirty="0">
              <a:solidFill>
                <a:schemeClr val="dk1"/>
              </a:solidFill>
              <a:latin typeface="Cambria"/>
              <a:ea typeface="Cambria"/>
              <a:cs typeface="Cambria"/>
              <a:sym typeface="Cambria"/>
            </a:endParaRPr>
          </a:p>
          <a:p>
            <a:pPr marL="0" marR="0" lvl="0" indent="0" algn="l" rtl="0">
              <a:spcBef>
                <a:spcPts val="0"/>
              </a:spcBef>
              <a:spcAft>
                <a:spcPts val="0"/>
              </a:spcAft>
              <a:buNone/>
            </a:pPr>
            <a:endParaRPr sz="1100" u="sng" dirty="0">
              <a:solidFill>
                <a:schemeClr val="dk1"/>
              </a:solidFill>
              <a:latin typeface="Cambria"/>
              <a:ea typeface="Cambria"/>
              <a:cs typeface="Cambria"/>
              <a:sym typeface="Cambria"/>
            </a:endParaRPr>
          </a:p>
        </p:txBody>
      </p:sp>
      <p:sp>
        <p:nvSpPr>
          <p:cNvPr id="86" name="Google Shape;86;p1"/>
          <p:cNvSpPr txBox="1"/>
          <p:nvPr/>
        </p:nvSpPr>
        <p:spPr>
          <a:xfrm>
            <a:off x="509097" y="4346353"/>
            <a:ext cx="4286400" cy="292347"/>
          </a:xfrm>
          <a:prstGeom prst="rect">
            <a:avLst/>
          </a:prstGeom>
          <a:noFill/>
          <a:ln>
            <a:noFill/>
          </a:ln>
        </p:spPr>
        <p:txBody>
          <a:bodyPr spcFirstLastPara="1" wrap="square" lIns="91425" tIns="45700" rIns="91425" bIns="45700" anchor="t" anchorCtr="0">
            <a:spAutoFit/>
          </a:bodyPr>
          <a:lstStyle/>
          <a:p>
            <a:r>
              <a:rPr lang="en-GB" sz="1300" b="1" dirty="0">
                <a:solidFill>
                  <a:schemeClr val="dk1"/>
                </a:solidFill>
                <a:latin typeface="Cambria"/>
                <a:ea typeface="Cambria"/>
                <a:cs typeface="Cambria"/>
                <a:sym typeface="Cambria"/>
              </a:rPr>
              <a:t>Under the guidance of: Mr.</a:t>
            </a:r>
            <a:r>
              <a:rPr lang="en-US" sz="1300" b="1" dirty="0">
                <a:solidFill>
                  <a:schemeClr val="dk1"/>
                </a:solidFill>
                <a:latin typeface="Cambria"/>
                <a:ea typeface="Cambria"/>
                <a:cs typeface="Cambria"/>
                <a:sym typeface="Cambria"/>
              </a:rPr>
              <a:t>SIVA SANKAR RAMADEV</a:t>
            </a:r>
          </a:p>
        </p:txBody>
      </p:sp>
      <p:pic>
        <p:nvPicPr>
          <p:cNvPr id="3" name="Picture 2">
            <a:extLst>
              <a:ext uri="{FF2B5EF4-FFF2-40B4-BE49-F238E27FC236}">
                <a16:creationId xmlns="" xmlns:a16="http://schemas.microsoft.com/office/drawing/2014/main" id="{F6B57F80-6E60-4622-8291-53CB4B3BE8A7}"/>
              </a:ext>
            </a:extLst>
          </p:cNvPr>
          <p:cNvPicPr>
            <a:picLocks noChangeAspect="1"/>
          </p:cNvPicPr>
          <p:nvPr/>
        </p:nvPicPr>
        <p:blipFill>
          <a:blip r:embed="rId4"/>
          <a:stretch>
            <a:fillRect/>
          </a:stretch>
        </p:blipFill>
        <p:spPr>
          <a:xfrm>
            <a:off x="7711200" y="460800"/>
            <a:ext cx="983400" cy="662400"/>
          </a:xfrm>
          <a:prstGeom prst="rect">
            <a:avLst/>
          </a:prstGeom>
        </p:spPr>
      </p:pic>
      <p:sp>
        <p:nvSpPr>
          <p:cNvPr id="6" name="Google Shape;84;p1"/>
          <p:cNvSpPr txBox="1">
            <a:spLocks/>
          </p:cNvSpPr>
          <p:nvPr/>
        </p:nvSpPr>
        <p:spPr>
          <a:xfrm>
            <a:off x="1282700" y="2222500"/>
            <a:ext cx="6705599" cy="977900"/>
          </a:xfrm>
          <a:prstGeom prst="rect">
            <a:avLst/>
          </a:prstGeom>
          <a:noFill/>
          <a:ln>
            <a:noFill/>
          </a:ln>
        </p:spPr>
        <p:txBody>
          <a:bodyPr spcFirstLastPara="1" vert="horz" wrap="square" lIns="91425" tIns="45700" rIns="91425" bIns="45700" rtlCol="0" anchor="ctr" anchorCtr="0">
            <a:noAutofit/>
          </a:bodyPr>
          <a:lstStyle/>
          <a:p>
            <a:pPr lvl="0" algn="ctr" defTabSz="685800">
              <a:lnSpc>
                <a:spcPct val="85000"/>
              </a:lnSpc>
              <a:spcBef>
                <a:spcPct val="0"/>
              </a:spcBef>
              <a:buClr>
                <a:srgbClr val="366092"/>
              </a:buClr>
              <a:buSzPts val="4400"/>
            </a:pPr>
            <a:r>
              <a:rPr lang="en-US" sz="3200" b="1" dirty="0" smtClean="0">
                <a:solidFill>
                  <a:schemeClr val="bg2">
                    <a:lumMod val="75000"/>
                  </a:schemeClr>
                </a:solidFill>
              </a:rPr>
              <a:t>Deploy-and-Configure-an-Amazon-Light-Sail-My-SQL-Database</a:t>
            </a:r>
            <a:endParaRPr kumimoji="0" lang="en-GB" sz="3200" b="1" i="0" u="none" strike="noStrike" kern="1200" cap="none" spc="-38" normalizeH="0" baseline="0" noProof="0" dirty="0">
              <a:ln>
                <a:noFill/>
              </a:ln>
              <a:solidFill>
                <a:schemeClr val="bg2">
                  <a:lumMod val="75000"/>
                </a:schemeClr>
              </a:solidFill>
              <a:effectLst/>
              <a:uLnTx/>
              <a:uFillTx/>
              <a:latin typeface="Bookman Old Style" panose="02050604050505020204" pitchFamily="18" charset="0"/>
              <a:ea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BE46E1F5-CBE3-2251-6487-C178BDA91055}"/>
              </a:ext>
            </a:extLst>
          </p:cNvPr>
          <p:cNvSpPr txBox="1"/>
          <p:nvPr/>
        </p:nvSpPr>
        <p:spPr>
          <a:xfrm>
            <a:off x="894080" y="390103"/>
            <a:ext cx="7190555" cy="523220"/>
          </a:xfrm>
          <a:prstGeom prst="rect">
            <a:avLst/>
          </a:prstGeom>
          <a:noFill/>
        </p:spPr>
        <p:txBody>
          <a:bodyPr wrap="square">
            <a:spAutoFit/>
          </a:bodyPr>
          <a:lstStyle/>
          <a:p>
            <a:r>
              <a:rPr lang="en-IN" sz="2800" b="1" dirty="0">
                <a:solidFill>
                  <a:srgbClr val="002060"/>
                </a:solidFill>
                <a:latin typeface="Times New Roman" panose="02020603050405020304" pitchFamily="18" charset="0"/>
                <a:cs typeface="Times New Roman" panose="02020603050405020304" pitchFamily="18" charset="0"/>
              </a:rPr>
              <a:t>OUTPUT</a:t>
            </a:r>
            <a:endParaRPr lang="en-IN" sz="2800" dirty="0">
              <a:solidFill>
                <a:srgbClr val="002060"/>
              </a:solidFill>
            </a:endParaRPr>
          </a:p>
        </p:txBody>
      </p:sp>
      <p:pic>
        <p:nvPicPr>
          <p:cNvPr id="1026" name="Picture 2">
            <a:extLst>
              <a:ext uri="{FF2B5EF4-FFF2-40B4-BE49-F238E27FC236}">
                <a16:creationId xmlns="" xmlns:a16="http://schemas.microsoft.com/office/drawing/2014/main" id="{B525B638-B110-4509-BE51-31AF5E762D6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12799" y="1026160"/>
            <a:ext cx="7680961" cy="3302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97129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639795-5B53-DF96-CC14-5F014A64A6F3}"/>
              </a:ext>
            </a:extLst>
          </p:cNvPr>
          <p:cNvSpPr>
            <a:spLocks noGrp="1"/>
          </p:cNvSpPr>
          <p:nvPr>
            <p:ph type="title"/>
          </p:nvPr>
        </p:nvSpPr>
        <p:spPr>
          <a:xfrm>
            <a:off x="640080" y="437685"/>
            <a:ext cx="8361680" cy="625694"/>
          </a:xfrm>
        </p:spPr>
        <p:txBody>
          <a:bodyPr>
            <a:normAutofit/>
          </a:bodyPr>
          <a:lstStyle/>
          <a:p>
            <a:pPr marL="76200" indent="0">
              <a:lnSpc>
                <a:spcPct val="150000"/>
              </a:lnSpc>
              <a:buNone/>
            </a:pPr>
            <a:r>
              <a:rPr lang="en-US" sz="2400" b="1" dirty="0">
                <a:solidFill>
                  <a:schemeClr val="bg2">
                    <a:lumMod val="50000"/>
                  </a:schemeClr>
                </a:solidFill>
                <a:latin typeface="Times New Roman" panose="02020603050405020304" pitchFamily="18" charset="0"/>
                <a:cs typeface="Times New Roman" panose="02020603050405020304" pitchFamily="18" charset="0"/>
              </a:rPr>
              <a:t>HOW TO  USE UBUNTU SERVER WITH  MYSQL </a:t>
            </a:r>
          </a:p>
        </p:txBody>
      </p:sp>
      <p:sp>
        <p:nvSpPr>
          <p:cNvPr id="3" name="Text Placeholder 2">
            <a:extLst>
              <a:ext uri="{FF2B5EF4-FFF2-40B4-BE49-F238E27FC236}">
                <a16:creationId xmlns="" xmlns:a16="http://schemas.microsoft.com/office/drawing/2014/main" id="{827156D0-CA8E-DEAE-04F4-8D0793F5B8E4}"/>
              </a:ext>
            </a:extLst>
          </p:cNvPr>
          <p:cNvSpPr>
            <a:spLocks noGrp="1"/>
          </p:cNvSpPr>
          <p:nvPr>
            <p:ph idx="1"/>
          </p:nvPr>
        </p:nvSpPr>
        <p:spPr>
          <a:xfrm>
            <a:off x="640080" y="1391921"/>
            <a:ext cx="7970520" cy="3116580"/>
          </a:xfrm>
        </p:spPr>
        <p:txBody>
          <a:bodyPr>
            <a:noAutofit/>
          </a:bodyPr>
          <a:lstStyle/>
          <a:p>
            <a:pPr marL="4000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creating ubuntu-1 instance, then go to DB-Instance-1 see the resources, MySQL version, and Region, followed by the </a:t>
            </a:r>
            <a:r>
              <a:rPr lang="en-US" sz="1600" b="1" dirty="0">
                <a:latin typeface="Times New Roman" panose="02020603050405020304" pitchFamily="18" charset="0"/>
                <a:cs typeface="Times New Roman" panose="02020603050405020304" pitchFamily="18" charset="0"/>
              </a:rPr>
              <a:t>Endpoint </a:t>
            </a:r>
            <a:r>
              <a:rPr lang="en-US" sz="1600" dirty="0">
                <a:latin typeface="Times New Roman" panose="02020603050405020304" pitchFamily="18" charset="0"/>
                <a:cs typeface="Times New Roman" panose="02020603050405020304" pitchFamily="18" charset="0"/>
              </a:rPr>
              <a:t>and </a:t>
            </a:r>
            <a:r>
              <a:rPr lang="en-US" sz="1600" b="1" dirty="0">
                <a:latin typeface="Times New Roman" panose="02020603050405020304" pitchFamily="18" charset="0"/>
                <a:cs typeface="Times New Roman" panose="02020603050405020304" pitchFamily="18" charset="0"/>
              </a:rPr>
              <a:t>Port. </a:t>
            </a:r>
            <a:r>
              <a:rPr lang="en-US" sz="1600" dirty="0">
                <a:latin typeface="Times New Roman" panose="02020603050405020304" pitchFamily="18" charset="0"/>
                <a:cs typeface="Times New Roman" panose="02020603050405020304" pitchFamily="18" charset="0"/>
              </a:rPr>
              <a:t>The endpoint and port number are what you’ll use to connect an application to the database.</a:t>
            </a:r>
          </a:p>
          <a:p>
            <a:pPr marL="4000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set up all the tab in DB-Instance-1 (like logs &amp; history, Metrices, Networking, Snapshot &amp; restore, Tags, Delete)</a:t>
            </a:r>
          </a:p>
          <a:p>
            <a:pPr marL="4000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Copy the database endpoint to your clipboard, then navigate back to your Ubuntu-1 instance. Choose the remote terminal icon.</a:t>
            </a:r>
          </a:p>
          <a:p>
            <a:pPr marL="114300" indent="0" algn="just">
              <a:lnSpc>
                <a:spcPct val="150000"/>
              </a:lnSpc>
              <a:buNone/>
            </a:pP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 xmlns:p14="http://schemas.microsoft.com/office/powerpoint/2010/main" val="377260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F4A36DFC-2E80-764C-A775-248DFCCD11C2}"/>
              </a:ext>
            </a:extLst>
          </p:cNvPr>
          <p:cNvSpPr txBox="1"/>
          <p:nvPr/>
        </p:nvSpPr>
        <p:spPr>
          <a:xfrm>
            <a:off x="508000" y="491605"/>
            <a:ext cx="7710448" cy="523220"/>
          </a:xfrm>
          <a:prstGeom prst="rect">
            <a:avLst/>
          </a:prstGeom>
          <a:noFill/>
        </p:spPr>
        <p:txBody>
          <a:bodyPr wrap="square">
            <a:spAutoFit/>
          </a:bodyPr>
          <a:lstStyle/>
          <a:p>
            <a:r>
              <a:rPr lang="en-IN" sz="2800" b="1" dirty="0">
                <a:solidFill>
                  <a:srgbClr val="002060"/>
                </a:solidFill>
                <a:latin typeface="Times New Roman" panose="02020603050405020304" pitchFamily="18" charset="0"/>
                <a:cs typeface="Times New Roman" panose="02020603050405020304" pitchFamily="18" charset="0"/>
              </a:rPr>
              <a:t>OUTPUT</a:t>
            </a:r>
            <a:endParaRPr lang="en-IN" sz="2800" dirty="0">
              <a:solidFill>
                <a:srgbClr val="002060"/>
              </a:solidFill>
            </a:endParaRPr>
          </a:p>
        </p:txBody>
      </p:sp>
      <p:pic>
        <p:nvPicPr>
          <p:cNvPr id="3" name="Picture 2">
            <a:extLst>
              <a:ext uri="{FF2B5EF4-FFF2-40B4-BE49-F238E27FC236}">
                <a16:creationId xmlns="" xmlns:a16="http://schemas.microsoft.com/office/drawing/2014/main" id="{D815AD2B-8EDF-4869-A6F0-D6839C0E0F66}"/>
              </a:ext>
            </a:extLst>
          </p:cNvPr>
          <p:cNvPicPr>
            <a:picLocks noChangeAspect="1"/>
          </p:cNvPicPr>
          <p:nvPr/>
        </p:nvPicPr>
        <p:blipFill>
          <a:blip r:embed="rId2"/>
          <a:stretch>
            <a:fillRect/>
          </a:stretch>
        </p:blipFill>
        <p:spPr>
          <a:xfrm>
            <a:off x="594360" y="1127760"/>
            <a:ext cx="7955280" cy="3413760"/>
          </a:xfrm>
          <a:prstGeom prst="rect">
            <a:avLst/>
          </a:prstGeom>
        </p:spPr>
      </p:pic>
    </p:spTree>
    <p:extLst>
      <p:ext uri="{BB962C8B-B14F-4D97-AF65-F5344CB8AC3E}">
        <p14:creationId xmlns="" xmlns:p14="http://schemas.microsoft.com/office/powerpoint/2010/main" val="231911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46F5B417-2214-7459-0632-4553EAE7D6EB}"/>
              </a:ext>
            </a:extLst>
          </p:cNvPr>
          <p:cNvSpPr txBox="1"/>
          <p:nvPr/>
        </p:nvSpPr>
        <p:spPr>
          <a:xfrm>
            <a:off x="406400" y="552355"/>
            <a:ext cx="7812049" cy="461665"/>
          </a:xfrm>
          <a:prstGeom prst="rect">
            <a:avLst/>
          </a:prstGeom>
          <a:noFill/>
        </p:spPr>
        <p:txBody>
          <a:bodyPr wrap="square">
            <a:spAutoFit/>
          </a:bodyPr>
          <a:lstStyle/>
          <a:p>
            <a:r>
              <a:rPr lang="en-IN" sz="2400" dirty="0">
                <a:solidFill>
                  <a:schemeClr val="bg2">
                    <a:lumMod val="50000"/>
                  </a:schemeClr>
                </a:solidFill>
                <a:latin typeface="Times New Roman" panose="02020603050405020304" pitchFamily="18" charset="0"/>
                <a:cs typeface="Times New Roman" panose="02020603050405020304" pitchFamily="18" charset="0"/>
              </a:rPr>
              <a:t>HOW TO CONNECT MYSQL INSTANCE</a:t>
            </a:r>
          </a:p>
        </p:txBody>
      </p:sp>
      <p:sp>
        <p:nvSpPr>
          <p:cNvPr id="6" name="TextBox 5">
            <a:extLst>
              <a:ext uri="{FF2B5EF4-FFF2-40B4-BE49-F238E27FC236}">
                <a16:creationId xmlns="" xmlns:a16="http://schemas.microsoft.com/office/drawing/2014/main" id="{1B275FF8-FA99-0158-807C-22A1848B9DE5}"/>
              </a:ext>
            </a:extLst>
          </p:cNvPr>
          <p:cNvSpPr txBox="1"/>
          <p:nvPr/>
        </p:nvSpPr>
        <p:spPr>
          <a:xfrm>
            <a:off x="406400" y="1221868"/>
            <a:ext cx="8402319" cy="3046988"/>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 new SSH window will pop up and you can now connect from this instance into your database instance. Enter the following command and replace DATABASE_URL with the database endpoint you copied to your clipboard in the previous step.</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you will see that you are connected to the MySQL instance.</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Write  a command (SHOW DATABASE),then run the command.</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you will see dbmain.</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created during database deployment, along with several others used by the LightSail database service. Object detection system.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70978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8F8C91CD-288D-6D7A-7D26-D724E1704E4A}"/>
              </a:ext>
            </a:extLst>
          </p:cNvPr>
          <p:cNvSpPr txBox="1"/>
          <p:nvPr/>
        </p:nvSpPr>
        <p:spPr>
          <a:xfrm>
            <a:off x="660400" y="731520"/>
            <a:ext cx="7894320" cy="4480073"/>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connect to the MySQL instance. Then create another database on the instance using the following command (CREATE DATABASE secondDB).</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give your user dbmasteruser privileges on the new database by running the following command (GRANT ALL PRIVILEGES ON second.*to ’dbmasteruser).The above code grants your user all privileges on the secondDB database. </a:t>
            </a: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Finally, we can exit the remote SQL session by entering (exit).</a:t>
            </a: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showing the final output. </a:t>
            </a:r>
          </a:p>
          <a:p>
            <a:pPr marL="285750" indent="-285750" algn="just">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25619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5DC0A0-12B1-0D88-5325-65BED28B8B3A}"/>
              </a:ext>
            </a:extLst>
          </p:cNvPr>
          <p:cNvSpPr>
            <a:spLocks noGrp="1"/>
          </p:cNvSpPr>
          <p:nvPr>
            <p:ph type="title"/>
          </p:nvPr>
        </p:nvSpPr>
        <p:spPr>
          <a:xfrm>
            <a:off x="457200" y="317500"/>
            <a:ext cx="8229600" cy="716142"/>
          </a:xfrm>
        </p:spPr>
        <p:txBody>
          <a:bodyPr>
            <a:noAutofit/>
          </a:bodyPr>
          <a:lstStyle/>
          <a:p>
            <a:pPr marL="76200" indent="0">
              <a:lnSpc>
                <a:spcPct val="150000"/>
              </a:lnSpc>
              <a:buNone/>
            </a:pPr>
            <a:r>
              <a:rPr lang="en-US" sz="2800" b="1" dirty="0">
                <a:solidFill>
                  <a:srgbClr val="002060"/>
                </a:solidFill>
                <a:latin typeface="Times New Roman" panose="02020603050405020304" pitchFamily="18" charset="0"/>
                <a:cs typeface="Times New Roman" panose="02020603050405020304" pitchFamily="18" charset="0"/>
              </a:rPr>
              <a:t>  OUTPUT</a:t>
            </a:r>
          </a:p>
        </p:txBody>
      </p:sp>
      <p:sp>
        <p:nvSpPr>
          <p:cNvPr id="3" name="Text Placeholder 2">
            <a:extLst>
              <a:ext uri="{FF2B5EF4-FFF2-40B4-BE49-F238E27FC236}">
                <a16:creationId xmlns="" xmlns:a16="http://schemas.microsoft.com/office/drawing/2014/main" id="{8BD55A7C-8327-81D3-4F4B-8FD990EBC9B3}"/>
              </a:ext>
            </a:extLst>
          </p:cNvPr>
          <p:cNvSpPr>
            <a:spLocks noGrp="1"/>
          </p:cNvSpPr>
          <p:nvPr>
            <p:ph idx="1"/>
          </p:nvPr>
        </p:nvSpPr>
        <p:spPr>
          <a:xfrm>
            <a:off x="457200" y="1111250"/>
            <a:ext cx="8229600" cy="3483401"/>
          </a:xfrm>
        </p:spPr>
        <p:txBody>
          <a:bodyPr>
            <a:normAutofit/>
          </a:bodyPr>
          <a:lstStyle/>
          <a:p>
            <a:pPr marL="114300" indent="0">
              <a:buNone/>
            </a:pPr>
            <a:r>
              <a:rPr lang="en-IN" sz="20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 xmlns:a16="http://schemas.microsoft.com/office/drawing/2014/main" id="{9B1256DC-A0AD-45AC-A953-5D46B1B4B0F1}"/>
              </a:ext>
            </a:extLst>
          </p:cNvPr>
          <p:cNvPicPr>
            <a:picLocks noChangeAspect="1"/>
          </p:cNvPicPr>
          <p:nvPr/>
        </p:nvPicPr>
        <p:blipFill>
          <a:blip r:embed="rId2"/>
          <a:stretch>
            <a:fillRect/>
          </a:stretch>
        </p:blipFill>
        <p:spPr>
          <a:xfrm>
            <a:off x="822960" y="1432560"/>
            <a:ext cx="7670800" cy="3206541"/>
          </a:xfrm>
          <a:prstGeom prst="rect">
            <a:avLst/>
          </a:prstGeom>
        </p:spPr>
      </p:pic>
    </p:spTree>
    <p:extLst>
      <p:ext uri="{BB962C8B-B14F-4D97-AF65-F5344CB8AC3E}">
        <p14:creationId xmlns="" xmlns:p14="http://schemas.microsoft.com/office/powerpoint/2010/main" val="3841524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8A7FBDAA-5955-3374-C7FB-A2F370B10B39}"/>
              </a:ext>
            </a:extLst>
          </p:cNvPr>
          <p:cNvSpPr>
            <a:spLocks noGrp="1"/>
          </p:cNvSpPr>
          <p:nvPr>
            <p:ph type="title"/>
          </p:nvPr>
        </p:nvSpPr>
        <p:spPr>
          <a:xfrm>
            <a:off x="241610" y="1846325"/>
            <a:ext cx="8229600" cy="857400"/>
          </a:xfrm>
        </p:spPr>
        <p:txBody>
          <a:bodyPr/>
          <a:lstStyle/>
          <a:p>
            <a:r>
              <a:rPr lang="en-IN" dirty="0"/>
              <a:t>                           </a:t>
            </a:r>
            <a:r>
              <a:rPr lang="en-IN" dirty="0">
                <a:solidFill>
                  <a:schemeClr val="bg2">
                    <a:lumMod val="25000"/>
                  </a:schemeClr>
                </a:solidFill>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 xmlns:a16="http://schemas.microsoft.com/office/drawing/2014/main" id="{1629884E-6189-4E89-34D8-42C79662BF63}"/>
              </a:ext>
            </a:extLst>
          </p:cNvPr>
          <p:cNvSpPr>
            <a:spLocks noGrp="1"/>
          </p:cNvSpPr>
          <p:nvPr>
            <p:ph idx="1"/>
          </p:nvPr>
        </p:nvSpPr>
        <p:spPr>
          <a:xfrm flipV="1">
            <a:off x="2407920" y="2834640"/>
            <a:ext cx="6410959" cy="1137920"/>
          </a:xfrm>
        </p:spPr>
        <p:txBody>
          <a:bodyPr>
            <a:noAutofit/>
          </a:bodyPr>
          <a:lstStyle/>
          <a:p>
            <a:pPr marL="114300" indent="0">
              <a:buNone/>
            </a:pPr>
            <a:r>
              <a:rPr lang="en-IN" sz="10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a:p>
            <a:pPr marL="114300" indent="0">
              <a:buNone/>
            </a:pPr>
            <a:endParaRPr lang="en-IN" sz="1000" dirty="0">
              <a:latin typeface="Times New Roman" panose="02020603050405020304" pitchFamily="18" charset="0"/>
              <a:cs typeface="Times New Roman" panose="02020603050405020304" pitchFamily="18" charset="0"/>
            </a:endParaRPr>
          </a:p>
          <a:p>
            <a:pPr marL="114300" indent="0">
              <a:buNone/>
            </a:pPr>
            <a:endParaRPr lang="en-IN" sz="1000" dirty="0">
              <a:latin typeface="Times New Roman" panose="02020603050405020304" pitchFamily="18" charset="0"/>
              <a:cs typeface="Times New Roman" panose="02020603050405020304" pitchFamily="18" charset="0"/>
            </a:endParaRPr>
          </a:p>
          <a:p>
            <a:pPr marL="114300" indent="0">
              <a:buNone/>
            </a:pPr>
            <a:endParaRPr lang="en-IN" sz="1000" dirty="0">
              <a:latin typeface="Times New Roman" panose="02020603050405020304" pitchFamily="18" charset="0"/>
              <a:cs typeface="Times New Roman" panose="02020603050405020304" pitchFamily="18" charset="0"/>
            </a:endParaRPr>
          </a:p>
          <a:p>
            <a:pPr marL="114300" indent="0">
              <a:buNone/>
            </a:pPr>
            <a:r>
              <a:rPr lang="en-IN" sz="1000"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7233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0D0F3-D170-BFE1-596C-332BEE297EBC}"/>
              </a:ext>
            </a:extLst>
          </p:cNvPr>
          <p:cNvSpPr>
            <a:spLocks noGrp="1"/>
          </p:cNvSpPr>
          <p:nvPr>
            <p:ph type="title"/>
          </p:nvPr>
        </p:nvSpPr>
        <p:spPr>
          <a:xfrm>
            <a:off x="457200" y="313509"/>
            <a:ext cx="8229600" cy="548640"/>
          </a:xfrm>
        </p:spPr>
        <p:txBody>
          <a:bodyPr>
            <a:normAutofit/>
          </a:bodyPr>
          <a:lstStyle/>
          <a:p>
            <a:r>
              <a:rPr kumimoji="0" lang="en-US" sz="3100" b="1" i="0" u="none" strike="noStrike" kern="1200" cap="none" spc="-38" normalizeH="0" baseline="0" noProof="0" dirty="0">
                <a:ln>
                  <a:noFill/>
                </a:ln>
                <a:solidFill>
                  <a:schemeClr val="bg2">
                    <a:lumMod val="25000"/>
                  </a:schemeClr>
                </a:solidFill>
                <a:effectLst/>
                <a:uLnTx/>
                <a:uFillTx/>
                <a:latin typeface="+mn-lt"/>
                <a:ea typeface="+mj-ea"/>
                <a:cs typeface="Times New Roman" panose="02020603050405020304" pitchFamily="18" charset="0"/>
              </a:rPr>
              <a:t>   EXECUTIVE SUMMARY</a:t>
            </a:r>
            <a:endParaRPr lang="en-IN" sz="3100" b="1" dirty="0">
              <a:solidFill>
                <a:schemeClr val="bg2">
                  <a:lumMod val="25000"/>
                </a:schemeClr>
              </a:solidFill>
              <a:latin typeface="+mn-lt"/>
            </a:endParaRPr>
          </a:p>
        </p:txBody>
      </p:sp>
      <p:sp>
        <p:nvSpPr>
          <p:cNvPr id="3" name="Text Placeholder 2">
            <a:extLst>
              <a:ext uri="{FF2B5EF4-FFF2-40B4-BE49-F238E27FC236}">
                <a16:creationId xmlns="" xmlns:a16="http://schemas.microsoft.com/office/drawing/2014/main" id="{16D988A5-8D39-0ADB-4476-092EE6719BA4}"/>
              </a:ext>
            </a:extLst>
          </p:cNvPr>
          <p:cNvSpPr>
            <a:spLocks noGrp="1"/>
          </p:cNvSpPr>
          <p:nvPr>
            <p:ph idx="1"/>
          </p:nvPr>
        </p:nvSpPr>
        <p:spPr>
          <a:xfrm>
            <a:off x="670560" y="762000"/>
            <a:ext cx="8229600" cy="3822201"/>
          </a:xfrm>
        </p:spPr>
        <p:txBody>
          <a:bodyPr>
            <a:noAutofit/>
          </a:bodyPr>
          <a:lstStyle/>
          <a:p>
            <a:pPr marL="114300" indent="0">
              <a:lnSpc>
                <a:spcPct val="150000"/>
              </a:lnSpc>
              <a:buNone/>
            </a:pPr>
            <a:r>
              <a:rPr lang="en-IN" sz="2400" b="1" dirty="0">
                <a:solidFill>
                  <a:schemeClr val="bg2">
                    <a:lumMod val="50000"/>
                  </a:schemeClr>
                </a:solidFill>
                <a:latin typeface="Times New Roman" panose="02020603050405020304" pitchFamily="18" charset="0"/>
                <a:cs typeface="Times New Roman" panose="02020603050405020304" pitchFamily="18" charset="0"/>
              </a:rPr>
              <a:t>INTRODUCTION :</a:t>
            </a:r>
            <a:endParaRPr lang="en-US" sz="2400" b="1" dirty="0">
              <a:solidFill>
                <a:schemeClr val="bg2">
                  <a:lumMod val="50000"/>
                </a:schemeClr>
              </a:solidFill>
              <a:latin typeface="Times New Roman" panose="02020603050405020304" pitchFamily="18" charset="0"/>
              <a:cs typeface="Times New Roman" panose="02020603050405020304" pitchFamily="18" charset="0"/>
            </a:endParaRPr>
          </a:p>
          <a:p>
            <a:pPr marL="114300" indent="0">
              <a:lnSpc>
                <a:spcPct val="150000"/>
              </a:lnSpc>
              <a:buNone/>
            </a:pPr>
            <a:r>
              <a:rPr lang="en-US" sz="1600" dirty="0">
                <a:latin typeface="Times New Roman" panose="02020603050405020304" pitchFamily="18" charset="0"/>
                <a:cs typeface="Times New Roman" panose="02020603050405020304" pitchFamily="18" charset="0"/>
              </a:rPr>
              <a:t>We completed our project during vacation from 06-10-2024 to 13-10-2024. During this period, We gained valuable experience and knowledge about our project (Deploy and Configure an Amazon LightSail MYSQL Database), learning how to utilize Amazon LightSail MYSQL Database of AWS effectively and efficiently. This experience included developing real-time projects and models.</a:t>
            </a:r>
          </a:p>
          <a:p>
            <a:pPr>
              <a:lnSpc>
                <a:spcPct val="150000"/>
              </a:lnSpc>
            </a:pPr>
            <a:r>
              <a:rPr lang="en-US" sz="2400" b="1" dirty="0">
                <a:solidFill>
                  <a:schemeClr val="bg2">
                    <a:lumMod val="50000"/>
                  </a:schemeClr>
                </a:solidFill>
                <a:latin typeface="Times New Roman" panose="02020603050405020304" pitchFamily="18" charset="0"/>
                <a:cs typeface="Times New Roman" panose="02020603050405020304" pitchFamily="18" charset="0"/>
              </a:rPr>
              <a:t>Project Organization:</a:t>
            </a:r>
            <a:r>
              <a:rPr lang="en-US" sz="2400" dirty="0">
                <a:solidFill>
                  <a:schemeClr val="bg2">
                    <a:lumMod val="50000"/>
                  </a:schemeClr>
                </a:solidFill>
                <a:latin typeface="Times New Roman" panose="02020603050405020304" pitchFamily="18" charset="0"/>
                <a:cs typeface="Times New Roman" panose="02020603050405020304" pitchFamily="18" charset="0"/>
              </a:rPr>
              <a:t/>
            </a:r>
            <a:br>
              <a:rPr lang="en-US" sz="2400" dirty="0">
                <a:solidFill>
                  <a:schemeClr val="bg2">
                    <a:lumMod val="50000"/>
                  </a:schemeClr>
                </a:solidFill>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Techwing is a leading organization promoting AWS &amp; REDHAT in medical for technical research. It fosters innovation and excellence by creating a collaborative environment among researchers, practitioners, and students. </a:t>
            </a:r>
          </a:p>
          <a:p>
            <a:pPr>
              <a:lnSpc>
                <a:spcPct val="150000"/>
              </a:lnSpc>
            </a:pPr>
            <a:endParaRPr lang="en-US" sz="1600" b="1" dirty="0">
              <a:latin typeface="Times New Roman" panose="02020603050405020304" pitchFamily="18" charset="0"/>
              <a:cs typeface="Times New Roman" panose="02020603050405020304" pitchFamily="18" charset="0"/>
            </a:endParaRPr>
          </a:p>
          <a:p>
            <a:pPr marL="114300" indent="0">
              <a:lnSpc>
                <a:spcPct val="150000"/>
              </a:lnSpc>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2107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4BA594D-B307-8C81-01C3-43E25FEF94C1}"/>
              </a:ext>
            </a:extLst>
          </p:cNvPr>
          <p:cNvSpPr txBox="1"/>
          <p:nvPr/>
        </p:nvSpPr>
        <p:spPr>
          <a:xfrm>
            <a:off x="406400" y="0"/>
            <a:ext cx="8331200" cy="4295407"/>
          </a:xfrm>
          <a:prstGeom prst="rect">
            <a:avLst/>
          </a:prstGeom>
          <a:noFill/>
        </p:spPr>
        <p:txBody>
          <a:bodyPr wrap="square">
            <a:spAutoFit/>
          </a:bodyPr>
          <a:lstStyle/>
          <a:p>
            <a:pPr>
              <a:lnSpc>
                <a:spcPct val="150000"/>
              </a:lnSpc>
            </a:pPr>
            <a:endParaRPr lang="en-US" sz="2400" b="1" dirty="0">
              <a:solidFill>
                <a:schemeClr val="bg2">
                  <a:lumMod val="50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bg2">
                    <a:lumMod val="50000"/>
                  </a:schemeClr>
                </a:solidFill>
                <a:latin typeface="Times New Roman" panose="02020603050405020304" pitchFamily="18" charset="0"/>
                <a:cs typeface="Times New Roman" panose="02020603050405020304" pitchFamily="18" charset="0"/>
              </a:rPr>
              <a:t>Summary of Activities:</a:t>
            </a:r>
            <a:r>
              <a:rPr lang="en-US" sz="2400" dirty="0">
                <a:solidFill>
                  <a:schemeClr val="bg2">
                    <a:lumMod val="50000"/>
                  </a:schemeClr>
                </a:solidFill>
                <a:latin typeface="Times New Roman" panose="02020603050405020304" pitchFamily="18" charset="0"/>
                <a:cs typeface="Times New Roman" panose="02020603050405020304" pitchFamily="18" charset="0"/>
              </a:rPr>
              <a:t/>
            </a:r>
            <a:br>
              <a:rPr lang="en-US" sz="2400" dirty="0">
                <a:solidFill>
                  <a:schemeClr val="bg2">
                    <a:lumMod val="50000"/>
                  </a:schemeClr>
                </a:solidFill>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Techwing promotes interdisciplinary research and collaboration at the intersection of AWS &amp; REDHAT course. Key activities include organizing conferences, symposia, and workshops, offering training programs, and providing funding and mentorship for research projects. The society also develops ethical guidelines and best practices for AWS &amp;REDHAT applications.</a:t>
            </a:r>
          </a:p>
          <a:p>
            <a:pPr>
              <a:lnSpc>
                <a:spcPct val="150000"/>
              </a:lnSpc>
            </a:pPr>
            <a:r>
              <a:rPr lang="en-US" sz="2400" b="1" dirty="0">
                <a:solidFill>
                  <a:schemeClr val="bg2">
                    <a:lumMod val="50000"/>
                  </a:schemeClr>
                </a:solidFill>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project provided a great experience in using ubuntu server and MYSQL database efficiently. This experience significantly enhanced my understanding and application of Amazon LightSail technologies.</a:t>
            </a:r>
          </a:p>
        </p:txBody>
      </p:sp>
    </p:spTree>
    <p:extLst>
      <p:ext uri="{BB962C8B-B14F-4D97-AF65-F5344CB8AC3E}">
        <p14:creationId xmlns="" xmlns:p14="http://schemas.microsoft.com/office/powerpoint/2010/main" val="254946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741680" y="367375"/>
            <a:ext cx="6248995" cy="7062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2"/>
              </a:buClr>
              <a:buSzPts val="3600"/>
              <a:buFont typeface="Cambria"/>
              <a:buNone/>
            </a:pPr>
            <a:r>
              <a:rPr lang="en-IN" b="1" dirty="0">
                <a:solidFill>
                  <a:schemeClr val="bg2">
                    <a:lumMod val="50000"/>
                  </a:schemeClr>
                </a:solidFill>
                <a:latin typeface="Times New Roman" panose="02020603050405020304" pitchFamily="18" charset="0"/>
                <a:ea typeface="Cambria"/>
                <a:cs typeface="Times New Roman" panose="02020603050405020304" pitchFamily="18" charset="0"/>
                <a:sym typeface="Cambria"/>
              </a:rPr>
              <a:t> MAIN </a:t>
            </a:r>
            <a:r>
              <a:rPr lang="en-IN" sz="3600" b="1" dirty="0">
                <a:solidFill>
                  <a:schemeClr val="bg2">
                    <a:lumMod val="50000"/>
                  </a:schemeClr>
                </a:solidFill>
                <a:latin typeface="Times New Roman" panose="02020603050405020304" pitchFamily="18" charset="0"/>
                <a:ea typeface="Cambria"/>
                <a:cs typeface="Times New Roman" panose="02020603050405020304" pitchFamily="18" charset="0"/>
                <a:sym typeface="Cambria"/>
              </a:rPr>
              <a:t>TOPICS</a:t>
            </a:r>
            <a:endParaRPr sz="3600" b="1" dirty="0">
              <a:solidFill>
                <a:schemeClr val="bg2">
                  <a:lumMod val="50000"/>
                </a:schemeClr>
              </a:solidFill>
              <a:latin typeface="Times New Roman" panose="02020603050405020304" pitchFamily="18" charset="0"/>
              <a:ea typeface="Cambria"/>
              <a:cs typeface="Times New Roman" panose="02020603050405020304" pitchFamily="18" charset="0"/>
              <a:sym typeface="Cambria"/>
            </a:endParaRPr>
          </a:p>
        </p:txBody>
      </p:sp>
      <p:sp>
        <p:nvSpPr>
          <p:cNvPr id="3" name="Text Placeholder 2">
            <a:extLst>
              <a:ext uri="{FF2B5EF4-FFF2-40B4-BE49-F238E27FC236}">
                <a16:creationId xmlns="" xmlns:a16="http://schemas.microsoft.com/office/drawing/2014/main" id="{5F5BBA4D-FFD3-40C5-4C7B-49259FAD0A01}"/>
              </a:ext>
            </a:extLst>
          </p:cNvPr>
          <p:cNvSpPr>
            <a:spLocks noGrp="1"/>
          </p:cNvSpPr>
          <p:nvPr>
            <p:ph type="body" idx="1"/>
          </p:nvPr>
        </p:nvSpPr>
        <p:spPr>
          <a:xfrm>
            <a:off x="828843" y="1320800"/>
            <a:ext cx="7422146" cy="2962442"/>
          </a:xfrm>
        </p:spPr>
        <p:txBody>
          <a:bodyPr>
            <a:normAutofit/>
          </a:bodyPr>
          <a:lstStyle/>
          <a:p>
            <a:pPr marL="7620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1.Create database</a:t>
            </a:r>
          </a:p>
          <a:p>
            <a:pPr marL="7620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2.CREATE INSTANCE</a:t>
            </a:r>
          </a:p>
          <a:p>
            <a:pPr marL="7620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3.</a:t>
            </a:r>
            <a:r>
              <a:rPr lang="en-IN" sz="1800" dirty="0">
                <a:solidFill>
                  <a:schemeClr val="tx1"/>
                </a:solidFill>
                <a:latin typeface="Times New Roman" panose="02020603050405020304" pitchFamily="18" charset="0"/>
                <a:cs typeface="Times New Roman" panose="02020603050405020304" pitchFamily="18" charset="0"/>
              </a:rPr>
              <a:t>SELECT A PLATFORM (Linux/UNIX)</a:t>
            </a:r>
            <a:endParaRPr lang="en-US" sz="1800" dirty="0">
              <a:solidFill>
                <a:schemeClr val="tx1"/>
              </a:solidFill>
              <a:latin typeface="Times New Roman" panose="02020603050405020304" pitchFamily="18" charset="0"/>
              <a:cs typeface="Times New Roman" panose="02020603050405020304" pitchFamily="18" charset="0"/>
            </a:endParaRPr>
          </a:p>
          <a:p>
            <a:pPr marL="76200" indent="0"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4.Select server (ubuntu-20.04 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319E83-23D7-61D9-1B9D-90301A7EB081}"/>
              </a:ext>
            </a:extLst>
          </p:cNvPr>
          <p:cNvSpPr>
            <a:spLocks noGrp="1"/>
          </p:cNvSpPr>
          <p:nvPr>
            <p:ph type="title"/>
          </p:nvPr>
        </p:nvSpPr>
        <p:spPr>
          <a:xfrm>
            <a:off x="457200" y="205979"/>
            <a:ext cx="8229600" cy="860821"/>
          </a:xfrm>
        </p:spPr>
        <p:txBody>
          <a:bodyPr>
            <a:normAutofit/>
          </a:bodyPr>
          <a:lstStyle/>
          <a:p>
            <a:r>
              <a:rPr lang="en-IN" sz="2800" b="1" dirty="0">
                <a:solidFill>
                  <a:schemeClr val="bg2">
                    <a:lumMod val="50000"/>
                  </a:schemeClr>
                </a:solidFill>
                <a:latin typeface="+mn-lt"/>
              </a:rPr>
              <a:t>1.CREATE DATABASE</a:t>
            </a:r>
          </a:p>
        </p:txBody>
      </p:sp>
      <p:sp>
        <p:nvSpPr>
          <p:cNvPr id="3" name="Text Placeholder 2">
            <a:extLst>
              <a:ext uri="{FF2B5EF4-FFF2-40B4-BE49-F238E27FC236}">
                <a16:creationId xmlns="" xmlns:a16="http://schemas.microsoft.com/office/drawing/2014/main" id="{89C6F844-B138-82F8-6BB8-34B905BD7A12}"/>
              </a:ext>
            </a:extLst>
          </p:cNvPr>
          <p:cNvSpPr>
            <a:spLocks noGrp="1"/>
          </p:cNvSpPr>
          <p:nvPr>
            <p:ph idx="1"/>
          </p:nvPr>
        </p:nvSpPr>
        <p:spPr>
          <a:xfrm>
            <a:off x="457200" y="955040"/>
            <a:ext cx="8229600" cy="3803929"/>
          </a:xfrm>
        </p:spPr>
        <p:txBody>
          <a:bodyPr>
            <a:noAutofit/>
          </a:bodyPr>
          <a:lstStyle/>
          <a:p>
            <a:pPr marL="114300" indent="0" algn="l">
              <a:buNone/>
            </a:pPr>
            <a:endParaRPr lang="en-US" sz="1400" dirty="0">
              <a:latin typeface="Times New Roman" panose="02020603050405020304" pitchFamily="18" charset="0"/>
              <a:cs typeface="Times New Roman" panose="02020603050405020304" pitchFamily="18" charset="0"/>
            </a:endParaRPr>
          </a:p>
          <a:p>
            <a:pPr marL="114300" indent="0" algn="just">
              <a:buNone/>
            </a:pPr>
            <a:r>
              <a:rPr lang="en-US" sz="1600" dirty="0">
                <a:latin typeface="Times New Roman" panose="02020603050405020304" pitchFamily="18" charset="0"/>
                <a:cs typeface="Times New Roman" panose="02020603050405020304" pitchFamily="18" charset="0"/>
              </a:rPr>
              <a:t>In this project,we done deploy a database on Amazon LightSail,this can be used by any LightSail instances or applications deployed in the same AWS Region. We build applications and system within LightSail without needing to use additional AWS services.</a:t>
            </a:r>
          </a:p>
          <a:p>
            <a:pPr marL="114300" indent="0" algn="l">
              <a:buNone/>
            </a:pPr>
            <a:r>
              <a:rPr lang="en-US" sz="2400" b="1" dirty="0">
                <a:solidFill>
                  <a:schemeClr val="bg2">
                    <a:lumMod val="50000"/>
                  </a:schemeClr>
                </a:solidFill>
                <a:latin typeface="Times New Roman" panose="02020603050405020304" pitchFamily="18" charset="0"/>
                <a:cs typeface="Times New Roman" panose="02020603050405020304" pitchFamily="18" charset="0"/>
              </a:rPr>
              <a:t>PROCESS</a:t>
            </a:r>
            <a:r>
              <a:rPr lang="en-US" sz="2400" b="1" dirty="0">
                <a:solidFill>
                  <a:srgbClr val="0070C0"/>
                </a:solidFill>
                <a:latin typeface="Times New Roman" panose="02020603050405020304" pitchFamily="18" charset="0"/>
                <a:cs typeface="Times New Roman" panose="02020603050405020304" pitchFamily="18" charset="0"/>
              </a:rPr>
              <a:t>:</a:t>
            </a:r>
          </a:p>
          <a:p>
            <a:pPr marL="4000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Go to the Amazon LightSail console. </a:t>
            </a:r>
          </a:p>
          <a:p>
            <a:pPr marL="4000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Select the Database tab.</a:t>
            </a:r>
          </a:p>
          <a:p>
            <a:pPr marL="4000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Choose Create database. Choose Change AWS Region and Availability Zone and select the Region and Availability Zone where you want your database to reside. </a:t>
            </a:r>
          </a:p>
          <a:p>
            <a:pPr marL="4000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Select your database. Currently LightSail supports MYSQL and PostgreSQL. Then select MySQL and use the latest version.</a:t>
            </a:r>
          </a:p>
          <a:p>
            <a:pPr marL="4000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Choose Specify login credentials.</a:t>
            </a:r>
          </a:p>
        </p:txBody>
      </p:sp>
    </p:spTree>
    <p:extLst>
      <p:ext uri="{BB962C8B-B14F-4D97-AF65-F5344CB8AC3E}">
        <p14:creationId xmlns="" xmlns:p14="http://schemas.microsoft.com/office/powerpoint/2010/main" val="41841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A5636EFA-E402-8914-9D2A-44D03D5F5B4C}"/>
              </a:ext>
            </a:extLst>
          </p:cNvPr>
          <p:cNvSpPr txBox="1"/>
          <p:nvPr/>
        </p:nvSpPr>
        <p:spPr>
          <a:xfrm>
            <a:off x="475785" y="390578"/>
            <a:ext cx="4572000" cy="461665"/>
          </a:xfrm>
          <a:prstGeom prst="rect">
            <a:avLst/>
          </a:prstGeom>
          <a:noFill/>
        </p:spPr>
        <p:txBody>
          <a:bodyPr wrap="square">
            <a:spAutoFi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PROCESS:</a:t>
            </a:r>
          </a:p>
        </p:txBody>
      </p:sp>
      <p:sp>
        <p:nvSpPr>
          <p:cNvPr id="9" name="TextBox 8">
            <a:extLst>
              <a:ext uri="{FF2B5EF4-FFF2-40B4-BE49-F238E27FC236}">
                <a16:creationId xmlns="" xmlns:a16="http://schemas.microsoft.com/office/drawing/2014/main" id="{11C2AA8B-D847-47D6-1665-D003871CE944}"/>
              </a:ext>
            </a:extLst>
          </p:cNvPr>
          <p:cNvSpPr txBox="1"/>
          <p:nvPr/>
        </p:nvSpPr>
        <p:spPr>
          <a:xfrm>
            <a:off x="442331" y="1069101"/>
            <a:ext cx="8325749" cy="3539430"/>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Ten you can create a database user name such as dbmasteruser or you can leave it blank and you will see default credentials after the database is deployed.</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By default, LightSail will create a strong password for your database instance,which will be shown in the console after the database is deployed.</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Give your database name. When deploying a LightSail database, you are actually deploying both a database instance and a new database on the instance.</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Enter DB-Instance-1.This is the name of the database instance,which you will see in the LightSail console under your database resources.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Choose Create database.it will take 10-15 minutes to deploy the database server. Until it is ready, the resource will be grayed out with a status of creating.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1290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253588-0EA0-D845-5BB4-5573164CCC69}"/>
              </a:ext>
            </a:extLst>
          </p:cNvPr>
          <p:cNvSpPr>
            <a:spLocks noGrp="1"/>
          </p:cNvSpPr>
          <p:nvPr>
            <p:ph type="title"/>
          </p:nvPr>
        </p:nvSpPr>
        <p:spPr/>
        <p:txBody>
          <a:bodyPr>
            <a:normAutofit/>
          </a:bodyPr>
          <a:lstStyle/>
          <a:p>
            <a:r>
              <a:rPr lang="en-IN" sz="2800" b="1" dirty="0">
                <a:solidFill>
                  <a:schemeClr val="bg2">
                    <a:lumMod val="25000"/>
                  </a:schemeClr>
                </a:solidFill>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 xmlns:a16="http://schemas.microsoft.com/office/drawing/2014/main" id="{55020992-973F-4636-827A-00A9B85065B5}"/>
              </a:ext>
            </a:extLst>
          </p:cNvPr>
          <p:cNvPicPr>
            <a:picLocks noChangeAspect="1"/>
          </p:cNvPicPr>
          <p:nvPr/>
        </p:nvPicPr>
        <p:blipFill>
          <a:blip r:embed="rId2"/>
          <a:stretch>
            <a:fillRect/>
          </a:stretch>
        </p:blipFill>
        <p:spPr>
          <a:xfrm>
            <a:off x="822960" y="1432560"/>
            <a:ext cx="7630160" cy="3230880"/>
          </a:xfrm>
          <a:prstGeom prst="rect">
            <a:avLst/>
          </a:prstGeom>
        </p:spPr>
      </p:pic>
    </p:spTree>
    <p:extLst>
      <p:ext uri="{BB962C8B-B14F-4D97-AF65-F5344CB8AC3E}">
        <p14:creationId xmlns="" xmlns:p14="http://schemas.microsoft.com/office/powerpoint/2010/main" val="389698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ED59FB92-2063-DC4D-A3E2-A517CF59266A}"/>
              </a:ext>
            </a:extLst>
          </p:cNvPr>
          <p:cNvSpPr txBox="1"/>
          <p:nvPr/>
        </p:nvSpPr>
        <p:spPr>
          <a:xfrm>
            <a:off x="390292" y="322143"/>
            <a:ext cx="7209389" cy="518577"/>
          </a:xfrm>
          <a:prstGeom prst="rect">
            <a:avLst/>
          </a:prstGeom>
          <a:noFill/>
        </p:spPr>
        <p:txBody>
          <a:bodyPr wrap="square">
            <a:spAutoFit/>
          </a:bodyPr>
          <a:lstStyle/>
          <a:p>
            <a:r>
              <a:rPr lang="en-IN" sz="2800" dirty="0">
                <a:solidFill>
                  <a:schemeClr val="bg2">
                    <a:lumMod val="50000"/>
                  </a:schemeClr>
                </a:solidFill>
                <a:latin typeface="Times New Roman" panose="02020603050405020304" pitchFamily="18" charset="0"/>
                <a:cs typeface="Times New Roman" panose="02020603050405020304" pitchFamily="18" charset="0"/>
              </a:rPr>
              <a:t>2.CREATE INSTANCE</a:t>
            </a:r>
            <a:r>
              <a:rPr lang="en-IN" dirty="0"/>
              <a:t> </a:t>
            </a:r>
          </a:p>
        </p:txBody>
      </p:sp>
      <p:sp>
        <p:nvSpPr>
          <p:cNvPr id="8" name="TextBox 7">
            <a:extLst>
              <a:ext uri="{FF2B5EF4-FFF2-40B4-BE49-F238E27FC236}">
                <a16:creationId xmlns="" xmlns:a16="http://schemas.microsoft.com/office/drawing/2014/main" id="{7BD7DABD-B71E-57D2-1AFA-6A145672155E}"/>
              </a:ext>
            </a:extLst>
          </p:cNvPr>
          <p:cNvSpPr txBox="1"/>
          <p:nvPr/>
        </p:nvSpPr>
        <p:spPr>
          <a:xfrm>
            <a:off x="390292" y="1194521"/>
            <a:ext cx="7616283" cy="584775"/>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This allows you to build applications and systems within LightSail without needing to use additional to use additional AWS services. </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FF92B4F7-2E04-2AA8-698C-3EE492B3D147}"/>
              </a:ext>
            </a:extLst>
          </p:cNvPr>
          <p:cNvSpPr txBox="1"/>
          <p:nvPr/>
        </p:nvSpPr>
        <p:spPr>
          <a:xfrm>
            <a:off x="390292" y="1810075"/>
            <a:ext cx="4575717" cy="461665"/>
          </a:xfrm>
          <a:prstGeom prst="rect">
            <a:avLst/>
          </a:prstGeom>
          <a:noFill/>
        </p:spPr>
        <p:txBody>
          <a:bodyPr wrap="square">
            <a:spAutoFit/>
          </a:bodyPr>
          <a:lstStyle/>
          <a:p>
            <a:r>
              <a:rPr lang="en-US" sz="2400" dirty="0">
                <a:solidFill>
                  <a:srgbClr val="002060"/>
                </a:solidFill>
                <a:latin typeface="Times New Roman" panose="02020603050405020304" pitchFamily="18" charset="0"/>
                <a:cs typeface="Times New Roman" panose="02020603050405020304" pitchFamily="18" charset="0"/>
              </a:rPr>
              <a:t>Step-by-Step “Create Instance”</a:t>
            </a:r>
            <a:endParaRPr lang="en-IN" sz="2400" dirty="0">
              <a:solidFill>
                <a:srgbClr val="00206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 xmlns:a16="http://schemas.microsoft.com/office/drawing/2014/main" id="{6648FCF6-292F-5F6E-21D6-4494DC036E9C}"/>
              </a:ext>
            </a:extLst>
          </p:cNvPr>
          <p:cNvSpPr txBox="1"/>
          <p:nvPr/>
        </p:nvSpPr>
        <p:spPr>
          <a:xfrm>
            <a:off x="390292" y="2379319"/>
            <a:ext cx="8418427" cy="2800767"/>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will deploy a LightSail Ubuntu instance that we can use to remote into our database instance and perform some administrative tasks. Choose the LightSail icon or the </a:t>
            </a:r>
            <a:r>
              <a:rPr lang="en-US" sz="1600" b="1" dirty="0">
                <a:latin typeface="Times New Roman" panose="02020603050405020304" pitchFamily="18" charset="0"/>
                <a:cs typeface="Times New Roman" panose="02020603050405020304" pitchFamily="18" charset="0"/>
              </a:rPr>
              <a:t>Home</a:t>
            </a:r>
            <a:r>
              <a:rPr lang="en-US" sz="1600" dirty="0">
                <a:latin typeface="Times New Roman" panose="02020603050405020304" pitchFamily="18" charset="0"/>
                <a:cs typeface="Times New Roman" panose="02020603050405020304" pitchFamily="18" charset="0"/>
              </a:rPr>
              <a:t> button at the top of the LightSail console, which will take the </a:t>
            </a:r>
            <a:r>
              <a:rPr lang="en-US" sz="1600" b="1" dirty="0">
                <a:latin typeface="Times New Roman" panose="02020603050405020304" pitchFamily="18" charset="0"/>
                <a:cs typeface="Times New Roman" panose="02020603050405020304" pitchFamily="18" charset="0"/>
              </a:rPr>
              <a:t>instances </a:t>
            </a:r>
            <a:r>
              <a:rPr lang="en-US" sz="1600" dirty="0">
                <a:latin typeface="Times New Roman" panose="02020603050405020304" pitchFamily="18" charset="0"/>
                <a:cs typeface="Times New Roman" panose="02020603050405020304" pitchFamily="18" charset="0"/>
              </a:rPr>
              <a:t>page.</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Choose a “</a:t>
            </a:r>
            <a:r>
              <a:rPr lang="en-US" sz="1600" b="1" dirty="0">
                <a:latin typeface="Times New Roman" panose="02020603050405020304" pitchFamily="18" charset="0"/>
                <a:cs typeface="Times New Roman" panose="02020603050405020304" pitchFamily="18" charset="0"/>
              </a:rPr>
              <a:t>Create instance”.</a:t>
            </a:r>
          </a:p>
          <a:p>
            <a:pPr marL="285750"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select the corresponding Region.Otherwise,choose OS Only Select a blueprint and select the latest Ubuntu blueprint.</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15004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4CE8A186-7A9F-CC7B-8430-5CACAE79EBF4}"/>
              </a:ext>
            </a:extLst>
          </p:cNvPr>
          <p:cNvSpPr txBox="1"/>
          <p:nvPr/>
        </p:nvSpPr>
        <p:spPr>
          <a:xfrm>
            <a:off x="579120" y="1595120"/>
            <a:ext cx="8097520" cy="2554545"/>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Choose </a:t>
            </a:r>
            <a:r>
              <a:rPr lang="en-US" sz="1600" b="1" dirty="0">
                <a:latin typeface="Times New Roman" panose="02020603050405020304" pitchFamily="18" charset="0"/>
                <a:cs typeface="Times New Roman" panose="02020603050405020304" pitchFamily="18" charset="0"/>
              </a:rPr>
              <a:t>Add launch script. </a:t>
            </a:r>
            <a:r>
              <a:rPr lang="en-US" sz="1600" dirty="0">
                <a:latin typeface="Times New Roman" panose="02020603050405020304" pitchFamily="18" charset="0"/>
                <a:cs typeface="Times New Roman" panose="02020603050405020304" pitchFamily="18" charset="0"/>
              </a:rPr>
              <a:t>This will run code at the  end of deploying this instance. You will use the launce script to add the MySQL client, allowing you to remotely connect to your database instance and perform administrative tasks.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Select the $5/$3.50 USD per month instance plan. For large applications or websites, you can select the instance plan according to your requirements.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identify your instance, enter Ubuntu-1,then choose </a:t>
            </a:r>
            <a:r>
              <a:rPr lang="en-US" sz="1600" b="1" dirty="0">
                <a:latin typeface="Times New Roman" panose="02020603050405020304" pitchFamily="18" charset="0"/>
                <a:cs typeface="Times New Roman" panose="02020603050405020304" pitchFamily="18" charset="0"/>
              </a:rPr>
              <a:t>Create instance.</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showing the </a:t>
            </a:r>
            <a:r>
              <a:rPr lang="en-US" sz="1600" b="1" dirty="0">
                <a:latin typeface="Times New Roman" panose="02020603050405020304" pitchFamily="18" charset="0"/>
                <a:cs typeface="Times New Roman" panose="02020603050405020304" pitchFamily="18" charset="0"/>
              </a:rPr>
              <a:t>create instance </a:t>
            </a:r>
            <a:r>
              <a:rPr lang="en-US" sz="1600" dirty="0">
                <a:latin typeface="Times New Roman" panose="02020603050405020304" pitchFamily="18" charset="0"/>
                <a:cs typeface="Times New Roman" panose="02020603050405020304" pitchFamily="18" charset="0"/>
              </a:rPr>
              <a:t>in the page. </a:t>
            </a:r>
          </a:p>
        </p:txBody>
      </p:sp>
      <p:sp>
        <p:nvSpPr>
          <p:cNvPr id="9" name="TextBox 8">
            <a:extLst>
              <a:ext uri="{FF2B5EF4-FFF2-40B4-BE49-F238E27FC236}">
                <a16:creationId xmlns="" xmlns:a16="http://schemas.microsoft.com/office/drawing/2014/main" id="{7DA7C585-9825-3FD1-9521-2AA566E085C7}"/>
              </a:ext>
            </a:extLst>
          </p:cNvPr>
          <p:cNvSpPr txBox="1"/>
          <p:nvPr/>
        </p:nvSpPr>
        <p:spPr>
          <a:xfrm>
            <a:off x="660400" y="233681"/>
            <a:ext cx="5071326" cy="954107"/>
          </a:xfrm>
          <a:prstGeom prst="rect">
            <a:avLst/>
          </a:prstGeom>
          <a:noFill/>
        </p:spPr>
        <p:txBody>
          <a:bodyPr wrap="square">
            <a:sp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2400" dirty="0">
                <a:solidFill>
                  <a:schemeClr val="bg2">
                    <a:lumMod val="25000"/>
                  </a:schemeClr>
                </a:solidFill>
                <a:latin typeface="Times New Roman" panose="02020603050405020304" pitchFamily="18" charset="0"/>
                <a:cs typeface="Times New Roman" panose="02020603050405020304" pitchFamily="18" charset="0"/>
              </a:rPr>
              <a:t>Step-by-Step “Create Instance” </a:t>
            </a:r>
            <a:endParaRPr lang="en-IN" sz="2400" dirty="0">
              <a:solidFill>
                <a:schemeClr val="bg2">
                  <a:lumMod val="25000"/>
                </a:schemeClr>
              </a:solidFill>
            </a:endParaRPr>
          </a:p>
        </p:txBody>
      </p:sp>
    </p:spTree>
    <p:extLst>
      <p:ext uri="{BB962C8B-B14F-4D97-AF65-F5344CB8AC3E}">
        <p14:creationId xmlns="" xmlns:p14="http://schemas.microsoft.com/office/powerpoint/2010/main" val="13946771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942</TotalTime>
  <Words>843</Words>
  <Application>Microsoft Office PowerPoint</Application>
  <PresentationFormat>On-screen Show (16:9)</PresentationFormat>
  <Paragraphs>92</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Retrospect</vt:lpstr>
      <vt:lpstr>SHORT - TERM PROJECT </vt:lpstr>
      <vt:lpstr>   EXECUTIVE SUMMARY</vt:lpstr>
      <vt:lpstr>Slide 3</vt:lpstr>
      <vt:lpstr> MAIN TOPICS</vt:lpstr>
      <vt:lpstr>1.CREATE DATABASE</vt:lpstr>
      <vt:lpstr>Slide 6</vt:lpstr>
      <vt:lpstr>OUTPUT</vt:lpstr>
      <vt:lpstr>Slide 8</vt:lpstr>
      <vt:lpstr>Slide 9</vt:lpstr>
      <vt:lpstr>Slide 10</vt:lpstr>
      <vt:lpstr>HOW TO  USE UBUNTU SERVER WITH  MYSQL </vt:lpstr>
      <vt:lpstr>Slide 12</vt:lpstr>
      <vt:lpstr>Slide 13</vt:lpstr>
      <vt:lpstr>Slide 14</vt:lpstr>
      <vt:lpstr>  OUTPUT</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CSOP –name ( Your Survey Name)</dc:title>
  <dc:creator>bharadwaja akondi</dc:creator>
  <cp:lastModifiedBy>DELL</cp:lastModifiedBy>
  <cp:revision>143</cp:revision>
  <dcterms:created xsi:type="dcterms:W3CDTF">2022-08-28T17:17:05Z</dcterms:created>
  <dcterms:modified xsi:type="dcterms:W3CDTF">2025-03-17T12:57:11Z</dcterms:modified>
</cp:coreProperties>
</file>