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0"/>
  </p:notesMasterIdLst>
  <p:sldIdLst>
    <p:sldId id="256" r:id="rId2"/>
    <p:sldId id="263" r:id="rId3"/>
    <p:sldId id="273" r:id="rId4"/>
    <p:sldId id="257" r:id="rId5"/>
    <p:sldId id="264" r:id="rId6"/>
    <p:sldId id="274" r:id="rId7"/>
    <p:sldId id="265" r:id="rId8"/>
    <p:sldId id="275" r:id="rId9"/>
    <p:sldId id="282" r:id="rId10"/>
    <p:sldId id="266" r:id="rId11"/>
    <p:sldId id="281" r:id="rId12"/>
    <p:sldId id="276" r:id="rId13"/>
    <p:sldId id="267" r:id="rId14"/>
    <p:sldId id="277" r:id="rId15"/>
    <p:sldId id="278" r:id="rId16"/>
    <p:sldId id="268" r:id="rId17"/>
    <p:sldId id="283" r:id="rId18"/>
    <p:sldId id="280"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4" roundtripDataSignature="AMtx7mjnhe9z/UKFzKnIl6wCsH+d09mMs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lesh Erothu" initials="DE" lastIdx="1" clrIdx="0">
    <p:extLst>
      <p:ext uri="{19B8F6BF-5375-455C-9EA6-DF929625EA0E}">
        <p15:presenceInfo xmlns:p15="http://schemas.microsoft.com/office/powerpoint/2012/main" userId="f046915be5d7df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33208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2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03065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211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6677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01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21223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4661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325064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6213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6859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149887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5356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2492393" y="817920"/>
            <a:ext cx="4049486" cy="1207008"/>
          </a:xfrm>
          <a:prstGeom prst="rect">
            <a:avLst/>
          </a:prstGeom>
          <a:noFill/>
          <a:ln>
            <a:noFill/>
          </a:ln>
        </p:spPr>
        <p:txBody>
          <a:bodyPr spcFirstLastPara="1" wrap="square" lIns="91425" tIns="45700" rIns="91425" bIns="45700" anchor="ctr" anchorCtr="0">
            <a:noAutofit/>
          </a:bodyPr>
          <a:lstStyle/>
          <a:p>
            <a:pPr algn="ctr">
              <a:buClr>
                <a:srgbClr val="366092"/>
              </a:buClr>
              <a:buSzPts val="4400"/>
            </a:pPr>
            <a:r>
              <a:rPr lang="en-GB" sz="3800" b="1" dirty="0">
                <a:solidFill>
                  <a:srgbClr val="366092"/>
                </a:solidFill>
                <a:latin typeface="Bookman Old Style"/>
                <a:ea typeface="Cambria"/>
                <a:cs typeface="Cambria"/>
              </a:rPr>
              <a:t>SHORT - TERM</a:t>
            </a:r>
            <a:br>
              <a:rPr lang="en-GB" sz="3800" b="1" dirty="0">
                <a:solidFill>
                  <a:srgbClr val="366092"/>
                </a:solidFill>
                <a:latin typeface="Bookman Old Style"/>
                <a:ea typeface="Cambria"/>
                <a:cs typeface="Cambria"/>
              </a:rPr>
            </a:br>
            <a:r>
              <a:rPr lang="en-IN" sz="3800" b="1" dirty="0">
                <a:solidFill>
                  <a:srgbClr val="366092"/>
                </a:solidFill>
                <a:latin typeface="Bookman Old Style"/>
                <a:ea typeface="Cambria"/>
                <a:cs typeface="Cambria"/>
              </a:rPr>
              <a:t>PROJECT </a:t>
            </a:r>
            <a:endParaRPr lang="en-GB" sz="3800" b="1" dirty="0">
              <a:solidFill>
                <a:srgbClr val="366092"/>
              </a:solidFill>
              <a:latin typeface="Bookman Old Style" panose="02050604050505020204" pitchFamily="18" charset="0"/>
              <a:ea typeface="Cambria"/>
              <a:cs typeface="Cambria"/>
            </a:endParaRPr>
          </a:p>
        </p:txBody>
      </p:sp>
      <p:sp>
        <p:nvSpPr>
          <p:cNvPr id="85" name="Google Shape;85;p1"/>
          <p:cNvSpPr txBox="1"/>
          <p:nvPr/>
        </p:nvSpPr>
        <p:spPr>
          <a:xfrm>
            <a:off x="6321443" y="2681551"/>
            <a:ext cx="2152721" cy="286997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lang="en-GB" b="1" i="0" strike="noStrike" cap="none" dirty="0">
              <a:solidFill>
                <a:schemeClr val="dk1"/>
              </a:solidFill>
              <a:latin typeface="Cambria"/>
              <a:ea typeface="Cambria"/>
              <a:cs typeface="Cambria"/>
              <a:sym typeface="Cambria"/>
            </a:endParaRPr>
          </a:p>
          <a:p>
            <a:pPr marL="0" marR="0" lvl="0" indent="0" algn="just" rtl="0">
              <a:lnSpc>
                <a:spcPct val="150000"/>
              </a:lnSpc>
              <a:spcBef>
                <a:spcPts val="0"/>
              </a:spcBef>
              <a:spcAft>
                <a:spcPts val="0"/>
              </a:spcAft>
              <a:buNone/>
            </a:pPr>
            <a:r>
              <a:rPr lang="en-GB" b="1" i="0" strike="noStrike" cap="none" dirty="0">
                <a:solidFill>
                  <a:schemeClr val="dk1"/>
                </a:solidFill>
                <a:latin typeface="Cambria"/>
                <a:ea typeface="Cambria"/>
                <a:cs typeface="Cambria"/>
                <a:sym typeface="Cambria"/>
              </a:rPr>
              <a:t>Presented By:</a:t>
            </a:r>
            <a:endParaRPr b="1" i="0" strike="noStrike" cap="none" dirty="0">
              <a:solidFill>
                <a:schemeClr val="dk1"/>
              </a:solidFill>
              <a:latin typeface="Cambria"/>
              <a:ea typeface="Cambria"/>
              <a:cs typeface="Cambria"/>
              <a:sym typeface="Cambria"/>
            </a:endParaRPr>
          </a:p>
          <a:p>
            <a:pPr>
              <a:lnSpc>
                <a:spcPct val="150000"/>
              </a:lnSpc>
            </a:pPr>
            <a:r>
              <a:rPr lang="en-GB" sz="1100" b="1" dirty="0">
                <a:solidFill>
                  <a:schemeClr val="dk1"/>
                </a:solidFill>
                <a:latin typeface="Cambria"/>
                <a:ea typeface="Cambria"/>
                <a:cs typeface="Cambria"/>
                <a:sym typeface="Cambria"/>
              </a:rPr>
              <a:t>Group-3:</a:t>
            </a:r>
            <a:endParaRPr lang="en-GB" sz="1100" dirty="0">
              <a:solidFill>
                <a:schemeClr val="dk1"/>
              </a:solidFill>
              <a:latin typeface="Cambria"/>
              <a:ea typeface="Cambria"/>
              <a:cs typeface="Cambria"/>
            </a:endParaRPr>
          </a:p>
          <a:p>
            <a:pPr>
              <a:lnSpc>
                <a:spcPct val="150000"/>
              </a:lnSpc>
            </a:pPr>
            <a:r>
              <a:rPr lang="en-GB" sz="1100" dirty="0">
                <a:solidFill>
                  <a:schemeClr val="dk1"/>
                </a:solidFill>
                <a:latin typeface="Cambria"/>
                <a:ea typeface="Cambria"/>
                <a:cs typeface="Cambria"/>
                <a:sym typeface="Cambria"/>
              </a:rPr>
              <a:t>22551A0570 – Surya</a:t>
            </a:r>
          </a:p>
          <a:p>
            <a:pPr>
              <a:lnSpc>
                <a:spcPct val="150000"/>
              </a:lnSpc>
            </a:pPr>
            <a:r>
              <a:rPr lang="en-GB" sz="1100" dirty="0">
                <a:solidFill>
                  <a:schemeClr val="dk1"/>
                </a:solidFill>
                <a:latin typeface="Cambria"/>
                <a:ea typeface="Cambria"/>
                <a:cs typeface="Cambria"/>
                <a:sym typeface="Cambria"/>
              </a:rPr>
              <a:t>22551A05F1 – Erina</a:t>
            </a:r>
          </a:p>
          <a:p>
            <a:pPr>
              <a:lnSpc>
                <a:spcPct val="150000"/>
              </a:lnSpc>
            </a:pPr>
            <a:r>
              <a:rPr lang="en-GB" sz="1100" dirty="0">
                <a:solidFill>
                  <a:schemeClr val="dk1"/>
                </a:solidFill>
                <a:latin typeface="Cambria"/>
                <a:ea typeface="Cambria"/>
                <a:cs typeface="Cambria"/>
                <a:sym typeface="Cambria"/>
              </a:rPr>
              <a:t>22551A05K1 –</a:t>
            </a:r>
            <a:r>
              <a:rPr lang="en-GB" sz="1100" dirty="0" err="1">
                <a:solidFill>
                  <a:schemeClr val="dk1"/>
                </a:solidFill>
                <a:latin typeface="Cambria"/>
                <a:ea typeface="Cambria"/>
                <a:cs typeface="Cambria"/>
                <a:sym typeface="Cambria"/>
              </a:rPr>
              <a:t>Shupta</a:t>
            </a:r>
            <a:endParaRPr lang="en-GB" sz="1100" dirty="0">
              <a:solidFill>
                <a:schemeClr val="dk1"/>
              </a:solidFill>
              <a:latin typeface="Cambria"/>
              <a:ea typeface="Cambria"/>
              <a:cs typeface="Cambria"/>
              <a:sym typeface="Cambria"/>
            </a:endParaRPr>
          </a:p>
          <a:p>
            <a:pPr>
              <a:lnSpc>
                <a:spcPct val="150000"/>
              </a:lnSpc>
            </a:pPr>
            <a:r>
              <a:rPr lang="en-GB" sz="1100" dirty="0">
                <a:solidFill>
                  <a:schemeClr val="dk1"/>
                </a:solidFill>
                <a:latin typeface="Cambria"/>
                <a:ea typeface="Cambria"/>
                <a:cs typeface="Cambria"/>
                <a:sym typeface="Cambria"/>
              </a:rPr>
              <a:t>22551A4618 - Vignesh</a:t>
            </a:r>
          </a:p>
          <a:p>
            <a:pPr>
              <a:lnSpc>
                <a:spcPct val="150000"/>
              </a:lnSpc>
            </a:pPr>
            <a:endParaRPr lang="en-GB" sz="1100" dirty="0">
              <a:solidFill>
                <a:schemeClr val="dk1"/>
              </a:solidFill>
              <a:latin typeface="Cambria"/>
              <a:ea typeface="Cambria"/>
              <a:cs typeface="Cambria"/>
            </a:endParaRPr>
          </a:p>
          <a:p>
            <a:pPr>
              <a:lnSpc>
                <a:spcPct val="150000"/>
              </a:lnSpc>
            </a:pPr>
            <a:endParaRPr sz="1100" dirty="0">
              <a:solidFill>
                <a:schemeClr val="dk1"/>
              </a:solidFill>
              <a:latin typeface="Cambria"/>
              <a:ea typeface="Cambria"/>
              <a:cs typeface="Cambria"/>
              <a:sym typeface="Cambria"/>
            </a:endParaRPr>
          </a:p>
          <a:p>
            <a:pPr marL="0" marR="0" lvl="0" indent="0" algn="l" rtl="0">
              <a:spcBef>
                <a:spcPts val="0"/>
              </a:spcBef>
              <a:spcAft>
                <a:spcPts val="0"/>
              </a:spcAft>
              <a:buNone/>
            </a:pPr>
            <a:endParaRPr sz="1100" u="sng" dirty="0">
              <a:solidFill>
                <a:schemeClr val="dk1"/>
              </a:solidFill>
              <a:latin typeface="Cambria"/>
              <a:ea typeface="Cambria"/>
              <a:cs typeface="Cambria"/>
              <a:sym typeface="Cambria"/>
            </a:endParaRPr>
          </a:p>
        </p:txBody>
      </p:sp>
      <p:sp>
        <p:nvSpPr>
          <p:cNvPr id="86" name="Google Shape;86;p1"/>
          <p:cNvSpPr txBox="1"/>
          <p:nvPr/>
        </p:nvSpPr>
        <p:spPr>
          <a:xfrm>
            <a:off x="509097" y="4346353"/>
            <a:ext cx="4286400" cy="292347"/>
          </a:xfrm>
          <a:prstGeom prst="rect">
            <a:avLst/>
          </a:prstGeom>
          <a:noFill/>
          <a:ln>
            <a:noFill/>
          </a:ln>
        </p:spPr>
        <p:txBody>
          <a:bodyPr spcFirstLastPara="1" wrap="square" lIns="91425" tIns="45700" rIns="91425" bIns="45700" anchor="t" anchorCtr="0">
            <a:spAutoFit/>
          </a:bodyPr>
          <a:lstStyle/>
          <a:p>
            <a:r>
              <a:rPr lang="en-GB" sz="1300" b="1" dirty="0">
                <a:solidFill>
                  <a:schemeClr val="dk1"/>
                </a:solidFill>
                <a:latin typeface="Cambria"/>
                <a:ea typeface="Cambria"/>
                <a:cs typeface="Cambria"/>
                <a:sym typeface="Cambria"/>
              </a:rPr>
              <a:t>Under the guidance of: Mr.</a:t>
            </a:r>
            <a:r>
              <a:rPr lang="en-US" sz="1300" b="1" dirty="0">
                <a:solidFill>
                  <a:schemeClr val="dk1"/>
                </a:solidFill>
                <a:latin typeface="Cambria"/>
                <a:ea typeface="Cambria"/>
                <a:cs typeface="Cambria"/>
                <a:sym typeface="Cambria"/>
              </a:rPr>
              <a:t>SIVA SANKAR RAMADEV</a:t>
            </a:r>
          </a:p>
        </p:txBody>
      </p:sp>
      <p:pic>
        <p:nvPicPr>
          <p:cNvPr id="3" name="Picture 2">
            <a:extLst>
              <a:ext uri="{FF2B5EF4-FFF2-40B4-BE49-F238E27FC236}">
                <a16:creationId xmlns:a16="http://schemas.microsoft.com/office/drawing/2014/main" id="{F6B57F80-6E60-4622-8291-53CB4B3BE8A7}"/>
              </a:ext>
            </a:extLst>
          </p:cNvPr>
          <p:cNvPicPr>
            <a:picLocks noChangeAspect="1"/>
          </p:cNvPicPr>
          <p:nvPr/>
        </p:nvPicPr>
        <p:blipFill>
          <a:blip r:embed="rId4"/>
          <a:stretch>
            <a:fillRect/>
          </a:stretch>
        </p:blipFill>
        <p:spPr>
          <a:xfrm>
            <a:off x="7711200" y="460800"/>
            <a:ext cx="983400" cy="662400"/>
          </a:xfrm>
          <a:prstGeom prst="rect">
            <a:avLst/>
          </a:prstGeom>
        </p:spPr>
      </p:pic>
      <p:sp>
        <p:nvSpPr>
          <p:cNvPr id="4" name="TextBox 3">
            <a:extLst>
              <a:ext uri="{FF2B5EF4-FFF2-40B4-BE49-F238E27FC236}">
                <a16:creationId xmlns:a16="http://schemas.microsoft.com/office/drawing/2014/main" id="{4A1C4BF4-C458-4C1D-A295-E412D4C978D2}"/>
              </a:ext>
            </a:extLst>
          </p:cNvPr>
          <p:cNvSpPr txBox="1"/>
          <p:nvPr/>
        </p:nvSpPr>
        <p:spPr>
          <a:xfrm>
            <a:off x="1224280" y="2156251"/>
            <a:ext cx="6695440" cy="830997"/>
          </a:xfrm>
          <a:prstGeom prst="rect">
            <a:avLst/>
          </a:prstGeom>
          <a:noFill/>
        </p:spPr>
        <p:txBody>
          <a:bodyPr wrap="square" rtlCol="0">
            <a:spAutoFit/>
          </a:bodyPr>
          <a:lstStyle/>
          <a:p>
            <a:pPr algn="ctr"/>
            <a:r>
              <a:rPr lang="en-US" sz="2400" b="1" dirty="0">
                <a:solidFill>
                  <a:schemeClr val="accent3"/>
                </a:solidFill>
                <a:latin typeface="Times New Roman" panose="02020603050405020304" pitchFamily="18" charset="0"/>
                <a:cs typeface="Times New Roman" panose="02020603050405020304" pitchFamily="18" charset="0"/>
              </a:rPr>
              <a:t>GETTING  STARTED  WITH  AMAZON S3 MULTI - REGION  ACCESS  POINT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CE8A186-7A9F-CC7B-8430-5CACAE79EBF4}"/>
              </a:ext>
            </a:extLst>
          </p:cNvPr>
          <p:cNvSpPr txBox="1"/>
          <p:nvPr/>
        </p:nvSpPr>
        <p:spPr>
          <a:xfrm>
            <a:off x="635000" y="1595120"/>
            <a:ext cx="8097520" cy="3293209"/>
          </a:xfrm>
          <a:prstGeom prst="rect">
            <a:avLst/>
          </a:prstGeom>
          <a:noFill/>
        </p:spPr>
        <p:txBody>
          <a:bodyPr wrap="square">
            <a:spAutoFit/>
          </a:bodyPr>
          <a:lstStyle/>
          <a:p>
            <a:pPr marL="285750" indent="-285750" algn="just">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Select the name of your Multi-Region Access Point to configure additional settings and copy the ARN.</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Select the </a:t>
            </a:r>
            <a:r>
              <a:rPr lang="en-US" sz="1600" b="0" i="0" dirty="0">
                <a:solidFill>
                  <a:srgbClr val="333333"/>
                </a:solidFill>
                <a:effectLst/>
                <a:latin typeface="Times New Roman" panose="02020603050405020304" pitchFamily="18" charset="0"/>
                <a:cs typeface="Times New Roman" panose="02020603050405020304" pitchFamily="18" charset="0"/>
              </a:rPr>
              <a:t>Replication and failover tab. The Replication and failover overview (Replication) map shows the AWS Regions of the buckets that you added to the Multi-Region Access Point. The lack of arrows shows that S3 Cross-Region Replication has not yet been configured.</a:t>
            </a:r>
          </a:p>
          <a:p>
            <a:pPr marL="285750" indent="-285750" algn="just">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Choose Replication rules and select </a:t>
            </a:r>
            <a:r>
              <a:rPr lang="en-US" sz="1600" b="1" i="0" dirty="0">
                <a:solidFill>
                  <a:srgbClr val="333333"/>
                </a:solidFill>
                <a:effectLst/>
                <a:latin typeface="Times New Roman" panose="02020603050405020304" pitchFamily="18" charset="0"/>
                <a:cs typeface="Times New Roman" panose="02020603050405020304" pitchFamily="18" charset="0"/>
              </a:rPr>
              <a:t>Create replication rules</a:t>
            </a:r>
            <a:r>
              <a:rPr lang="en-US" sz="1600" b="0" i="0" dirty="0">
                <a:solidFill>
                  <a:srgbClr val="333333"/>
                </a:solidFill>
                <a:effectLst/>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Choose the Replicate objects among all specified buckets template.</a:t>
            </a:r>
          </a:p>
          <a:p>
            <a:pPr marL="285750" indent="-285750" algn="just">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Select all the included buckets and choose Enable Bucket Versioning.</a:t>
            </a:r>
          </a:p>
          <a:p>
            <a:pPr marL="285750" indent="-285750" algn="just">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For Scope, choose Apply to all objects in the bucket</a:t>
            </a:r>
            <a:r>
              <a:rPr lang="en-US" sz="1600" dirty="0">
                <a:solidFill>
                  <a:srgbClr val="333333"/>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Then, select </a:t>
            </a:r>
            <a:r>
              <a:rPr lang="en-US" sz="1600" b="1" i="0" dirty="0">
                <a:solidFill>
                  <a:srgbClr val="333333"/>
                </a:solidFill>
                <a:effectLst/>
                <a:latin typeface="Times New Roman" panose="02020603050405020304" pitchFamily="18" charset="0"/>
                <a:cs typeface="Times New Roman" panose="02020603050405020304" pitchFamily="18" charset="0"/>
              </a:rPr>
              <a:t>Create replication rules</a:t>
            </a:r>
            <a:r>
              <a:rPr lang="en-US" sz="1600" b="0" i="0" dirty="0">
                <a:solidFill>
                  <a:srgbClr val="333333"/>
                </a:solidFill>
                <a:effectLst/>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US" sz="1600" b="0" i="0" dirty="0">
              <a:solidFill>
                <a:srgbClr val="333333"/>
              </a:solidFill>
              <a:effectLst/>
              <a:latin typeface="AmazonEmber"/>
            </a:endParaRP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DA7C585-9825-3FD1-9521-2AA566E085C7}"/>
              </a:ext>
            </a:extLst>
          </p:cNvPr>
          <p:cNvSpPr txBox="1"/>
          <p:nvPr/>
        </p:nvSpPr>
        <p:spPr>
          <a:xfrm>
            <a:off x="635000" y="467361"/>
            <a:ext cx="7874000" cy="461665"/>
          </a:xfrm>
          <a:prstGeom prst="rect">
            <a:avLst/>
          </a:prstGeom>
          <a:noFill/>
        </p:spPr>
        <p:txBody>
          <a:bodyPr wrap="square">
            <a:spAutoFit/>
          </a:bodyPr>
          <a:lstStyle/>
          <a:p>
            <a:r>
              <a:rPr lang="en-US" sz="2400" b="1" dirty="0">
                <a:solidFill>
                  <a:schemeClr val="bg2">
                    <a:lumMod val="25000"/>
                  </a:schemeClr>
                </a:solidFill>
                <a:latin typeface="Times New Roman" panose="02020603050405020304" pitchFamily="18" charset="0"/>
                <a:cs typeface="Times New Roman" panose="02020603050405020304" pitchFamily="18" charset="0"/>
              </a:rPr>
              <a:t>Configure S3 Replication AND Failover Configuration :</a:t>
            </a:r>
            <a:endParaRPr lang="en-IN" sz="2400" b="1" dirty="0">
              <a:solidFill>
                <a:schemeClr val="bg2">
                  <a:lumMod val="25000"/>
                </a:schemeClr>
              </a:solidFill>
            </a:endParaRPr>
          </a:p>
        </p:txBody>
      </p:sp>
    </p:spTree>
    <p:extLst>
      <p:ext uri="{BB962C8B-B14F-4D97-AF65-F5344CB8AC3E}">
        <p14:creationId xmlns:p14="http://schemas.microsoft.com/office/powerpoint/2010/main" val="139467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80A0-416B-4739-8158-9B62AE5D73D1}"/>
              </a:ext>
            </a:extLst>
          </p:cNvPr>
          <p:cNvSpPr>
            <a:spLocks noGrp="1"/>
          </p:cNvSpPr>
          <p:nvPr>
            <p:ph type="title"/>
          </p:nvPr>
        </p:nvSpPr>
        <p:spPr>
          <a:xfrm>
            <a:off x="254000" y="558799"/>
            <a:ext cx="9144000" cy="469901"/>
          </a:xfrm>
        </p:spPr>
        <p:txBody>
          <a:bodyPr>
            <a:normAutofit/>
          </a:bodyPr>
          <a:lstStyle/>
          <a:p>
            <a:r>
              <a:rPr lang="en-US" sz="2400" b="1" dirty="0">
                <a:solidFill>
                  <a:schemeClr val="bg2">
                    <a:lumMod val="25000"/>
                  </a:schemeClr>
                </a:solidFill>
                <a:latin typeface="Times New Roman" panose="02020603050405020304" pitchFamily="18" charset="0"/>
                <a:cs typeface="Times New Roman" panose="02020603050405020304" pitchFamily="18" charset="0"/>
              </a:rPr>
              <a:t>      Configure S3 Replication AND Failover Configuration :</a:t>
            </a:r>
            <a:endParaRPr lang="en-US" sz="2400" dirty="0"/>
          </a:p>
        </p:txBody>
      </p:sp>
      <p:sp>
        <p:nvSpPr>
          <p:cNvPr id="3" name="Content Placeholder 2">
            <a:extLst>
              <a:ext uri="{FF2B5EF4-FFF2-40B4-BE49-F238E27FC236}">
                <a16:creationId xmlns:a16="http://schemas.microsoft.com/office/drawing/2014/main" id="{6D22C541-9686-4291-A7FF-A1000A3BBB62}"/>
              </a:ext>
            </a:extLst>
          </p:cNvPr>
          <p:cNvSpPr>
            <a:spLocks noGrp="1"/>
          </p:cNvSpPr>
          <p:nvPr>
            <p:ph idx="1"/>
          </p:nvPr>
        </p:nvSpPr>
        <p:spPr/>
        <p:txBody>
          <a:bodyPr>
            <a:normAutofit/>
          </a:bodyPr>
          <a:lstStyle/>
          <a:p>
            <a:pPr>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 Then, Review the Replication and failover overview (Replication) map, it should now show two way replication between your S3 buckets.</a:t>
            </a:r>
          </a:p>
          <a:p>
            <a:pPr>
              <a:buFont typeface="Wingdings" panose="05000000000000000000" pitchFamily="2" charset="2"/>
              <a:buChar char="Ø"/>
            </a:pPr>
            <a:r>
              <a:rPr lang="en-US" sz="1600" dirty="0">
                <a:solidFill>
                  <a:srgbClr val="333333"/>
                </a:solidFill>
                <a:latin typeface="Times New Roman" panose="02020603050405020304" pitchFamily="18" charset="0"/>
                <a:cs typeface="Times New Roman" panose="02020603050405020304" pitchFamily="18" charset="0"/>
              </a:rPr>
              <a:t> O</a:t>
            </a:r>
            <a:r>
              <a:rPr lang="en-US" sz="1600" b="0" i="0" dirty="0">
                <a:solidFill>
                  <a:srgbClr val="333333"/>
                </a:solidFill>
                <a:effectLst/>
                <a:latin typeface="Times New Roman" panose="02020603050405020304" pitchFamily="18" charset="0"/>
                <a:cs typeface="Times New Roman" panose="02020603050405020304" pitchFamily="18" charset="0"/>
              </a:rPr>
              <a:t>pen Buckets in a new browser tab. Then, select the name of one of the buckets that we previously created. Under the Objects tab, select Upload. Add a file from our computer. Select Upload. </a:t>
            </a:r>
          </a:p>
          <a:p>
            <a:pPr>
              <a:buFont typeface="Wingdings" panose="05000000000000000000" pitchFamily="2" charset="2"/>
              <a:buChar char="Ø"/>
            </a:pPr>
            <a:r>
              <a:rPr lang="en-US" sz="1600" dirty="0">
                <a:solidFill>
                  <a:srgbClr val="333333"/>
                </a:solidFill>
                <a:latin typeface="Times New Roman" panose="02020603050405020304" pitchFamily="18" charset="0"/>
                <a:cs typeface="Times New Roman" panose="02020603050405020304" pitchFamily="18" charset="0"/>
              </a:rPr>
              <a:t> </a:t>
            </a:r>
            <a:r>
              <a:rPr lang="en-US" sz="1600" b="0" i="0" dirty="0">
                <a:solidFill>
                  <a:srgbClr val="333333"/>
                </a:solidFill>
                <a:effectLst/>
                <a:latin typeface="Times New Roman" panose="02020603050405020304" pitchFamily="18" charset="0"/>
                <a:cs typeface="Times New Roman" panose="02020603050405020304" pitchFamily="18" charset="0"/>
              </a:rPr>
              <a:t>Set one of the Regions to passive, and select Save routing status.</a:t>
            </a:r>
            <a:endParaRPr lang="en-US" sz="1600" dirty="0">
              <a:solidFill>
                <a:srgbClr val="333333"/>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 Review the Replication and failover overview (Failover) map, showing the new status.</a:t>
            </a:r>
          </a:p>
          <a:p>
            <a:pPr>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 In the Failover configuration page, select an active Region and a passive Region.</a:t>
            </a:r>
          </a:p>
          <a:p>
            <a:pPr>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 Then, select Failover.</a:t>
            </a:r>
          </a:p>
          <a:p>
            <a:pPr>
              <a:buFont typeface="Wingdings" panose="05000000000000000000" pitchFamily="2" charset="2"/>
              <a:buChar char="Ø"/>
            </a:pPr>
            <a:endParaRPr lang="en-US" sz="1600" b="0" i="0" dirty="0">
              <a:solidFill>
                <a:srgbClr val="333333"/>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b="0" i="0" dirty="0">
              <a:solidFill>
                <a:srgbClr val="333333"/>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423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46E1F5-CBE3-2251-6487-C178BDA91055}"/>
              </a:ext>
            </a:extLst>
          </p:cNvPr>
          <p:cNvSpPr txBox="1"/>
          <p:nvPr/>
        </p:nvSpPr>
        <p:spPr>
          <a:xfrm>
            <a:off x="345440" y="392202"/>
            <a:ext cx="7190555" cy="523220"/>
          </a:xfrm>
          <a:prstGeom prst="rect">
            <a:avLst/>
          </a:prstGeom>
          <a:noFill/>
        </p:spPr>
        <p:txBody>
          <a:bodyPr wrap="square">
            <a:spAutoFit/>
          </a:bodyPr>
          <a:lstStyle/>
          <a:p>
            <a:r>
              <a:rPr lang="en-IN" sz="2800" b="1" dirty="0">
                <a:solidFill>
                  <a:srgbClr val="002060"/>
                </a:solidFill>
                <a:latin typeface="Times New Roman" panose="02020603050405020304" pitchFamily="18" charset="0"/>
                <a:cs typeface="Times New Roman" panose="02020603050405020304" pitchFamily="18" charset="0"/>
              </a:rPr>
              <a:t>OUTPUT:</a:t>
            </a:r>
            <a:endParaRPr lang="en-IN" sz="2800" dirty="0">
              <a:solidFill>
                <a:srgbClr val="002060"/>
              </a:solidFill>
            </a:endParaRPr>
          </a:p>
        </p:txBody>
      </p:sp>
      <p:pic>
        <p:nvPicPr>
          <p:cNvPr id="4" name="Picture 3">
            <a:extLst>
              <a:ext uri="{FF2B5EF4-FFF2-40B4-BE49-F238E27FC236}">
                <a16:creationId xmlns:a16="http://schemas.microsoft.com/office/drawing/2014/main" id="{A8559505-3A3A-4F27-938E-ADF656FBBCEC}"/>
              </a:ext>
            </a:extLst>
          </p:cNvPr>
          <p:cNvPicPr>
            <a:picLocks noChangeAspect="1"/>
          </p:cNvPicPr>
          <p:nvPr/>
        </p:nvPicPr>
        <p:blipFill>
          <a:blip r:embed="rId2"/>
          <a:stretch>
            <a:fillRect/>
          </a:stretch>
        </p:blipFill>
        <p:spPr>
          <a:xfrm>
            <a:off x="457200" y="1016000"/>
            <a:ext cx="3952241" cy="3422888"/>
          </a:xfrm>
          <a:prstGeom prst="rect">
            <a:avLst/>
          </a:prstGeom>
        </p:spPr>
      </p:pic>
      <p:pic>
        <p:nvPicPr>
          <p:cNvPr id="8" name="Picture 7">
            <a:extLst>
              <a:ext uri="{FF2B5EF4-FFF2-40B4-BE49-F238E27FC236}">
                <a16:creationId xmlns:a16="http://schemas.microsoft.com/office/drawing/2014/main" id="{09834064-AA68-47AB-B1CE-C0856B4FBDD6}"/>
              </a:ext>
            </a:extLst>
          </p:cNvPr>
          <p:cNvPicPr>
            <a:picLocks noChangeAspect="1"/>
          </p:cNvPicPr>
          <p:nvPr/>
        </p:nvPicPr>
        <p:blipFill>
          <a:blip r:embed="rId3"/>
          <a:stretch>
            <a:fillRect/>
          </a:stretch>
        </p:blipFill>
        <p:spPr>
          <a:xfrm>
            <a:off x="4572000" y="1016000"/>
            <a:ext cx="4114800" cy="3422888"/>
          </a:xfrm>
          <a:prstGeom prst="rect">
            <a:avLst/>
          </a:prstGeom>
        </p:spPr>
      </p:pic>
    </p:spTree>
    <p:extLst>
      <p:ext uri="{BB962C8B-B14F-4D97-AF65-F5344CB8AC3E}">
        <p14:creationId xmlns:p14="http://schemas.microsoft.com/office/powerpoint/2010/main" val="109712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9795-5B53-DF96-CC14-5F014A64A6F3}"/>
              </a:ext>
            </a:extLst>
          </p:cNvPr>
          <p:cNvSpPr>
            <a:spLocks noGrp="1"/>
          </p:cNvSpPr>
          <p:nvPr>
            <p:ph type="title"/>
          </p:nvPr>
        </p:nvSpPr>
        <p:spPr>
          <a:xfrm>
            <a:off x="508000" y="437685"/>
            <a:ext cx="8361680" cy="625694"/>
          </a:xfrm>
        </p:spPr>
        <p:txBody>
          <a:bodyPr>
            <a:normAutofit/>
          </a:bodyPr>
          <a:lstStyle/>
          <a:p>
            <a:pPr marL="76200" indent="0">
              <a:lnSpc>
                <a:spcPct val="150000"/>
              </a:lnSpc>
              <a:buNone/>
            </a:pPr>
            <a:r>
              <a:rPr lang="en-US" sz="2400" b="1" dirty="0">
                <a:solidFill>
                  <a:schemeClr val="bg2">
                    <a:lumMod val="50000"/>
                  </a:schemeClr>
                </a:solidFill>
                <a:latin typeface="Times New Roman" panose="02020603050405020304" pitchFamily="18" charset="0"/>
                <a:cs typeface="Times New Roman" panose="02020603050405020304" pitchFamily="18" charset="0"/>
              </a:rPr>
              <a:t>USING TWO OR MORE MULTI-REGION ACCESS POINT </a:t>
            </a:r>
          </a:p>
        </p:txBody>
      </p:sp>
      <p:sp>
        <p:nvSpPr>
          <p:cNvPr id="3" name="Text Placeholder 2">
            <a:extLst>
              <a:ext uri="{FF2B5EF4-FFF2-40B4-BE49-F238E27FC236}">
                <a16:creationId xmlns:a16="http://schemas.microsoft.com/office/drawing/2014/main" id="{827156D0-CA8E-DEAE-04F4-8D0793F5B8E4}"/>
              </a:ext>
            </a:extLst>
          </p:cNvPr>
          <p:cNvSpPr>
            <a:spLocks noGrp="1"/>
          </p:cNvSpPr>
          <p:nvPr>
            <p:ph idx="1"/>
          </p:nvPr>
        </p:nvSpPr>
        <p:spPr>
          <a:xfrm>
            <a:off x="558800" y="1391921"/>
            <a:ext cx="8097520" cy="3116580"/>
          </a:xfrm>
        </p:spPr>
        <p:txBody>
          <a:bodyPr>
            <a:noAutofit/>
          </a:bodyPr>
          <a:lstStyle/>
          <a:p>
            <a:pPr marL="4000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take the new tab and open AWS console. Then we changed the region, click the cloud shell. </a:t>
            </a:r>
          </a:p>
          <a:p>
            <a:pPr marL="4000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After command prompt will be visible. Now we need to write the commands. First command is “ dd if=/dev/</a:t>
            </a:r>
            <a:r>
              <a:rPr lang="en-US" sz="1600" dirty="0" err="1">
                <a:latin typeface="Times New Roman" panose="02020603050405020304" pitchFamily="18" charset="0"/>
                <a:cs typeface="Times New Roman" panose="02020603050405020304" pitchFamily="18" charset="0"/>
              </a:rPr>
              <a:t>urandom</a:t>
            </a:r>
            <a:r>
              <a:rPr lang="en-US" sz="1600" dirty="0">
                <a:latin typeface="Times New Roman" panose="02020603050405020304" pitchFamily="18" charset="0"/>
                <a:cs typeface="Times New Roman" panose="02020603050405020304" pitchFamily="18" charset="0"/>
              </a:rPr>
              <a:t> of=test1.file bas=1M count=10 “. Output is “10+0 records in and records out.</a:t>
            </a:r>
          </a:p>
          <a:p>
            <a:pPr marL="4000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2</a:t>
            </a:r>
            <a:r>
              <a:rPr lang="en-US" sz="1600" baseline="30000" dirty="0">
                <a:latin typeface="Times New Roman" panose="02020603050405020304" pitchFamily="18" charset="0"/>
                <a:cs typeface="Times New Roman" panose="02020603050405020304" pitchFamily="18" charset="0"/>
              </a:rPr>
              <a:t>nd</a:t>
            </a:r>
            <a:r>
              <a:rPr lang="en-US" sz="1600" dirty="0">
                <a:latin typeface="Times New Roman" panose="02020603050405020304" pitchFamily="18" charset="0"/>
                <a:cs typeface="Times New Roman" panose="02020603050405020304" pitchFamily="18" charset="0"/>
              </a:rPr>
              <a:t> is “</a:t>
            </a:r>
            <a:r>
              <a:rPr lang="en-US" sz="1600" dirty="0" err="1">
                <a:latin typeface="Times New Roman" panose="02020603050405020304" pitchFamily="18" charset="0"/>
                <a:cs typeface="Times New Roman" panose="02020603050405020304" pitchFamily="18" charset="0"/>
              </a:rPr>
              <a:t>aws</a:t>
            </a:r>
            <a:r>
              <a:rPr lang="en-US" sz="1600" dirty="0">
                <a:latin typeface="Times New Roman" panose="02020603050405020304" pitchFamily="18" charset="0"/>
                <a:cs typeface="Times New Roman" panose="02020603050405020304" pitchFamily="18" charset="0"/>
              </a:rPr>
              <a:t> s3 cp test1.files3://arn:aws:s3::528757804269:accesspoint/m3utyxph4qtjd.mrap”</a:t>
            </a:r>
          </a:p>
          <a:p>
            <a:pPr marL="4000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Similarly we created 4 test files  for the purpose of multi-region. Like test1, test2, test3, test4.</a:t>
            </a:r>
          </a:p>
        </p:txBody>
      </p:sp>
    </p:spTree>
    <p:extLst>
      <p:ext uri="{BB962C8B-B14F-4D97-AF65-F5344CB8AC3E}">
        <p14:creationId xmlns:p14="http://schemas.microsoft.com/office/powerpoint/2010/main" val="3772608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A36DFC-2E80-764C-A775-248DFCCD11C2}"/>
              </a:ext>
            </a:extLst>
          </p:cNvPr>
          <p:cNvSpPr txBox="1"/>
          <p:nvPr/>
        </p:nvSpPr>
        <p:spPr>
          <a:xfrm>
            <a:off x="508000" y="491605"/>
            <a:ext cx="7710448" cy="523220"/>
          </a:xfrm>
          <a:prstGeom prst="rect">
            <a:avLst/>
          </a:prstGeom>
          <a:noFill/>
        </p:spPr>
        <p:txBody>
          <a:bodyPr wrap="square">
            <a:spAutoFit/>
          </a:bodyPr>
          <a:lstStyle/>
          <a:p>
            <a:r>
              <a:rPr lang="en-IN" sz="2800" b="1" dirty="0">
                <a:solidFill>
                  <a:srgbClr val="002060"/>
                </a:solidFill>
                <a:latin typeface="Times New Roman" panose="02020603050405020304" pitchFamily="18" charset="0"/>
                <a:cs typeface="Times New Roman" panose="02020603050405020304" pitchFamily="18" charset="0"/>
              </a:rPr>
              <a:t>OUTPUT</a:t>
            </a:r>
            <a:endParaRPr lang="en-IN" sz="2800" dirty="0">
              <a:solidFill>
                <a:srgbClr val="002060"/>
              </a:solidFill>
            </a:endParaRPr>
          </a:p>
        </p:txBody>
      </p:sp>
      <p:pic>
        <p:nvPicPr>
          <p:cNvPr id="4" name="Picture 3">
            <a:extLst>
              <a:ext uri="{FF2B5EF4-FFF2-40B4-BE49-F238E27FC236}">
                <a16:creationId xmlns:a16="http://schemas.microsoft.com/office/drawing/2014/main" id="{2417FDB6-F9AE-46B6-BA5A-9A533C128DFA}"/>
              </a:ext>
            </a:extLst>
          </p:cNvPr>
          <p:cNvPicPr>
            <a:picLocks noChangeAspect="1"/>
          </p:cNvPicPr>
          <p:nvPr/>
        </p:nvPicPr>
        <p:blipFill>
          <a:blip r:embed="rId2"/>
          <a:stretch>
            <a:fillRect/>
          </a:stretch>
        </p:blipFill>
        <p:spPr>
          <a:xfrm>
            <a:off x="589280" y="1014825"/>
            <a:ext cx="7965440" cy="3637070"/>
          </a:xfrm>
          <a:prstGeom prst="rect">
            <a:avLst/>
          </a:prstGeom>
        </p:spPr>
      </p:pic>
    </p:spTree>
    <p:extLst>
      <p:ext uri="{BB962C8B-B14F-4D97-AF65-F5344CB8AC3E}">
        <p14:creationId xmlns:p14="http://schemas.microsoft.com/office/powerpoint/2010/main" val="2319117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B275FF8-FA99-0158-807C-22A1848B9DE5}"/>
              </a:ext>
            </a:extLst>
          </p:cNvPr>
          <p:cNvSpPr txBox="1"/>
          <p:nvPr/>
        </p:nvSpPr>
        <p:spPr>
          <a:xfrm>
            <a:off x="406400" y="1221868"/>
            <a:ext cx="8402319" cy="3002745"/>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W</a:t>
            </a:r>
            <a:r>
              <a:rPr lang="en-US" sz="1600" b="0" i="0" dirty="0">
                <a:solidFill>
                  <a:srgbClr val="333333"/>
                </a:solidFill>
                <a:effectLst/>
                <a:latin typeface="AmazonEmber"/>
                <a:cs typeface="Times New Roman" panose="02020603050405020304" pitchFamily="18" charset="0"/>
              </a:rPr>
              <a:t>e</a:t>
            </a:r>
            <a:r>
              <a:rPr lang="en-US" sz="1600" dirty="0">
                <a:solidFill>
                  <a:srgbClr val="333333"/>
                </a:solidFill>
                <a:latin typeface="AmazonEmber"/>
                <a:cs typeface="Times New Roman" panose="02020603050405020304" pitchFamily="18" charset="0"/>
              </a:rPr>
              <a:t> </a:t>
            </a:r>
            <a:r>
              <a:rPr lang="en-US" sz="1600" b="0" i="0" dirty="0">
                <a:solidFill>
                  <a:srgbClr val="333333"/>
                </a:solidFill>
                <a:effectLst/>
                <a:latin typeface="AmazonEmber"/>
              </a:rPr>
              <a:t>learned how to monitor Amazon S3 Replication in the Multi-Region Access Point console, and S3 request metrics in Amazon CloudWatch.</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Then we take a new tab and select the regions Sydney and Canada one by one. And apply same commands again. </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As a output we got -</a:t>
            </a:r>
          </a:p>
          <a:p>
            <a:pPr>
              <a:lnSpc>
                <a:spcPct val="150000"/>
              </a:lnSpc>
            </a:pPr>
            <a:r>
              <a:rPr lang="en-US" sz="1600" dirty="0">
                <a:latin typeface="Times New Roman" panose="02020603050405020304" pitchFamily="18" charset="0"/>
                <a:cs typeface="Times New Roman" panose="02020603050405020304" pitchFamily="18" charset="0"/>
              </a:rPr>
              <a:t>      “ download:s3://arn:aws:s3::528757804269:accesspoint/m3utyxph4qtze.mrfe/test4.file to</a:t>
            </a:r>
          </a:p>
          <a:p>
            <a:pPr>
              <a:lnSpc>
                <a:spcPct val="150000"/>
              </a:lnSpc>
            </a:pPr>
            <a:r>
              <a:rPr lang="en-US" sz="1600" dirty="0">
                <a:latin typeface="Times New Roman" panose="02020603050405020304" pitchFamily="18" charset="0"/>
                <a:cs typeface="Times New Roman" panose="02020603050405020304" pitchFamily="18" charset="0"/>
              </a:rPr>
              <a:t>      ./test4.file  “</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Finally, we got our desired output.</a:t>
            </a:r>
          </a:p>
        </p:txBody>
      </p:sp>
      <p:sp>
        <p:nvSpPr>
          <p:cNvPr id="5" name="TextBox 4">
            <a:extLst>
              <a:ext uri="{FF2B5EF4-FFF2-40B4-BE49-F238E27FC236}">
                <a16:creationId xmlns:a16="http://schemas.microsoft.com/office/drawing/2014/main" id="{466448B2-A6C9-4411-A977-2B024F7B8EF2}"/>
              </a:ext>
            </a:extLst>
          </p:cNvPr>
          <p:cNvSpPr txBox="1"/>
          <p:nvPr/>
        </p:nvSpPr>
        <p:spPr>
          <a:xfrm>
            <a:off x="558800" y="430435"/>
            <a:ext cx="7812049" cy="461665"/>
          </a:xfrm>
          <a:prstGeom prst="rect">
            <a:avLst/>
          </a:prstGeom>
          <a:noFill/>
        </p:spPr>
        <p:txBody>
          <a:bodyPr wrap="square">
            <a:spAutoFit/>
          </a:bodyPr>
          <a:lstStyle/>
          <a:p>
            <a:r>
              <a:rPr lang="en-IN" sz="2400" dirty="0">
                <a:solidFill>
                  <a:schemeClr val="bg2">
                    <a:lumMod val="50000"/>
                  </a:schemeClr>
                </a:solidFill>
                <a:latin typeface="Times New Roman" panose="02020603050405020304" pitchFamily="18" charset="0"/>
                <a:cs typeface="Times New Roman" panose="02020603050405020304" pitchFamily="18" charset="0"/>
              </a:rPr>
              <a:t>HOW TO CONNECT MULTI-REGION POINT:</a:t>
            </a:r>
          </a:p>
        </p:txBody>
      </p:sp>
    </p:spTree>
    <p:extLst>
      <p:ext uri="{BB962C8B-B14F-4D97-AF65-F5344CB8AC3E}">
        <p14:creationId xmlns:p14="http://schemas.microsoft.com/office/powerpoint/2010/main" val="3670978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DC0A0-12B1-0D88-5325-65BED28B8B3A}"/>
              </a:ext>
            </a:extLst>
          </p:cNvPr>
          <p:cNvSpPr>
            <a:spLocks noGrp="1"/>
          </p:cNvSpPr>
          <p:nvPr>
            <p:ph type="title"/>
          </p:nvPr>
        </p:nvSpPr>
        <p:spPr>
          <a:xfrm>
            <a:off x="457200" y="317500"/>
            <a:ext cx="8229600" cy="716142"/>
          </a:xfrm>
        </p:spPr>
        <p:txBody>
          <a:bodyPr>
            <a:noAutofit/>
          </a:bodyPr>
          <a:lstStyle/>
          <a:p>
            <a:pPr marL="76200" indent="0">
              <a:lnSpc>
                <a:spcPct val="150000"/>
              </a:lnSpc>
              <a:buNone/>
            </a:pPr>
            <a:r>
              <a:rPr lang="en-US" sz="2800" b="1" dirty="0">
                <a:solidFill>
                  <a:srgbClr val="002060"/>
                </a:solidFill>
                <a:latin typeface="Times New Roman" panose="02020603050405020304" pitchFamily="18" charset="0"/>
                <a:cs typeface="Times New Roman" panose="02020603050405020304" pitchFamily="18" charset="0"/>
              </a:rPr>
              <a:t>  OUTPUT</a:t>
            </a:r>
          </a:p>
        </p:txBody>
      </p:sp>
      <p:sp>
        <p:nvSpPr>
          <p:cNvPr id="3" name="Text Placeholder 2">
            <a:extLst>
              <a:ext uri="{FF2B5EF4-FFF2-40B4-BE49-F238E27FC236}">
                <a16:creationId xmlns:a16="http://schemas.microsoft.com/office/drawing/2014/main" id="{8BD55A7C-8327-81D3-4F4B-8FD990EBC9B3}"/>
              </a:ext>
            </a:extLst>
          </p:cNvPr>
          <p:cNvSpPr>
            <a:spLocks noGrp="1"/>
          </p:cNvSpPr>
          <p:nvPr>
            <p:ph idx="1"/>
          </p:nvPr>
        </p:nvSpPr>
        <p:spPr>
          <a:xfrm>
            <a:off x="457200" y="1111250"/>
            <a:ext cx="8229600" cy="3483401"/>
          </a:xfrm>
        </p:spPr>
        <p:txBody>
          <a:bodyPr>
            <a:normAutofit/>
          </a:bodyPr>
          <a:lstStyle/>
          <a:p>
            <a:pPr marL="114300" indent="0">
              <a:buNone/>
            </a:pPr>
            <a:r>
              <a:rPr lang="en-IN" sz="2000" b="1" dirty="0">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778E5111-C551-4238-9D70-98C129D5DF3B}"/>
              </a:ext>
            </a:extLst>
          </p:cNvPr>
          <p:cNvPicPr>
            <a:picLocks noChangeAspect="1"/>
          </p:cNvPicPr>
          <p:nvPr/>
        </p:nvPicPr>
        <p:blipFill>
          <a:blip r:embed="rId2"/>
          <a:stretch>
            <a:fillRect/>
          </a:stretch>
        </p:blipFill>
        <p:spPr>
          <a:xfrm>
            <a:off x="741680" y="1513840"/>
            <a:ext cx="7640320" cy="3080811"/>
          </a:xfrm>
          <a:prstGeom prst="rect">
            <a:avLst/>
          </a:prstGeom>
        </p:spPr>
      </p:pic>
    </p:spTree>
    <p:extLst>
      <p:ext uri="{BB962C8B-B14F-4D97-AF65-F5344CB8AC3E}">
        <p14:creationId xmlns:p14="http://schemas.microsoft.com/office/powerpoint/2010/main" val="3841524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4175A5-B05E-40FD-908D-E2194C73543A}"/>
              </a:ext>
            </a:extLst>
          </p:cNvPr>
          <p:cNvSpPr txBox="1"/>
          <p:nvPr/>
        </p:nvSpPr>
        <p:spPr>
          <a:xfrm>
            <a:off x="823952" y="3490695"/>
            <a:ext cx="7812049" cy="461665"/>
          </a:xfrm>
          <a:prstGeom prst="rect">
            <a:avLst/>
          </a:prstGeom>
          <a:noFill/>
        </p:spPr>
        <p:txBody>
          <a:bodyPr wrap="square">
            <a:spAutoFit/>
          </a:bodyPr>
          <a:lstStyle/>
          <a:p>
            <a:r>
              <a:rPr lang="en-IN" sz="2400" dirty="0">
                <a:solidFill>
                  <a:schemeClr val="bg2">
                    <a:lumMod val="50000"/>
                  </a:schemeClr>
                </a:solidFill>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0D03D4AD-A36D-44A0-986B-C81418E4018C}"/>
              </a:ext>
            </a:extLst>
          </p:cNvPr>
          <p:cNvSpPr txBox="1"/>
          <p:nvPr/>
        </p:nvSpPr>
        <p:spPr>
          <a:xfrm>
            <a:off x="843280" y="3962520"/>
            <a:ext cx="8402319" cy="584775"/>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this way, we successfully done our project. </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And we improved our knowledge about this project.</a:t>
            </a:r>
          </a:p>
        </p:txBody>
      </p:sp>
      <p:sp>
        <p:nvSpPr>
          <p:cNvPr id="6" name="TextBox 5">
            <a:extLst>
              <a:ext uri="{FF2B5EF4-FFF2-40B4-BE49-F238E27FC236}">
                <a16:creationId xmlns:a16="http://schemas.microsoft.com/office/drawing/2014/main" id="{95D54649-43FB-4D54-A833-88EF44C8E393}"/>
              </a:ext>
            </a:extLst>
          </p:cNvPr>
          <p:cNvSpPr txBox="1"/>
          <p:nvPr/>
        </p:nvSpPr>
        <p:spPr>
          <a:xfrm>
            <a:off x="792479" y="738445"/>
            <a:ext cx="7812049" cy="461665"/>
          </a:xfrm>
          <a:prstGeom prst="rect">
            <a:avLst/>
          </a:prstGeom>
          <a:noFill/>
        </p:spPr>
        <p:txBody>
          <a:bodyPr wrap="square">
            <a:spAutoFit/>
          </a:bodyPr>
          <a:lstStyle/>
          <a:p>
            <a:r>
              <a:rPr lang="en-IN" sz="2400" dirty="0">
                <a:solidFill>
                  <a:schemeClr val="bg2">
                    <a:lumMod val="50000"/>
                  </a:schemeClr>
                </a:solidFill>
                <a:latin typeface="Times New Roman" panose="02020603050405020304" pitchFamily="18" charset="0"/>
                <a:cs typeface="Times New Roman" panose="02020603050405020304" pitchFamily="18" charset="0"/>
              </a:rPr>
              <a:t>CLEAN UP RESOURCES :</a:t>
            </a:r>
          </a:p>
        </p:txBody>
      </p:sp>
      <p:sp>
        <p:nvSpPr>
          <p:cNvPr id="7" name="TextBox 6">
            <a:extLst>
              <a:ext uri="{FF2B5EF4-FFF2-40B4-BE49-F238E27FC236}">
                <a16:creationId xmlns:a16="http://schemas.microsoft.com/office/drawing/2014/main" id="{B1634E02-9891-4965-89B1-E3AE93E19F30}"/>
              </a:ext>
            </a:extLst>
          </p:cNvPr>
          <p:cNvSpPr txBox="1"/>
          <p:nvPr/>
        </p:nvSpPr>
        <p:spPr>
          <a:xfrm>
            <a:off x="843280" y="1411983"/>
            <a:ext cx="7812050" cy="2062103"/>
          </a:xfrm>
          <a:prstGeom prst="rect">
            <a:avLst/>
          </a:prstGeom>
          <a:noFill/>
        </p:spPr>
        <p:txBody>
          <a:bodyPr wrap="square">
            <a:spAutoFit/>
          </a:bodyPr>
          <a:lstStyle/>
          <a:p>
            <a:pPr marL="285750" indent="-285750">
              <a:buFont typeface="Wingdings" panose="05000000000000000000" pitchFamily="2" charset="2"/>
              <a:buChar char="Ø"/>
            </a:pPr>
            <a:r>
              <a:rPr lang="en-US" sz="1600" dirty="0">
                <a:solidFill>
                  <a:srgbClr val="333333"/>
                </a:solidFill>
                <a:latin typeface="AmazonEmber"/>
              </a:rPr>
              <a:t>We</a:t>
            </a:r>
            <a:r>
              <a:rPr lang="en-US" sz="1600" b="0" i="0" dirty="0">
                <a:solidFill>
                  <a:srgbClr val="333333"/>
                </a:solidFill>
                <a:effectLst/>
                <a:latin typeface="AmazonEmber"/>
              </a:rPr>
              <a:t> will go through the steps to delete all the resources we created throughout this tutorial. </a:t>
            </a:r>
          </a:p>
          <a:p>
            <a:pPr marL="285750" indent="-285750">
              <a:buFont typeface="Wingdings" panose="05000000000000000000" pitchFamily="2" charset="2"/>
              <a:buChar char="Ø"/>
            </a:pPr>
            <a:r>
              <a:rPr lang="en-US" sz="1600" b="0" i="0" dirty="0">
                <a:solidFill>
                  <a:srgbClr val="333333"/>
                </a:solidFill>
                <a:effectLst/>
                <a:latin typeface="AmazonEmber"/>
              </a:rPr>
              <a:t>It is a best practice to delete resources we are no longer using to avoid unwanted charges.</a:t>
            </a:r>
          </a:p>
          <a:p>
            <a:pPr marL="285750" indent="-285750">
              <a:buFont typeface="Wingdings" panose="05000000000000000000" pitchFamily="2" charset="2"/>
              <a:buChar char="Ø"/>
            </a:pPr>
            <a:r>
              <a:rPr lang="en-US" sz="1600" b="0" i="0" dirty="0">
                <a:solidFill>
                  <a:srgbClr val="333333"/>
                </a:solidFill>
                <a:effectLst/>
                <a:latin typeface="AmazonEmber"/>
              </a:rPr>
              <a:t>In the Amazon S3 console menu, chose </a:t>
            </a:r>
            <a:r>
              <a:rPr lang="en-US" sz="1600" b="0" i="0" dirty="0">
                <a:solidFill>
                  <a:srgbClr val="333333"/>
                </a:solidFill>
                <a:effectLst/>
                <a:latin typeface="AmazonEmberBold"/>
              </a:rPr>
              <a:t>Multi-Region Access Points</a:t>
            </a:r>
            <a:r>
              <a:rPr lang="en-US" sz="1600" b="0" i="0" dirty="0">
                <a:solidFill>
                  <a:srgbClr val="333333"/>
                </a:solidFill>
                <a:effectLst/>
                <a:latin typeface="AmazonEmber"/>
              </a:rPr>
              <a:t>.</a:t>
            </a:r>
          </a:p>
          <a:p>
            <a:pPr marL="285750" indent="-285750">
              <a:buFont typeface="Wingdings" panose="05000000000000000000" pitchFamily="2" charset="2"/>
              <a:buChar char="Ø"/>
            </a:pPr>
            <a:r>
              <a:rPr lang="en-US" sz="1600" b="0" i="0" dirty="0">
                <a:solidFill>
                  <a:srgbClr val="333333"/>
                </a:solidFill>
                <a:effectLst/>
                <a:latin typeface="AmazonEmber"/>
              </a:rPr>
              <a:t>Select the </a:t>
            </a:r>
            <a:r>
              <a:rPr lang="en-US" sz="1600" b="0" i="0" dirty="0">
                <a:solidFill>
                  <a:srgbClr val="333333"/>
                </a:solidFill>
                <a:effectLst/>
                <a:latin typeface="AmazonEmberBold"/>
              </a:rPr>
              <a:t>radio button</a:t>
            </a:r>
            <a:r>
              <a:rPr lang="en-US" sz="1600" b="0" i="0" dirty="0">
                <a:solidFill>
                  <a:srgbClr val="333333"/>
                </a:solidFill>
                <a:effectLst/>
                <a:latin typeface="AmazonEmber"/>
              </a:rPr>
              <a:t> to the left of the name of your access point, then select </a:t>
            </a:r>
            <a:r>
              <a:rPr lang="en-US" sz="1600" b="0" i="0" dirty="0">
                <a:solidFill>
                  <a:srgbClr val="333333"/>
                </a:solidFill>
                <a:effectLst/>
                <a:latin typeface="AmazonEmberBold"/>
              </a:rPr>
              <a:t>Delete</a:t>
            </a:r>
            <a:r>
              <a:rPr lang="en-US" sz="1600" b="0" i="0" dirty="0">
                <a:solidFill>
                  <a:srgbClr val="333333"/>
                </a:solidFill>
                <a:effectLst/>
                <a:latin typeface="AmazonEmber"/>
              </a:rPr>
              <a:t>.</a:t>
            </a:r>
          </a:p>
          <a:p>
            <a:pPr marL="285750" indent="-285750">
              <a:buFont typeface="Wingdings" panose="05000000000000000000" pitchFamily="2" charset="2"/>
              <a:buChar char="Ø"/>
            </a:pPr>
            <a:r>
              <a:rPr lang="en-US" sz="1600" b="0" i="0" dirty="0">
                <a:solidFill>
                  <a:srgbClr val="333333"/>
                </a:solidFill>
                <a:effectLst/>
                <a:latin typeface="AmazonEmberBold"/>
              </a:rPr>
              <a:t>Empty and then delete the new S3 buckets created for this guide.</a:t>
            </a:r>
            <a:endParaRPr lang="en-US" sz="1600" b="0" i="0" dirty="0">
              <a:solidFill>
                <a:srgbClr val="333333"/>
              </a:solidFill>
              <a:effectLst/>
              <a:latin typeface="AmazonEmber"/>
            </a:endParaRPr>
          </a:p>
          <a:p>
            <a:pPr marL="285750" indent="-285750">
              <a:buFont typeface="Wingdings" panose="05000000000000000000" pitchFamily="2" charset="2"/>
              <a:buChar char="Ø"/>
            </a:pPr>
            <a:r>
              <a:rPr lang="en-US" sz="1600" b="0" i="0" dirty="0">
                <a:solidFill>
                  <a:srgbClr val="333333"/>
                </a:solidFill>
                <a:effectLst/>
                <a:latin typeface="AmazonEmber"/>
              </a:rPr>
              <a:t>Deleting a bucket will automatically delete its replication rules.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64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7FBDAA-5955-3374-C7FB-A2F370B10B39}"/>
              </a:ext>
            </a:extLst>
          </p:cNvPr>
          <p:cNvSpPr>
            <a:spLocks noGrp="1"/>
          </p:cNvSpPr>
          <p:nvPr>
            <p:ph type="title"/>
          </p:nvPr>
        </p:nvSpPr>
        <p:spPr>
          <a:xfrm>
            <a:off x="241610" y="1846325"/>
            <a:ext cx="8229600" cy="857400"/>
          </a:xfrm>
        </p:spPr>
        <p:txBody>
          <a:bodyPr/>
          <a:lstStyle/>
          <a:p>
            <a:r>
              <a:rPr lang="en-IN" dirty="0"/>
              <a:t>                           </a:t>
            </a:r>
            <a:r>
              <a:rPr lang="en-IN" dirty="0">
                <a:solidFill>
                  <a:schemeClr val="bg2">
                    <a:lumMod val="25000"/>
                  </a:schemeClr>
                </a:solidFill>
                <a:latin typeface="Times New Roman" panose="02020603050405020304" pitchFamily="18" charset="0"/>
                <a:cs typeface="Times New Roman" panose="02020603050405020304" pitchFamily="18" charset="0"/>
              </a:rPr>
              <a:t>THANK YOU</a:t>
            </a:r>
          </a:p>
        </p:txBody>
      </p:sp>
      <p:cxnSp>
        <p:nvCxnSpPr>
          <p:cNvPr id="7" name="Straight Connector 6">
            <a:extLst>
              <a:ext uri="{FF2B5EF4-FFF2-40B4-BE49-F238E27FC236}">
                <a16:creationId xmlns:a16="http://schemas.microsoft.com/office/drawing/2014/main" id="{98982E16-C96B-443C-B70D-2755D3BF72C7}"/>
              </a:ext>
            </a:extLst>
          </p:cNvPr>
          <p:cNvCxnSpPr/>
          <p:nvPr/>
        </p:nvCxnSpPr>
        <p:spPr>
          <a:xfrm>
            <a:off x="894080" y="3545840"/>
            <a:ext cx="74980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7233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0D0F3-D170-BFE1-596C-332BEE297EBC}"/>
              </a:ext>
            </a:extLst>
          </p:cNvPr>
          <p:cNvSpPr>
            <a:spLocks noGrp="1"/>
          </p:cNvSpPr>
          <p:nvPr>
            <p:ph type="title"/>
          </p:nvPr>
        </p:nvSpPr>
        <p:spPr>
          <a:xfrm>
            <a:off x="81280" y="313509"/>
            <a:ext cx="8605520" cy="548640"/>
          </a:xfrm>
        </p:spPr>
        <p:txBody>
          <a:bodyPr>
            <a:normAutofit/>
          </a:bodyPr>
          <a:lstStyle/>
          <a:p>
            <a:r>
              <a:rPr kumimoji="0" lang="en-US" sz="3100" b="1" i="0" u="none" strike="noStrike" kern="1200" cap="none" spc="-38" normalizeH="0" baseline="0" noProof="0" dirty="0">
                <a:ln>
                  <a:noFill/>
                </a:ln>
                <a:solidFill>
                  <a:schemeClr val="bg2">
                    <a:lumMod val="25000"/>
                  </a:schemeClr>
                </a:solidFill>
                <a:effectLst/>
                <a:uLnTx/>
                <a:uFillTx/>
                <a:latin typeface="+mn-lt"/>
                <a:ea typeface="+mj-ea"/>
                <a:cs typeface="Times New Roman" panose="02020603050405020304" pitchFamily="18" charset="0"/>
              </a:rPr>
              <a:t>   EXECUTIVE SUMMARY</a:t>
            </a:r>
            <a:endParaRPr lang="en-IN" sz="3100" b="1" dirty="0">
              <a:solidFill>
                <a:schemeClr val="bg2">
                  <a:lumMod val="25000"/>
                </a:schemeClr>
              </a:solidFill>
              <a:latin typeface="+mn-lt"/>
            </a:endParaRPr>
          </a:p>
        </p:txBody>
      </p:sp>
      <p:sp>
        <p:nvSpPr>
          <p:cNvPr id="3" name="Text Placeholder 2">
            <a:extLst>
              <a:ext uri="{FF2B5EF4-FFF2-40B4-BE49-F238E27FC236}">
                <a16:creationId xmlns:a16="http://schemas.microsoft.com/office/drawing/2014/main" id="{16D988A5-8D39-0ADB-4476-092EE6719BA4}"/>
              </a:ext>
            </a:extLst>
          </p:cNvPr>
          <p:cNvSpPr>
            <a:spLocks noGrp="1"/>
          </p:cNvSpPr>
          <p:nvPr>
            <p:ph idx="1"/>
          </p:nvPr>
        </p:nvSpPr>
        <p:spPr>
          <a:xfrm>
            <a:off x="304800" y="721360"/>
            <a:ext cx="8442960" cy="3952240"/>
          </a:xfrm>
        </p:spPr>
        <p:txBody>
          <a:bodyPr>
            <a:noAutofit/>
          </a:bodyPr>
          <a:lstStyle/>
          <a:p>
            <a:pPr marL="114300" indent="0">
              <a:lnSpc>
                <a:spcPct val="150000"/>
              </a:lnSpc>
              <a:buNone/>
            </a:pPr>
            <a:r>
              <a:rPr lang="en-IN" sz="2400" b="1" dirty="0">
                <a:solidFill>
                  <a:schemeClr val="bg2">
                    <a:lumMod val="50000"/>
                  </a:schemeClr>
                </a:solidFill>
                <a:latin typeface="Times New Roman" panose="02020603050405020304" pitchFamily="18" charset="0"/>
                <a:cs typeface="Times New Roman" panose="02020603050405020304" pitchFamily="18" charset="0"/>
              </a:rPr>
              <a:t>INTRODUCTION :</a:t>
            </a:r>
            <a:endParaRPr lang="en-US" sz="2400" b="1" dirty="0">
              <a:solidFill>
                <a:schemeClr val="bg2">
                  <a:lumMod val="50000"/>
                </a:schemeClr>
              </a:solidFill>
              <a:latin typeface="Times New Roman" panose="02020603050405020304" pitchFamily="18" charset="0"/>
              <a:cs typeface="Times New Roman" panose="02020603050405020304" pitchFamily="18" charset="0"/>
            </a:endParaRPr>
          </a:p>
          <a:p>
            <a:pPr marL="114300" indent="0" algn="just">
              <a:lnSpc>
                <a:spcPct val="150000"/>
              </a:lnSpc>
              <a:buNone/>
            </a:pPr>
            <a:r>
              <a:rPr lang="en-US" sz="1600" dirty="0">
                <a:latin typeface="Times New Roman" panose="02020603050405020304" pitchFamily="18" charset="0"/>
                <a:cs typeface="Times New Roman" panose="02020603050405020304" pitchFamily="18" charset="0"/>
              </a:rPr>
              <a:t>We completed our project during course from 03-12-2024 to 13-12-2024. During this period, We gained valuable experience and knowledge about our project ( Getting started with amazon s3 multi region access point ), learning how to utilize Amazon s3 &amp; multi region access point of AWS effectively and efficiently. This experience included developing real-time projects and models.</a:t>
            </a:r>
          </a:p>
          <a:p>
            <a:pPr>
              <a:lnSpc>
                <a:spcPct val="150000"/>
              </a:lnSpc>
            </a:pPr>
            <a:r>
              <a:rPr lang="en-US" sz="2400" b="1" dirty="0">
                <a:solidFill>
                  <a:schemeClr val="bg2">
                    <a:lumMod val="50000"/>
                  </a:schemeClr>
                </a:solidFill>
                <a:latin typeface="Times New Roman" panose="02020603050405020304" pitchFamily="18" charset="0"/>
                <a:cs typeface="Times New Roman" panose="02020603050405020304" pitchFamily="18" charset="0"/>
              </a:rPr>
              <a:t>Project Organization:</a:t>
            </a:r>
            <a:br>
              <a:rPr lang="en-US" sz="2400" dirty="0">
                <a:solidFill>
                  <a:schemeClr val="bg2">
                    <a:lumMod val="50000"/>
                  </a:schemeClr>
                </a:solidFill>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Techwing is a leading organization promoting AWS &amp; REDHAT in medical for technical research. It fosters innovation and excellence by creating a collaborative environment among researchers, practitioners, and students. </a:t>
            </a:r>
          </a:p>
          <a:p>
            <a:pPr>
              <a:lnSpc>
                <a:spcPct val="150000"/>
              </a:lnSpc>
            </a:pPr>
            <a:endParaRPr lang="en-US" sz="1600" b="1" dirty="0">
              <a:latin typeface="Times New Roman" panose="02020603050405020304" pitchFamily="18" charset="0"/>
              <a:cs typeface="Times New Roman" panose="02020603050405020304" pitchFamily="18" charset="0"/>
            </a:endParaRPr>
          </a:p>
          <a:p>
            <a:pPr marL="114300" indent="0">
              <a:lnSpc>
                <a:spcPct val="150000"/>
              </a:lnSpc>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07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BA594D-B307-8C81-01C3-43E25FEF94C1}"/>
              </a:ext>
            </a:extLst>
          </p:cNvPr>
          <p:cNvSpPr txBox="1"/>
          <p:nvPr/>
        </p:nvSpPr>
        <p:spPr>
          <a:xfrm>
            <a:off x="406400" y="0"/>
            <a:ext cx="8331200" cy="3926075"/>
          </a:xfrm>
          <a:prstGeom prst="rect">
            <a:avLst/>
          </a:prstGeom>
          <a:noFill/>
        </p:spPr>
        <p:txBody>
          <a:bodyPr wrap="square">
            <a:spAutoFit/>
          </a:bodyPr>
          <a:lstStyle/>
          <a:p>
            <a:pPr>
              <a:lnSpc>
                <a:spcPct val="150000"/>
              </a:lnSpc>
            </a:pPr>
            <a:endParaRPr lang="en-US" sz="2400" b="1" dirty="0">
              <a:solidFill>
                <a:schemeClr val="bg2">
                  <a:lumMod val="50000"/>
                </a:schemeClr>
              </a:solidFill>
              <a:latin typeface="Times New Roman" panose="02020603050405020304" pitchFamily="18" charset="0"/>
              <a:cs typeface="Times New Roman" panose="02020603050405020304" pitchFamily="18" charset="0"/>
            </a:endParaRPr>
          </a:p>
          <a:p>
            <a:pPr>
              <a:lnSpc>
                <a:spcPct val="150000"/>
              </a:lnSpc>
            </a:pPr>
            <a:r>
              <a:rPr lang="en-US" sz="2400" b="1" dirty="0">
                <a:solidFill>
                  <a:schemeClr val="bg2">
                    <a:lumMod val="50000"/>
                  </a:schemeClr>
                </a:solidFill>
                <a:latin typeface="Times New Roman" panose="02020603050405020304" pitchFamily="18" charset="0"/>
                <a:cs typeface="Times New Roman" panose="02020603050405020304" pitchFamily="18" charset="0"/>
              </a:rPr>
              <a:t>Summary of Activities:</a:t>
            </a:r>
            <a:br>
              <a:rPr lang="en-US" sz="2400" dirty="0">
                <a:solidFill>
                  <a:schemeClr val="bg2">
                    <a:lumMod val="50000"/>
                  </a:schemeClr>
                </a:solidFill>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Techwing promotes interdisciplinary research and collaboration at the intersection of AWS &amp; REDHAT course. Key activities include organizing conferences, symposia, and workshops, offering training programs, and providing funding and mentorship for research projects. The society also develops ethical guidelines and best practices for AWS &amp;REDHAT applications.</a:t>
            </a:r>
          </a:p>
          <a:p>
            <a:pPr>
              <a:lnSpc>
                <a:spcPct val="150000"/>
              </a:lnSpc>
            </a:pPr>
            <a:r>
              <a:rPr lang="en-US" sz="2400" b="1" dirty="0">
                <a:solidFill>
                  <a:schemeClr val="bg2">
                    <a:lumMod val="50000"/>
                  </a:schemeClr>
                </a:solidFill>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project provided a great experience in using multi region access point using s3 efficiently. This experience significantly enhanced my understanding and application of Amazon s3 technologies.</a:t>
            </a:r>
          </a:p>
        </p:txBody>
      </p:sp>
    </p:spTree>
    <p:extLst>
      <p:ext uri="{BB962C8B-B14F-4D97-AF65-F5344CB8AC3E}">
        <p14:creationId xmlns:p14="http://schemas.microsoft.com/office/powerpoint/2010/main" val="254946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741680" y="367374"/>
            <a:ext cx="6248995" cy="1085505"/>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2"/>
              </a:buClr>
              <a:buSzPts val="3600"/>
              <a:buFont typeface="Cambria"/>
              <a:buNone/>
            </a:pPr>
            <a:r>
              <a:rPr lang="en-IN" b="1">
                <a:solidFill>
                  <a:schemeClr val="bg2">
                    <a:lumMod val="50000"/>
                  </a:schemeClr>
                </a:solidFill>
                <a:latin typeface="Times New Roman" panose="02020603050405020304" pitchFamily="18" charset="0"/>
                <a:ea typeface="Cambria"/>
                <a:cs typeface="Times New Roman" panose="02020603050405020304" pitchFamily="18" charset="0"/>
                <a:sym typeface="Cambria"/>
              </a:rPr>
              <a:t> PROCESS</a:t>
            </a:r>
            <a:endParaRPr sz="3600" b="1" dirty="0">
              <a:solidFill>
                <a:schemeClr val="bg2">
                  <a:lumMod val="50000"/>
                </a:schemeClr>
              </a:solidFill>
              <a:latin typeface="Times New Roman" panose="02020603050405020304" pitchFamily="18" charset="0"/>
              <a:ea typeface="Cambria"/>
              <a:cs typeface="Times New Roman" panose="02020603050405020304" pitchFamily="18" charset="0"/>
              <a:sym typeface="Cambria"/>
            </a:endParaRPr>
          </a:p>
        </p:txBody>
      </p:sp>
      <p:sp>
        <p:nvSpPr>
          <p:cNvPr id="3" name="Text Placeholder 2">
            <a:extLst>
              <a:ext uri="{FF2B5EF4-FFF2-40B4-BE49-F238E27FC236}">
                <a16:creationId xmlns:a16="http://schemas.microsoft.com/office/drawing/2014/main" id="{5F5BBA4D-FFD3-40C5-4C7B-49259FAD0A01}"/>
              </a:ext>
            </a:extLst>
          </p:cNvPr>
          <p:cNvSpPr>
            <a:spLocks noGrp="1"/>
          </p:cNvSpPr>
          <p:nvPr>
            <p:ph type="body" idx="1"/>
          </p:nvPr>
        </p:nvSpPr>
        <p:spPr>
          <a:xfrm>
            <a:off x="828843" y="1320800"/>
            <a:ext cx="7422146" cy="3352800"/>
          </a:xfrm>
        </p:spPr>
        <p:txBody>
          <a:bodyPr>
            <a:noAutofit/>
          </a:bodyPr>
          <a:lstStyle/>
          <a:p>
            <a:pPr marL="76200" indent="0" algn="just">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1.Create amazon s3 buckets</a:t>
            </a:r>
          </a:p>
          <a:p>
            <a:pPr marL="76200" indent="0" algn="just">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2.CREATE s3 multi-region access point</a:t>
            </a:r>
          </a:p>
          <a:p>
            <a:pPr marL="76200" indent="0" algn="just">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3.</a:t>
            </a:r>
            <a:r>
              <a:rPr lang="en-IN" sz="1800" dirty="0">
                <a:solidFill>
                  <a:schemeClr val="tx1"/>
                </a:solidFill>
                <a:latin typeface="Times New Roman" panose="02020603050405020304" pitchFamily="18" charset="0"/>
                <a:cs typeface="Times New Roman" panose="02020603050405020304" pitchFamily="18" charset="0"/>
              </a:rPr>
              <a:t>Configure s3 replication  &amp; failover configuration</a:t>
            </a:r>
            <a:endParaRPr lang="en-US" sz="1800" dirty="0">
              <a:solidFill>
                <a:schemeClr val="tx1"/>
              </a:solidFill>
              <a:latin typeface="Times New Roman" panose="02020603050405020304" pitchFamily="18" charset="0"/>
              <a:cs typeface="Times New Roman" panose="02020603050405020304" pitchFamily="18" charset="0"/>
            </a:endParaRPr>
          </a:p>
          <a:p>
            <a:pPr marL="76200" indent="0" algn="just">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4.Iam permissions</a:t>
            </a:r>
          </a:p>
          <a:p>
            <a:pPr marL="76200" indent="0" algn="just">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5.Use your multi-region access point</a:t>
            </a:r>
          </a:p>
          <a:p>
            <a:pPr marL="76200" indent="0" algn="just">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6.Vpc endpoints</a:t>
            </a:r>
          </a:p>
          <a:p>
            <a:pPr marL="76200" indent="0" algn="just">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7.MoNitor s3 replication &amp; requests</a:t>
            </a:r>
          </a:p>
          <a:p>
            <a:pPr marL="76200" indent="0" algn="just">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8.Clean up resources server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9E83-23D7-61D9-1B9D-90301A7EB081}"/>
              </a:ext>
            </a:extLst>
          </p:cNvPr>
          <p:cNvSpPr>
            <a:spLocks noGrp="1"/>
          </p:cNvSpPr>
          <p:nvPr>
            <p:ph type="title"/>
          </p:nvPr>
        </p:nvSpPr>
        <p:spPr>
          <a:xfrm>
            <a:off x="457200" y="205979"/>
            <a:ext cx="8229600" cy="860821"/>
          </a:xfrm>
        </p:spPr>
        <p:txBody>
          <a:bodyPr>
            <a:normAutofit/>
          </a:bodyPr>
          <a:lstStyle/>
          <a:p>
            <a:r>
              <a:rPr lang="en-IN" sz="2800" b="1" dirty="0">
                <a:solidFill>
                  <a:schemeClr val="bg2">
                    <a:lumMod val="50000"/>
                  </a:schemeClr>
                </a:solidFill>
                <a:latin typeface="+mn-lt"/>
              </a:rPr>
              <a:t>1. CREATE S3 BUCKET</a:t>
            </a:r>
          </a:p>
        </p:txBody>
      </p:sp>
      <p:sp>
        <p:nvSpPr>
          <p:cNvPr id="3" name="Text Placeholder 2">
            <a:extLst>
              <a:ext uri="{FF2B5EF4-FFF2-40B4-BE49-F238E27FC236}">
                <a16:creationId xmlns:a16="http://schemas.microsoft.com/office/drawing/2014/main" id="{89C6F844-B138-82F8-6BB8-34B905BD7A12}"/>
              </a:ext>
            </a:extLst>
          </p:cNvPr>
          <p:cNvSpPr>
            <a:spLocks noGrp="1"/>
          </p:cNvSpPr>
          <p:nvPr>
            <p:ph idx="1"/>
          </p:nvPr>
        </p:nvSpPr>
        <p:spPr>
          <a:xfrm>
            <a:off x="538480" y="1066800"/>
            <a:ext cx="8229600" cy="3657600"/>
          </a:xfrm>
        </p:spPr>
        <p:txBody>
          <a:bodyPr>
            <a:noAutofit/>
          </a:bodyPr>
          <a:lstStyle/>
          <a:p>
            <a:pPr marL="114300" indent="0" algn="l">
              <a:buNone/>
            </a:pPr>
            <a:endParaRPr lang="en-US" sz="1400" dirty="0">
              <a:latin typeface="Times New Roman" panose="02020603050405020304" pitchFamily="18" charset="0"/>
              <a:cs typeface="Times New Roman" panose="02020603050405020304" pitchFamily="18" charset="0"/>
            </a:endParaRPr>
          </a:p>
          <a:p>
            <a:pPr marL="114300" indent="0" algn="just">
              <a:buNone/>
            </a:pPr>
            <a:r>
              <a:rPr lang="en-US" sz="1600" dirty="0">
                <a:latin typeface="Times New Roman" panose="02020603050405020304" pitchFamily="18" charset="0"/>
                <a:cs typeface="Times New Roman" panose="02020603050405020304" pitchFamily="18" charset="0"/>
              </a:rPr>
              <a:t>In this project, we </a:t>
            </a:r>
            <a:r>
              <a:rPr lang="en-US" sz="1600" b="0" i="0" dirty="0">
                <a:solidFill>
                  <a:srgbClr val="333333"/>
                </a:solidFill>
                <a:effectLst/>
                <a:latin typeface="Times New Roman" panose="02020603050405020304" pitchFamily="18" charset="0"/>
                <a:cs typeface="Times New Roman" panose="02020603050405020304" pitchFamily="18" charset="0"/>
              </a:rPr>
              <a:t>can use existing Amazon S3 buckets behind a new S3 Multi-Region Access Point. New S3 buckets are not required. However, we recommend that you create new S3 buckets to simplify replication of data and clean up.</a:t>
            </a:r>
            <a:endParaRPr lang="en-US" sz="1600" dirty="0">
              <a:latin typeface="Times New Roman" panose="02020603050405020304" pitchFamily="18" charset="0"/>
              <a:cs typeface="Times New Roman" panose="02020603050405020304" pitchFamily="18" charset="0"/>
            </a:endParaRPr>
          </a:p>
          <a:p>
            <a:pPr marL="114300" indent="0" algn="l">
              <a:buNone/>
            </a:pPr>
            <a:r>
              <a:rPr lang="en-US" sz="2400" b="1" dirty="0">
                <a:solidFill>
                  <a:schemeClr val="bg2">
                    <a:lumMod val="50000"/>
                  </a:schemeClr>
                </a:solidFill>
                <a:latin typeface="Times New Roman" panose="02020603050405020304" pitchFamily="18" charset="0"/>
                <a:cs typeface="Times New Roman" panose="02020603050405020304" pitchFamily="18" charset="0"/>
              </a:rPr>
              <a:t>PROCESS</a:t>
            </a:r>
            <a:r>
              <a:rPr lang="en-US" sz="2400" b="1" dirty="0">
                <a:solidFill>
                  <a:srgbClr val="0070C0"/>
                </a:solidFill>
                <a:latin typeface="Times New Roman" panose="02020603050405020304" pitchFamily="18" charset="0"/>
                <a:cs typeface="Times New Roman" panose="02020603050405020304" pitchFamily="18" charset="0"/>
              </a:rPr>
              <a:t>:</a:t>
            </a:r>
          </a:p>
          <a:p>
            <a:pPr marL="400050" indent="-285750" algn="just">
              <a:lnSpc>
                <a:spcPct val="1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Sign in to the AWS Management console and open the Amazon S3 console.</a:t>
            </a:r>
          </a:p>
          <a:p>
            <a:pPr marL="400050" indent="-285750" algn="just">
              <a:lnSpc>
                <a:spcPct val="1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In the Amazon S3 left-hand navigation, select Buckets. Then, select Create bucket.</a:t>
            </a:r>
          </a:p>
          <a:p>
            <a:pPr marL="400050" indent="-285750" algn="just">
              <a:lnSpc>
                <a:spcPct val="1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Enter a descriptive DNS compliant name, taking note of the supported AWS Regions for Multi-Region Access Points. select the Region we want our bucket to be created in. </a:t>
            </a:r>
          </a:p>
          <a:p>
            <a:pPr marL="400050" indent="-285750" algn="just">
              <a:lnSpc>
                <a:spcPct val="1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Select ACLs disabled, so that access to the bucket and its objects is specified using only bucket policies. </a:t>
            </a:r>
          </a:p>
        </p:txBody>
      </p:sp>
    </p:spTree>
    <p:extLst>
      <p:ext uri="{BB962C8B-B14F-4D97-AF65-F5344CB8AC3E}">
        <p14:creationId xmlns:p14="http://schemas.microsoft.com/office/powerpoint/2010/main" val="41841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636EFA-E402-8914-9D2A-44D03D5F5B4C}"/>
              </a:ext>
            </a:extLst>
          </p:cNvPr>
          <p:cNvSpPr txBox="1"/>
          <p:nvPr/>
        </p:nvSpPr>
        <p:spPr>
          <a:xfrm>
            <a:off x="475785" y="390578"/>
            <a:ext cx="4572000" cy="461665"/>
          </a:xfrm>
          <a:prstGeom prst="rect">
            <a:avLst/>
          </a:prstGeom>
          <a:noFill/>
        </p:spPr>
        <p:txBody>
          <a:bodyPr wrap="square">
            <a:spAutoFit/>
          </a:bodyPr>
          <a:lstStyle/>
          <a:p>
            <a:r>
              <a:rPr lang="en-US" sz="2400" b="1" dirty="0">
                <a:solidFill>
                  <a:schemeClr val="bg2">
                    <a:lumMod val="50000"/>
                  </a:schemeClr>
                </a:solidFill>
                <a:latin typeface="Times New Roman" panose="02020603050405020304" pitchFamily="18" charset="0"/>
                <a:cs typeface="Times New Roman" panose="02020603050405020304" pitchFamily="18" charset="0"/>
              </a:rPr>
              <a:t>PROCESS:</a:t>
            </a:r>
          </a:p>
        </p:txBody>
      </p:sp>
      <p:sp>
        <p:nvSpPr>
          <p:cNvPr id="9" name="TextBox 8">
            <a:extLst>
              <a:ext uri="{FF2B5EF4-FFF2-40B4-BE49-F238E27FC236}">
                <a16:creationId xmlns:a16="http://schemas.microsoft.com/office/drawing/2014/main" id="{11C2AA8B-D847-47D6-1665-D003871CE944}"/>
              </a:ext>
            </a:extLst>
          </p:cNvPr>
          <p:cNvSpPr txBox="1"/>
          <p:nvPr/>
        </p:nvSpPr>
        <p:spPr>
          <a:xfrm>
            <a:off x="409125" y="1069101"/>
            <a:ext cx="8325749" cy="3539430"/>
          </a:xfrm>
          <a:prstGeom prst="rect">
            <a:avLst/>
          </a:prstGeom>
          <a:noFill/>
        </p:spPr>
        <p:txBody>
          <a:bodyPr wrap="square">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For Block Public Access settings for this bucket, keep the default selection Block all public</a:t>
            </a:r>
          </a:p>
          <a:p>
            <a:pPr algn="just"/>
            <a:r>
              <a:rPr lang="en-US" sz="1600" dirty="0">
                <a:latin typeface="Times New Roman" panose="02020603050405020304" pitchFamily="18" charset="0"/>
                <a:cs typeface="Times New Roman" panose="02020603050405020304" pitchFamily="18" charset="0"/>
              </a:rPr>
              <a:t>       access and select disable.</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For Default encryption, select SSE-S3 as this will allow you to set up replication rules from within the Multi-Region Access point. For more information about how Amazon S3 uses AWS KMS, see the AWS Key Management Service Developer Guide.</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Leave the default settings and select Create bucket.</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create at least one more S3 bucket to add to your S3 Multi-Region Access point. Each bucket must be in a different AWS Region. You can add one bucket per AWS Region in up to 17 separate AWS Regions to a single S3 Multi-Region Access Point.</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After sometime s3 bucket showing created.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907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53588-0EA0-D845-5BB4-5573164CCC69}"/>
              </a:ext>
            </a:extLst>
          </p:cNvPr>
          <p:cNvSpPr>
            <a:spLocks noGrp="1"/>
          </p:cNvSpPr>
          <p:nvPr>
            <p:ph type="title"/>
          </p:nvPr>
        </p:nvSpPr>
        <p:spPr/>
        <p:txBody>
          <a:bodyPr>
            <a:normAutofit/>
          </a:bodyPr>
          <a:lstStyle/>
          <a:p>
            <a:r>
              <a:rPr lang="en-IN" sz="2800" b="1" dirty="0">
                <a:solidFill>
                  <a:schemeClr val="bg2">
                    <a:lumMod val="25000"/>
                  </a:schemeClr>
                </a:solidFill>
                <a:latin typeface="Times New Roman" panose="02020603050405020304" pitchFamily="18" charset="0"/>
                <a:cs typeface="Times New Roman" panose="02020603050405020304" pitchFamily="18" charset="0"/>
              </a:rPr>
              <a:t>OUTPUT :</a:t>
            </a:r>
          </a:p>
        </p:txBody>
      </p:sp>
      <p:pic>
        <p:nvPicPr>
          <p:cNvPr id="5" name="Picture 4">
            <a:extLst>
              <a:ext uri="{FF2B5EF4-FFF2-40B4-BE49-F238E27FC236}">
                <a16:creationId xmlns:a16="http://schemas.microsoft.com/office/drawing/2014/main" id="{FD3E8A18-BF23-4C52-8D15-70A99F979CDF}"/>
              </a:ext>
            </a:extLst>
          </p:cNvPr>
          <p:cNvPicPr>
            <a:picLocks noChangeAspect="1"/>
          </p:cNvPicPr>
          <p:nvPr/>
        </p:nvPicPr>
        <p:blipFill>
          <a:blip r:embed="rId2"/>
          <a:stretch>
            <a:fillRect/>
          </a:stretch>
        </p:blipFill>
        <p:spPr>
          <a:xfrm>
            <a:off x="924560" y="1452880"/>
            <a:ext cx="7442200" cy="3149600"/>
          </a:xfrm>
          <a:prstGeom prst="rect">
            <a:avLst/>
          </a:prstGeom>
        </p:spPr>
      </p:pic>
    </p:spTree>
    <p:extLst>
      <p:ext uri="{BB962C8B-B14F-4D97-AF65-F5344CB8AC3E}">
        <p14:creationId xmlns:p14="http://schemas.microsoft.com/office/powerpoint/2010/main" val="389698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59FB92-2063-DC4D-A3E2-A517CF59266A}"/>
              </a:ext>
            </a:extLst>
          </p:cNvPr>
          <p:cNvSpPr txBox="1"/>
          <p:nvPr/>
        </p:nvSpPr>
        <p:spPr>
          <a:xfrm>
            <a:off x="390292" y="322143"/>
            <a:ext cx="8001868" cy="523220"/>
          </a:xfrm>
          <a:prstGeom prst="rect">
            <a:avLst/>
          </a:prstGeom>
          <a:noFill/>
        </p:spPr>
        <p:txBody>
          <a:bodyPr wrap="square">
            <a:spAutoFit/>
          </a:bodyPr>
          <a:lstStyle/>
          <a:p>
            <a:r>
              <a:rPr lang="en-IN" sz="2800" b="1" dirty="0">
                <a:solidFill>
                  <a:schemeClr val="bg2">
                    <a:lumMod val="50000"/>
                  </a:schemeClr>
                </a:solidFill>
                <a:latin typeface="Times New Roman" panose="02020603050405020304" pitchFamily="18" charset="0"/>
                <a:cs typeface="Times New Roman" panose="02020603050405020304" pitchFamily="18" charset="0"/>
              </a:rPr>
              <a:t>2. CREATE S3 MULTI-REGION ACCESS POINT</a:t>
            </a:r>
            <a:r>
              <a:rPr lang="en-IN" b="1" dirty="0"/>
              <a:t> </a:t>
            </a:r>
          </a:p>
        </p:txBody>
      </p:sp>
      <p:sp>
        <p:nvSpPr>
          <p:cNvPr id="8" name="TextBox 7">
            <a:extLst>
              <a:ext uri="{FF2B5EF4-FFF2-40B4-BE49-F238E27FC236}">
                <a16:creationId xmlns:a16="http://schemas.microsoft.com/office/drawing/2014/main" id="{7BD7DABD-B71E-57D2-1AFA-6A145672155E}"/>
              </a:ext>
            </a:extLst>
          </p:cNvPr>
          <p:cNvSpPr txBox="1"/>
          <p:nvPr/>
        </p:nvSpPr>
        <p:spPr>
          <a:xfrm>
            <a:off x="390292" y="920500"/>
            <a:ext cx="7616283" cy="584775"/>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In this module, we will learn how to create an Amazon S3 Multi-Region Access Point. we will name our access point and add our previously created buckets. </a:t>
            </a: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F92B4F7-2E04-2AA8-698C-3EE492B3D147}"/>
              </a:ext>
            </a:extLst>
          </p:cNvPr>
          <p:cNvSpPr txBox="1"/>
          <p:nvPr/>
        </p:nvSpPr>
        <p:spPr>
          <a:xfrm>
            <a:off x="390292" y="1551894"/>
            <a:ext cx="7616283" cy="461665"/>
          </a:xfrm>
          <a:prstGeom prst="rect">
            <a:avLst/>
          </a:prstGeom>
          <a:noFill/>
        </p:spPr>
        <p:txBody>
          <a:bodyPr wrap="square">
            <a:spAutoFit/>
          </a:bodyPr>
          <a:lstStyle/>
          <a:p>
            <a:r>
              <a:rPr lang="en-US" sz="2400" dirty="0">
                <a:solidFill>
                  <a:srgbClr val="002060"/>
                </a:solidFill>
                <a:latin typeface="Times New Roman" panose="02020603050405020304" pitchFamily="18" charset="0"/>
                <a:cs typeface="Times New Roman" panose="02020603050405020304" pitchFamily="18" charset="0"/>
              </a:rPr>
              <a:t>Step-by-Step </a:t>
            </a:r>
            <a:r>
              <a:rPr lang="en-US" sz="2000" dirty="0">
                <a:solidFill>
                  <a:srgbClr val="002060"/>
                </a:solidFill>
                <a:latin typeface="Times New Roman" panose="02020603050405020304" pitchFamily="18" charset="0"/>
                <a:cs typeface="Times New Roman" panose="02020603050405020304" pitchFamily="18" charset="0"/>
              </a:rPr>
              <a:t>“S3 MULTI-REGION ACCESS POINT”</a:t>
            </a:r>
            <a:endParaRPr lang="en-IN" sz="2000" dirty="0">
              <a:solidFill>
                <a:srgbClr val="00206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648FCF6-292F-5F6E-21D6-4494DC036E9C}"/>
              </a:ext>
            </a:extLst>
          </p:cNvPr>
          <p:cNvSpPr txBox="1"/>
          <p:nvPr/>
        </p:nvSpPr>
        <p:spPr>
          <a:xfrm>
            <a:off x="390292" y="2064359"/>
            <a:ext cx="8418427" cy="3293209"/>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will Create an </a:t>
            </a:r>
            <a:r>
              <a:rPr lang="en-US" sz="1600" b="1" dirty="0">
                <a:latin typeface="Times New Roman" panose="02020603050405020304" pitchFamily="18" charset="0"/>
                <a:cs typeface="Times New Roman" panose="02020603050405020304" pitchFamily="18" charset="0"/>
              </a:rPr>
              <a:t>S3 Multi-Region Access Point</a:t>
            </a:r>
            <a:r>
              <a:rPr lang="en-US" sz="1600" dirty="0">
                <a:latin typeface="Times New Roman" panose="02020603050405020304" pitchFamily="18" charset="0"/>
                <a:cs typeface="Times New Roman" panose="02020603050405020304" pitchFamily="18" charset="0"/>
              </a:rPr>
              <a:t>. </a:t>
            </a:r>
          </a:p>
          <a:p>
            <a:pPr marL="285750" indent="-285750" algn="just">
              <a:lnSpc>
                <a:spcPct val="150000"/>
              </a:lnSpc>
              <a:buFont typeface="Wingdings" panose="05000000000000000000" pitchFamily="2" charset="2"/>
              <a:buChar char="Ø"/>
            </a:pPr>
            <a:r>
              <a:rPr lang="en-US" sz="1600" b="0" i="0" dirty="0">
                <a:solidFill>
                  <a:srgbClr val="333333"/>
                </a:solidFill>
                <a:effectLst/>
                <a:latin typeface="AmazonEmberBold"/>
              </a:rPr>
              <a:t>Name our access point and add buckets.</a:t>
            </a:r>
            <a:r>
              <a:rPr lang="en-US" sz="1600" b="0" i="0" dirty="0">
                <a:solidFill>
                  <a:srgbClr val="333333"/>
                </a:solidFill>
                <a:effectLst/>
                <a:latin typeface="AmazonEmber"/>
              </a:rPr>
              <a:t> Each access point needs a name, unique within each account. This name is only for administration, not data access.</a:t>
            </a:r>
            <a:endParaRPr lang="en-US" sz="1600" b="1"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Then </a:t>
            </a:r>
            <a:r>
              <a:rPr lang="en-US" sz="1600" b="0" i="0" dirty="0">
                <a:solidFill>
                  <a:srgbClr val="333333"/>
                </a:solidFill>
                <a:effectLst/>
                <a:latin typeface="AmazonEmberBold"/>
              </a:rPr>
              <a:t>Add our previously created buckets.</a:t>
            </a:r>
          </a:p>
          <a:p>
            <a:pPr marL="285750" indent="-285750" algn="just">
              <a:lnSpc>
                <a:spcPct val="150000"/>
              </a:lnSpc>
              <a:buFont typeface="Wingdings" panose="05000000000000000000" pitchFamily="2" charset="2"/>
              <a:buChar char="Ø"/>
            </a:pPr>
            <a:r>
              <a:rPr lang="en-US" sz="1600" b="0" i="0" dirty="0">
                <a:solidFill>
                  <a:srgbClr val="333333"/>
                </a:solidFill>
                <a:effectLst/>
                <a:latin typeface="AmazonEmber"/>
              </a:rPr>
              <a:t>The recommended setting of </a:t>
            </a:r>
            <a:r>
              <a:rPr lang="en-US" sz="1600" b="1" i="0" dirty="0">
                <a:solidFill>
                  <a:srgbClr val="333333"/>
                </a:solidFill>
                <a:effectLst/>
                <a:latin typeface="AmazonEmberBold"/>
              </a:rPr>
              <a:t>Block all Public Access</a:t>
            </a:r>
            <a:r>
              <a:rPr lang="en-US" sz="1600" b="1" i="0" dirty="0">
                <a:solidFill>
                  <a:srgbClr val="333333"/>
                </a:solidFill>
                <a:effectLst/>
                <a:latin typeface="AmazonEmber"/>
              </a:rPr>
              <a:t> </a:t>
            </a:r>
            <a:r>
              <a:rPr lang="en-US" sz="1600" b="0" i="0" dirty="0">
                <a:solidFill>
                  <a:srgbClr val="333333"/>
                </a:solidFill>
                <a:effectLst/>
                <a:latin typeface="AmazonEmber"/>
              </a:rPr>
              <a:t>is enabled by default.</a:t>
            </a:r>
          </a:p>
          <a:p>
            <a:pPr marL="285750" indent="-285750" algn="just">
              <a:lnSpc>
                <a:spcPct val="150000"/>
              </a:lnSpc>
              <a:buFont typeface="Wingdings" panose="05000000000000000000" pitchFamily="2" charset="2"/>
              <a:buChar char="Ø"/>
            </a:pPr>
            <a:r>
              <a:rPr lang="en-US" sz="1600" b="0" i="0" dirty="0">
                <a:solidFill>
                  <a:srgbClr val="333333"/>
                </a:solidFill>
                <a:effectLst/>
                <a:latin typeface="AmazonEmber"/>
              </a:rPr>
              <a:t>Select </a:t>
            </a:r>
            <a:r>
              <a:rPr lang="en-US" sz="1600" b="0" i="0" dirty="0">
                <a:solidFill>
                  <a:srgbClr val="333333"/>
                </a:solidFill>
                <a:effectLst/>
                <a:latin typeface="AmazonEmberBold"/>
              </a:rPr>
              <a:t>Create </a:t>
            </a:r>
            <a:r>
              <a:rPr lang="en-US" sz="1600" b="1" i="0" dirty="0">
                <a:solidFill>
                  <a:srgbClr val="333333"/>
                </a:solidFill>
                <a:effectLst/>
                <a:latin typeface="AmazonEmberBold"/>
              </a:rPr>
              <a:t>Multi-Region Access Point. </a:t>
            </a:r>
            <a:r>
              <a:rPr lang="en-US" sz="1600" b="0" i="0" dirty="0">
                <a:solidFill>
                  <a:srgbClr val="333333"/>
                </a:solidFill>
                <a:effectLst/>
                <a:latin typeface="AmazonEmber"/>
              </a:rPr>
              <a:t>Wait for its status to show as</a:t>
            </a:r>
            <a:r>
              <a:rPr lang="en-US" sz="1600" b="0" i="0" dirty="0">
                <a:solidFill>
                  <a:srgbClr val="333333"/>
                </a:solidFill>
                <a:effectLst/>
                <a:latin typeface="AmazonEmberBold"/>
              </a:rPr>
              <a:t> Ready</a:t>
            </a:r>
            <a:r>
              <a:rPr lang="en-US" sz="1600" b="0" i="0" dirty="0">
                <a:solidFill>
                  <a:srgbClr val="333333"/>
                </a:solidFill>
                <a:effectLst/>
                <a:latin typeface="AmazonEmber"/>
              </a:rPr>
              <a:t> before proceeding. Refresh the list to see the updated status.</a:t>
            </a:r>
          </a:p>
          <a:p>
            <a:pPr marL="285750" indent="-285750" algn="just">
              <a:lnSpc>
                <a:spcPct val="150000"/>
              </a:lnSpc>
              <a:buFont typeface="Wingdings" panose="05000000000000000000" pitchFamily="2" charset="2"/>
              <a:buChar char="Ø"/>
            </a:pPr>
            <a:endParaRPr lang="en-US" sz="1600" b="1" i="0" dirty="0">
              <a:solidFill>
                <a:srgbClr val="333333"/>
              </a:solidFill>
              <a:effectLst/>
              <a:latin typeface="AmazonEmber"/>
            </a:endParaRP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047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D658E6-53B5-4456-8383-EC03099D966A}"/>
              </a:ext>
            </a:extLst>
          </p:cNvPr>
          <p:cNvSpPr txBox="1"/>
          <p:nvPr/>
        </p:nvSpPr>
        <p:spPr>
          <a:xfrm>
            <a:off x="528320" y="536694"/>
            <a:ext cx="4572000" cy="523220"/>
          </a:xfrm>
          <a:prstGeom prst="rect">
            <a:avLst/>
          </a:prstGeom>
          <a:noFill/>
        </p:spPr>
        <p:txBody>
          <a:bodyPr wrap="square">
            <a:spAutoFit/>
          </a:bodyPr>
          <a:lstStyle/>
          <a:p>
            <a:r>
              <a:rPr lang="en-IN" sz="2800" b="1" dirty="0">
                <a:solidFill>
                  <a:schemeClr val="bg2">
                    <a:lumMod val="25000"/>
                  </a:schemeClr>
                </a:solidFill>
                <a:latin typeface="Times New Roman" panose="02020603050405020304" pitchFamily="18" charset="0"/>
                <a:cs typeface="Times New Roman" panose="02020603050405020304" pitchFamily="18" charset="0"/>
              </a:rPr>
              <a:t>OUTPUT :</a:t>
            </a:r>
            <a:endParaRPr lang="en-US" sz="2800" dirty="0"/>
          </a:p>
        </p:txBody>
      </p:sp>
      <p:cxnSp>
        <p:nvCxnSpPr>
          <p:cNvPr id="7" name="Straight Connector 6">
            <a:extLst>
              <a:ext uri="{FF2B5EF4-FFF2-40B4-BE49-F238E27FC236}">
                <a16:creationId xmlns:a16="http://schemas.microsoft.com/office/drawing/2014/main" id="{DE0D9205-AA29-474F-8B23-A6A32EDA5548}"/>
              </a:ext>
            </a:extLst>
          </p:cNvPr>
          <p:cNvCxnSpPr/>
          <p:nvPr/>
        </p:nvCxnSpPr>
        <p:spPr>
          <a:xfrm>
            <a:off x="640080" y="1097280"/>
            <a:ext cx="7589520"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72F2583F-ACAD-41E6-A386-173D37BDE820}"/>
              </a:ext>
            </a:extLst>
          </p:cNvPr>
          <p:cNvSpPr txBox="1"/>
          <p:nvPr/>
        </p:nvSpPr>
        <p:spPr>
          <a:xfrm>
            <a:off x="640080" y="1320800"/>
            <a:ext cx="7589520" cy="3108956"/>
          </a:xfrm>
          <a:prstGeom prst="rect">
            <a:avLst/>
          </a:prstGeom>
          <a:noFill/>
        </p:spPr>
        <p:txBody>
          <a:bodyPr wrap="square" rtlCol="0">
            <a:spAutoFit/>
          </a:bodyPr>
          <a:lstStyle/>
          <a:p>
            <a:endParaRPr lang="en-US" dirty="0"/>
          </a:p>
        </p:txBody>
      </p:sp>
      <p:pic>
        <p:nvPicPr>
          <p:cNvPr id="10" name="Picture 9">
            <a:extLst>
              <a:ext uri="{FF2B5EF4-FFF2-40B4-BE49-F238E27FC236}">
                <a16:creationId xmlns:a16="http://schemas.microsoft.com/office/drawing/2014/main" id="{78EB4E14-1627-4ACA-AACB-2C6D52B93619}"/>
              </a:ext>
            </a:extLst>
          </p:cNvPr>
          <p:cNvPicPr>
            <a:picLocks noChangeAspect="1"/>
          </p:cNvPicPr>
          <p:nvPr/>
        </p:nvPicPr>
        <p:blipFill>
          <a:blip r:embed="rId2"/>
          <a:stretch>
            <a:fillRect/>
          </a:stretch>
        </p:blipFill>
        <p:spPr>
          <a:xfrm>
            <a:off x="640080" y="1134648"/>
            <a:ext cx="7589520" cy="3549112"/>
          </a:xfrm>
          <a:prstGeom prst="rect">
            <a:avLst/>
          </a:prstGeom>
        </p:spPr>
      </p:pic>
    </p:spTree>
    <p:extLst>
      <p:ext uri="{BB962C8B-B14F-4D97-AF65-F5344CB8AC3E}">
        <p14:creationId xmlns:p14="http://schemas.microsoft.com/office/powerpoint/2010/main" val="28179739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1156</TotalTime>
  <Words>1281</Words>
  <Application>Microsoft Office PowerPoint</Application>
  <PresentationFormat>On-screen Show (16:9)</PresentationFormat>
  <Paragraphs>99</Paragraphs>
  <Slides>18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AmazonEmber</vt:lpstr>
      <vt:lpstr>AmazonEmberBold</vt:lpstr>
      <vt:lpstr>Arial</vt:lpstr>
      <vt:lpstr>Bookman Old Style</vt:lpstr>
      <vt:lpstr>Calibri</vt:lpstr>
      <vt:lpstr>Calibri Light</vt:lpstr>
      <vt:lpstr>Cambria</vt:lpstr>
      <vt:lpstr>Times New Roman</vt:lpstr>
      <vt:lpstr>Wingdings</vt:lpstr>
      <vt:lpstr>Retrospect</vt:lpstr>
      <vt:lpstr>SHORT - TERM PROJECT </vt:lpstr>
      <vt:lpstr>   EXECUTIVE SUMMARY</vt:lpstr>
      <vt:lpstr>PowerPoint Presentation</vt:lpstr>
      <vt:lpstr> PROCESS</vt:lpstr>
      <vt:lpstr>1. CREATE S3 BUCKET</vt:lpstr>
      <vt:lpstr>PowerPoint Presentation</vt:lpstr>
      <vt:lpstr>OUTPUT :</vt:lpstr>
      <vt:lpstr>PowerPoint Presentation</vt:lpstr>
      <vt:lpstr>PowerPoint Presentation</vt:lpstr>
      <vt:lpstr>PowerPoint Presentation</vt:lpstr>
      <vt:lpstr>      Configure S3 Replication AND Failover Configuration :</vt:lpstr>
      <vt:lpstr>PowerPoint Presentation</vt:lpstr>
      <vt:lpstr>USING TWO OR MORE MULTI-REGION ACCESS POINT </vt:lpstr>
      <vt:lpstr>PowerPoint Presentation</vt:lpstr>
      <vt:lpstr>PowerPoint Presentation</vt:lpstr>
      <vt:lpstr>  OUTPUT</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CSOP –name ( Your Survey Name)</dc:title>
  <dc:creator>bharadwaja akondi</dc:creator>
  <cp:lastModifiedBy>vignesh k</cp:lastModifiedBy>
  <cp:revision>227</cp:revision>
  <dcterms:created xsi:type="dcterms:W3CDTF">2022-08-28T17:17:05Z</dcterms:created>
  <dcterms:modified xsi:type="dcterms:W3CDTF">2024-12-16T09:13:33Z</dcterms:modified>
</cp:coreProperties>
</file>