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  <p:sldMasterId id="2147483664" r:id="rId5"/>
  </p:sldMasterIdLst>
  <p:notesMasterIdLst>
    <p:notesMasterId r:id="rId38"/>
  </p:notesMasterIdLst>
  <p:handoutMasterIdLst>
    <p:handoutMasterId r:id="rId39"/>
  </p:handoutMasterIdLst>
  <p:sldIdLst>
    <p:sldId id="296" r:id="rId6"/>
    <p:sldId id="261" r:id="rId7"/>
    <p:sldId id="260" r:id="rId8"/>
    <p:sldId id="301" r:id="rId9"/>
    <p:sldId id="333" r:id="rId10"/>
    <p:sldId id="304" r:id="rId11"/>
    <p:sldId id="334" r:id="rId12"/>
    <p:sldId id="306" r:id="rId13"/>
    <p:sldId id="335" r:id="rId14"/>
    <p:sldId id="307" r:id="rId15"/>
    <p:sldId id="308" r:id="rId16"/>
    <p:sldId id="309" r:id="rId17"/>
    <p:sldId id="329" r:id="rId18"/>
    <p:sldId id="303" r:id="rId19"/>
    <p:sldId id="310" r:id="rId20"/>
    <p:sldId id="311" r:id="rId21"/>
    <p:sldId id="312" r:id="rId22"/>
    <p:sldId id="313" r:id="rId23"/>
    <p:sldId id="315" r:id="rId24"/>
    <p:sldId id="316" r:id="rId25"/>
    <p:sldId id="318" r:id="rId26"/>
    <p:sldId id="330" r:id="rId27"/>
    <p:sldId id="319" r:id="rId28"/>
    <p:sldId id="321" r:id="rId29"/>
    <p:sldId id="336" r:id="rId30"/>
    <p:sldId id="293" r:id="rId31"/>
    <p:sldId id="326" r:id="rId32"/>
    <p:sldId id="322" r:id="rId33"/>
    <p:sldId id="325" r:id="rId34"/>
    <p:sldId id="323" r:id="rId35"/>
    <p:sldId id="324" r:id="rId36"/>
    <p:sldId id="331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535"/>
    <a:srgbClr val="0A5E75"/>
    <a:srgbClr val="8EC5BA"/>
    <a:srgbClr val="06AE49"/>
    <a:srgbClr val="BBDCD5"/>
    <a:srgbClr val="899516"/>
    <a:srgbClr val="0F4010"/>
    <a:srgbClr val="89B2AA"/>
    <a:srgbClr val="92BBB2"/>
    <a:srgbClr val="07D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9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8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0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7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64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0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6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8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2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7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6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9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30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655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02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36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6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4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1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30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8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0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2021/7/25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s-amsterdam/r-course-material/blob/master/tutorials/advanced_modeling.md#multilevel-models-or-mixed-effects-model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673600" y="1583054"/>
            <a:ext cx="6787342" cy="1446550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08952-985D-4EC8-B5C3-306DD1342A73}"/>
              </a:ext>
            </a:extLst>
          </p:cNvPr>
          <p:cNvSpPr/>
          <p:nvPr/>
        </p:nvSpPr>
        <p:spPr>
          <a:xfrm>
            <a:off x="7876771" y="5011651"/>
            <a:ext cx="3676073" cy="1487054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42643" y="1645198"/>
            <a:ext cx="5862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Investigating  Influential Features on Coffee Quality</a:t>
            </a:r>
            <a:endParaRPr lang="zh-CN" altLang="en-US" sz="4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42031" y="3347665"/>
            <a:ext cx="765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Yuqi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Pan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Jin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-an Wu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Shuqi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Cao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Blair Watson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and  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Shenghan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Gao</a:t>
            </a:r>
          </a:p>
          <a:p>
            <a:pPr algn="ctr"/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School of Mathematics and Statistics, University of Glasgow, UK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2.3 Data visualization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3074" name="Picture 2" descr="Boxplot of the Qualityclass against the other feature variables.">
            <a:extLst>
              <a:ext uri="{FF2B5EF4-FFF2-40B4-BE49-F238E27FC236}">
                <a16:creationId xmlns:a16="http://schemas.microsoft.com/office/drawing/2014/main" id="{10FE3334-010F-4E0E-8F2E-896821D2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38" y="1579944"/>
            <a:ext cx="6181570" cy="44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3C2659A-A4FC-43E8-BA5E-E3B93748C5D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8BAEE5-F047-4B22-AC8F-CF0A4305658A}"/>
              </a:ext>
            </a:extLst>
          </p:cNvPr>
          <p:cNvSpPr/>
          <p:nvPr/>
        </p:nvSpPr>
        <p:spPr>
          <a:xfrm>
            <a:off x="1018000" y="1025373"/>
            <a:ext cx="676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Boxplots of Quality class against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7299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2.3 Data visualization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4098" name="Picture 2" descr="Correlation matrix plot of numerical variables">
            <a:extLst>
              <a:ext uri="{FF2B5EF4-FFF2-40B4-BE49-F238E27FC236}">
                <a16:creationId xmlns:a16="http://schemas.microsoft.com/office/drawing/2014/main" id="{1A546302-B62F-4A39-96D3-E107C082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79" y="1744526"/>
            <a:ext cx="6011054" cy="42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32E51E0-7600-42E7-BA47-DA39E5F3D4C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37216A-CF23-4039-AD8E-2C8F562C9DDD}"/>
              </a:ext>
            </a:extLst>
          </p:cNvPr>
          <p:cNvSpPr/>
          <p:nvPr/>
        </p:nvSpPr>
        <p:spPr>
          <a:xfrm>
            <a:off x="1049241" y="1107664"/>
            <a:ext cx="5431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plot of all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177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8190" y="2700020"/>
            <a:ext cx="539562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PART.03 Formal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67DFC6-91AD-42FC-B07B-8B067A051AB3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 Formal Analysis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3DB2AD4-93DD-4B51-91A1-F57BC4F2A290}"/>
              </a:ext>
            </a:extLst>
          </p:cNvPr>
          <p:cNvSpPr/>
          <p:nvPr/>
        </p:nvSpPr>
        <p:spPr>
          <a:xfrm>
            <a:off x="1091025" y="1249756"/>
            <a:ext cx="338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Generalized linear model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5B46A6-E481-4775-9652-223111F241D4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787FDA-79B1-43CE-BF7A-6C1EA2580314}"/>
                  </a:ext>
                </a:extLst>
              </p:cNvPr>
              <p:cNvSpPr txBox="1"/>
              <p:nvPr/>
            </p:nvSpPr>
            <p:spPr>
              <a:xfrm>
                <a:off x="2926002" y="4052619"/>
                <a:ext cx="63394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Helvetica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333333"/>
                    </a:solidFill>
                    <a:effectLst/>
                    <a:latin typeface="Helvetica" panose="020B0604020202020204" pitchFamily="34" charset="0"/>
                    <a:ea typeface="等线" panose="02010600030101010101" pitchFamily="2" charset="-122"/>
                    <a:cs typeface="Helvetica" panose="020B0604020202020204" pitchFamily="34" charset="0"/>
                  </a:rPr>
                  <a:t>:</a:t>
                </a:r>
                <a:r>
                  <a:rPr lang="zh-CN" altLang="en-US" sz="2200" dirty="0">
                    <a:solidFill>
                      <a:srgbClr val="333333"/>
                    </a:solidFill>
                    <a:effectLst/>
                    <a:latin typeface="Helvetica" panose="020B0604020202020204" pitchFamily="34" charset="0"/>
                    <a:ea typeface="等线" panose="02010600030101010101" pitchFamily="2" charset="-122"/>
                    <a:cs typeface="Helvetica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rgbClr val="333333"/>
                    </a:solidFill>
                    <a:effectLst/>
                    <a:latin typeface="Helvetica" panose="020B0604020202020204" pitchFamily="34" charset="0"/>
                    <a:ea typeface="等线" panose="02010600030101010101" pitchFamily="2" charset="-122"/>
                  </a:rPr>
                  <a:t>the probability of having a good quality coffee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787FDA-79B1-43CE-BF7A-6C1EA258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02" y="4052619"/>
                <a:ext cx="6339493" cy="430887"/>
              </a:xfrm>
              <a:prstGeom prst="rect">
                <a:avLst/>
              </a:prstGeom>
              <a:blipFill>
                <a:blip r:embed="rId4"/>
                <a:stretch>
                  <a:fillRect l="-192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1396D42-2BE9-419E-AE8A-CA7D15D47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76" y="2336929"/>
            <a:ext cx="4053436" cy="13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3.1 Multicollinearity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3886E0-1CD7-40C6-9B74-C7C0BAF0C1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3740" y="2024611"/>
          <a:ext cx="6929932" cy="3200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464966">
                  <a:extLst>
                    <a:ext uri="{9D8B030D-6E8A-4147-A177-3AD203B41FA5}">
                      <a16:colId xmlns:a16="http://schemas.microsoft.com/office/drawing/2014/main" val="621635156"/>
                    </a:ext>
                  </a:extLst>
                </a:gridCol>
                <a:gridCol w="3464966">
                  <a:extLst>
                    <a:ext uri="{9D8B030D-6E8A-4147-A177-3AD203B41FA5}">
                      <a16:colId xmlns:a16="http://schemas.microsoft.com/office/drawing/2014/main" val="3405122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8481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789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0973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2275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1.012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774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22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1.053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15771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3DB2AD4-93DD-4B51-91A1-F57BC4F2A290}"/>
              </a:ext>
            </a:extLst>
          </p:cNvPr>
          <p:cNvSpPr/>
          <p:nvPr/>
        </p:nvSpPr>
        <p:spPr>
          <a:xfrm>
            <a:off x="1091025" y="1249756"/>
            <a:ext cx="6418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Variance inflation factor ( VIF&gt;10: multicollinearity is high 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B03F0D-2F6F-4001-9007-FDDEDC0679D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6545E64-A082-479F-AD0B-EDEC6DC04746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1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8429" y="1905000"/>
          <a:ext cx="6335140" cy="3291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08033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-283.59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118.31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-2.40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6.77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1760236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1381579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FBB4537-B78F-425D-A3C1-CCBDC8DF99C4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8393" y="2095500"/>
          <a:ext cx="6456177" cy="2880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25496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33507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-282.39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117.98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6.77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altLang="zh-CN" sz="2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176023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B1F79D1-E297-42A5-AA21-6CBC29A13216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2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3410F4-0B00-4CED-8899-76C31ED03C9B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99A702D2-AC04-44E3-A835-BB71B01A8B08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71FC86CE-2C15-4C82-A236-2609FC507394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9F5CF2F7-CD1A-4897-9195-1C03119BC070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2CCB6240-5500-4A02-A481-A68BF628290B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73B30CEE-DAA3-4D12-8805-29EC8A8105A0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11C074D-ECFF-476F-80DB-167CC48322EA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3380" y="2260600"/>
          <a:ext cx="6365240" cy="2489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25496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-121.42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-14.02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6.33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C523F09-ED33-498F-8C9E-2B96B471AC15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3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1EA61C-A561-4095-9911-0D055CC60DB0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B9A0418E-ED81-4CC5-AD80-695B2BD9E362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DC10B570-057F-4EBB-9B0A-DBFDB444FB99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D4776195-4989-4DE4-810D-5DC0B0B67BCD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EB7DBBAF-F0EB-4B7A-8563-BE68370B1DE0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0726E6AB-377E-4B9C-B22A-CADB30AC4B2D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38FC0F7-8D1D-485B-9827-5F296A4A4F3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D9B2EA-AD53-431E-8CF4-1EEB186FBC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3640" y="2345435"/>
          <a:ext cx="5217161" cy="25603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35325">
                  <a:extLst>
                    <a:ext uri="{9D8B030D-6E8A-4147-A177-3AD203B41FA5}">
                      <a16:colId xmlns:a16="http://schemas.microsoft.com/office/drawing/2014/main" val="2325510259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069687367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4124531238"/>
                    </a:ext>
                  </a:extLst>
                </a:gridCol>
              </a:tblGrid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2.5 %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97.5 %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979368433"/>
                  </a:ext>
                </a:extLst>
              </a:tr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-139.331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-105.328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3198231"/>
                  </a:ext>
                </a:extLst>
              </a:tr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3.238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5.906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5340509"/>
                  </a:ext>
                </a:extLst>
              </a:tr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5.587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8.914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4163847"/>
                  </a:ext>
                </a:extLst>
              </a:tr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2.971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5.617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5914524"/>
                  </a:ext>
                </a:extLst>
              </a:tr>
              <a:tr h="3742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0268764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9DAA7E-C462-4713-B505-0C5D7B51470B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4" name="同心圆 11">
              <a:extLst>
                <a:ext uri="{FF2B5EF4-FFF2-40B4-BE49-F238E27FC236}">
                  <a16:creationId xmlns:a16="http://schemas.microsoft.com/office/drawing/2014/main" id="{3B103BD6-89AA-4AAF-81EB-6F120B701B30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2">
              <a:extLst>
                <a:ext uri="{FF2B5EF4-FFF2-40B4-BE49-F238E27FC236}">
                  <a16:creationId xmlns:a16="http://schemas.microsoft.com/office/drawing/2014/main" id="{F121382D-8869-401E-B03B-9469C35B4A2D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3">
              <a:extLst>
                <a:ext uri="{FF2B5EF4-FFF2-40B4-BE49-F238E27FC236}">
                  <a16:creationId xmlns:a16="http://schemas.microsoft.com/office/drawing/2014/main" id="{83911351-395B-4F3A-984E-66DE1348EAD5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4">
              <a:extLst>
                <a:ext uri="{FF2B5EF4-FFF2-40B4-BE49-F238E27FC236}">
                  <a16:creationId xmlns:a16="http://schemas.microsoft.com/office/drawing/2014/main" id="{9EB054E0-8CD7-4378-9548-133EC4B8CC20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24">
              <a:extLst>
                <a:ext uri="{FF2B5EF4-FFF2-40B4-BE49-F238E27FC236}">
                  <a16:creationId xmlns:a16="http://schemas.microsoft.com/office/drawing/2014/main" id="{8EF14951-61FB-4CB2-8911-AB6FE8D81221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5FF8555-F245-42FD-A331-7BB550B8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77" y="1828577"/>
            <a:ext cx="4481183" cy="32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9563CAD-6AC4-4AFB-93CE-501A1567BE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FA7ED-2155-4948-92F7-874612F0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The bound of 95% confidence interval for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altitude_mean_meters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is almost zero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47851-61D0-48BC-8C19-F5CABE321268}"/>
              </a:ext>
            </a:extLst>
          </p:cNvPr>
          <p:cNvSpPr/>
          <p:nvPr/>
        </p:nvSpPr>
        <p:spPr>
          <a:xfrm>
            <a:off x="1183640" y="1926899"/>
            <a:ext cx="4067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confidence interval for log-odds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3628" y="2400300"/>
          <a:ext cx="4904741" cy="2057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46456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8.54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-14.12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B93D668-3F09-4865-91C7-D74063E00905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4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530D91-4FB0-44C4-8258-1F589DBBA27C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F2B09E99-69C1-4D0E-A38F-712433D78B18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73D46A67-CF76-40ED-809A-BC9F47944BA7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F82D9910-0216-42B6-B0F8-7B9C128CC796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13B61498-EF3B-43AE-997C-A440CBEFA2EB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67FE33DA-1EF0-43AE-9174-B7E36B2E59D2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CEE6D80-6C2A-47AB-A321-B843C739402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326909" y="593526"/>
            <a:ext cx="2426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617966" y="1678305"/>
            <a:ext cx="4645674" cy="769441"/>
            <a:chOff x="1641" y="2575"/>
            <a:chExt cx="7157" cy="2178"/>
          </a:xfrm>
        </p:grpSpPr>
        <p:sp>
          <p:nvSpPr>
            <p:cNvPr id="6" name="矩形 5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41" y="2831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32" y="3243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6405B0D-4617-49D0-BE41-9146D3B65FC3}"/>
              </a:ext>
            </a:extLst>
          </p:cNvPr>
          <p:cNvGrpSpPr/>
          <p:nvPr/>
        </p:nvGrpSpPr>
        <p:grpSpPr>
          <a:xfrm>
            <a:off x="6540077" y="2898571"/>
            <a:ext cx="4645674" cy="769441"/>
            <a:chOff x="1641" y="2575"/>
            <a:chExt cx="7157" cy="217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8B7610B-5AB4-45C9-B913-B3AA3BCA5D61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028CE62-D205-47B7-8DF3-5E1AFCFA77FC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0939B0A-3B1A-4287-9839-C435215CF348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Conclusion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18A620E-E2D5-4EC7-A861-D04EE8B63345}"/>
              </a:ext>
            </a:extLst>
          </p:cNvPr>
          <p:cNvGrpSpPr/>
          <p:nvPr/>
        </p:nvGrpSpPr>
        <p:grpSpPr>
          <a:xfrm>
            <a:off x="1617966" y="2890796"/>
            <a:ext cx="4645674" cy="769441"/>
            <a:chOff x="1641" y="2575"/>
            <a:chExt cx="7157" cy="217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0784A7D-1C29-412E-A883-FB28090BA452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41745DA-B695-4926-85AA-0E5D58601190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017D5F8-22E0-4BC1-AC25-1F1E423124B6}"/>
                </a:ext>
              </a:extLst>
            </p:cNvPr>
            <p:cNvSpPr txBox="1"/>
            <p:nvPr/>
          </p:nvSpPr>
          <p:spPr>
            <a:xfrm>
              <a:off x="3332" y="3185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Formal Analysis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DCFF97E-5375-4806-9EE7-35093192F47A}"/>
              </a:ext>
            </a:extLst>
          </p:cNvPr>
          <p:cNvGrpSpPr/>
          <p:nvPr/>
        </p:nvGrpSpPr>
        <p:grpSpPr>
          <a:xfrm>
            <a:off x="6540077" y="4079650"/>
            <a:ext cx="4645674" cy="769441"/>
            <a:chOff x="1641" y="2575"/>
            <a:chExt cx="7157" cy="217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3FECBBC-10DC-41A3-BB87-B37C4920C4C3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0E2DA33-50EB-45EC-AB4C-00E11813AFDE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C751CAF-F9BC-4826-8B03-4EA0987D8D5F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Reference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F8460C-0FB0-4480-9A82-2A64A0110478}"/>
              </a:ext>
            </a:extLst>
          </p:cNvPr>
          <p:cNvGrpSpPr/>
          <p:nvPr/>
        </p:nvGrpSpPr>
        <p:grpSpPr>
          <a:xfrm>
            <a:off x="1617966" y="4060488"/>
            <a:ext cx="4645674" cy="769441"/>
            <a:chOff x="1641" y="2575"/>
            <a:chExt cx="7157" cy="217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8B1A579-B74E-4623-BA08-EB4850DF857A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0BFA5F3-5083-4D8B-B5AF-B683BA77DACF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D4978D2-B6EF-4C98-8F5C-ED3962553531}"/>
                </a:ext>
              </a:extLst>
            </p:cNvPr>
            <p:cNvSpPr txBox="1"/>
            <p:nvPr/>
          </p:nvSpPr>
          <p:spPr>
            <a:xfrm>
              <a:off x="3332" y="3243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Further Extension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2608966-2B27-44D1-ADB2-71E29E7F27E4}"/>
              </a:ext>
            </a:extLst>
          </p:cNvPr>
          <p:cNvGrpSpPr/>
          <p:nvPr/>
        </p:nvGrpSpPr>
        <p:grpSpPr>
          <a:xfrm>
            <a:off x="6540077" y="1684166"/>
            <a:ext cx="4645674" cy="769441"/>
            <a:chOff x="1641" y="2575"/>
            <a:chExt cx="7157" cy="217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FBFF9B6-AD44-468D-BBD3-1C9A55C39D76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2DC229E-96B3-4EE2-99A0-293ED6971D83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CCF671A-9068-4787-B252-B0883EF07D29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Explanatory Data Analysis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E8DFE176-6A05-4030-9957-4C8A710A1027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C00973-DED7-4BD7-B123-D502602DA03C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3561762E-6880-4D03-A812-EEEBA1DA20DE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B3FD0C9D-0FFB-4CA9-86C9-95CBEEBFBA3B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6211936E-2852-4567-A8DD-5B0FFA65EBFC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BC474C66-7BB1-476C-80A1-AB2BDB7281AA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957E1BFC-D1E3-41E2-971D-B6AE89613A2E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12A4A6A-16D9-4C3F-AC30-172E691C37EE}"/>
              </a:ext>
            </a:extLst>
          </p:cNvPr>
          <p:cNvSpPr/>
          <p:nvPr/>
        </p:nvSpPr>
        <p:spPr>
          <a:xfrm>
            <a:off x="1383987" y="1955102"/>
            <a:ext cx="4067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confidence interval for log-odds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77978C0-ABF9-4698-9A7B-AD10F46A5A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3987" y="2362197"/>
          <a:ext cx="4437231" cy="2133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57699">
                  <a:extLst>
                    <a:ext uri="{9D8B030D-6E8A-4147-A177-3AD203B41FA5}">
                      <a16:colId xmlns:a16="http://schemas.microsoft.com/office/drawing/2014/main" val="2325510259"/>
                    </a:ext>
                  </a:extLst>
                </a:gridCol>
                <a:gridCol w="1037385">
                  <a:extLst>
                    <a:ext uri="{9D8B030D-6E8A-4147-A177-3AD203B41FA5}">
                      <a16:colId xmlns:a16="http://schemas.microsoft.com/office/drawing/2014/main" val="3069687367"/>
                    </a:ext>
                  </a:extLst>
                </a:gridCol>
                <a:gridCol w="1042147">
                  <a:extLst>
                    <a:ext uri="{9D8B030D-6E8A-4147-A177-3AD203B41FA5}">
                      <a16:colId xmlns:a16="http://schemas.microsoft.com/office/drawing/2014/main" val="4124531238"/>
                    </a:ext>
                  </a:extLst>
                </a:gridCol>
              </a:tblGrid>
              <a:tr h="39803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2.5 %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0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97.5 %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979368433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-138.309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-104.773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3198231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3.363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6.025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5340509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5.418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8.692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4163847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3.050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5914524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87E0B0CD-893A-4F05-A2A5-7B0E63BA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25" y="1749199"/>
            <a:ext cx="4703435" cy="335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5C03204-1728-4BCC-AAFC-BD5AE561E66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CCCFD7C-CC8A-4FCA-988C-E9F39224539F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1" name="同心圆 11">
              <a:extLst>
                <a:ext uri="{FF2B5EF4-FFF2-40B4-BE49-F238E27FC236}">
                  <a16:creationId xmlns:a16="http://schemas.microsoft.com/office/drawing/2014/main" id="{2A66592F-090C-41B7-8862-5BF6A1E1CF55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F0A13644-55A7-42B2-A091-DEC49DBAB601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13">
              <a:extLst>
                <a:ext uri="{FF2B5EF4-FFF2-40B4-BE49-F238E27FC236}">
                  <a16:creationId xmlns:a16="http://schemas.microsoft.com/office/drawing/2014/main" id="{72CC1C94-7496-47A8-AC79-FD5FF513E63C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4">
              <a:extLst>
                <a:ext uri="{FF2B5EF4-FFF2-40B4-BE49-F238E27FC236}">
                  <a16:creationId xmlns:a16="http://schemas.microsoft.com/office/drawing/2014/main" id="{BF65889D-280F-4CFA-8A1B-8B69AE8DBBA1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24">
              <a:extLst>
                <a:ext uri="{FF2B5EF4-FFF2-40B4-BE49-F238E27FC236}">
                  <a16:creationId xmlns:a16="http://schemas.microsoft.com/office/drawing/2014/main" id="{BFB16EED-0DCA-4417-8B7E-00B424F08412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3.3 Model selection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FFD11C6-F549-4AB8-BB37-3615AC25CD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1033" y="2362200"/>
          <a:ext cx="6929934" cy="2133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09978">
                  <a:extLst>
                    <a:ext uri="{9D8B030D-6E8A-4147-A177-3AD203B41FA5}">
                      <a16:colId xmlns:a16="http://schemas.microsoft.com/office/drawing/2014/main" val="921005048"/>
                    </a:ext>
                  </a:extLst>
                </a:gridCol>
                <a:gridCol w="2309978">
                  <a:extLst>
                    <a:ext uri="{9D8B030D-6E8A-4147-A177-3AD203B41FA5}">
                      <a16:colId xmlns:a16="http://schemas.microsoft.com/office/drawing/2014/main" val="628683988"/>
                    </a:ext>
                  </a:extLst>
                </a:gridCol>
                <a:gridCol w="2309978">
                  <a:extLst>
                    <a:ext uri="{9D8B030D-6E8A-4147-A177-3AD203B41FA5}">
                      <a16:colId xmlns:a16="http://schemas.microsoft.com/office/drawing/2014/main" val="419263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61744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562.357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596.203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019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560.376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589.387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2717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560.263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584.439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2308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564.616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583.957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8370211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1B79C91-023F-4199-A820-049F6E184A18}"/>
              </a:ext>
            </a:extLst>
          </p:cNvPr>
          <p:cNvSpPr/>
          <p:nvPr/>
        </p:nvSpPr>
        <p:spPr>
          <a:xfrm>
            <a:off x="2631033" y="1962090"/>
            <a:ext cx="4996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comparison values for different models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69B80-7B6C-41A5-B51E-5F425260D3DC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CCCFD7C-CC8A-4FCA-988C-E9F39224539F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1" name="同心圆 11">
              <a:extLst>
                <a:ext uri="{FF2B5EF4-FFF2-40B4-BE49-F238E27FC236}">
                  <a16:creationId xmlns:a16="http://schemas.microsoft.com/office/drawing/2014/main" id="{2A66592F-090C-41B7-8862-5BF6A1E1CF55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F0A13644-55A7-42B2-A091-DEC49DBAB601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13">
              <a:extLst>
                <a:ext uri="{FF2B5EF4-FFF2-40B4-BE49-F238E27FC236}">
                  <a16:creationId xmlns:a16="http://schemas.microsoft.com/office/drawing/2014/main" id="{72CC1C94-7496-47A8-AC79-FD5FF513E63C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4">
              <a:extLst>
                <a:ext uri="{FF2B5EF4-FFF2-40B4-BE49-F238E27FC236}">
                  <a16:creationId xmlns:a16="http://schemas.microsoft.com/office/drawing/2014/main" id="{BF65889D-280F-4CFA-8A1B-8B69AE8DBBA1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24">
              <a:extLst>
                <a:ext uri="{FF2B5EF4-FFF2-40B4-BE49-F238E27FC236}">
                  <a16:creationId xmlns:a16="http://schemas.microsoft.com/office/drawing/2014/main" id="{BFB16EED-0DCA-4417-8B7E-00B424F08412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3.3 Model selection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098DA0B-89E6-431C-B375-D9DE2B2C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07" y="1933936"/>
            <a:ext cx="8646633" cy="73475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11B2C90-79E1-419B-ADB8-C8C262036A93}"/>
              </a:ext>
            </a:extLst>
          </p:cNvPr>
          <p:cNvSpPr/>
          <p:nvPr/>
        </p:nvSpPr>
        <p:spPr>
          <a:xfrm>
            <a:off x="1049170" y="1472271"/>
            <a:ext cx="4440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model on the log-odds scale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69B80-7B6C-41A5-B51E-5F425260D3DC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020A67-731E-4B76-BB78-6A1D93C5F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8" y="3852475"/>
            <a:ext cx="8669263" cy="73158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A9F4DAE-441A-4C8E-B448-5484E61A6832}"/>
              </a:ext>
            </a:extLst>
          </p:cNvPr>
          <p:cNvSpPr/>
          <p:nvPr/>
        </p:nvSpPr>
        <p:spPr>
          <a:xfrm>
            <a:off x="1049170" y="3429000"/>
            <a:ext cx="3959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model on the odds scale</a:t>
            </a:r>
          </a:p>
        </p:txBody>
      </p:sp>
    </p:spTree>
    <p:extLst>
      <p:ext uri="{BB962C8B-B14F-4D97-AF65-F5344CB8AC3E}">
        <p14:creationId xmlns:p14="http://schemas.microsoft.com/office/powerpoint/2010/main" val="393930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784FD2-5E1B-4947-B364-85E1C3CDA447}"/>
              </a:ext>
            </a:extLst>
          </p:cNvPr>
          <p:cNvGrpSpPr/>
          <p:nvPr/>
        </p:nvGrpSpPr>
        <p:grpSpPr>
          <a:xfrm>
            <a:off x="4517390" y="470822"/>
            <a:ext cx="3157220" cy="461645"/>
            <a:chOff x="4708" y="176"/>
            <a:chExt cx="4972" cy="727"/>
          </a:xfrm>
        </p:grpSpPr>
        <p:sp>
          <p:nvSpPr>
            <p:cNvPr id="17" name="同心圆 11">
              <a:extLst>
                <a:ext uri="{FF2B5EF4-FFF2-40B4-BE49-F238E27FC236}">
                  <a16:creationId xmlns:a16="http://schemas.microsoft.com/office/drawing/2014/main" id="{36AFBC3F-0BD9-467F-A4A6-9F1472541030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同心圆 12">
              <a:extLst>
                <a:ext uri="{FF2B5EF4-FFF2-40B4-BE49-F238E27FC236}">
                  <a16:creationId xmlns:a16="http://schemas.microsoft.com/office/drawing/2014/main" id="{31BCE854-0277-48EA-AE86-F0E373FD7EB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同心圆 13">
              <a:extLst>
                <a:ext uri="{FF2B5EF4-FFF2-40B4-BE49-F238E27FC236}">
                  <a16:creationId xmlns:a16="http://schemas.microsoft.com/office/drawing/2014/main" id="{5CC426B7-D4F6-4D1D-8EA7-A1B575E234DE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4">
              <a:extLst>
                <a:ext uri="{FF2B5EF4-FFF2-40B4-BE49-F238E27FC236}">
                  <a16:creationId xmlns:a16="http://schemas.microsoft.com/office/drawing/2014/main" id="{26D84B07-533C-4F5C-8F53-F79D7A2773A8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4">
              <a:extLst>
                <a:ext uri="{FF2B5EF4-FFF2-40B4-BE49-F238E27FC236}">
                  <a16:creationId xmlns:a16="http://schemas.microsoft.com/office/drawing/2014/main" id="{CFB63DFC-87DA-4FE0-9A9F-229EC1FA5883}"/>
                </a:ext>
              </a:extLst>
            </p:cNvPr>
            <p:cNvSpPr txBox="1"/>
            <p:nvPr/>
          </p:nvSpPr>
          <p:spPr>
            <a:xfrm>
              <a:off x="6009" y="176"/>
              <a:ext cx="252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3.4  Odds</a:t>
              </a: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D503D2-BAAD-465C-AD23-445234348A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2476" y="2228299"/>
          <a:ext cx="4993524" cy="25603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96762">
                  <a:extLst>
                    <a:ext uri="{9D8B030D-6E8A-4147-A177-3AD203B41FA5}">
                      <a16:colId xmlns:a16="http://schemas.microsoft.com/office/drawing/2014/main" val="2735449860"/>
                    </a:ext>
                  </a:extLst>
                </a:gridCol>
                <a:gridCol w="2496762">
                  <a:extLst>
                    <a:ext uri="{9D8B030D-6E8A-4147-A177-3AD203B41FA5}">
                      <a16:colId xmlns:a16="http://schemas.microsoft.com/office/drawing/2014/main" val="2335327733"/>
                    </a:ext>
                  </a:extLst>
                </a:gridCol>
              </a:tblGrid>
              <a:tr h="398945">
                <a:tc>
                  <a:txBody>
                    <a:bodyPr/>
                    <a:lstStyle/>
                    <a:p>
                      <a:pPr algn="ctr" fontAlgn="b"/>
                      <a:endParaRPr lang="en-US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Odds</a:t>
                      </a:r>
                      <a:endParaRPr lang="zh-CN" alt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6780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3401621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93.075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3424070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1326.589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7726241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71.268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28542969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35577381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883AF037-1E1F-4A05-99DF-E983BB684113}"/>
              </a:ext>
            </a:extLst>
          </p:cNvPr>
          <p:cNvSpPr/>
          <p:nvPr/>
        </p:nvSpPr>
        <p:spPr>
          <a:xfrm>
            <a:off x="1102476" y="1747717"/>
            <a:ext cx="332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 (Good quality of coffee)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10764F4-50D1-476B-A66C-FE7715B1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32" y="1747717"/>
            <a:ext cx="4707592" cy="33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61F7146-2A2D-4A7D-9F05-7ED03BCD99F7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858" y="176"/>
              <a:ext cx="336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3.5  Probabilities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27D5356-BA13-4D96-A325-F4DAC5EE6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5" y="1741745"/>
            <a:ext cx="9188609" cy="7769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C9620D-7BFC-4C6D-BEF8-061FC18ADF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52F62A-966A-4678-8C10-E125697DEEA4}"/>
              </a:ext>
            </a:extLst>
          </p:cNvPr>
          <p:cNvSpPr/>
          <p:nvPr/>
        </p:nvSpPr>
        <p:spPr>
          <a:xfrm>
            <a:off x="1183640" y="1052596"/>
            <a:ext cx="2518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Probability formula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E74D6-B907-451F-B05A-64C41C06FB60}"/>
              </a:ext>
            </a:extLst>
          </p:cNvPr>
          <p:cNvSpPr/>
          <p:nvPr/>
        </p:nvSpPr>
        <p:spPr>
          <a:xfrm>
            <a:off x="1183640" y="2807761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An example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6E882-73F5-47A5-BC5A-F3BB7E287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67" y="4265721"/>
            <a:ext cx="9284674" cy="8496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960179B-09BA-4B0B-8BA4-BC818CAA5845}"/>
              </a:ext>
            </a:extLst>
          </p:cNvPr>
          <p:cNvSpPr/>
          <p:nvPr/>
        </p:nvSpPr>
        <p:spPr>
          <a:xfrm>
            <a:off x="1383435" y="3326964"/>
            <a:ext cx="9691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coffee bean has been ranked 8.3 in aroma, 7.9 in flavor, 7.3 in acidity, and grown at mean altitude of 1700 meters.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858" y="176"/>
              <a:ext cx="336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3.5  Probabilities</a:t>
              </a:r>
            </a:p>
          </p:txBody>
        </p:sp>
      </p:grpSp>
      <p:pic>
        <p:nvPicPr>
          <p:cNvPr id="18436" name="Picture 4" descr="Probability of coffee being good">
            <a:extLst>
              <a:ext uri="{FF2B5EF4-FFF2-40B4-BE49-F238E27FC236}">
                <a16:creationId xmlns:a16="http://schemas.microsoft.com/office/drawing/2014/main" id="{17877E10-59D7-401D-BC48-A86B855A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40" y="1543957"/>
            <a:ext cx="5278120" cy="37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C9620D-7BFC-4C6D-BEF8-061FC18ADF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982E11-3116-4908-B7F3-91CAFD005121}"/>
              </a:ext>
            </a:extLst>
          </p:cNvPr>
          <p:cNvSpPr/>
          <p:nvPr/>
        </p:nvSpPr>
        <p:spPr>
          <a:xfrm>
            <a:off x="1183640" y="1052596"/>
            <a:ext cx="6178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 Probability of being good quality of coffee beans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D8132B-2E6A-4354-9236-BA4363D15BEE}"/>
              </a:ext>
            </a:extLst>
          </p:cNvPr>
          <p:cNvSpPr/>
          <p:nvPr/>
        </p:nvSpPr>
        <p:spPr>
          <a:xfrm>
            <a:off x="1458895" y="5399623"/>
            <a:ext cx="9691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The probability approaches 100% the larger the explanatory variables get, and approaches 0% the smaller the explanatory variables get.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0136" y="2700020"/>
            <a:ext cx="4371728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PART.04 Conclusion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FCA50-5394-4749-8FEA-BC51FDDC306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330700" y="457487"/>
            <a:ext cx="3799840" cy="461645"/>
            <a:chOff x="4324" y="155"/>
            <a:chExt cx="5984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32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4871" y="33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9990" y="322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702" y="155"/>
              <a:ext cx="312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4  Conclusion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3826B2B-9E00-4D1E-8BB8-F084F8C17FC5}"/>
              </a:ext>
            </a:extLst>
          </p:cNvPr>
          <p:cNvSpPr/>
          <p:nvPr/>
        </p:nvSpPr>
        <p:spPr>
          <a:xfrm>
            <a:off x="1642110" y="1414870"/>
            <a:ext cx="9113520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 model 3 as the final model.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three factors affecting the quality of coffee are aroma, flavor and acidity 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Flavor is the most influential factor.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573513-0168-4C2D-A2C1-91C19177679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19770" y="2700020"/>
            <a:ext cx="5552459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PART.05 Further Extension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42564C-A1E2-4442-8008-8DEDC92EF8DC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8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330700" y="480982"/>
            <a:ext cx="3799840" cy="831215"/>
            <a:chOff x="4324" y="192"/>
            <a:chExt cx="5984" cy="1309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32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4871" y="33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9990" y="322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288" y="192"/>
              <a:ext cx="4374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  Further Extension</a:t>
              </a:r>
            </a:p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 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ACA20BF-B49A-4A7B-9635-B461117B7182}"/>
              </a:ext>
            </a:extLst>
          </p:cNvPr>
          <p:cNvSpPr/>
          <p:nvPr/>
        </p:nvSpPr>
        <p:spPr>
          <a:xfrm>
            <a:off x="1774825" y="1536473"/>
            <a:ext cx="9113520" cy="255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Delve into the causes of missing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Further work of this data 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e.g., looking at the PH of the soil and  how tall the plant grew.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46562-1BBD-40AE-A086-9468EB8CF27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84007" y="2700020"/>
            <a:ext cx="5223985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PART.01 Introduction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F91DAD-6F5B-4F54-B7A7-0FC7634F97A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72279" y="2700020"/>
            <a:ext cx="4247441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PART.06 Reference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2F7A3E-6629-4609-AE69-67CC0F18259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3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6274" y="176"/>
              <a:ext cx="295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  Reference 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ACA20BF-B49A-4A7B-9635-B461117B7182}"/>
              </a:ext>
            </a:extLst>
          </p:cNvPr>
          <p:cNvSpPr/>
          <p:nvPr/>
        </p:nvSpPr>
        <p:spPr>
          <a:xfrm>
            <a:off x="1673860" y="2367171"/>
            <a:ext cx="9113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Kutner, M. H.; 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Nachtsheim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C. J.; 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Neter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J. (2004). Applied Linear Regression Models (4th ed.). McGraw-Hill Irwin.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ccs-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amsterdam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/r-course-material. GitHub. (2021). Retrieved 17 July 2021, from </a:t>
            </a:r>
            <a:r>
              <a:rPr lang="en-US" altLang="zh-CN" sz="2200" dirty="0">
                <a:solidFill>
                  <a:srgbClr val="337AB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https://github.com/ccs-amsterdam/r-course-material/blob/master/tutorials/advanced_modeling.md#multilevel-models-or-mixed-effects-models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2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5810F5-FDA0-4688-9DDB-B5D827B8B94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72279" y="2700020"/>
            <a:ext cx="4247441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Thanks for listening.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2F7A3E-6629-4609-AE69-67CC0F18259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1.1 Research question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F8C1E5-994F-4AD4-970A-66F8CE45D33C}"/>
              </a:ext>
            </a:extLst>
          </p:cNvPr>
          <p:cNvSpPr/>
          <p:nvPr/>
        </p:nvSpPr>
        <p:spPr>
          <a:xfrm>
            <a:off x="1691640" y="1601949"/>
            <a:ext cx="8808720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influence do different features of coffee have on whether the quality of a batch of coffee is classified as good or poor?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081ED-944F-4C0B-B3EE-8B009B343D2F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F7081ED-944F-4C0B-B3EE-8B009B343D2F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9">
            <a:extLst>
              <a:ext uri="{FF2B5EF4-FFF2-40B4-BE49-F238E27FC236}">
                <a16:creationId xmlns:a16="http://schemas.microsoft.com/office/drawing/2014/main" id="{C0EFF362-80DE-4571-8680-16F475253FBF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8" name="同心圆 11">
              <a:extLst>
                <a:ext uri="{FF2B5EF4-FFF2-40B4-BE49-F238E27FC236}">
                  <a16:creationId xmlns:a16="http://schemas.microsoft.com/office/drawing/2014/main" id="{C3010365-60A9-4066-8CC6-163B373CD895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同心圆 12">
              <a:extLst>
                <a:ext uri="{FF2B5EF4-FFF2-40B4-BE49-F238E27FC236}">
                  <a16:creationId xmlns:a16="http://schemas.microsoft.com/office/drawing/2014/main" id="{15FBB5B3-0DB1-44D8-BCF0-34BF7A884734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3">
              <a:extLst>
                <a:ext uri="{FF2B5EF4-FFF2-40B4-BE49-F238E27FC236}">
                  <a16:creationId xmlns:a16="http://schemas.microsoft.com/office/drawing/2014/main" id="{52A2D7B5-679B-43E4-A11D-6A218A330827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4">
              <a:extLst>
                <a:ext uri="{FF2B5EF4-FFF2-40B4-BE49-F238E27FC236}">
                  <a16:creationId xmlns:a16="http://schemas.microsoft.com/office/drawing/2014/main" id="{EAF43EDB-1D1F-4F67-964E-6CAD0069843B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4">
              <a:extLst>
                <a:ext uri="{FF2B5EF4-FFF2-40B4-BE49-F238E27FC236}">
                  <a16:creationId xmlns:a16="http://schemas.microsoft.com/office/drawing/2014/main" id="{B9854579-952F-479D-8B55-BB582A91A8EF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1.2  Data description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9F478BB-87E4-47F1-B6F0-2B8AB20D3057}"/>
              </a:ext>
            </a:extLst>
          </p:cNvPr>
          <p:cNvSpPr/>
          <p:nvPr/>
        </p:nvSpPr>
        <p:spPr>
          <a:xfrm>
            <a:off x="1091025" y="1249756"/>
            <a:ext cx="326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the dataset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60E0F1D-DC16-4D07-8A92-FA1D8858FA09}"/>
              </a:ext>
            </a:extLst>
          </p:cNvPr>
          <p:cNvGraphicFramePr>
            <a:graphicFrameLocks noGrp="1"/>
          </p:cNvGraphicFramePr>
          <p:nvPr/>
        </p:nvGraphicFramePr>
        <p:xfrm>
          <a:off x="892609" y="1711421"/>
          <a:ext cx="10525794" cy="39294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09667">
                  <a:extLst>
                    <a:ext uri="{9D8B030D-6E8A-4147-A177-3AD203B41FA5}">
                      <a16:colId xmlns:a16="http://schemas.microsoft.com/office/drawing/2014/main" val="3286394442"/>
                    </a:ext>
                  </a:extLst>
                </a:gridCol>
                <a:gridCol w="2313472">
                  <a:extLst>
                    <a:ext uri="{9D8B030D-6E8A-4147-A177-3AD203B41FA5}">
                      <a16:colId xmlns:a16="http://schemas.microsoft.com/office/drawing/2014/main" val="429514043"/>
                    </a:ext>
                  </a:extLst>
                </a:gridCol>
                <a:gridCol w="597131">
                  <a:extLst>
                    <a:ext uri="{9D8B030D-6E8A-4147-A177-3AD203B41FA5}">
                      <a16:colId xmlns:a16="http://schemas.microsoft.com/office/drawing/2014/main" val="184248236"/>
                    </a:ext>
                  </a:extLst>
                </a:gridCol>
                <a:gridCol w="541251">
                  <a:extLst>
                    <a:ext uri="{9D8B030D-6E8A-4147-A177-3AD203B41FA5}">
                      <a16:colId xmlns:a16="http://schemas.microsoft.com/office/drawing/2014/main" val="3300365717"/>
                    </a:ext>
                  </a:extLst>
                </a:gridCol>
                <a:gridCol w="609704">
                  <a:extLst>
                    <a:ext uri="{9D8B030D-6E8A-4147-A177-3AD203B41FA5}">
                      <a16:colId xmlns:a16="http://schemas.microsoft.com/office/drawing/2014/main" val="1765489789"/>
                    </a:ext>
                  </a:extLst>
                </a:gridCol>
                <a:gridCol w="1816522">
                  <a:extLst>
                    <a:ext uri="{9D8B030D-6E8A-4147-A177-3AD203B41FA5}">
                      <a16:colId xmlns:a16="http://schemas.microsoft.com/office/drawing/2014/main" val="26047911"/>
                    </a:ext>
                  </a:extLst>
                </a:gridCol>
                <a:gridCol w="1871830">
                  <a:extLst>
                    <a:ext uri="{9D8B030D-6E8A-4147-A177-3AD203B41FA5}">
                      <a16:colId xmlns:a16="http://schemas.microsoft.com/office/drawing/2014/main" val="1889805681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955716786"/>
                    </a:ext>
                  </a:extLst>
                </a:gridCol>
                <a:gridCol w="1579884">
                  <a:extLst>
                    <a:ext uri="{9D8B030D-6E8A-4147-A177-3AD203B41FA5}">
                      <a16:colId xmlns:a16="http://schemas.microsoft.com/office/drawing/2014/main" val="4230451249"/>
                    </a:ext>
                  </a:extLst>
                </a:gridCol>
              </a:tblGrid>
              <a:tr h="272488">
                <a:tc>
                  <a:txBody>
                    <a:bodyPr/>
                    <a:lstStyle/>
                    <a:p>
                      <a:pPr algn="ctr" fontAlgn="b"/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Explanatory variables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Response variable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384602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 fontAlgn="b"/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country_of_origin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chr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aroma</a:t>
                      </a: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dbl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flavor</a:t>
                      </a: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dbl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acidity</a:t>
                      </a: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dbl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category_two_defects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&lt;int&gt;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dbl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  <a:p>
                      <a:pPr algn="ctr" fontAlgn="b"/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&lt;int&gt;</a:t>
                      </a:r>
                    </a:p>
                  </a:txBody>
                  <a:tcPr marL="38100" marR="38100" marT="38100" marB="3810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Qualityclass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663672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Myanmar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7.25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7.42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7.50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1219.20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2875023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Uganda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8.33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1600.00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467472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Ethiopia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8.42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1700.00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5557231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Mexico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7.17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7.08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7.25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1300.00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742182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Burundi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7.75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7.50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1880.00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184265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Tanzania, United Republic Of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7.92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7.75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7.75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1400.00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1283513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Colombia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7.92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7.83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1500" i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NA</a:t>
                      </a:r>
                      <a:endParaRPr lang="en-US" altLang="zh-CN" sz="1500" i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39807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Colombia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7.83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7.58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1775.00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2659902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Guatemala</a:t>
                      </a: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7.00</a:t>
                      </a: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6.83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7.17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1310.64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07991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altLang="zh-CN" sz="15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Colombia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7.33</a:t>
                      </a:r>
                      <a:endParaRPr lang="en-US" altLang="zh-CN" sz="15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7.33</a:t>
                      </a:r>
                      <a:endParaRPr lang="en-US" altLang="zh-CN" sz="15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7.50</a:t>
                      </a:r>
                      <a:endParaRPr lang="en-US" altLang="zh-CN" sz="15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altLang="zh-CN" sz="15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1900.00</a:t>
                      </a:r>
                      <a:endParaRPr lang="en-US" altLang="zh-CN" sz="15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415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6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10901" y="2700020"/>
            <a:ext cx="7170198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PART.02 Explanatory Data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554EFD-2726-4538-A5FF-6A01CBCA934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5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F7081ED-944F-4C0B-B3EE-8B009B343D2F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4E2E4AF-5762-4A04-B4AC-7A6C101E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1780"/>
              </p:ext>
            </p:extLst>
          </p:nvPr>
        </p:nvGraphicFramePr>
        <p:xfrm>
          <a:off x="897704" y="1652270"/>
          <a:ext cx="10515603" cy="3870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01656">
                  <a:extLst>
                    <a:ext uri="{9D8B030D-6E8A-4147-A177-3AD203B41FA5}">
                      <a16:colId xmlns:a16="http://schemas.microsoft.com/office/drawing/2014/main" val="1323374804"/>
                    </a:ext>
                  </a:extLst>
                </a:gridCol>
                <a:gridCol w="1402802">
                  <a:extLst>
                    <a:ext uri="{9D8B030D-6E8A-4147-A177-3AD203B41FA5}">
                      <a16:colId xmlns:a16="http://schemas.microsoft.com/office/drawing/2014/main" val="5681454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598835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00285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491394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354224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331912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008492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189332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03645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6139823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11725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1850.69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9392.09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1310.64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190164.00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103993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2013.67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2014.00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49963382"/>
                  </a:ext>
                </a:extLst>
              </a:tr>
            </a:tbl>
          </a:graphicData>
        </a:graphic>
      </p:graphicFrame>
      <p:grpSp>
        <p:nvGrpSpPr>
          <p:cNvPr id="27" name="组合 141">
            <a:extLst>
              <a:ext uri="{FF2B5EF4-FFF2-40B4-BE49-F238E27FC236}">
                <a16:creationId xmlns:a16="http://schemas.microsoft.com/office/drawing/2014/main" id="{B7F14D0C-9A40-4940-9B5B-641B7B8462DB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9092309D-51E8-4026-80C5-6ED7926A52ED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EF5F65DF-FAAA-4145-936D-D365EA272975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9851DD7D-DA06-409F-B19B-3316EF2E2565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C0A00927-D472-477C-81E5-039C5B8C05D4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24">
              <a:extLst>
                <a:ext uri="{FF2B5EF4-FFF2-40B4-BE49-F238E27FC236}">
                  <a16:creationId xmlns:a16="http://schemas.microsoft.com/office/drawing/2014/main" id="{DB24C6DC-DF28-4A08-80F9-4BB6BE97F202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2.1 Data summarization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8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2.1 Data summarization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AA4A0F7-D999-4ED4-8D37-0CAC518B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94" y="1182465"/>
            <a:ext cx="8980611" cy="44930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0EBA05-5F5E-42A2-BB97-062F88169723}"/>
              </a:ext>
            </a:extLst>
          </p:cNvPr>
          <p:cNvSpPr/>
          <p:nvPr/>
        </p:nvSpPr>
        <p:spPr>
          <a:xfrm>
            <a:off x="6374682" y="3904710"/>
            <a:ext cx="41406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histograms show that most of coffee beans get grades between 6 and 8.</a:t>
            </a:r>
            <a:endParaRPr lang="zh-CN" altLang="en-US" sz="2200" dirty="0"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D63409-F29B-42CF-9BFD-472FFE668DC3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F7081ED-944F-4C0B-B3EE-8B009B343D2F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41">
            <a:extLst>
              <a:ext uri="{FF2B5EF4-FFF2-40B4-BE49-F238E27FC236}">
                <a16:creationId xmlns:a16="http://schemas.microsoft.com/office/drawing/2014/main" id="{9C09454B-1329-4C3D-AC68-7FC08C5831D3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01420578-D567-47D0-9030-067B767EF0EA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12">
              <a:extLst>
                <a:ext uri="{FF2B5EF4-FFF2-40B4-BE49-F238E27FC236}">
                  <a16:creationId xmlns:a16="http://schemas.microsoft.com/office/drawing/2014/main" id="{30D577CE-D7E0-426B-A34E-3E99728D059F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3">
              <a:extLst>
                <a:ext uri="{FF2B5EF4-FFF2-40B4-BE49-F238E27FC236}">
                  <a16:creationId xmlns:a16="http://schemas.microsoft.com/office/drawing/2014/main" id="{6B3CB404-3E16-4B0C-9953-E8B4AB9EF9B4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4">
              <a:extLst>
                <a:ext uri="{FF2B5EF4-FFF2-40B4-BE49-F238E27FC236}">
                  <a16:creationId xmlns:a16="http://schemas.microsoft.com/office/drawing/2014/main" id="{B069DF6F-0FA8-47CE-9009-8361C952B1E2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24">
              <a:extLst>
                <a:ext uri="{FF2B5EF4-FFF2-40B4-BE49-F238E27FC236}">
                  <a16:creationId xmlns:a16="http://schemas.microsoft.com/office/drawing/2014/main" id="{A7C73DD8-CF91-4B52-BC14-709FD83DDD9D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2.2 Data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 </a:t>
              </a:r>
              <a:r>
                <a:rPr lang="en-US" altLang="zh-TW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cleaning method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53395B5-0169-465E-AEF5-7EF5B15AB159}"/>
              </a:ext>
            </a:extLst>
          </p:cNvPr>
          <p:cNvSpPr/>
          <p:nvPr/>
        </p:nvSpPr>
        <p:spPr>
          <a:xfrm>
            <a:off x="1774825" y="1536473"/>
            <a:ext cx="9113520" cy="255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all missing values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Removing outliers (altitude &gt; 8848m, Honduras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Leaving </a:t>
            </a:r>
            <a:r>
              <a:rPr lang="en-US" altLang="zh-CN" sz="2800" b="1" dirty="0">
                <a:solidFill>
                  <a:srgbClr val="0485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81%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data for our data analysis (1145 -&gt; 930)</a:t>
            </a:r>
          </a:p>
        </p:txBody>
      </p:sp>
    </p:spTree>
    <p:extLst>
      <p:ext uri="{BB962C8B-B14F-4D97-AF65-F5344CB8AC3E}">
        <p14:creationId xmlns:p14="http://schemas.microsoft.com/office/powerpoint/2010/main" val="60985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8B0B9858CF82645B1D0D690E6C13524" ma:contentTypeVersion="10" ma:contentTypeDescription="建立新的文件。" ma:contentTypeScope="" ma:versionID="ba10e76b02cc541998d1c2a572c164f8">
  <xsd:schema xmlns:xsd="http://www.w3.org/2001/XMLSchema" xmlns:xs="http://www.w3.org/2001/XMLSchema" xmlns:p="http://schemas.microsoft.com/office/2006/metadata/properties" xmlns:ns2="ab52ad1d-7dc0-4ccf-88b7-724cde7eeb98" targetNamespace="http://schemas.microsoft.com/office/2006/metadata/properties" ma:root="true" ma:fieldsID="729f85647db8d2fe99e7af70fa570038" ns2:_="">
    <xsd:import namespace="ab52ad1d-7dc0-4ccf-88b7-724cde7ee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2ad1d-7dc0-4ccf-88b7-724cde7ee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019591-3727-4F3E-9ADB-1971BBD2D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2ad1d-7dc0-4ccf-88b7-724cde7ee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E38B4F-274A-4B40-ABF9-99B8F0F51F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2A623-71A7-4F91-8D9D-CC84567E211C}">
  <ds:schemaRefs>
    <ds:schemaRef ds:uri="ab52ad1d-7dc0-4ccf-88b7-724cde7eeb98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宽屏</PresentationFormat>
  <Paragraphs>467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Helvetica Neue</vt:lpstr>
      <vt:lpstr>包图简圆体</vt:lpstr>
      <vt:lpstr>微软雅黑</vt:lpstr>
      <vt:lpstr>Adobe Devanagari</vt:lpstr>
      <vt:lpstr>Arial</vt:lpstr>
      <vt:lpstr>Calibri</vt:lpstr>
      <vt:lpstr>Cambria</vt:lpstr>
      <vt:lpstr>Cambria Math</vt:lpstr>
      <vt:lpstr>Courier New</vt:lpstr>
      <vt:lpstr>Helvetica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清新绿色欧美风ppt模板</dc:title>
  <dc:creator/>
  <cp:keywords>www.1ppt.com</cp:keywords>
  <dc:description>www.1ppt.com</dc:description>
  <cp:lastModifiedBy/>
  <cp:revision>7</cp:revision>
  <dcterms:created xsi:type="dcterms:W3CDTF">2018-03-01T02:03:00Z</dcterms:created>
  <dcterms:modified xsi:type="dcterms:W3CDTF">2021-07-25T19:49:53Z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ContentTypeId">
    <vt:lpwstr>0x01010048B0B9858CF82645B1D0D690E6C13524</vt:lpwstr>
  </property>
</Properties>
</file>