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3.xml" ContentType="application/vnd.openxmlformats-officedocument.themeOverr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1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4" r:id="rId2"/>
  </p:sldMasterIdLst>
  <p:notesMasterIdLst>
    <p:notesMasterId r:id="rId34"/>
  </p:notesMasterIdLst>
  <p:handoutMasterIdLst>
    <p:handoutMasterId r:id="rId35"/>
  </p:handoutMasterIdLst>
  <p:sldIdLst>
    <p:sldId id="296" r:id="rId3"/>
    <p:sldId id="261" r:id="rId4"/>
    <p:sldId id="260" r:id="rId5"/>
    <p:sldId id="301" r:id="rId6"/>
    <p:sldId id="327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329" r:id="rId15"/>
    <p:sldId id="328" r:id="rId16"/>
    <p:sldId id="303" r:id="rId17"/>
    <p:sldId id="310" r:id="rId18"/>
    <p:sldId id="311" r:id="rId19"/>
    <p:sldId id="312" r:id="rId20"/>
    <p:sldId id="313" r:id="rId21"/>
    <p:sldId id="315" r:id="rId22"/>
    <p:sldId id="316" r:id="rId23"/>
    <p:sldId id="318" r:id="rId24"/>
    <p:sldId id="319" r:id="rId25"/>
    <p:sldId id="321" r:id="rId26"/>
    <p:sldId id="330" r:id="rId27"/>
    <p:sldId id="293" r:id="rId28"/>
    <p:sldId id="326" r:id="rId29"/>
    <p:sldId id="322" r:id="rId30"/>
    <p:sldId id="325" r:id="rId31"/>
    <p:sldId id="323" r:id="rId32"/>
    <p:sldId id="324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E75"/>
    <a:srgbClr val="8EC5BA"/>
    <a:srgbClr val="048535"/>
    <a:srgbClr val="06AE49"/>
    <a:srgbClr val="BBDCD5"/>
    <a:srgbClr val="899516"/>
    <a:srgbClr val="0F4010"/>
    <a:srgbClr val="89B2AA"/>
    <a:srgbClr val="92BBB2"/>
    <a:srgbClr val="07D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1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A62AB-C10E-4A99-99A5-9EE1606CF41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EB3B-B050-4A06-99C6-0C37BEE14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9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7F25A8C7-CC1A-4A08-9B4B-31F43B054C7F}" type="datetimeFigureOut">
              <a:rPr lang="zh-CN" altLang="en-US" smtClean="0"/>
              <a:pPr/>
              <a:t>2021/7/20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F9E1B693-632D-4080-9CF6-EA28B66DC8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26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17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588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09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04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1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71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0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64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00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6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8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25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426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4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49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30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655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94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00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3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4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5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30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7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06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9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5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2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3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3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72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5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5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31379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583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2021/7/20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包图简圆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5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cs-amsterdam/r-course-material/blob/master/tutorials/advanced_modeling.md#multilevel-models-or-mixed-effects-model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673600" y="1583054"/>
            <a:ext cx="6787342" cy="1446550"/>
          </a:xfrm>
          <a:prstGeom prst="roundRect">
            <a:avLst/>
          </a:prstGeom>
          <a:solidFill>
            <a:srgbClr val="0A5E75"/>
          </a:solidFill>
          <a:ln>
            <a:noFill/>
          </a:ln>
          <a:effectLst>
            <a:outerShdw blurRad="165100" dist="1524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208952-985D-4EC8-B5C3-306DD1342A73}"/>
              </a:ext>
            </a:extLst>
          </p:cNvPr>
          <p:cNvSpPr/>
          <p:nvPr/>
        </p:nvSpPr>
        <p:spPr>
          <a:xfrm>
            <a:off x="7876771" y="5011651"/>
            <a:ext cx="3676073" cy="1487054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42643" y="1645198"/>
            <a:ext cx="5862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rPr>
              <a:t>Investigating  Influential Features on Coffee Quality</a:t>
            </a:r>
            <a:endParaRPr lang="zh-CN" altLang="en-US" sz="4400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42031" y="3347665"/>
            <a:ext cx="765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Yuqi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Pan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500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Jin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-an Wu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500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Shuqi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Cao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Blair Watson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and  </a:t>
            </a:r>
            <a:r>
              <a:rPr lang="en-US" altLang="zh-CN" sz="1500" dirty="0" err="1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Shenghan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Gao</a:t>
            </a:r>
          </a:p>
          <a:p>
            <a:pPr algn="ctr"/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School of Mathematics and Statistics, University of Glasgow, UK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2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2.2 Data visualization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pic>
        <p:nvPicPr>
          <p:cNvPr id="3074" name="Picture 2" descr="Boxplot of the Qualityclass against the other feature variables.">
            <a:extLst>
              <a:ext uri="{FF2B5EF4-FFF2-40B4-BE49-F238E27FC236}">
                <a16:creationId xmlns:a16="http://schemas.microsoft.com/office/drawing/2014/main" id="{10FE3334-010F-4E0E-8F2E-896821D2B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38" y="1579944"/>
            <a:ext cx="6181570" cy="44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3C2659A-A4FC-43E8-BA5E-E3B93748C5D9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8BAEE5-F047-4B22-AC8F-CF0A4305658A}"/>
              </a:ext>
            </a:extLst>
          </p:cNvPr>
          <p:cNvSpPr/>
          <p:nvPr/>
        </p:nvSpPr>
        <p:spPr>
          <a:xfrm>
            <a:off x="1018000" y="1025373"/>
            <a:ext cx="676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Boxplots of Quality class against the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27299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2.2 Data visualization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pic>
        <p:nvPicPr>
          <p:cNvPr id="4098" name="Picture 2" descr="Correlation matrix plot of numerical variables">
            <a:extLst>
              <a:ext uri="{FF2B5EF4-FFF2-40B4-BE49-F238E27FC236}">
                <a16:creationId xmlns:a16="http://schemas.microsoft.com/office/drawing/2014/main" id="{1A546302-B62F-4A39-96D3-E107C082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79" y="1744526"/>
            <a:ext cx="6011054" cy="429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32E51E0-7600-42E7-BA47-DA39E5F3D4C1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37216A-CF23-4039-AD8E-2C8F562C9DDD}"/>
              </a:ext>
            </a:extLst>
          </p:cNvPr>
          <p:cNvSpPr/>
          <p:nvPr/>
        </p:nvSpPr>
        <p:spPr>
          <a:xfrm>
            <a:off x="1049241" y="1107664"/>
            <a:ext cx="5431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plot of all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9177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98190" y="2700020"/>
            <a:ext cx="5395620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PART.03 Formal Analysis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67DFC6-91AD-42FC-B07B-8B067A051AB3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66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3 Formal Analysis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3DB2AD4-93DD-4B51-91A1-F57BC4F2A290}"/>
              </a:ext>
            </a:extLst>
          </p:cNvPr>
          <p:cNvSpPr/>
          <p:nvPr/>
        </p:nvSpPr>
        <p:spPr>
          <a:xfrm>
            <a:off x="1091025" y="1249756"/>
            <a:ext cx="3387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Generalized linear model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B72181-70CE-4432-99F9-7C38A0338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867" y="2517569"/>
            <a:ext cx="5133277" cy="182286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D5B46A6-E481-4775-9652-223111F241D4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3.1 Multicollinearity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D3886E0-1CD7-40C6-9B74-C7C0BAF0C1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93740" y="2024611"/>
          <a:ext cx="6929932" cy="32004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464966">
                  <a:extLst>
                    <a:ext uri="{9D8B030D-6E8A-4147-A177-3AD203B41FA5}">
                      <a16:colId xmlns:a16="http://schemas.microsoft.com/office/drawing/2014/main" val="621635156"/>
                    </a:ext>
                  </a:extLst>
                </a:gridCol>
                <a:gridCol w="3464966">
                  <a:extLst>
                    <a:ext uri="{9D8B030D-6E8A-4147-A177-3AD203B41FA5}">
                      <a16:colId xmlns:a16="http://schemas.microsoft.com/office/drawing/2014/main" val="3405122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zh-CN" altLang="en-US" sz="2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2848113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1.042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7894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09737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1.033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22758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category_two_defects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1.012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774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1.037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9022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harvested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1.053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1577176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3DB2AD4-93DD-4B51-91A1-F57BC4F2A290}"/>
              </a:ext>
            </a:extLst>
          </p:cNvPr>
          <p:cNvSpPr/>
          <p:nvPr/>
        </p:nvSpPr>
        <p:spPr>
          <a:xfrm>
            <a:off x="1091025" y="1249756"/>
            <a:ext cx="4383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Variance inflation factor (VIF&gt;10)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E56866-822F-4242-9B0C-53CC9FDE7C1E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3.1 Multicollinearity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D3886E0-1CD7-40C6-9B74-C7C0BAF0C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03551"/>
              </p:ext>
            </p:extLst>
          </p:nvPr>
        </p:nvGraphicFramePr>
        <p:xfrm>
          <a:off x="2893740" y="2024611"/>
          <a:ext cx="6929932" cy="32004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464966">
                  <a:extLst>
                    <a:ext uri="{9D8B030D-6E8A-4147-A177-3AD203B41FA5}">
                      <a16:colId xmlns:a16="http://schemas.microsoft.com/office/drawing/2014/main" val="621635156"/>
                    </a:ext>
                  </a:extLst>
                </a:gridCol>
                <a:gridCol w="3464966">
                  <a:extLst>
                    <a:ext uri="{9D8B030D-6E8A-4147-A177-3AD203B41FA5}">
                      <a16:colId xmlns:a16="http://schemas.microsoft.com/office/drawing/2014/main" val="3405122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zh-CN" altLang="en-US" sz="2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2848113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1.042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7894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09737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1.033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22758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category_two_defects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1.012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774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1.037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9022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harvested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1.053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1577176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3DB2AD4-93DD-4B51-91A1-F57BC4F2A290}"/>
              </a:ext>
            </a:extLst>
          </p:cNvPr>
          <p:cNvSpPr/>
          <p:nvPr/>
        </p:nvSpPr>
        <p:spPr>
          <a:xfrm>
            <a:off x="1091025" y="1249756"/>
            <a:ext cx="4383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Variance inflation factor (VIF&gt;10)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B03F0D-2F6F-4001-9007-FDDEDC0679D9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4338637" y="486529"/>
            <a:ext cx="3514725" cy="461645"/>
            <a:chOff x="4145" y="176"/>
            <a:chExt cx="5535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145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4796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5287" y="176"/>
              <a:ext cx="325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3.2 Log-odds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6545E64-A082-479F-AD0B-EDEC6DC04746}"/>
              </a:ext>
            </a:extLst>
          </p:cNvPr>
          <p:cNvSpPr/>
          <p:nvPr/>
        </p:nvSpPr>
        <p:spPr>
          <a:xfrm>
            <a:off x="1508760" y="951468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 1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9F096D-2D6C-4075-A911-6B30ED75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3037"/>
              </p:ext>
            </p:extLst>
          </p:nvPr>
        </p:nvGraphicFramePr>
        <p:xfrm>
          <a:off x="2928429" y="1905000"/>
          <a:ext cx="6335140" cy="32918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08033">
                  <a:extLst>
                    <a:ext uri="{9D8B030D-6E8A-4147-A177-3AD203B41FA5}">
                      <a16:colId xmlns:a16="http://schemas.microsoft.com/office/drawing/2014/main" val="407052828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284633693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3700495546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39873857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31675751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Est.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S.E.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val.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37265173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-283.59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118.31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-2.40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261327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6.77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9959331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7.20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8.47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4627408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42768175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category_two_defects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8923242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2.68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1760236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harvested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13815790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FBB4537-B78F-425D-A3C1-CCBDC8DF99C4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9F096D-2D6C-4075-A911-6B30ED75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98134"/>
              </p:ext>
            </p:extLst>
          </p:nvPr>
        </p:nvGraphicFramePr>
        <p:xfrm>
          <a:off x="2918393" y="2095500"/>
          <a:ext cx="6456177" cy="2880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25496">
                  <a:extLst>
                    <a:ext uri="{9D8B030D-6E8A-4147-A177-3AD203B41FA5}">
                      <a16:colId xmlns:a16="http://schemas.microsoft.com/office/drawing/2014/main" val="4070528280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284633693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70049554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1039873857"/>
                    </a:ext>
                  </a:extLst>
                </a:gridCol>
                <a:gridCol w="833507">
                  <a:extLst>
                    <a:ext uri="{9D8B030D-6E8A-4147-A177-3AD203B41FA5}">
                      <a16:colId xmlns:a16="http://schemas.microsoft.com/office/drawing/2014/main" val="31675751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zh-CN" alt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S.E.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val.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37265173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-282.39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117.98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-2.39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261327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4.66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0.69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6.77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9959331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7.20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8.48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4627408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6.25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42768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2.69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89232426"/>
                  </a:ext>
                </a:extLst>
              </a:tr>
              <a:tr h="18565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harvested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1.37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  <a:endParaRPr lang="en-US" altLang="zh-CN" sz="22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1760236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B1F79D1-E297-42A5-AA21-6CBC29A13216}"/>
              </a:ext>
            </a:extLst>
          </p:cNvPr>
          <p:cNvSpPr/>
          <p:nvPr/>
        </p:nvSpPr>
        <p:spPr>
          <a:xfrm>
            <a:off x="1508760" y="951468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 2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3410F4-0B00-4CED-8899-76C31ED03C9B}"/>
              </a:ext>
            </a:extLst>
          </p:cNvPr>
          <p:cNvGrpSpPr/>
          <p:nvPr/>
        </p:nvGrpSpPr>
        <p:grpSpPr>
          <a:xfrm>
            <a:off x="4338637" y="486529"/>
            <a:ext cx="3514725" cy="461645"/>
            <a:chOff x="4145" y="176"/>
            <a:chExt cx="5535" cy="727"/>
          </a:xfrm>
        </p:grpSpPr>
        <p:sp>
          <p:nvSpPr>
            <p:cNvPr id="13" name="同心圆 11">
              <a:extLst>
                <a:ext uri="{FF2B5EF4-FFF2-40B4-BE49-F238E27FC236}">
                  <a16:creationId xmlns:a16="http://schemas.microsoft.com/office/drawing/2014/main" id="{99A702D2-AC04-44E3-A835-BB71B01A8B08}"/>
                </a:ext>
              </a:extLst>
            </p:cNvPr>
            <p:cNvSpPr/>
            <p:nvPr/>
          </p:nvSpPr>
          <p:spPr>
            <a:xfrm>
              <a:off x="4145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71FC86CE-2C15-4C82-A236-2609FC507394}"/>
                </a:ext>
              </a:extLst>
            </p:cNvPr>
            <p:cNvSpPr/>
            <p:nvPr/>
          </p:nvSpPr>
          <p:spPr>
            <a:xfrm>
              <a:off x="4796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同心圆 13">
              <a:extLst>
                <a:ext uri="{FF2B5EF4-FFF2-40B4-BE49-F238E27FC236}">
                  <a16:creationId xmlns:a16="http://schemas.microsoft.com/office/drawing/2014/main" id="{9F5CF2F7-CD1A-4897-9195-1C03119BC070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4">
              <a:extLst>
                <a:ext uri="{FF2B5EF4-FFF2-40B4-BE49-F238E27FC236}">
                  <a16:creationId xmlns:a16="http://schemas.microsoft.com/office/drawing/2014/main" id="{2CCB6240-5500-4A02-A481-A68BF628290B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24">
              <a:extLst>
                <a:ext uri="{FF2B5EF4-FFF2-40B4-BE49-F238E27FC236}">
                  <a16:creationId xmlns:a16="http://schemas.microsoft.com/office/drawing/2014/main" id="{73B30CEE-DAA3-4D12-8805-29EC8A8105A0}"/>
                </a:ext>
              </a:extLst>
            </p:cNvPr>
            <p:cNvSpPr txBox="1"/>
            <p:nvPr/>
          </p:nvSpPr>
          <p:spPr>
            <a:xfrm>
              <a:off x="5287" y="176"/>
              <a:ext cx="325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3.2 Log-odds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11C074D-ECFF-476F-80DB-167CC48322EA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9F096D-2D6C-4075-A911-6B30ED75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63482"/>
              </p:ext>
            </p:extLst>
          </p:nvPr>
        </p:nvGraphicFramePr>
        <p:xfrm>
          <a:off x="2913380" y="2260600"/>
          <a:ext cx="6365240" cy="2489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25496">
                  <a:extLst>
                    <a:ext uri="{9D8B030D-6E8A-4147-A177-3AD203B41FA5}">
                      <a16:colId xmlns:a16="http://schemas.microsoft.com/office/drawing/2014/main" val="4070528280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28463369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00495546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1039873857"/>
                    </a:ext>
                  </a:extLst>
                </a:gridCol>
                <a:gridCol w="891794">
                  <a:extLst>
                    <a:ext uri="{9D8B030D-6E8A-4147-A177-3AD203B41FA5}">
                      <a16:colId xmlns:a16="http://schemas.microsoft.com/office/drawing/2014/main" val="3167575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zh-CN" alt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S.E.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val.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37265173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-121.42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8.66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-14.02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261327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4.53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9959331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7.19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8.48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4627408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4.27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6.33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4276817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2.53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89232426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C523F09-ED33-498F-8C9E-2B96B471AC15}"/>
              </a:ext>
            </a:extLst>
          </p:cNvPr>
          <p:cNvSpPr/>
          <p:nvPr/>
        </p:nvSpPr>
        <p:spPr>
          <a:xfrm>
            <a:off x="1508760" y="951468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 3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1EA61C-A561-4095-9911-0D055CC60DB0}"/>
              </a:ext>
            </a:extLst>
          </p:cNvPr>
          <p:cNvGrpSpPr/>
          <p:nvPr/>
        </p:nvGrpSpPr>
        <p:grpSpPr>
          <a:xfrm>
            <a:off x="4338637" y="486529"/>
            <a:ext cx="3514725" cy="461645"/>
            <a:chOff x="4145" y="176"/>
            <a:chExt cx="5535" cy="727"/>
          </a:xfrm>
        </p:grpSpPr>
        <p:sp>
          <p:nvSpPr>
            <p:cNvPr id="13" name="同心圆 11">
              <a:extLst>
                <a:ext uri="{FF2B5EF4-FFF2-40B4-BE49-F238E27FC236}">
                  <a16:creationId xmlns:a16="http://schemas.microsoft.com/office/drawing/2014/main" id="{B9A0418E-ED81-4CC5-AD80-695B2BD9E362}"/>
                </a:ext>
              </a:extLst>
            </p:cNvPr>
            <p:cNvSpPr/>
            <p:nvPr/>
          </p:nvSpPr>
          <p:spPr>
            <a:xfrm>
              <a:off x="4145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DC10B570-057F-4EBB-9B0A-DBFDB444FB99}"/>
                </a:ext>
              </a:extLst>
            </p:cNvPr>
            <p:cNvSpPr/>
            <p:nvPr/>
          </p:nvSpPr>
          <p:spPr>
            <a:xfrm>
              <a:off x="4796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同心圆 13">
              <a:extLst>
                <a:ext uri="{FF2B5EF4-FFF2-40B4-BE49-F238E27FC236}">
                  <a16:creationId xmlns:a16="http://schemas.microsoft.com/office/drawing/2014/main" id="{D4776195-4989-4DE4-810D-5DC0B0B67BCD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4">
              <a:extLst>
                <a:ext uri="{FF2B5EF4-FFF2-40B4-BE49-F238E27FC236}">
                  <a16:creationId xmlns:a16="http://schemas.microsoft.com/office/drawing/2014/main" id="{EB7DBBAF-F0EB-4B7A-8563-BE68370B1DE0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24">
              <a:extLst>
                <a:ext uri="{FF2B5EF4-FFF2-40B4-BE49-F238E27FC236}">
                  <a16:creationId xmlns:a16="http://schemas.microsoft.com/office/drawing/2014/main" id="{0726E6AB-377E-4B9C-B22A-CADB30AC4B2D}"/>
                </a:ext>
              </a:extLst>
            </p:cNvPr>
            <p:cNvSpPr txBox="1"/>
            <p:nvPr/>
          </p:nvSpPr>
          <p:spPr>
            <a:xfrm>
              <a:off x="5287" y="176"/>
              <a:ext cx="325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3.2 Log-odds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038FC0F7-8D1D-485B-9827-5F296A4A4F39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5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2D9B2EA-AD53-431E-8CF4-1EEB186F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16386"/>
              </p:ext>
            </p:extLst>
          </p:nvPr>
        </p:nvGraphicFramePr>
        <p:xfrm>
          <a:off x="1094864" y="1924625"/>
          <a:ext cx="5403679" cy="2743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71216">
                  <a:extLst>
                    <a:ext uri="{9D8B030D-6E8A-4147-A177-3AD203B41FA5}">
                      <a16:colId xmlns:a16="http://schemas.microsoft.com/office/drawing/2014/main" val="2325510259"/>
                    </a:ext>
                  </a:extLst>
                </a:gridCol>
                <a:gridCol w="1263332">
                  <a:extLst>
                    <a:ext uri="{9D8B030D-6E8A-4147-A177-3AD203B41FA5}">
                      <a16:colId xmlns:a16="http://schemas.microsoft.com/office/drawing/2014/main" val="3069687367"/>
                    </a:ext>
                  </a:extLst>
                </a:gridCol>
                <a:gridCol w="1269131">
                  <a:extLst>
                    <a:ext uri="{9D8B030D-6E8A-4147-A177-3AD203B41FA5}">
                      <a16:colId xmlns:a16="http://schemas.microsoft.com/office/drawing/2014/main" val="4124531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zh-CN" alt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2.5 %</a:t>
                      </a:r>
                      <a:endParaRPr lang="en-US" altLang="zh-CN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97.5 %</a:t>
                      </a:r>
                      <a:endParaRPr lang="en-US" altLang="zh-CN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979368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-139.331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-105.328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3198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3.238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5.906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15340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5.587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8.914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94163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2.971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5.617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1591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0268764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02CF61E-1216-402E-928B-A335112C25C3}"/>
              </a:ext>
            </a:extLst>
          </p:cNvPr>
          <p:cNvSpPr/>
          <p:nvPr/>
        </p:nvSpPr>
        <p:spPr>
          <a:xfrm>
            <a:off x="1183640" y="1148397"/>
            <a:ext cx="4669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95% confidence interval for log-odds</a:t>
            </a:r>
            <a:endParaRPr lang="zh-CN" altLang="en-US" sz="20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9DAA7E-C462-4713-B505-0C5D7B51470B}"/>
              </a:ext>
            </a:extLst>
          </p:cNvPr>
          <p:cNvGrpSpPr/>
          <p:nvPr/>
        </p:nvGrpSpPr>
        <p:grpSpPr>
          <a:xfrm>
            <a:off x="4338637" y="486529"/>
            <a:ext cx="3514725" cy="461645"/>
            <a:chOff x="4145" y="176"/>
            <a:chExt cx="5535" cy="727"/>
          </a:xfrm>
        </p:grpSpPr>
        <p:sp>
          <p:nvSpPr>
            <p:cNvPr id="14" name="同心圆 11">
              <a:extLst>
                <a:ext uri="{FF2B5EF4-FFF2-40B4-BE49-F238E27FC236}">
                  <a16:creationId xmlns:a16="http://schemas.microsoft.com/office/drawing/2014/main" id="{3B103BD6-89AA-4AAF-81EB-6F120B701B30}"/>
                </a:ext>
              </a:extLst>
            </p:cNvPr>
            <p:cNvSpPr/>
            <p:nvPr/>
          </p:nvSpPr>
          <p:spPr>
            <a:xfrm>
              <a:off x="4145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同心圆 12">
              <a:extLst>
                <a:ext uri="{FF2B5EF4-FFF2-40B4-BE49-F238E27FC236}">
                  <a16:creationId xmlns:a16="http://schemas.microsoft.com/office/drawing/2014/main" id="{F121382D-8869-401E-B03B-9469C35B4A2D}"/>
                </a:ext>
              </a:extLst>
            </p:cNvPr>
            <p:cNvSpPr/>
            <p:nvPr/>
          </p:nvSpPr>
          <p:spPr>
            <a:xfrm>
              <a:off x="4796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3">
              <a:extLst>
                <a:ext uri="{FF2B5EF4-FFF2-40B4-BE49-F238E27FC236}">
                  <a16:creationId xmlns:a16="http://schemas.microsoft.com/office/drawing/2014/main" id="{83911351-395B-4F3A-984E-66DE1348EAD5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4">
              <a:extLst>
                <a:ext uri="{FF2B5EF4-FFF2-40B4-BE49-F238E27FC236}">
                  <a16:creationId xmlns:a16="http://schemas.microsoft.com/office/drawing/2014/main" id="{9EB054E0-8CD7-4378-9548-133EC4B8CC20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24">
              <a:extLst>
                <a:ext uri="{FF2B5EF4-FFF2-40B4-BE49-F238E27FC236}">
                  <a16:creationId xmlns:a16="http://schemas.microsoft.com/office/drawing/2014/main" id="{8EF14951-61FB-4CB2-8911-AB6FE8D81221}"/>
                </a:ext>
              </a:extLst>
            </p:cNvPr>
            <p:cNvSpPr txBox="1"/>
            <p:nvPr/>
          </p:nvSpPr>
          <p:spPr>
            <a:xfrm>
              <a:off x="5287" y="176"/>
              <a:ext cx="325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3.2 Log-odds</a:t>
              </a:r>
            </a:p>
          </p:txBody>
        </p:sp>
      </p:grpSp>
      <p:pic>
        <p:nvPicPr>
          <p:cNvPr id="19" name="Picture 4">
            <a:extLst>
              <a:ext uri="{FF2B5EF4-FFF2-40B4-BE49-F238E27FC236}">
                <a16:creationId xmlns:a16="http://schemas.microsoft.com/office/drawing/2014/main" id="{C5FF8555-F245-42FD-A331-7BB550B8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92" y="1924625"/>
            <a:ext cx="3846222" cy="274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9563CAD-6AC4-4AFB-93CE-501A1567BE8E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FA7ED-2155-4948-92F7-874612F0E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The bound of 95% confidence interval for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altitude_mean_meters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is almost zero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466015-04C8-4020-9EED-187F90B57902}"/>
              </a:ext>
            </a:extLst>
          </p:cNvPr>
          <p:cNvSpPr/>
          <p:nvPr/>
        </p:nvSpPr>
        <p:spPr>
          <a:xfrm>
            <a:off x="1300894" y="5043943"/>
            <a:ext cx="9590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bound of 95% confidence interval for </a:t>
            </a:r>
            <a:r>
              <a:rPr lang="en-US" altLang="zh-CN" dirty="0" err="1"/>
              <a:t>altitude_mean_meters</a:t>
            </a:r>
            <a:r>
              <a:rPr lang="en-US" altLang="zh-CN" dirty="0"/>
              <a:t> is almost zero.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8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326909" y="593526"/>
            <a:ext cx="2426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617966" y="1678305"/>
            <a:ext cx="4645674" cy="769441"/>
            <a:chOff x="1641" y="2575"/>
            <a:chExt cx="7157" cy="2178"/>
          </a:xfrm>
        </p:grpSpPr>
        <p:sp>
          <p:nvSpPr>
            <p:cNvPr id="6" name="矩形 5"/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41" y="2831"/>
              <a:ext cx="14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332" y="3243"/>
              <a:ext cx="5164" cy="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Introduction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6405B0D-4617-49D0-BE41-9146D3B65FC3}"/>
              </a:ext>
            </a:extLst>
          </p:cNvPr>
          <p:cNvGrpSpPr/>
          <p:nvPr/>
        </p:nvGrpSpPr>
        <p:grpSpPr>
          <a:xfrm>
            <a:off x="6540077" y="2898571"/>
            <a:ext cx="4645674" cy="769441"/>
            <a:chOff x="1641" y="2575"/>
            <a:chExt cx="7157" cy="2178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8B7610B-5AB4-45C9-B913-B3AA3BCA5D61}"/>
                </a:ext>
              </a:extLst>
            </p:cNvPr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028CE62-D205-47B7-8DF3-5E1AFCFA77FC}"/>
                </a:ext>
              </a:extLst>
            </p:cNvPr>
            <p:cNvSpPr txBox="1"/>
            <p:nvPr/>
          </p:nvSpPr>
          <p:spPr>
            <a:xfrm>
              <a:off x="1641" y="2831"/>
              <a:ext cx="1406" cy="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0939B0A-3B1A-4287-9839-C435215CF348}"/>
                </a:ext>
              </a:extLst>
            </p:cNvPr>
            <p:cNvSpPr txBox="1"/>
            <p:nvPr/>
          </p:nvSpPr>
          <p:spPr>
            <a:xfrm>
              <a:off x="3332" y="3214"/>
              <a:ext cx="5164" cy="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Conclusion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18A620E-E2D5-4EC7-A861-D04EE8B63345}"/>
              </a:ext>
            </a:extLst>
          </p:cNvPr>
          <p:cNvGrpSpPr/>
          <p:nvPr/>
        </p:nvGrpSpPr>
        <p:grpSpPr>
          <a:xfrm>
            <a:off x="1617966" y="2890796"/>
            <a:ext cx="4645674" cy="769441"/>
            <a:chOff x="1641" y="2575"/>
            <a:chExt cx="7157" cy="2178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0784A7D-1C29-412E-A883-FB28090BA452}"/>
                </a:ext>
              </a:extLst>
            </p:cNvPr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41745DA-B695-4926-85AA-0E5D58601190}"/>
                </a:ext>
              </a:extLst>
            </p:cNvPr>
            <p:cNvSpPr txBox="1"/>
            <p:nvPr/>
          </p:nvSpPr>
          <p:spPr>
            <a:xfrm>
              <a:off x="1641" y="2831"/>
              <a:ext cx="1406" cy="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017D5F8-22E0-4BC1-AC25-1F1E423124B6}"/>
                </a:ext>
              </a:extLst>
            </p:cNvPr>
            <p:cNvSpPr txBox="1"/>
            <p:nvPr/>
          </p:nvSpPr>
          <p:spPr>
            <a:xfrm>
              <a:off x="3332" y="3185"/>
              <a:ext cx="5164" cy="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Formal Analysis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DCFF97E-5375-4806-9EE7-35093192F47A}"/>
              </a:ext>
            </a:extLst>
          </p:cNvPr>
          <p:cNvGrpSpPr/>
          <p:nvPr/>
        </p:nvGrpSpPr>
        <p:grpSpPr>
          <a:xfrm>
            <a:off x="6540077" y="4079650"/>
            <a:ext cx="4645674" cy="769441"/>
            <a:chOff x="1641" y="2575"/>
            <a:chExt cx="7157" cy="217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3FECBBC-10DC-41A3-BB87-B37C4920C4C3}"/>
                </a:ext>
              </a:extLst>
            </p:cNvPr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0E2DA33-50EB-45EC-AB4C-00E11813AFDE}"/>
                </a:ext>
              </a:extLst>
            </p:cNvPr>
            <p:cNvSpPr txBox="1"/>
            <p:nvPr/>
          </p:nvSpPr>
          <p:spPr>
            <a:xfrm>
              <a:off x="1641" y="2831"/>
              <a:ext cx="1406" cy="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C751CAF-F9BC-4826-8B03-4EA0987D8D5F}"/>
                </a:ext>
              </a:extLst>
            </p:cNvPr>
            <p:cNvSpPr txBox="1"/>
            <p:nvPr/>
          </p:nvSpPr>
          <p:spPr>
            <a:xfrm>
              <a:off x="3332" y="3214"/>
              <a:ext cx="5164" cy="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Reference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BF8460C-0FB0-4480-9A82-2A64A0110478}"/>
              </a:ext>
            </a:extLst>
          </p:cNvPr>
          <p:cNvGrpSpPr/>
          <p:nvPr/>
        </p:nvGrpSpPr>
        <p:grpSpPr>
          <a:xfrm>
            <a:off x="1617966" y="4060488"/>
            <a:ext cx="4645674" cy="769441"/>
            <a:chOff x="1641" y="2575"/>
            <a:chExt cx="7157" cy="2178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8B1A579-B74E-4623-BA08-EB4850DF857A}"/>
                </a:ext>
              </a:extLst>
            </p:cNvPr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0BFA5F3-5083-4D8B-B5AF-B683BA77DACF}"/>
                </a:ext>
              </a:extLst>
            </p:cNvPr>
            <p:cNvSpPr txBox="1"/>
            <p:nvPr/>
          </p:nvSpPr>
          <p:spPr>
            <a:xfrm>
              <a:off x="1641" y="2831"/>
              <a:ext cx="1406" cy="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D4978D2-B6EF-4C98-8F5C-ED3962553531}"/>
                </a:ext>
              </a:extLst>
            </p:cNvPr>
            <p:cNvSpPr txBox="1"/>
            <p:nvPr/>
          </p:nvSpPr>
          <p:spPr>
            <a:xfrm>
              <a:off x="3332" y="3243"/>
              <a:ext cx="5164" cy="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Further Extension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2608966-2B27-44D1-ADB2-71E29E7F27E4}"/>
              </a:ext>
            </a:extLst>
          </p:cNvPr>
          <p:cNvGrpSpPr/>
          <p:nvPr/>
        </p:nvGrpSpPr>
        <p:grpSpPr>
          <a:xfrm>
            <a:off x="6540077" y="1684166"/>
            <a:ext cx="4645674" cy="769441"/>
            <a:chOff x="1641" y="2575"/>
            <a:chExt cx="7157" cy="217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FBFF9B6-AD44-468D-BBD3-1C9A55C39D76}"/>
                </a:ext>
              </a:extLst>
            </p:cNvPr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2DC229E-96B3-4EE2-99A0-293ED6971D83}"/>
                </a:ext>
              </a:extLst>
            </p:cNvPr>
            <p:cNvSpPr txBox="1"/>
            <p:nvPr/>
          </p:nvSpPr>
          <p:spPr>
            <a:xfrm>
              <a:off x="1641" y="2831"/>
              <a:ext cx="1406" cy="1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CCF671A-9068-4787-B252-B0883EF07D29}"/>
                </a:ext>
              </a:extLst>
            </p:cNvPr>
            <p:cNvSpPr txBox="1"/>
            <p:nvPr/>
          </p:nvSpPr>
          <p:spPr>
            <a:xfrm>
              <a:off x="3332" y="3214"/>
              <a:ext cx="5164" cy="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Explanatory Data Analysis</a:t>
              </a: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E8DFE176-6A05-4030-9957-4C8A710A1027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5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9F096D-2D6C-4075-A911-6B30ED75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96008"/>
              </p:ext>
            </p:extLst>
          </p:nvPr>
        </p:nvGraphicFramePr>
        <p:xfrm>
          <a:off x="3643628" y="2400300"/>
          <a:ext cx="4904741" cy="20574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10335">
                  <a:extLst>
                    <a:ext uri="{9D8B030D-6E8A-4147-A177-3AD203B41FA5}">
                      <a16:colId xmlns:a16="http://schemas.microsoft.com/office/drawing/2014/main" val="4070528280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28463369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00495546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1039873857"/>
                    </a:ext>
                  </a:extLst>
                </a:gridCol>
                <a:gridCol w="846456">
                  <a:extLst>
                    <a:ext uri="{9D8B030D-6E8A-4147-A177-3AD203B41FA5}">
                      <a16:colId xmlns:a16="http://schemas.microsoft.com/office/drawing/2014/main" val="31675751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zh-CN" alt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S.E.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val.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endParaRPr 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37265173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-120.66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8.54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-14.12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261327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4.66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6.87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9959331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7.00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0.83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8.39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4627408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  <a:endParaRPr lang="en-US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4.33</a:t>
                      </a:r>
                      <a:endParaRPr lang="en-US" altLang="zh-CN" sz="22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6.50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4276817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B93D668-3F09-4865-91C7-D74063E00905}"/>
              </a:ext>
            </a:extLst>
          </p:cNvPr>
          <p:cNvSpPr/>
          <p:nvPr/>
        </p:nvSpPr>
        <p:spPr>
          <a:xfrm>
            <a:off x="1508760" y="951468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 4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3530D91-4FB0-44C4-8258-1F589DBBA27C}"/>
              </a:ext>
            </a:extLst>
          </p:cNvPr>
          <p:cNvGrpSpPr/>
          <p:nvPr/>
        </p:nvGrpSpPr>
        <p:grpSpPr>
          <a:xfrm>
            <a:off x="4338637" y="486529"/>
            <a:ext cx="3514725" cy="461645"/>
            <a:chOff x="4145" y="176"/>
            <a:chExt cx="5535" cy="727"/>
          </a:xfrm>
        </p:grpSpPr>
        <p:sp>
          <p:nvSpPr>
            <p:cNvPr id="13" name="同心圆 11">
              <a:extLst>
                <a:ext uri="{FF2B5EF4-FFF2-40B4-BE49-F238E27FC236}">
                  <a16:creationId xmlns:a16="http://schemas.microsoft.com/office/drawing/2014/main" id="{F2B09E99-69C1-4D0E-A38F-712433D78B18}"/>
                </a:ext>
              </a:extLst>
            </p:cNvPr>
            <p:cNvSpPr/>
            <p:nvPr/>
          </p:nvSpPr>
          <p:spPr>
            <a:xfrm>
              <a:off x="4145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73D46A67-CF76-40ED-809A-BC9F47944BA7}"/>
                </a:ext>
              </a:extLst>
            </p:cNvPr>
            <p:cNvSpPr/>
            <p:nvPr/>
          </p:nvSpPr>
          <p:spPr>
            <a:xfrm>
              <a:off x="4796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同心圆 13">
              <a:extLst>
                <a:ext uri="{FF2B5EF4-FFF2-40B4-BE49-F238E27FC236}">
                  <a16:creationId xmlns:a16="http://schemas.microsoft.com/office/drawing/2014/main" id="{F82D9910-0216-42B6-B0F8-7B9C128CC796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4">
              <a:extLst>
                <a:ext uri="{FF2B5EF4-FFF2-40B4-BE49-F238E27FC236}">
                  <a16:creationId xmlns:a16="http://schemas.microsoft.com/office/drawing/2014/main" id="{13B61498-EF3B-43AE-997C-A440CBEFA2EB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24">
              <a:extLst>
                <a:ext uri="{FF2B5EF4-FFF2-40B4-BE49-F238E27FC236}">
                  <a16:creationId xmlns:a16="http://schemas.microsoft.com/office/drawing/2014/main" id="{67FE33DA-1EF0-43AE-9174-B7E36B2E59D2}"/>
                </a:ext>
              </a:extLst>
            </p:cNvPr>
            <p:cNvSpPr txBox="1"/>
            <p:nvPr/>
          </p:nvSpPr>
          <p:spPr>
            <a:xfrm>
              <a:off x="5287" y="176"/>
              <a:ext cx="325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3.2 Log-odds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CEE6D80-6C2A-47AB-A321-B843C7394021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0C00973-DED7-4BD7-B123-D502602DA03C}"/>
              </a:ext>
            </a:extLst>
          </p:cNvPr>
          <p:cNvGrpSpPr/>
          <p:nvPr/>
        </p:nvGrpSpPr>
        <p:grpSpPr>
          <a:xfrm>
            <a:off x="4338637" y="486529"/>
            <a:ext cx="3514725" cy="461645"/>
            <a:chOff x="4145" y="176"/>
            <a:chExt cx="5535" cy="727"/>
          </a:xfrm>
        </p:grpSpPr>
        <p:sp>
          <p:nvSpPr>
            <p:cNvPr id="13" name="同心圆 11">
              <a:extLst>
                <a:ext uri="{FF2B5EF4-FFF2-40B4-BE49-F238E27FC236}">
                  <a16:creationId xmlns:a16="http://schemas.microsoft.com/office/drawing/2014/main" id="{3561762E-6880-4D03-A812-EEEBA1DA20DE}"/>
                </a:ext>
              </a:extLst>
            </p:cNvPr>
            <p:cNvSpPr/>
            <p:nvPr/>
          </p:nvSpPr>
          <p:spPr>
            <a:xfrm>
              <a:off x="4145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B3FD0C9D-0FFB-4CA9-86C9-95CBEEBFBA3B}"/>
                </a:ext>
              </a:extLst>
            </p:cNvPr>
            <p:cNvSpPr/>
            <p:nvPr/>
          </p:nvSpPr>
          <p:spPr>
            <a:xfrm>
              <a:off x="4796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同心圆 13">
              <a:extLst>
                <a:ext uri="{FF2B5EF4-FFF2-40B4-BE49-F238E27FC236}">
                  <a16:creationId xmlns:a16="http://schemas.microsoft.com/office/drawing/2014/main" id="{6211936E-2852-4567-A8DD-5B0FFA65EBFC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4">
              <a:extLst>
                <a:ext uri="{FF2B5EF4-FFF2-40B4-BE49-F238E27FC236}">
                  <a16:creationId xmlns:a16="http://schemas.microsoft.com/office/drawing/2014/main" id="{BC474C66-7BB1-476C-80A1-AB2BDB7281AA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24">
              <a:extLst>
                <a:ext uri="{FF2B5EF4-FFF2-40B4-BE49-F238E27FC236}">
                  <a16:creationId xmlns:a16="http://schemas.microsoft.com/office/drawing/2014/main" id="{957E1BFC-D1E3-41E2-971D-B6AE89613A2E}"/>
                </a:ext>
              </a:extLst>
            </p:cNvPr>
            <p:cNvSpPr txBox="1"/>
            <p:nvPr/>
          </p:nvSpPr>
          <p:spPr>
            <a:xfrm>
              <a:off x="5287" y="176"/>
              <a:ext cx="325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3.2 Log-odds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E12A4A6A-16D9-4C3F-AC30-172E691C37EE}"/>
              </a:ext>
            </a:extLst>
          </p:cNvPr>
          <p:cNvSpPr/>
          <p:nvPr/>
        </p:nvSpPr>
        <p:spPr>
          <a:xfrm>
            <a:off x="1183640" y="1052596"/>
            <a:ext cx="4669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95% confidence interval for log-odds</a:t>
            </a:r>
            <a:endParaRPr lang="zh-CN" altLang="en-US" sz="2000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77978C0-ABF9-4698-9A7B-AD10F46A5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38157"/>
              </p:ext>
            </p:extLst>
          </p:nvPr>
        </p:nvGraphicFramePr>
        <p:xfrm>
          <a:off x="1183640" y="2286000"/>
          <a:ext cx="5403679" cy="2286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71216">
                  <a:extLst>
                    <a:ext uri="{9D8B030D-6E8A-4147-A177-3AD203B41FA5}">
                      <a16:colId xmlns:a16="http://schemas.microsoft.com/office/drawing/2014/main" val="2325510259"/>
                    </a:ext>
                  </a:extLst>
                </a:gridCol>
                <a:gridCol w="1263332">
                  <a:extLst>
                    <a:ext uri="{9D8B030D-6E8A-4147-A177-3AD203B41FA5}">
                      <a16:colId xmlns:a16="http://schemas.microsoft.com/office/drawing/2014/main" val="3069687367"/>
                    </a:ext>
                  </a:extLst>
                </a:gridCol>
                <a:gridCol w="1269131">
                  <a:extLst>
                    <a:ext uri="{9D8B030D-6E8A-4147-A177-3AD203B41FA5}">
                      <a16:colId xmlns:a16="http://schemas.microsoft.com/office/drawing/2014/main" val="4124531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zh-CN" altLang="en-US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2.5 %</a:t>
                      </a:r>
                      <a:endParaRPr lang="en-US" altLang="zh-CN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2200" b="1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97.5 %</a:t>
                      </a:r>
                      <a:endParaRPr lang="en-US" altLang="zh-CN" sz="2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979368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-138.309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-104.773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3198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3.363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6.025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15340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5.418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8.692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94163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3.050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15914524"/>
                  </a:ext>
                </a:extLst>
              </a:tr>
            </a:tbl>
          </a:graphicData>
        </a:graphic>
      </p:graphicFrame>
      <p:pic>
        <p:nvPicPr>
          <p:cNvPr id="20" name="Picture 2">
            <a:extLst>
              <a:ext uri="{FF2B5EF4-FFF2-40B4-BE49-F238E27FC236}">
                <a16:creationId xmlns:a16="http://schemas.microsoft.com/office/drawing/2014/main" id="{87E0B0CD-893A-4F05-A2A5-7B0E63BA2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82" y="2035638"/>
            <a:ext cx="3901412" cy="278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5C03204-1728-4BCC-AAFC-BD5AE561E661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CCCFD7C-CC8A-4FCA-988C-E9F39224539F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1" name="同心圆 11">
              <a:extLst>
                <a:ext uri="{FF2B5EF4-FFF2-40B4-BE49-F238E27FC236}">
                  <a16:creationId xmlns:a16="http://schemas.microsoft.com/office/drawing/2014/main" id="{2A66592F-090C-41B7-8862-5BF6A1E1CF55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同心圆 12">
              <a:extLst>
                <a:ext uri="{FF2B5EF4-FFF2-40B4-BE49-F238E27FC236}">
                  <a16:creationId xmlns:a16="http://schemas.microsoft.com/office/drawing/2014/main" id="{F0A13644-55A7-42B2-A091-DEC49DBAB601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同心圆 13">
              <a:extLst>
                <a:ext uri="{FF2B5EF4-FFF2-40B4-BE49-F238E27FC236}">
                  <a16:creationId xmlns:a16="http://schemas.microsoft.com/office/drawing/2014/main" id="{72CC1C94-7496-47A8-AC79-FD5FF513E63C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同心圆 14">
              <a:extLst>
                <a:ext uri="{FF2B5EF4-FFF2-40B4-BE49-F238E27FC236}">
                  <a16:creationId xmlns:a16="http://schemas.microsoft.com/office/drawing/2014/main" id="{BF65889D-280F-4CFA-8A1B-8B69AE8DBBA1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24">
              <a:extLst>
                <a:ext uri="{FF2B5EF4-FFF2-40B4-BE49-F238E27FC236}">
                  <a16:creationId xmlns:a16="http://schemas.microsoft.com/office/drawing/2014/main" id="{BFB16EED-0DCA-4417-8B7E-00B424F08412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3.3 Model selection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FFD11C6-F549-4AB8-BB37-3615AC25C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24447"/>
              </p:ext>
            </p:extLst>
          </p:nvPr>
        </p:nvGraphicFramePr>
        <p:xfrm>
          <a:off x="2945992" y="1741745"/>
          <a:ext cx="6929934" cy="2286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09978">
                  <a:extLst>
                    <a:ext uri="{9D8B030D-6E8A-4147-A177-3AD203B41FA5}">
                      <a16:colId xmlns:a16="http://schemas.microsoft.com/office/drawing/2014/main" val="921005048"/>
                    </a:ext>
                  </a:extLst>
                </a:gridCol>
                <a:gridCol w="2309978">
                  <a:extLst>
                    <a:ext uri="{9D8B030D-6E8A-4147-A177-3AD203B41FA5}">
                      <a16:colId xmlns:a16="http://schemas.microsoft.com/office/drawing/2014/main" val="628683988"/>
                    </a:ext>
                  </a:extLst>
                </a:gridCol>
                <a:gridCol w="2309978">
                  <a:extLst>
                    <a:ext uri="{9D8B030D-6E8A-4147-A177-3AD203B41FA5}">
                      <a16:colId xmlns:a16="http://schemas.microsoft.com/office/drawing/2014/main" val="4192637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AIC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BIC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617448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GLM1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562.357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596.203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01974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GLM2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560.376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589.387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27171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GLM3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560.263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584.439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23085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GLM4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564.616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583.957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83702110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1B79C91-023F-4199-A820-049F6E184A18}"/>
              </a:ext>
            </a:extLst>
          </p:cNvPr>
          <p:cNvSpPr/>
          <p:nvPr/>
        </p:nvSpPr>
        <p:spPr>
          <a:xfrm>
            <a:off x="1183640" y="1052596"/>
            <a:ext cx="5793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Model comparison values for different models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98DA0B-89E6-431C-B375-D9DE2B2C6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42" y="4749680"/>
            <a:ext cx="8646633" cy="73475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D11B2C90-79E1-419B-ADB8-C8C262036A93}"/>
              </a:ext>
            </a:extLst>
          </p:cNvPr>
          <p:cNvSpPr/>
          <p:nvPr/>
        </p:nvSpPr>
        <p:spPr>
          <a:xfrm>
            <a:off x="1180047" y="4349570"/>
            <a:ext cx="4314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Final model on the log-odds scale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969B80-7B6C-41A5-B51E-5F425260D3DC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784FD2-5E1B-4947-B364-85E1C3CDA447}"/>
              </a:ext>
            </a:extLst>
          </p:cNvPr>
          <p:cNvGrpSpPr/>
          <p:nvPr/>
        </p:nvGrpSpPr>
        <p:grpSpPr>
          <a:xfrm>
            <a:off x="4517390" y="470822"/>
            <a:ext cx="3157220" cy="461645"/>
            <a:chOff x="4708" y="176"/>
            <a:chExt cx="4972" cy="727"/>
          </a:xfrm>
        </p:grpSpPr>
        <p:sp>
          <p:nvSpPr>
            <p:cNvPr id="17" name="同心圆 11">
              <a:extLst>
                <a:ext uri="{FF2B5EF4-FFF2-40B4-BE49-F238E27FC236}">
                  <a16:creationId xmlns:a16="http://schemas.microsoft.com/office/drawing/2014/main" id="{36AFBC3F-0BD9-467F-A4A6-9F1472541030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同心圆 12">
              <a:extLst>
                <a:ext uri="{FF2B5EF4-FFF2-40B4-BE49-F238E27FC236}">
                  <a16:creationId xmlns:a16="http://schemas.microsoft.com/office/drawing/2014/main" id="{31BCE854-0277-48EA-AE86-F0E373FD7EB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同心圆 13">
              <a:extLst>
                <a:ext uri="{FF2B5EF4-FFF2-40B4-BE49-F238E27FC236}">
                  <a16:creationId xmlns:a16="http://schemas.microsoft.com/office/drawing/2014/main" id="{5CC426B7-D4F6-4D1D-8EA7-A1B575E234DE}"/>
                </a:ext>
              </a:extLst>
            </p:cNvPr>
            <p:cNvSpPr/>
            <p:nvPr/>
          </p:nvSpPr>
          <p:spPr>
            <a:xfrm>
              <a:off x="871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同心圆 14">
              <a:extLst>
                <a:ext uri="{FF2B5EF4-FFF2-40B4-BE49-F238E27FC236}">
                  <a16:creationId xmlns:a16="http://schemas.microsoft.com/office/drawing/2014/main" id="{26D84B07-533C-4F5C-8F53-F79D7A2773A8}"/>
                </a:ext>
              </a:extLst>
            </p:cNvPr>
            <p:cNvSpPr/>
            <p:nvPr/>
          </p:nvSpPr>
          <p:spPr>
            <a:xfrm>
              <a:off x="9362" y="30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4">
              <a:extLst>
                <a:ext uri="{FF2B5EF4-FFF2-40B4-BE49-F238E27FC236}">
                  <a16:creationId xmlns:a16="http://schemas.microsoft.com/office/drawing/2014/main" id="{CFB63DFC-87DA-4FE0-9A9F-229EC1FA5883}"/>
                </a:ext>
              </a:extLst>
            </p:cNvPr>
            <p:cNvSpPr txBox="1"/>
            <p:nvPr/>
          </p:nvSpPr>
          <p:spPr>
            <a:xfrm>
              <a:off x="6009" y="176"/>
              <a:ext cx="2529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3.4  Odds</a:t>
              </a: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D503D2-BAAD-465C-AD23-445234348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31605"/>
              </p:ext>
            </p:extLst>
          </p:nvPr>
        </p:nvGraphicFramePr>
        <p:xfrm>
          <a:off x="1030268" y="1741745"/>
          <a:ext cx="5441554" cy="2743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720777">
                  <a:extLst>
                    <a:ext uri="{9D8B030D-6E8A-4147-A177-3AD203B41FA5}">
                      <a16:colId xmlns:a16="http://schemas.microsoft.com/office/drawing/2014/main" val="2735449860"/>
                    </a:ext>
                  </a:extLst>
                </a:gridCol>
                <a:gridCol w="2720777">
                  <a:extLst>
                    <a:ext uri="{9D8B030D-6E8A-4147-A177-3AD203B41FA5}">
                      <a16:colId xmlns:a16="http://schemas.microsoft.com/office/drawing/2014/main" val="2335327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2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Odds</a:t>
                      </a:r>
                      <a:endParaRPr lang="zh-CN" altLang="en-US" sz="2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9340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93.075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73424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1326.589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1772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71.268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28542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35577381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883AF037-1E1F-4A05-99DF-E983BB684113}"/>
              </a:ext>
            </a:extLst>
          </p:cNvPr>
          <p:cNvSpPr/>
          <p:nvPr/>
        </p:nvSpPr>
        <p:spPr>
          <a:xfrm>
            <a:off x="1183640" y="1052596"/>
            <a:ext cx="3785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Odds (Good quality of coffee)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A62A4E-C154-4444-8168-B1BA2BCFB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68" y="4773984"/>
            <a:ext cx="8669263" cy="731583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10764F4-50D1-476B-A66C-FE7715B1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930" y="1651352"/>
            <a:ext cx="4093579" cy="29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61F7146-2A2D-4A7D-9F05-7ED03BCD99F7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5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DF46D3-8728-4E17-9048-B14BD99B0B3D}"/>
              </a:ext>
            </a:extLst>
          </p:cNvPr>
          <p:cNvGrpSpPr/>
          <p:nvPr/>
        </p:nvGrpSpPr>
        <p:grpSpPr>
          <a:xfrm>
            <a:off x="4298950" y="470822"/>
            <a:ext cx="3594100" cy="461645"/>
            <a:chOff x="4708" y="176"/>
            <a:chExt cx="5660" cy="727"/>
          </a:xfrm>
        </p:grpSpPr>
        <p:sp>
          <p:nvSpPr>
            <p:cNvPr id="22" name="同心圆 11">
              <a:extLst>
                <a:ext uri="{FF2B5EF4-FFF2-40B4-BE49-F238E27FC236}">
                  <a16:creationId xmlns:a16="http://schemas.microsoft.com/office/drawing/2014/main" id="{D5F28A38-07F3-420B-AB91-529D057DC2AB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同心圆 12">
              <a:extLst>
                <a:ext uri="{FF2B5EF4-FFF2-40B4-BE49-F238E27FC236}">
                  <a16:creationId xmlns:a16="http://schemas.microsoft.com/office/drawing/2014/main" id="{19400D32-93C4-4DF1-9822-657B5D051C9D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3">
              <a:extLst>
                <a:ext uri="{FF2B5EF4-FFF2-40B4-BE49-F238E27FC236}">
                  <a16:creationId xmlns:a16="http://schemas.microsoft.com/office/drawing/2014/main" id="{6E49E5C5-2A51-4FA2-AD45-11D1B5D78ADA}"/>
                </a:ext>
              </a:extLst>
            </p:cNvPr>
            <p:cNvSpPr/>
            <p:nvPr/>
          </p:nvSpPr>
          <p:spPr>
            <a:xfrm>
              <a:off x="934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同心圆 14">
              <a:extLst>
                <a:ext uri="{FF2B5EF4-FFF2-40B4-BE49-F238E27FC236}">
                  <a16:creationId xmlns:a16="http://schemas.microsoft.com/office/drawing/2014/main" id="{FFBB1A69-1A97-4D78-AFED-6536A6060934}"/>
                </a:ext>
              </a:extLst>
            </p:cNvPr>
            <p:cNvSpPr/>
            <p:nvPr/>
          </p:nvSpPr>
          <p:spPr>
            <a:xfrm>
              <a:off x="10050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4">
              <a:extLst>
                <a:ext uri="{FF2B5EF4-FFF2-40B4-BE49-F238E27FC236}">
                  <a16:creationId xmlns:a16="http://schemas.microsoft.com/office/drawing/2014/main" id="{E9CA2584-9C7D-4AA7-85CD-FF902AD7276E}"/>
                </a:ext>
              </a:extLst>
            </p:cNvPr>
            <p:cNvSpPr txBox="1"/>
            <p:nvPr/>
          </p:nvSpPr>
          <p:spPr>
            <a:xfrm>
              <a:off x="5858" y="176"/>
              <a:ext cx="336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3.5  Probabilities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27D5356-BA13-4D96-A325-F4DAC5EE6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5" y="1741745"/>
            <a:ext cx="9188609" cy="7769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8C9620D-7BFC-4C6D-BEF8-061FC18ADF8E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52F62A-966A-4678-8C10-E125697DEEA4}"/>
              </a:ext>
            </a:extLst>
          </p:cNvPr>
          <p:cNvSpPr/>
          <p:nvPr/>
        </p:nvSpPr>
        <p:spPr>
          <a:xfrm>
            <a:off x="1183640" y="1052596"/>
            <a:ext cx="2518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Probability formula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E74D6-B907-451F-B05A-64C41C06FB60}"/>
              </a:ext>
            </a:extLst>
          </p:cNvPr>
          <p:cNvSpPr/>
          <p:nvPr/>
        </p:nvSpPr>
        <p:spPr>
          <a:xfrm>
            <a:off x="1183640" y="2807761"/>
            <a:ext cx="1624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An example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6E882-73F5-47A5-BC5A-F3BB7E287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5" y="3496910"/>
            <a:ext cx="9284674" cy="84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DF46D3-8728-4E17-9048-B14BD99B0B3D}"/>
              </a:ext>
            </a:extLst>
          </p:cNvPr>
          <p:cNvGrpSpPr/>
          <p:nvPr/>
        </p:nvGrpSpPr>
        <p:grpSpPr>
          <a:xfrm>
            <a:off x="4298950" y="470822"/>
            <a:ext cx="3594100" cy="461645"/>
            <a:chOff x="4708" y="176"/>
            <a:chExt cx="5660" cy="727"/>
          </a:xfrm>
        </p:grpSpPr>
        <p:sp>
          <p:nvSpPr>
            <p:cNvPr id="22" name="同心圆 11">
              <a:extLst>
                <a:ext uri="{FF2B5EF4-FFF2-40B4-BE49-F238E27FC236}">
                  <a16:creationId xmlns:a16="http://schemas.microsoft.com/office/drawing/2014/main" id="{D5F28A38-07F3-420B-AB91-529D057DC2AB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同心圆 12">
              <a:extLst>
                <a:ext uri="{FF2B5EF4-FFF2-40B4-BE49-F238E27FC236}">
                  <a16:creationId xmlns:a16="http://schemas.microsoft.com/office/drawing/2014/main" id="{19400D32-93C4-4DF1-9822-657B5D051C9D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3">
              <a:extLst>
                <a:ext uri="{FF2B5EF4-FFF2-40B4-BE49-F238E27FC236}">
                  <a16:creationId xmlns:a16="http://schemas.microsoft.com/office/drawing/2014/main" id="{6E49E5C5-2A51-4FA2-AD45-11D1B5D78ADA}"/>
                </a:ext>
              </a:extLst>
            </p:cNvPr>
            <p:cNvSpPr/>
            <p:nvPr/>
          </p:nvSpPr>
          <p:spPr>
            <a:xfrm>
              <a:off x="934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同心圆 14">
              <a:extLst>
                <a:ext uri="{FF2B5EF4-FFF2-40B4-BE49-F238E27FC236}">
                  <a16:creationId xmlns:a16="http://schemas.microsoft.com/office/drawing/2014/main" id="{FFBB1A69-1A97-4D78-AFED-6536A6060934}"/>
                </a:ext>
              </a:extLst>
            </p:cNvPr>
            <p:cNvSpPr/>
            <p:nvPr/>
          </p:nvSpPr>
          <p:spPr>
            <a:xfrm>
              <a:off x="10050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4">
              <a:extLst>
                <a:ext uri="{FF2B5EF4-FFF2-40B4-BE49-F238E27FC236}">
                  <a16:creationId xmlns:a16="http://schemas.microsoft.com/office/drawing/2014/main" id="{E9CA2584-9C7D-4AA7-85CD-FF902AD7276E}"/>
                </a:ext>
              </a:extLst>
            </p:cNvPr>
            <p:cNvSpPr txBox="1"/>
            <p:nvPr/>
          </p:nvSpPr>
          <p:spPr>
            <a:xfrm>
              <a:off x="5858" y="176"/>
              <a:ext cx="336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3.5  Probabilities</a:t>
              </a:r>
            </a:p>
          </p:txBody>
        </p:sp>
      </p:grpSp>
      <p:pic>
        <p:nvPicPr>
          <p:cNvPr id="18436" name="Picture 4" descr="Probability of coffee being good">
            <a:extLst>
              <a:ext uri="{FF2B5EF4-FFF2-40B4-BE49-F238E27FC236}">
                <a16:creationId xmlns:a16="http://schemas.microsoft.com/office/drawing/2014/main" id="{17877E10-59D7-401D-BC48-A86B855A3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40" y="1543957"/>
            <a:ext cx="5278120" cy="377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8C9620D-7BFC-4C6D-BEF8-061FC18ADF8E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982E11-3116-4908-B7F3-91CAFD005121}"/>
              </a:ext>
            </a:extLst>
          </p:cNvPr>
          <p:cNvSpPr/>
          <p:nvPr/>
        </p:nvSpPr>
        <p:spPr>
          <a:xfrm>
            <a:off x="1183640" y="1052596"/>
            <a:ext cx="6178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 Probability of being good quality of coffee beans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D8132B-2E6A-4354-9236-BA4363D15BEE}"/>
              </a:ext>
            </a:extLst>
          </p:cNvPr>
          <p:cNvSpPr/>
          <p:nvPr/>
        </p:nvSpPr>
        <p:spPr>
          <a:xfrm>
            <a:off x="1458895" y="5399623"/>
            <a:ext cx="9691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The probability approaches 100% the larger the explanatory variables get, and approaches 0% the smaller the explanatory variables get.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34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10136" y="2700020"/>
            <a:ext cx="4371728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PART.04 Conclusion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CFCA50-5394-4749-8FEA-BC51FDDC3066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5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DF46D3-8728-4E17-9048-B14BD99B0B3D}"/>
              </a:ext>
            </a:extLst>
          </p:cNvPr>
          <p:cNvGrpSpPr/>
          <p:nvPr/>
        </p:nvGrpSpPr>
        <p:grpSpPr>
          <a:xfrm>
            <a:off x="4330700" y="457487"/>
            <a:ext cx="3799840" cy="461645"/>
            <a:chOff x="4324" y="155"/>
            <a:chExt cx="5984" cy="727"/>
          </a:xfrm>
        </p:grpSpPr>
        <p:sp>
          <p:nvSpPr>
            <p:cNvPr id="22" name="同心圆 11">
              <a:extLst>
                <a:ext uri="{FF2B5EF4-FFF2-40B4-BE49-F238E27FC236}">
                  <a16:creationId xmlns:a16="http://schemas.microsoft.com/office/drawing/2014/main" id="{D5F28A38-07F3-420B-AB91-529D057DC2AB}"/>
                </a:ext>
              </a:extLst>
            </p:cNvPr>
            <p:cNvSpPr/>
            <p:nvPr/>
          </p:nvSpPr>
          <p:spPr>
            <a:xfrm>
              <a:off x="432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同心圆 12">
              <a:extLst>
                <a:ext uri="{FF2B5EF4-FFF2-40B4-BE49-F238E27FC236}">
                  <a16:creationId xmlns:a16="http://schemas.microsoft.com/office/drawing/2014/main" id="{19400D32-93C4-4DF1-9822-657B5D051C9D}"/>
                </a:ext>
              </a:extLst>
            </p:cNvPr>
            <p:cNvSpPr/>
            <p:nvPr/>
          </p:nvSpPr>
          <p:spPr>
            <a:xfrm>
              <a:off x="4871" y="33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3">
              <a:extLst>
                <a:ext uri="{FF2B5EF4-FFF2-40B4-BE49-F238E27FC236}">
                  <a16:creationId xmlns:a16="http://schemas.microsoft.com/office/drawing/2014/main" id="{6E49E5C5-2A51-4FA2-AD45-11D1B5D78ADA}"/>
                </a:ext>
              </a:extLst>
            </p:cNvPr>
            <p:cNvSpPr/>
            <p:nvPr/>
          </p:nvSpPr>
          <p:spPr>
            <a:xfrm>
              <a:off x="934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同心圆 14">
              <a:extLst>
                <a:ext uri="{FF2B5EF4-FFF2-40B4-BE49-F238E27FC236}">
                  <a16:creationId xmlns:a16="http://schemas.microsoft.com/office/drawing/2014/main" id="{FFBB1A69-1A97-4D78-AFED-6536A6060934}"/>
                </a:ext>
              </a:extLst>
            </p:cNvPr>
            <p:cNvSpPr/>
            <p:nvPr/>
          </p:nvSpPr>
          <p:spPr>
            <a:xfrm>
              <a:off x="9990" y="322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4">
              <a:extLst>
                <a:ext uri="{FF2B5EF4-FFF2-40B4-BE49-F238E27FC236}">
                  <a16:creationId xmlns:a16="http://schemas.microsoft.com/office/drawing/2014/main" id="{E9CA2584-9C7D-4AA7-85CD-FF902AD7276E}"/>
                </a:ext>
              </a:extLst>
            </p:cNvPr>
            <p:cNvSpPr txBox="1"/>
            <p:nvPr/>
          </p:nvSpPr>
          <p:spPr>
            <a:xfrm>
              <a:off x="5702" y="155"/>
              <a:ext cx="312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5  Conclusion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3826B2B-9E00-4D1E-8BB8-F084F8C17FC5}"/>
              </a:ext>
            </a:extLst>
          </p:cNvPr>
          <p:cNvSpPr/>
          <p:nvPr/>
        </p:nvSpPr>
        <p:spPr>
          <a:xfrm>
            <a:off x="1642110" y="1414870"/>
            <a:ext cx="9113520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 model 3 as the final model.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main three factors affecting the quality of coffee are aroma, flavor and acidity 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Flavor is the most influential factor.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573513-0168-4C2D-A2C1-91C191776796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4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:a14="http://schemas.microsoft.com/office/drawing/2010/main" xmlns:a16="http://schemas.microsoft.com/office/drawing/2014/main" xmlns="">
      <p:transition spd="slow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19770" y="2700020"/>
            <a:ext cx="5552459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PART.05 Further Extension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42564C-A1E2-4442-8008-8DEDC92EF8DC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8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DF46D3-8728-4E17-9048-B14BD99B0B3D}"/>
              </a:ext>
            </a:extLst>
          </p:cNvPr>
          <p:cNvGrpSpPr/>
          <p:nvPr/>
        </p:nvGrpSpPr>
        <p:grpSpPr>
          <a:xfrm>
            <a:off x="4330700" y="480982"/>
            <a:ext cx="3799840" cy="831215"/>
            <a:chOff x="4324" y="192"/>
            <a:chExt cx="5984" cy="1309"/>
          </a:xfrm>
        </p:grpSpPr>
        <p:sp>
          <p:nvSpPr>
            <p:cNvPr id="22" name="同心圆 11">
              <a:extLst>
                <a:ext uri="{FF2B5EF4-FFF2-40B4-BE49-F238E27FC236}">
                  <a16:creationId xmlns:a16="http://schemas.microsoft.com/office/drawing/2014/main" id="{D5F28A38-07F3-420B-AB91-529D057DC2AB}"/>
                </a:ext>
              </a:extLst>
            </p:cNvPr>
            <p:cNvSpPr/>
            <p:nvPr/>
          </p:nvSpPr>
          <p:spPr>
            <a:xfrm>
              <a:off x="432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同心圆 12">
              <a:extLst>
                <a:ext uri="{FF2B5EF4-FFF2-40B4-BE49-F238E27FC236}">
                  <a16:creationId xmlns:a16="http://schemas.microsoft.com/office/drawing/2014/main" id="{19400D32-93C4-4DF1-9822-657B5D051C9D}"/>
                </a:ext>
              </a:extLst>
            </p:cNvPr>
            <p:cNvSpPr/>
            <p:nvPr/>
          </p:nvSpPr>
          <p:spPr>
            <a:xfrm>
              <a:off x="4871" y="338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3">
              <a:extLst>
                <a:ext uri="{FF2B5EF4-FFF2-40B4-BE49-F238E27FC236}">
                  <a16:creationId xmlns:a16="http://schemas.microsoft.com/office/drawing/2014/main" id="{6E49E5C5-2A51-4FA2-AD45-11D1B5D78ADA}"/>
                </a:ext>
              </a:extLst>
            </p:cNvPr>
            <p:cNvSpPr/>
            <p:nvPr/>
          </p:nvSpPr>
          <p:spPr>
            <a:xfrm>
              <a:off x="934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同心圆 14">
              <a:extLst>
                <a:ext uri="{FF2B5EF4-FFF2-40B4-BE49-F238E27FC236}">
                  <a16:creationId xmlns:a16="http://schemas.microsoft.com/office/drawing/2014/main" id="{FFBB1A69-1A97-4D78-AFED-6536A6060934}"/>
                </a:ext>
              </a:extLst>
            </p:cNvPr>
            <p:cNvSpPr/>
            <p:nvPr/>
          </p:nvSpPr>
          <p:spPr>
            <a:xfrm>
              <a:off x="9990" y="322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4">
              <a:extLst>
                <a:ext uri="{FF2B5EF4-FFF2-40B4-BE49-F238E27FC236}">
                  <a16:creationId xmlns:a16="http://schemas.microsoft.com/office/drawing/2014/main" id="{E9CA2584-9C7D-4AA7-85CD-FF902AD7276E}"/>
                </a:ext>
              </a:extLst>
            </p:cNvPr>
            <p:cNvSpPr txBox="1"/>
            <p:nvPr/>
          </p:nvSpPr>
          <p:spPr>
            <a:xfrm>
              <a:off x="5288" y="192"/>
              <a:ext cx="4374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6  Further Extension</a:t>
              </a:r>
            </a:p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 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ACA20BF-B49A-4A7B-9635-B461117B7182}"/>
              </a:ext>
            </a:extLst>
          </p:cNvPr>
          <p:cNvSpPr/>
          <p:nvPr/>
        </p:nvSpPr>
        <p:spPr>
          <a:xfrm>
            <a:off x="1774825" y="1536473"/>
            <a:ext cx="9113520" cy="255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Delve into the causes of missing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Further work of this data 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e.g., looking at the PH of the soil and  how tall the plant grew.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046562-1BBD-40AE-A086-9468EB8CF278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2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84007" y="2700020"/>
            <a:ext cx="5223985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PART.01 Introduction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F91DAD-6F5B-4F54-B7A7-0FC7634F97A8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5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40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72279" y="2700020"/>
            <a:ext cx="4247441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PART.06 Reference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2F7A3E-6629-4609-AE69-67CC0F182598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32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DF46D3-8728-4E17-9048-B14BD99B0B3D}"/>
              </a:ext>
            </a:extLst>
          </p:cNvPr>
          <p:cNvGrpSpPr/>
          <p:nvPr/>
        </p:nvGrpSpPr>
        <p:grpSpPr>
          <a:xfrm>
            <a:off x="4298950" y="470822"/>
            <a:ext cx="3594100" cy="461645"/>
            <a:chOff x="4708" y="176"/>
            <a:chExt cx="5660" cy="727"/>
          </a:xfrm>
        </p:grpSpPr>
        <p:sp>
          <p:nvSpPr>
            <p:cNvPr id="22" name="同心圆 11">
              <a:extLst>
                <a:ext uri="{FF2B5EF4-FFF2-40B4-BE49-F238E27FC236}">
                  <a16:creationId xmlns:a16="http://schemas.microsoft.com/office/drawing/2014/main" id="{D5F28A38-07F3-420B-AB91-529D057DC2AB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同心圆 12">
              <a:extLst>
                <a:ext uri="{FF2B5EF4-FFF2-40B4-BE49-F238E27FC236}">
                  <a16:creationId xmlns:a16="http://schemas.microsoft.com/office/drawing/2014/main" id="{19400D32-93C4-4DF1-9822-657B5D051C9D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3">
              <a:extLst>
                <a:ext uri="{FF2B5EF4-FFF2-40B4-BE49-F238E27FC236}">
                  <a16:creationId xmlns:a16="http://schemas.microsoft.com/office/drawing/2014/main" id="{6E49E5C5-2A51-4FA2-AD45-11D1B5D78ADA}"/>
                </a:ext>
              </a:extLst>
            </p:cNvPr>
            <p:cNvSpPr/>
            <p:nvPr/>
          </p:nvSpPr>
          <p:spPr>
            <a:xfrm>
              <a:off x="9344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同心圆 14">
              <a:extLst>
                <a:ext uri="{FF2B5EF4-FFF2-40B4-BE49-F238E27FC236}">
                  <a16:creationId xmlns:a16="http://schemas.microsoft.com/office/drawing/2014/main" id="{FFBB1A69-1A97-4D78-AFED-6536A6060934}"/>
                </a:ext>
              </a:extLst>
            </p:cNvPr>
            <p:cNvSpPr/>
            <p:nvPr/>
          </p:nvSpPr>
          <p:spPr>
            <a:xfrm>
              <a:off x="10050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4">
              <a:extLst>
                <a:ext uri="{FF2B5EF4-FFF2-40B4-BE49-F238E27FC236}">
                  <a16:creationId xmlns:a16="http://schemas.microsoft.com/office/drawing/2014/main" id="{E9CA2584-9C7D-4AA7-85CD-FF902AD7276E}"/>
                </a:ext>
              </a:extLst>
            </p:cNvPr>
            <p:cNvSpPr txBox="1"/>
            <p:nvPr/>
          </p:nvSpPr>
          <p:spPr>
            <a:xfrm>
              <a:off x="6274" y="176"/>
              <a:ext cx="295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6  Reference 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ACA20BF-B49A-4A7B-9635-B461117B7182}"/>
              </a:ext>
            </a:extLst>
          </p:cNvPr>
          <p:cNvSpPr/>
          <p:nvPr/>
        </p:nvSpPr>
        <p:spPr>
          <a:xfrm>
            <a:off x="1673860" y="2367171"/>
            <a:ext cx="9113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Kutner, M. H.; </a:t>
            </a:r>
            <a:r>
              <a:rPr lang="en-US" altLang="zh-CN" sz="22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Nachtsheim</a:t>
            </a:r>
            <a:r>
              <a:rPr lang="en-US" altLang="zh-CN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C. J.; </a:t>
            </a:r>
            <a:r>
              <a:rPr lang="en-US" altLang="zh-CN" sz="22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Neter</a:t>
            </a:r>
            <a:r>
              <a:rPr lang="en-US" altLang="zh-CN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J. (2004). Applied Linear Regression Models (4th ed.). McGraw-Hill Irwin.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ccs-</a:t>
            </a:r>
            <a:r>
              <a:rPr lang="en-US" altLang="zh-CN" sz="22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amsterdam</a:t>
            </a:r>
            <a:r>
              <a:rPr lang="en-US" altLang="zh-CN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/r-course-material. GitHub. (2021). Retrieved 17 July 2021, from </a:t>
            </a:r>
            <a:r>
              <a:rPr lang="en-US" altLang="zh-CN" sz="2200" dirty="0">
                <a:solidFill>
                  <a:srgbClr val="337AB7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https://github.com/ccs-amsterdam/r-course-material/blob/master/tutorials/advanced_modeling.md#multilevel-models-or-mixed-effects-models</a:t>
            </a:r>
            <a:r>
              <a:rPr lang="en-US" altLang="zh-CN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22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5810F5-FDA0-4688-9DDB-B5D827B8B946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1.1 Research question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F8C1E5-994F-4AD4-970A-66F8CE45D33C}"/>
              </a:ext>
            </a:extLst>
          </p:cNvPr>
          <p:cNvSpPr/>
          <p:nvPr/>
        </p:nvSpPr>
        <p:spPr>
          <a:xfrm>
            <a:off x="1691640" y="1601949"/>
            <a:ext cx="8808720" cy="2909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influence do different features of coffee have on whether the quality of a batch of coffee is classified as good or poor?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7081ED-944F-4C0B-B3EE-8B009B343D2F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11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EDC64E3-D807-4A41-9C32-134DA4E42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44786"/>
              </p:ext>
            </p:extLst>
          </p:nvPr>
        </p:nvGraphicFramePr>
        <p:xfrm>
          <a:off x="1091025" y="1833943"/>
          <a:ext cx="10256907" cy="355587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03317">
                  <a:extLst>
                    <a:ext uri="{9D8B030D-6E8A-4147-A177-3AD203B41FA5}">
                      <a16:colId xmlns:a16="http://schemas.microsoft.com/office/drawing/2014/main" val="3286394442"/>
                    </a:ext>
                  </a:extLst>
                </a:gridCol>
                <a:gridCol w="2893164">
                  <a:extLst>
                    <a:ext uri="{9D8B030D-6E8A-4147-A177-3AD203B41FA5}">
                      <a16:colId xmlns:a16="http://schemas.microsoft.com/office/drawing/2014/main" val="429514043"/>
                    </a:ext>
                  </a:extLst>
                </a:gridCol>
                <a:gridCol w="858764">
                  <a:extLst>
                    <a:ext uri="{9D8B030D-6E8A-4147-A177-3AD203B41FA5}">
                      <a16:colId xmlns:a16="http://schemas.microsoft.com/office/drawing/2014/main" val="184248236"/>
                    </a:ext>
                  </a:extLst>
                </a:gridCol>
                <a:gridCol w="855835">
                  <a:extLst>
                    <a:ext uri="{9D8B030D-6E8A-4147-A177-3AD203B41FA5}">
                      <a16:colId xmlns:a16="http://schemas.microsoft.com/office/drawing/2014/main" val="3300365717"/>
                    </a:ext>
                  </a:extLst>
                </a:gridCol>
                <a:gridCol w="878849">
                  <a:extLst>
                    <a:ext uri="{9D8B030D-6E8A-4147-A177-3AD203B41FA5}">
                      <a16:colId xmlns:a16="http://schemas.microsoft.com/office/drawing/2014/main" val="1765489789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6047911"/>
                    </a:ext>
                  </a:extLst>
                </a:gridCol>
                <a:gridCol w="2228295">
                  <a:extLst>
                    <a:ext uri="{9D8B030D-6E8A-4147-A177-3AD203B41FA5}">
                      <a16:colId xmlns:a16="http://schemas.microsoft.com/office/drawing/2014/main" val="1889805681"/>
                    </a:ext>
                  </a:extLst>
                </a:gridCol>
              </a:tblGrid>
              <a:tr h="391245">
                <a:tc>
                  <a:txBody>
                    <a:bodyPr/>
                    <a:lstStyle/>
                    <a:p>
                      <a:pPr algn="ctr" fontAlgn="b"/>
                      <a:endParaRPr lang="en-US" sz="1600" b="0" dirty="0">
                        <a:solidFill>
                          <a:srgbClr val="99999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country_of_origin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 fontAlgn="b"/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chr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600" b="0" dirty="0">
                        <a:solidFill>
                          <a:srgbClr val="99999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aroma</a:t>
                      </a:r>
                    </a:p>
                    <a:p>
                      <a:pPr algn="ctr" fontAlgn="b"/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dbl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600" b="0" dirty="0">
                        <a:solidFill>
                          <a:srgbClr val="99999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flavor</a:t>
                      </a:r>
                    </a:p>
                    <a:p>
                      <a:pPr algn="ctr" fontAlgn="b"/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dbl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600" b="0" dirty="0">
                        <a:solidFill>
                          <a:srgbClr val="99999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acidity</a:t>
                      </a:r>
                    </a:p>
                    <a:p>
                      <a:pPr algn="ctr" fontAlgn="b"/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dbl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600" b="0" dirty="0">
                        <a:solidFill>
                          <a:srgbClr val="99999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category_two_defects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 fontAlgn="b"/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&lt;int&gt;</a:t>
                      </a:r>
                      <a:endParaRPr lang="en-US" sz="1600" b="0" dirty="0">
                        <a:solidFill>
                          <a:srgbClr val="99999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altitude_mean_meters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 fontAlgn="b"/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dbl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600" b="0" dirty="0">
                        <a:solidFill>
                          <a:srgbClr val="999999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 anchor="b"/>
                </a:tc>
                <a:extLst>
                  <a:ext uri="{0D108BD9-81ED-4DB2-BD59-A6C34878D82A}">
                    <a16:rowId xmlns:a16="http://schemas.microsoft.com/office/drawing/2014/main" val="1694663672"/>
                  </a:ext>
                </a:extLst>
              </a:tr>
              <a:tr h="2056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Myanmar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7.25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7.42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7.50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1219.20</a:t>
                      </a:r>
                    </a:p>
                  </a:txBody>
                  <a:tcPr marL="28627" marR="28627" marT="28627" marB="28627"/>
                </a:tc>
                <a:extLst>
                  <a:ext uri="{0D108BD9-81ED-4DB2-BD59-A6C34878D82A}">
                    <a16:rowId xmlns:a16="http://schemas.microsoft.com/office/drawing/2014/main" val="1932875023"/>
                  </a:ext>
                </a:extLst>
              </a:tr>
              <a:tr h="2056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Uganda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8.33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7.92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7.92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1600.00</a:t>
                      </a:r>
                    </a:p>
                  </a:txBody>
                  <a:tcPr marL="28627" marR="28627" marT="28627" marB="28627"/>
                </a:tc>
                <a:extLst>
                  <a:ext uri="{0D108BD9-81ED-4DB2-BD59-A6C34878D82A}">
                    <a16:rowId xmlns:a16="http://schemas.microsoft.com/office/drawing/2014/main" val="405467472"/>
                  </a:ext>
                </a:extLst>
              </a:tr>
              <a:tr h="2056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Ethiopia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8.42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8.00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8.00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1700.00</a:t>
                      </a:r>
                    </a:p>
                  </a:txBody>
                  <a:tcPr marL="28627" marR="28627" marT="28627" marB="28627"/>
                </a:tc>
                <a:extLst>
                  <a:ext uri="{0D108BD9-81ED-4DB2-BD59-A6C34878D82A}">
                    <a16:rowId xmlns:a16="http://schemas.microsoft.com/office/drawing/2014/main" val="1185557231"/>
                  </a:ext>
                </a:extLst>
              </a:tr>
              <a:tr h="2056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Mexico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7.17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7.08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7.25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1300.00</a:t>
                      </a:r>
                    </a:p>
                  </a:txBody>
                  <a:tcPr marL="28627" marR="28627" marT="28627" marB="28627"/>
                </a:tc>
                <a:extLst>
                  <a:ext uri="{0D108BD9-81ED-4DB2-BD59-A6C34878D82A}">
                    <a16:rowId xmlns:a16="http://schemas.microsoft.com/office/drawing/2014/main" val="3637421820"/>
                  </a:ext>
                </a:extLst>
              </a:tr>
              <a:tr h="2056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Burundi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7.75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7.67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7.50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1880.00</a:t>
                      </a:r>
                    </a:p>
                  </a:txBody>
                  <a:tcPr marL="28627" marR="28627" marT="28627" marB="28627"/>
                </a:tc>
                <a:extLst>
                  <a:ext uri="{0D108BD9-81ED-4DB2-BD59-A6C34878D82A}">
                    <a16:rowId xmlns:a16="http://schemas.microsoft.com/office/drawing/2014/main" val="580184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Tanzania, United Republic Of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7.92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7.75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7.75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1400.00</a:t>
                      </a:r>
                    </a:p>
                  </a:txBody>
                  <a:tcPr marL="28627" marR="28627" marT="28627" marB="28627"/>
                </a:tc>
                <a:extLst>
                  <a:ext uri="{0D108BD9-81ED-4DB2-BD59-A6C34878D82A}">
                    <a16:rowId xmlns:a16="http://schemas.microsoft.com/office/drawing/2014/main" val="1481283513"/>
                  </a:ext>
                </a:extLst>
              </a:tr>
              <a:tr h="2056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Colombia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7.92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7.83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7.67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</a:t>
                      </a:r>
                      <a:endParaRPr lang="en-US" sz="1600" i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/>
                </a:tc>
                <a:extLst>
                  <a:ext uri="{0D108BD9-81ED-4DB2-BD59-A6C34878D82A}">
                    <a16:rowId xmlns:a16="http://schemas.microsoft.com/office/drawing/2014/main" val="108398070"/>
                  </a:ext>
                </a:extLst>
              </a:tr>
              <a:tr h="2056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Colombia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7.83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7.67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7.58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1775.00</a:t>
                      </a:r>
                    </a:p>
                  </a:txBody>
                  <a:tcPr marL="28627" marR="28627" marT="28627" marB="28627"/>
                </a:tc>
                <a:extLst>
                  <a:ext uri="{0D108BD9-81ED-4DB2-BD59-A6C34878D82A}">
                    <a16:rowId xmlns:a16="http://schemas.microsoft.com/office/drawing/2014/main" val="4012659902"/>
                  </a:ext>
                </a:extLst>
              </a:tr>
              <a:tr h="2083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Guatemala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7.00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6.83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7.17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1310.64</a:t>
                      </a:r>
                    </a:p>
                  </a:txBody>
                  <a:tcPr marL="28627" marR="28627" marT="28627" marB="28627"/>
                </a:tc>
                <a:extLst>
                  <a:ext uri="{0D108BD9-81ED-4DB2-BD59-A6C34878D82A}">
                    <a16:rowId xmlns:a16="http://schemas.microsoft.com/office/drawing/2014/main" val="374079914"/>
                  </a:ext>
                </a:extLst>
              </a:tr>
              <a:tr h="2056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Colombia</a:t>
                      </a:r>
                      <a:endParaRPr lang="en-US" sz="1600" b="0" i="0">
                        <a:solidFill>
                          <a:srgbClr val="333333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7.33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7.33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7.50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1900.00</a:t>
                      </a:r>
                      <a:endParaRPr lang="en-US" altLang="zh-CN" sz="1600" b="0" i="0" dirty="0">
                        <a:solidFill>
                          <a:srgbClr val="333333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28627" marR="28627" marT="28627" marB="28627"/>
                </a:tc>
                <a:extLst>
                  <a:ext uri="{0D108BD9-81ED-4DB2-BD59-A6C34878D82A}">
                    <a16:rowId xmlns:a16="http://schemas.microsoft.com/office/drawing/2014/main" val="320415699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5214EFA-C01F-4425-9CF1-67D769284D12}"/>
              </a:ext>
            </a:extLst>
          </p:cNvPr>
          <p:cNvSpPr/>
          <p:nvPr/>
        </p:nvSpPr>
        <p:spPr>
          <a:xfrm>
            <a:off x="1091025" y="1249756"/>
            <a:ext cx="3260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Overview of the dataset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5715D2C-EFB6-47E6-B96C-CB188E130CF2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1" name="同心圆 11">
              <a:extLst>
                <a:ext uri="{FF2B5EF4-FFF2-40B4-BE49-F238E27FC236}">
                  <a16:creationId xmlns:a16="http://schemas.microsoft.com/office/drawing/2014/main" id="{F8B70DFE-21F4-4A89-A3CF-CFC8F9F768A3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同心圆 12">
              <a:extLst>
                <a:ext uri="{FF2B5EF4-FFF2-40B4-BE49-F238E27FC236}">
                  <a16:creationId xmlns:a16="http://schemas.microsoft.com/office/drawing/2014/main" id="{E1BDBF60-AB56-4D6B-B1A4-78B7ADC5E68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同心圆 13">
              <a:extLst>
                <a:ext uri="{FF2B5EF4-FFF2-40B4-BE49-F238E27FC236}">
                  <a16:creationId xmlns:a16="http://schemas.microsoft.com/office/drawing/2014/main" id="{B4171414-73A5-4E82-B075-D2CAE642BBC8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同心圆 14">
              <a:extLst>
                <a:ext uri="{FF2B5EF4-FFF2-40B4-BE49-F238E27FC236}">
                  <a16:creationId xmlns:a16="http://schemas.microsoft.com/office/drawing/2014/main" id="{D90E5E7F-B68A-43F0-8D7C-0974B51917A4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24">
              <a:extLst>
                <a:ext uri="{FF2B5EF4-FFF2-40B4-BE49-F238E27FC236}">
                  <a16:creationId xmlns:a16="http://schemas.microsoft.com/office/drawing/2014/main" id="{1CE4DF2C-020E-4EC0-A04A-048949B26EB5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1.2  Data description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E6C19546-9599-49C3-BAB5-B9EA981EED49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2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7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1.2  Data description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F8C1E5-994F-4AD4-970A-66F8CE45D33C}"/>
              </a:ext>
            </a:extLst>
          </p:cNvPr>
          <p:cNvSpPr/>
          <p:nvPr/>
        </p:nvSpPr>
        <p:spPr>
          <a:xfrm>
            <a:off x="1742440" y="1066433"/>
            <a:ext cx="3418840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Response variable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qualityclass</a:t>
            </a: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751F63-ABF5-4B29-A4A3-98082FD1BE21}"/>
              </a:ext>
            </a:extLst>
          </p:cNvPr>
          <p:cNvSpPr/>
          <p:nvPr/>
        </p:nvSpPr>
        <p:spPr>
          <a:xfrm>
            <a:off x="6666807" y="1066433"/>
            <a:ext cx="6096000" cy="44467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Explanatory variables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country_of_origin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aroma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flavor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acidity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category_two_defects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altitiude_mean_meters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harvested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6D2843-C852-4EF2-8CFF-9F70B41E2399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10901" y="2700020"/>
            <a:ext cx="7170198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PART.02 Explanatory Data Analysis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554EFD-2726-4538-A5FF-6A01CBCA9349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5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2.1 Data summarization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752722B-C8F3-4D8D-989F-28FC1646D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56669"/>
              </p:ext>
            </p:extLst>
          </p:nvPr>
        </p:nvGraphicFramePr>
        <p:xfrm>
          <a:off x="897704" y="1652270"/>
          <a:ext cx="10515603" cy="38709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01656">
                  <a:extLst>
                    <a:ext uri="{9D8B030D-6E8A-4147-A177-3AD203B41FA5}">
                      <a16:colId xmlns:a16="http://schemas.microsoft.com/office/drawing/2014/main" val="1323374804"/>
                    </a:ext>
                  </a:extLst>
                </a:gridCol>
                <a:gridCol w="1402802">
                  <a:extLst>
                    <a:ext uri="{9D8B030D-6E8A-4147-A177-3AD203B41FA5}">
                      <a16:colId xmlns:a16="http://schemas.microsoft.com/office/drawing/2014/main" val="56814545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598835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0028573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4913947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3542249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3319125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Variables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Missing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20084921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aroma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8.75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1893323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flavor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3036456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acidity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8.58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6139823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category_two_defects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3.67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5.41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55.00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9011725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altitude_mean_meters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1850.69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9392.09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1310.64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190164.00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1039936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harvested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2013.67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2014.00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2018.00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49963382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50B8E94A-F2C6-4CBB-96B1-5BF435BDC6F9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3664084" y="470822"/>
            <a:ext cx="4982845" cy="461645"/>
            <a:chOff x="4708" y="176"/>
            <a:chExt cx="7847" cy="727"/>
          </a:xfrm>
        </p:grpSpPr>
        <p:sp>
          <p:nvSpPr>
            <p:cNvPr id="143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470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53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5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58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6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37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6009" y="176"/>
              <a:ext cx="524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  <a:sym typeface="+mn-lt"/>
                </a:rPr>
                <a:t>2.1 Data summarization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AA4A0F7-D999-4ED4-8D37-0CAC518B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694" y="1182465"/>
            <a:ext cx="8980611" cy="449306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70EBA05-5F5E-42A2-BB97-062F88169723}"/>
              </a:ext>
            </a:extLst>
          </p:cNvPr>
          <p:cNvSpPr/>
          <p:nvPr/>
        </p:nvSpPr>
        <p:spPr>
          <a:xfrm>
            <a:off x="6374682" y="3904710"/>
            <a:ext cx="41406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2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These histograms show that most of coffee beans get grades between 6 and 8.</a:t>
            </a:r>
            <a:endParaRPr lang="zh-CN" altLang="en-US" sz="2200" dirty="0">
              <a:latin typeface="Cambria" panose="020405030504060302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D63409-F29B-42CF-9BFD-472FFE668DC3}"/>
              </a:ext>
            </a:extLst>
          </p:cNvPr>
          <p:cNvSpPr/>
          <p:nvPr/>
        </p:nvSpPr>
        <p:spPr>
          <a:xfrm>
            <a:off x="10014014" y="5832627"/>
            <a:ext cx="1609854" cy="648321"/>
          </a:xfrm>
          <a:prstGeom prst="rect">
            <a:avLst/>
          </a:prstGeom>
          <a:blipFill dpi="0" rotWithShape="1">
            <a:blip r:embed="rId4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绿色欧美风简约活动策划方案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8EC5BA"/>
      </a:accent1>
      <a:accent2>
        <a:srgbClr val="A0CDC1"/>
      </a:accent2>
      <a:accent3>
        <a:srgbClr val="8EB603"/>
      </a:accent3>
      <a:accent4>
        <a:srgbClr val="113E15"/>
      </a:accent4>
      <a:accent5>
        <a:srgbClr val="4472C4"/>
      </a:accent5>
      <a:accent6>
        <a:srgbClr val="6EAC46"/>
      </a:accent6>
      <a:hlink>
        <a:srgbClr val="0563C1"/>
      </a:hlink>
      <a:folHlink>
        <a:srgbClr val="954D72"/>
      </a:folHlink>
    </a:clrScheme>
    <a:fontScheme name="ihg05n0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宽屏</PresentationFormat>
  <Paragraphs>457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Helvetica Neue</vt:lpstr>
      <vt:lpstr>包图简圆体</vt:lpstr>
      <vt:lpstr>微软雅黑</vt:lpstr>
      <vt:lpstr>Adobe Devanagari</vt:lpstr>
      <vt:lpstr>Arial</vt:lpstr>
      <vt:lpstr>Calibri</vt:lpstr>
      <vt:lpstr>Cambria</vt:lpstr>
      <vt:lpstr>Courier New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清新绿色欧美风ppt模板</dc:title>
  <dc:creator/>
  <cp:keywords>www.1ppt.com</cp:keywords>
  <dc:description>www.1ppt.com</dc:description>
  <cp:lastModifiedBy/>
  <cp:revision>7</cp:revision>
  <dcterms:created xsi:type="dcterms:W3CDTF">2018-03-01T02:03:00Z</dcterms:created>
  <dcterms:modified xsi:type="dcterms:W3CDTF">2021-07-20T11:59:48Z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