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95" r:id="rId8"/>
    <p:sldId id="279" r:id="rId9"/>
    <p:sldId id="261" r:id="rId10"/>
    <p:sldId id="280" r:id="rId11"/>
    <p:sldId id="282" r:id="rId12"/>
    <p:sldId id="281" r:id="rId13"/>
    <p:sldId id="283" r:id="rId14"/>
    <p:sldId id="284" r:id="rId15"/>
    <p:sldId id="285" r:id="rId16"/>
    <p:sldId id="293" r:id="rId17"/>
    <p:sldId id="289" r:id="rId18"/>
    <p:sldId id="290" r:id="rId19"/>
    <p:sldId id="291" r:id="rId20"/>
    <p:sldId id="292" r:id="rId21"/>
    <p:sldId id="286" r:id="rId22"/>
    <p:sldId id="288" r:id="rId23"/>
    <p:sldId id="287" r:id="rId24"/>
    <p:sldId id="29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48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37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6B35-E884-5E4D-87DA-A7EDD87DC00C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2D72-406A-3643-8C7A-20CC6B43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0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88B50-DD5C-5F41-9B32-973BBF99E849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A3FF8-68AA-A041-ADA3-194758FF0D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into two sections.  Give better examples. “This</a:t>
            </a:r>
            <a:r>
              <a:rPr lang="en-US" baseline="0" dirty="0" smtClean="0"/>
              <a:t> is an inherent problem with </a:t>
            </a:r>
            <a:r>
              <a:rPr lang="en-US" baseline="0" dirty="0" err="1" smtClean="0"/>
              <a:t>enterpise</a:t>
            </a:r>
            <a:r>
              <a:rPr lang="en-US" baseline="0" dirty="0" smtClean="0"/>
              <a:t> solutions”.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details regarding WHAT these </a:t>
            </a:r>
            <a:r>
              <a:rPr lang="en-US" baseline="0" dirty="0" err="1" smtClean="0"/>
              <a:t>comamnds</a:t>
            </a:r>
            <a:r>
              <a:rPr lang="en-US" baseline="0" dirty="0" smtClean="0"/>
              <a:t> are doing/used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demo, build demo. Don’t show any CLI interface.</a:t>
            </a:r>
            <a:r>
              <a:rPr lang="en-US" baseline="0" dirty="0" smtClean="0"/>
              <a:t> Have </a:t>
            </a:r>
            <a:r>
              <a:rPr lang="en-US" baseline="0" dirty="0" err="1" smtClean="0"/>
              <a:t>adb</a:t>
            </a:r>
            <a:r>
              <a:rPr lang="en-US" baseline="0" dirty="0" smtClean="0"/>
              <a:t> set up, ready to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A3FF8-68AA-A041-ADA3-194758FF0D5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524" y="2902190"/>
            <a:ext cx="8756876" cy="382156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ctr" anchorCtr="0">
            <a:spAutoFit/>
          </a:bodyPr>
          <a:lstStyle>
            <a:lvl1pPr marL="0" indent="0" algn="l" rtl="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lang="en-US" sz="2000" b="1" kern="1200" dirty="0" smtClean="0">
                <a:solidFill>
                  <a:srgbClr val="FFFFFF"/>
                </a:solidFill>
                <a:latin typeface="Univers 45 Light" pitchFamily="34" charset="0"/>
                <a:ea typeface="ＭＳ Ｐゴシック" pitchFamily="34" charset="-128"/>
                <a:cs typeface="+mn-cs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20" name="Line 3"/>
          <p:cNvSpPr>
            <a:spLocks noChangeShapeType="1"/>
          </p:cNvSpPr>
          <p:nvPr userDrawn="1"/>
        </p:nvSpPr>
        <p:spPr bwMode="auto">
          <a:xfrm>
            <a:off x="247650" y="284413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 userDrawn="1"/>
        </p:nvSpPr>
        <p:spPr bwMode="auto">
          <a:xfrm>
            <a:off x="247650" y="3294316"/>
            <a:ext cx="866775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 userDrawn="1"/>
        </p:nvSpPr>
        <p:spPr bwMode="auto">
          <a:xfrm>
            <a:off x="142879" y="3423131"/>
            <a:ext cx="87026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APP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FORUM</a:t>
            </a:r>
            <a:r>
              <a:rPr lang="en-US" b="1" dirty="0" smtClean="0">
                <a:solidFill>
                  <a:srgbClr val="FFFFFF"/>
                </a:solidFill>
                <a:latin typeface="Arial"/>
              </a:rPr>
              <a:t>2014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0"/>
            <a:ext cx="9144000" cy="4332638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341859"/>
            <a:ext cx="8742362" cy="2178374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dirty="0" smtClean="0"/>
              <a:t>EDIT MASTER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pic>
        <p:nvPicPr>
          <p:cNvPr id="23" name="Picture 4" descr="M_Sltns_blu_rgb_h_pos"/>
          <p:cNvPicPr>
            <a:picLocks noChangeAspect="1" noChangeArrowheads="1"/>
          </p:cNvPicPr>
          <p:nvPr userDrawn="1"/>
        </p:nvPicPr>
        <p:blipFill>
          <a:blip r:embed="rId2" cstate="screen"/>
          <a:srcRect l="13177" t="17065"/>
          <a:stretch>
            <a:fillRect/>
          </a:stretch>
        </p:blipFill>
        <p:spPr bwMode="auto">
          <a:xfrm>
            <a:off x="827681" y="4601809"/>
            <a:ext cx="2591255" cy="27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11"/>
          <p:cNvGrpSpPr/>
          <p:nvPr userDrawn="1"/>
        </p:nvGrpSpPr>
        <p:grpSpPr>
          <a:xfrm>
            <a:off x="322378" y="4534211"/>
            <a:ext cx="367640" cy="367640"/>
            <a:chOff x="7745461" y="274638"/>
            <a:chExt cx="457200" cy="457200"/>
          </a:xfrm>
        </p:grpSpPr>
        <p:sp>
          <p:nvSpPr>
            <p:cNvPr id="25" name="Oval 24"/>
            <p:cNvSpPr/>
            <p:nvPr/>
          </p:nvSpPr>
          <p:spPr>
            <a:xfrm>
              <a:off x="7768074" y="296090"/>
              <a:ext cx="409275" cy="409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7745461" y="274638"/>
              <a:ext cx="457200" cy="457200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4179910"/>
            <a:ext cx="9144000" cy="963590"/>
          </a:xfrm>
          <a:prstGeom prst="rect">
            <a:avLst/>
          </a:prstGeom>
          <a:solidFill>
            <a:srgbClr val="009F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dirty="0">
              <a:solidFill>
                <a:srgbClr val="009FE0"/>
              </a:solidFill>
            </a:endParaRPr>
          </a:p>
        </p:txBody>
      </p:sp>
      <p:sp>
        <p:nvSpPr>
          <p:cNvPr id="18" name="Rectangle 10"/>
          <p:cNvSpPr>
            <a:spLocks noGrp="1" noChangeArrowheads="1"/>
          </p:cNvSpPr>
          <p:nvPr>
            <p:ph type="title" hasCustomPrompt="1"/>
          </p:nvPr>
        </p:nvSpPr>
        <p:spPr>
          <a:xfrm>
            <a:off x="173038" y="872773"/>
            <a:ext cx="8742362" cy="1116545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0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pPr>
              <a:lnSpc>
                <a:spcPts val="8000"/>
              </a:lnSpc>
            </a:pPr>
            <a:r>
              <a:rPr lang="en-US" smtClean="0"/>
              <a:t>APP FORUM2014</a:t>
            </a:r>
            <a:endParaRPr lang="en-US" dirty="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8658180" y="17896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42891" y="1020863"/>
            <a:ext cx="8607425" cy="3848960"/>
          </a:xfrm>
        </p:spPr>
        <p:txBody>
          <a:bodyPr/>
          <a:lstStyle>
            <a:lvl1pPr>
              <a:defRPr sz="1800" baseline="0"/>
            </a:lvl1pPr>
            <a:lvl2pPr marL="742950" indent="-285750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8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173038" y="171291"/>
            <a:ext cx="8824912" cy="2818951"/>
          </a:xfrm>
          <a:prstGeom prst="rect">
            <a:avLst/>
          </a:prstGeom>
          <a:solidFill>
            <a:srgbClr val="00A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 Narrow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9544" y="3088067"/>
            <a:ext cx="8824912" cy="18635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6458" y="1119569"/>
            <a:ext cx="8127828" cy="1687641"/>
          </a:xfrm>
          <a:noFill/>
          <a:ln w="9525">
            <a:noFill/>
            <a:miter lim="800000"/>
            <a:headEnd/>
            <a:tailEnd/>
          </a:ln>
        </p:spPr>
        <p:txBody>
          <a:bodyPr wrap="square" tIns="91440" anchor="b" anchorCtr="0">
            <a:spAutoFit/>
          </a:bodyPr>
          <a:lstStyle>
            <a:lvl1pPr marL="0" indent="0" algn="l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buNone/>
              <a:defRPr lang="en-US" sz="5400" b="1" kern="1200" dirty="0" smtClean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8686800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99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42888" y="2322841"/>
            <a:ext cx="4555677" cy="2587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1" y="1213793"/>
            <a:ext cx="8607425" cy="892244"/>
          </a:xfrm>
        </p:spPr>
        <p:txBody>
          <a:bodyPr/>
          <a:lstStyle>
            <a:lvl1pPr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42891" y="771686"/>
            <a:ext cx="8607425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2322841"/>
            <a:ext cx="3923146" cy="12381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3672345"/>
            <a:ext cx="3923146" cy="12381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5"/>
            <a:ext cx="3923146" cy="38181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3646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42892" y="1535317"/>
            <a:ext cx="4322578" cy="3368041"/>
          </a:xfrm>
        </p:spPr>
        <p:txBody>
          <a:bodyPr/>
          <a:lstStyle>
            <a:lvl1pPr marL="374904" indent="-192024">
              <a:spcBef>
                <a:spcPts val="0"/>
              </a:spcBef>
              <a:buClr>
                <a:srgbClr val="009FE0"/>
              </a:buClr>
              <a:buFont typeface="Arial"/>
              <a:buChar char="•"/>
              <a:defRPr sz="1400" b="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92" y="1036944"/>
            <a:ext cx="4322578" cy="498374"/>
          </a:xfrm>
        </p:spPr>
        <p:txBody>
          <a:bodyPr/>
          <a:lstStyle>
            <a:lvl1pPr>
              <a:defRPr sz="18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 marL="2286000" indent="0">
              <a:buNone/>
              <a:defRPr/>
            </a:lvl6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27170" y="1036944"/>
            <a:ext cx="3923146" cy="1173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4927170" y="2282881"/>
            <a:ext cx="1929072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28582" y="2282881"/>
            <a:ext cx="1921734" cy="13665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927170" y="3729769"/>
            <a:ext cx="3923146" cy="117359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89" y="1009653"/>
            <a:ext cx="8607425" cy="3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8378833" y="222253"/>
            <a:ext cx="536575" cy="539750"/>
            <a:chOff x="1633" y="1249"/>
            <a:chExt cx="2614" cy="261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1" name="Title Placeholder 10"/>
          <p:cNvSpPr>
            <a:spLocks noGrp="1" noChangeArrowheads="1"/>
          </p:cNvSpPr>
          <p:nvPr>
            <p:ph type="title"/>
          </p:nvPr>
        </p:nvSpPr>
        <p:spPr bwMode="auto">
          <a:xfrm>
            <a:off x="242889" y="114301"/>
            <a:ext cx="801996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5" r:id="rId2"/>
    <p:sldLayoutId id="2147493466" r:id="rId3"/>
    <p:sldLayoutId id="2147493458" r:id="rId4"/>
    <p:sldLayoutId id="2147493459" r:id="rId5"/>
    <p:sldLayoutId id="2147493461" r:id="rId6"/>
    <p:sldLayoutId id="2147493462" r:id="rId7"/>
    <p:sldLayoutId id="2147493463" r:id="rId8"/>
    <p:sldLayoutId id="2147493464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009FE0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ctor-Smart-Ob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58" y="856074"/>
            <a:ext cx="3901735" cy="298291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039" y="1402969"/>
            <a:ext cx="4939002" cy="12049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APP</a:t>
            </a:r>
            <a:r>
              <a:rPr lang="en-US" sz="4400" b="0" dirty="0" smtClean="0"/>
              <a:t>FORUM</a:t>
            </a:r>
            <a:r>
              <a:rPr lang="en-US" sz="4400" b="1" dirty="0" smtClean="0"/>
              <a:t>2014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800" b="0" dirty="0" smtClean="0"/>
              <a:t>Helping the developer community build </a:t>
            </a:r>
            <a:br>
              <a:rPr lang="en-US" sz="1800" b="0" dirty="0" smtClean="0"/>
            </a:br>
            <a:r>
              <a:rPr lang="en-US" sz="1800" b="0" dirty="0" smtClean="0"/>
              <a:t>next-generation, multi-platform apps.</a:t>
            </a:r>
            <a:endParaRPr lang="en-US" sz="1800" b="0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173038" y="4507860"/>
            <a:ext cx="87423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6600" b="1" kern="1200" dirty="0" smtClean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</a:lstStyle>
          <a:p>
            <a:r>
              <a:rPr lang="en-US" sz="1800" dirty="0" smtClean="0">
                <a:solidFill>
                  <a:schemeClr val="bg1"/>
                </a:solidFill>
              </a:rPr>
              <a:t>SCHAUMBURG, ILLINOIS | SEPTEMBER 8-10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7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app store-manager’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client application called store-manager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store-manager’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rhodes</a:t>
            </a:r>
            <a:r>
              <a:rPr lang="en-US" dirty="0" smtClean="0"/>
              <a:t> model product </a:t>
            </a:r>
            <a:r>
              <a:rPr lang="en-US" dirty="0" err="1" smtClean="0"/>
              <a:t>brand,name,price,quantity,sku</a:t>
            </a:r>
            <a:r>
              <a:rPr lang="en-US" dirty="0" smtClean="0"/>
              <a:t>’</a:t>
            </a:r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rhodes</a:t>
            </a:r>
            <a:r>
              <a:rPr lang="en-US" dirty="0" smtClean="0"/>
              <a:t> model called ‘product’ with fields ‘brand’, ‘name’, ‘price’, ‘quantity’, ‘</a:t>
            </a:r>
            <a:r>
              <a:rPr lang="en-US" dirty="0" err="1" smtClean="0"/>
              <a:t>sku</a:t>
            </a:r>
            <a:r>
              <a:rPr lang="en-US" dirty="0" smtClean="0"/>
              <a:t>’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Edit </a:t>
            </a:r>
            <a:r>
              <a:rPr lang="en-US" dirty="0" err="1" smtClean="0"/>
              <a:t>rhoconfig.txt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Add/edit: </a:t>
            </a:r>
            <a:r>
              <a:rPr lang="en-US" dirty="0" err="1" smtClean="0"/>
              <a:t>syncserver</a:t>
            </a:r>
            <a:r>
              <a:rPr lang="en-US" dirty="0" smtClean="0"/>
              <a:t> = ‘http://&lt;insert local </a:t>
            </a:r>
            <a:r>
              <a:rPr lang="en-US" dirty="0" err="1" smtClean="0"/>
              <a:t>ip</a:t>
            </a:r>
            <a:r>
              <a:rPr lang="en-US" dirty="0" smtClean="0"/>
              <a:t>&gt;:9292’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app/</a:t>
            </a:r>
            <a:r>
              <a:rPr lang="en-US" dirty="0" err="1" smtClean="0"/>
              <a:t>index.erb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Add/edit ‘&lt;li&gt;&lt;a </a:t>
            </a:r>
            <a:r>
              <a:rPr lang="en-US" dirty="0" err="1" smtClean="0"/>
              <a:t>href</a:t>
            </a:r>
            <a:r>
              <a:rPr lang="en-US" dirty="0" smtClean="0"/>
              <a:t>=‘Product’&gt;Products&lt;/a&gt;&lt;/li&gt;’ create Products list item</a:t>
            </a:r>
          </a:p>
        </p:txBody>
      </p:sp>
    </p:spTree>
    <p:extLst>
      <p:ext uri="{BB962C8B-B14F-4D97-AF65-F5344CB8AC3E}">
        <p14:creationId xmlns:p14="http://schemas.microsoft.com/office/powerpoint/2010/main" val="41959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– local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app/Product/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Add/edit ‘enable :sync’ to enable syncing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rvm</a:t>
            </a:r>
            <a:r>
              <a:rPr lang="en-US" dirty="0" smtClean="0"/>
              <a:t> use 1.9.3’</a:t>
            </a:r>
          </a:p>
          <a:p>
            <a:pPr marL="1028700" lvl="1"/>
            <a:r>
              <a:rPr lang="en-US" dirty="0" smtClean="0"/>
              <a:t>Make sure to use ruby version 1.9.3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‘rake </a:t>
            </a:r>
            <a:r>
              <a:rPr lang="en-US" dirty="0" err="1" smtClean="0"/>
              <a:t>device:android:production_with_prebuild_binary</a:t>
            </a:r>
            <a:r>
              <a:rPr lang="en-US" dirty="0" smtClean="0"/>
              <a:t>’</a:t>
            </a:r>
            <a:endParaRPr lang="en-US" dirty="0"/>
          </a:p>
          <a:p>
            <a:pPr marL="1028700" lvl="1"/>
            <a:r>
              <a:rPr lang="en-US" dirty="0" smtClean="0"/>
              <a:t>Rake </a:t>
            </a:r>
            <a:r>
              <a:rPr lang="en-US" dirty="0"/>
              <a:t>task to create .</a:t>
            </a:r>
            <a:r>
              <a:rPr lang="en-US" dirty="0" err="1" smtClean="0"/>
              <a:t>apk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adb</a:t>
            </a:r>
            <a:r>
              <a:rPr lang="en-US" dirty="0" smtClean="0"/>
              <a:t> install bin/target/android/store-</a:t>
            </a:r>
            <a:r>
              <a:rPr lang="en-US" dirty="0" err="1" smtClean="0"/>
              <a:t>manager.apk</a:t>
            </a:r>
            <a:r>
              <a:rPr lang="en-US" dirty="0" smtClean="0"/>
              <a:t>’</a:t>
            </a:r>
          </a:p>
          <a:p>
            <a:pPr marL="1028700" lvl="1"/>
            <a:r>
              <a:rPr lang="en-US" dirty="0" smtClean="0"/>
              <a:t>Install </a:t>
            </a:r>
            <a:r>
              <a:rPr lang="en-US" dirty="0" err="1" smtClean="0"/>
              <a:t>apk</a:t>
            </a:r>
            <a:r>
              <a:rPr lang="en-US" dirty="0" smtClean="0"/>
              <a:t> on target android device</a:t>
            </a:r>
          </a:p>
          <a:p>
            <a:pPr marL="1028700"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80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LOCAL DEMO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3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119569"/>
            <a:ext cx="8127828" cy="1687641"/>
          </a:xfrm>
        </p:spPr>
        <p:txBody>
          <a:bodyPr/>
          <a:lstStyle/>
          <a:p>
            <a:r>
              <a:rPr lang="en-US" dirty="0" smtClean="0"/>
              <a:t>RHOCONNECT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1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Create/login to account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1085850" lvl="1" indent="-342900"/>
            <a:r>
              <a:rPr lang="en-US" dirty="0" smtClean="0"/>
              <a:t>Create </a:t>
            </a:r>
            <a:r>
              <a:rPr lang="en-US" dirty="0" err="1" smtClean="0"/>
              <a:t>rhomobile</a:t>
            </a:r>
            <a:r>
              <a:rPr lang="en-US" dirty="0"/>
              <a:t> </a:t>
            </a:r>
            <a:r>
              <a:rPr lang="en-US" dirty="0" smtClean="0"/>
              <a:t>rhoconnect application</a:t>
            </a:r>
          </a:p>
          <a:p>
            <a:pPr marL="1085850" lvl="1" indent="-342900"/>
            <a:r>
              <a:rPr lang="en-US" dirty="0" smtClean="0"/>
              <a:t>Copy remote repository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Add remote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Push to remote repository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5990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r>
              <a:rPr lang="en-US" dirty="0" smtClean="0"/>
              <a:t> -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Add/edit </a:t>
            </a:r>
            <a:r>
              <a:rPr lang="en-US" dirty="0" err="1" smtClean="0"/>
              <a:t>rhoconfig.txt</a:t>
            </a:r>
            <a:r>
              <a:rPr lang="en-US" dirty="0" smtClean="0"/>
              <a:t> to include rhoconnect-server cloud location</a:t>
            </a:r>
          </a:p>
          <a:p>
            <a:pPr marL="1085850" lvl="1" indent="-342900"/>
            <a:r>
              <a:rPr lang="en-US" dirty="0" smtClean="0"/>
              <a:t>“</a:t>
            </a:r>
            <a:r>
              <a:rPr lang="en-US" dirty="0" err="1" smtClean="0"/>
              <a:t>syncserver</a:t>
            </a:r>
            <a:r>
              <a:rPr lang="en-US" dirty="0" smtClean="0"/>
              <a:t> = ‘</a:t>
            </a:r>
            <a:r>
              <a:rPr lang="en-US" dirty="0" err="1" smtClean="0"/>
              <a:t>rhohub</a:t>
            </a:r>
            <a:r>
              <a:rPr lang="en-US" dirty="0" smtClean="0"/>
              <a:t>-…</a:t>
            </a:r>
            <a:r>
              <a:rPr lang="en-US" dirty="0" err="1" smtClean="0"/>
              <a:t>herokuapp.com</a:t>
            </a:r>
            <a:r>
              <a:rPr lang="en-US" dirty="0" smtClean="0"/>
              <a:t>’”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Create</a:t>
            </a:r>
            <a:r>
              <a:rPr lang="en-US" dirty="0"/>
              <a:t>/login to account on </a:t>
            </a:r>
            <a:r>
              <a:rPr lang="en-US" dirty="0" err="1"/>
              <a:t>RhoMobile.com</a:t>
            </a:r>
            <a:endParaRPr lang="en-US" dirty="0"/>
          </a:p>
          <a:p>
            <a:pPr marL="1085850" lvl="1" indent="-342900"/>
            <a:r>
              <a:rPr lang="en-US" dirty="0"/>
              <a:t>Create </a:t>
            </a:r>
            <a:r>
              <a:rPr lang="en-US" dirty="0" err="1"/>
              <a:t>rhomobile</a:t>
            </a:r>
            <a:r>
              <a:rPr lang="en-US" dirty="0"/>
              <a:t> rhoconnect application</a:t>
            </a:r>
          </a:p>
          <a:p>
            <a:pPr marL="1085850" lvl="1" indent="-342900"/>
            <a:r>
              <a:rPr lang="en-US" dirty="0"/>
              <a:t>Copy remote repository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Add remote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Commit to </a:t>
            </a:r>
            <a:r>
              <a:rPr lang="en-US" dirty="0" err="1"/>
              <a:t>git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Push to remote repository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Build on </a:t>
            </a:r>
            <a:r>
              <a:rPr lang="en-US" dirty="0" err="1" smtClean="0"/>
              <a:t>RhoMobile.com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Download on device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RhoConnect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 with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‘rhoconnect app rhoconnect-vanilla’</a:t>
            </a:r>
          </a:p>
          <a:p>
            <a:pPr marL="1085850" lvl="1" indent="-342900">
              <a:buAutoNum type="arabicPeriod"/>
            </a:pPr>
            <a:r>
              <a:rPr lang="en-US" dirty="0" smtClean="0"/>
              <a:t>Create purely vanilla rhoconnect application</a:t>
            </a:r>
            <a:endParaRPr lang="en-US" dirty="0"/>
          </a:p>
          <a:p>
            <a:pPr marL="1085850" lvl="1" indent="-342900">
              <a:buAutoNum type="arabicPeriod"/>
            </a:pPr>
            <a:r>
              <a:rPr lang="en-US" dirty="0" smtClean="0"/>
              <a:t>Optional, just start rhoconnect anonymous server</a:t>
            </a:r>
          </a:p>
          <a:p>
            <a:pPr marL="1485900" lvl="2" indent="-342900">
              <a:buAutoNum type="arabicPeriod"/>
            </a:pPr>
            <a:r>
              <a:rPr lang="en-US" dirty="0" smtClean="0"/>
              <a:t>‘</a:t>
            </a:r>
            <a:r>
              <a:rPr lang="en-US" dirty="0"/>
              <a:t>rhoconnect </a:t>
            </a:r>
            <a:r>
              <a:rPr lang="en-US" dirty="0" smtClean="0"/>
              <a:t>start’</a:t>
            </a:r>
          </a:p>
        </p:txBody>
      </p:sp>
    </p:spTree>
    <p:extLst>
      <p:ext uri="{BB962C8B-B14F-4D97-AF65-F5344CB8AC3E}">
        <p14:creationId xmlns:p14="http://schemas.microsoft.com/office/powerpoint/2010/main" val="101473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RhoStore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‘rails new </a:t>
            </a:r>
            <a:r>
              <a:rPr lang="en-US" dirty="0" err="1" smtClean="0"/>
              <a:t>rhostore</a:t>
            </a:r>
            <a:r>
              <a:rPr lang="en-US" dirty="0" smtClean="0"/>
              <a:t>-with-plugin’</a:t>
            </a:r>
          </a:p>
          <a:p>
            <a:pPr marL="685800" lvl="2"/>
            <a:r>
              <a:rPr lang="en-US" dirty="0"/>
              <a:t>Create new rails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Edit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marL="1028700" lvl="1"/>
            <a:r>
              <a:rPr lang="en-US" dirty="0"/>
              <a:t>Add/Edit ‘rhoconnect-</a:t>
            </a:r>
            <a:r>
              <a:rPr lang="en-US" dirty="0" err="1"/>
              <a:t>rb</a:t>
            </a:r>
            <a:r>
              <a:rPr lang="en-US" dirty="0"/>
              <a:t>’</a:t>
            </a:r>
          </a:p>
          <a:p>
            <a:pPr marL="1428750" lvl="2"/>
            <a:r>
              <a:rPr lang="en-US" dirty="0"/>
              <a:t>Include rhoconnect plugin </a:t>
            </a:r>
            <a:r>
              <a:rPr lang="en-US" dirty="0" smtClean="0"/>
              <a:t>gem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</a:t>
            </a:r>
            <a:r>
              <a:rPr lang="en-US" dirty="0" err="1" smtClean="0"/>
              <a:t>config</a:t>
            </a:r>
            <a:r>
              <a:rPr lang="en-US" dirty="0" smtClean="0"/>
              <a:t>/initializers/</a:t>
            </a:r>
            <a:r>
              <a:rPr lang="en-US" dirty="0" err="1" smtClean="0"/>
              <a:t>rhoconnect.rb</a:t>
            </a:r>
            <a:endParaRPr lang="en-US" dirty="0"/>
          </a:p>
          <a:p>
            <a:pPr marL="1028700" lvl="1"/>
            <a:r>
              <a:rPr lang="en-US" dirty="0" smtClean="0"/>
              <a:t>Add specific rhoconnect information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Add/Edit app/models/</a:t>
            </a:r>
            <a:r>
              <a:rPr lang="en-US" dirty="0" err="1" smtClean="0"/>
              <a:t>product.rb</a:t>
            </a:r>
            <a:endParaRPr lang="en-US" dirty="0" smtClean="0"/>
          </a:p>
          <a:p>
            <a:pPr marL="1028700" lvl="1"/>
            <a:r>
              <a:rPr lang="en-US" dirty="0" smtClean="0"/>
              <a:t>Add actions for ‘partition’ and ‘</a:t>
            </a:r>
            <a:r>
              <a:rPr lang="en-US" dirty="0" err="1" smtClean="0"/>
              <a:t>self.rhoconnect_query</a:t>
            </a:r>
            <a:r>
              <a:rPr lang="en-US" dirty="0" smtClean="0"/>
              <a:t>’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8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038" y="961687"/>
            <a:ext cx="8742362" cy="9387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RhoConnect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8524" y="2886114"/>
            <a:ext cx="8835772" cy="38215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</a:rPr>
              <a:t>Michael </a:t>
            </a:r>
            <a:r>
              <a:rPr lang="en-US" smtClean="0">
                <a:latin typeface="Arial"/>
              </a:rPr>
              <a:t>Towes/</a:t>
            </a:r>
            <a:r>
              <a:rPr lang="en-US" dirty="0" smtClean="0">
                <a:latin typeface="Arial"/>
              </a:rPr>
              <a:t>Alex </a:t>
            </a:r>
            <a:r>
              <a:rPr lang="en-US" dirty="0" err="1" smtClean="0">
                <a:latin typeface="Arial"/>
              </a:rPr>
              <a:t>Babichev</a:t>
            </a:r>
            <a:r>
              <a:rPr lang="en-US" dirty="0" smtClean="0">
                <a:latin typeface="Arial"/>
              </a:rPr>
              <a:t> | RHOCONNECT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04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38" y="1046325"/>
            <a:ext cx="8742362" cy="76944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0"/>
              </a:spcBef>
            </a:pPr>
            <a:r>
              <a:rPr lang="en" sz="1600" dirty="0">
                <a:solidFill>
                  <a:srgbClr val="FF0000"/>
                </a:solidFill>
              </a:rPr>
              <a:t>Problem:</a:t>
            </a:r>
            <a:r>
              <a:rPr lang="en" sz="1600" dirty="0"/>
              <a:t> </a:t>
            </a:r>
            <a:endParaRPr lang="en-US" sz="1600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upport </a:t>
            </a:r>
            <a:r>
              <a:rPr lang="en" dirty="0"/>
              <a:t>mobile apps with highly-scalable data </a:t>
            </a:r>
            <a:r>
              <a:rPr lang="en" dirty="0" smtClean="0"/>
              <a:t>synchronization.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I</a:t>
            </a:r>
            <a:r>
              <a:rPr lang="en" dirty="0" smtClean="0"/>
              <a:t>mplement </a:t>
            </a:r>
            <a:r>
              <a:rPr lang="en" dirty="0"/>
              <a:t>non-trivial code for communicating and caching the data on the </a:t>
            </a:r>
            <a:r>
              <a:rPr lang="en" dirty="0" smtClean="0"/>
              <a:t>device.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M</a:t>
            </a:r>
            <a:r>
              <a:rPr lang="en" dirty="0" smtClean="0"/>
              <a:t>emory/performance constraints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E</a:t>
            </a:r>
            <a:r>
              <a:rPr lang="en" dirty="0" smtClean="0"/>
              <a:t>ach </a:t>
            </a:r>
            <a:r>
              <a:rPr lang="en" dirty="0"/>
              <a:t>mobile platform has its own development patterns &amp; </a:t>
            </a:r>
            <a:r>
              <a:rPr lang="en" dirty="0" smtClean="0"/>
              <a:t>techniques</a:t>
            </a:r>
            <a:endParaRPr lang="en-US" dirty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/>
              <a:t>S</a:t>
            </a:r>
            <a:r>
              <a:rPr lang="en" dirty="0" smtClean="0"/>
              <a:t>calability </a:t>
            </a:r>
            <a:r>
              <a:rPr lang="en" dirty="0"/>
              <a:t>and redundancy </a:t>
            </a:r>
            <a:r>
              <a:rPr lang="en" dirty="0" smtClean="0"/>
              <a:t>issues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Inherent problem with enterprise solutions.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09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" dirty="0">
                <a:solidFill>
                  <a:srgbClr val="0000FF"/>
                </a:solidFill>
              </a:rPr>
              <a:t>Solution</a:t>
            </a:r>
            <a:r>
              <a:rPr lang="en" dirty="0"/>
              <a:t>: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RhoConnect </a:t>
            </a:r>
            <a:r>
              <a:rPr lang="en" dirty="0"/>
              <a:t>Sync Engine middleware. 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to isolate business logic in the single server-side </a:t>
            </a:r>
            <a:r>
              <a:rPr lang="en" dirty="0" smtClean="0"/>
              <a:t>container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Saves </a:t>
            </a:r>
            <a:r>
              <a:rPr lang="en" dirty="0"/>
              <a:t>the developer from the need to code and support low-level data-syncing </a:t>
            </a:r>
            <a:r>
              <a:rPr lang="en" dirty="0" smtClean="0"/>
              <a:t>algorithms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Provides </a:t>
            </a:r>
            <a:r>
              <a:rPr lang="en" dirty="0"/>
              <a:t>support for scalability and </a:t>
            </a:r>
            <a:r>
              <a:rPr lang="en" dirty="0" smtClean="0"/>
              <a:t>redundancy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Hides </a:t>
            </a:r>
            <a:r>
              <a:rPr lang="en" dirty="0"/>
              <a:t>all platform-dependent details from the </a:t>
            </a:r>
            <a:r>
              <a:rPr lang="en" dirty="0" smtClean="0"/>
              <a:t>user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Follows </a:t>
            </a:r>
            <a:r>
              <a:rPr lang="en" dirty="0"/>
              <a:t>modern development techniques and patterns (Sinatra-like interface, REST support, Model/Controller architecture, Node.js support, Redis) = makes learning curve time shorter + better user </a:t>
            </a:r>
            <a:r>
              <a:rPr lang="en" dirty="0" smtClean="0"/>
              <a:t>experience</a:t>
            </a:r>
            <a:endParaRPr lang="en-US" dirty="0" smtClean="0"/>
          </a:p>
          <a:p>
            <a:pPr marL="285750" lvl="0" indent="-28575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Plugin system allows developers to write in their preferred language and environment and allows RhoConnect to handle syncing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143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hape 47"/>
          <p:cNvSpPr/>
          <p:nvPr/>
        </p:nvSpPr>
        <p:spPr>
          <a:xfrm>
            <a:off x="5567250" y="1281800"/>
            <a:ext cx="1682531" cy="958770"/>
          </a:xfrm>
          <a:prstGeom prst="flowChartMultidocumen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48"/>
          <p:cNvSpPr txBox="1"/>
          <p:nvPr/>
        </p:nvSpPr>
        <p:spPr>
          <a:xfrm>
            <a:off x="2263749" y="834538"/>
            <a:ext cx="2657400" cy="408203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5" y="1226000"/>
            <a:ext cx="1200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62" y="1875779"/>
            <a:ext cx="832375" cy="8177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2"/>
          <p:cNvSpPr txBox="1"/>
          <p:nvPr/>
        </p:nvSpPr>
        <p:spPr>
          <a:xfrm>
            <a:off x="673550" y="3578675"/>
            <a:ext cx="1059900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Mobile App</a:t>
            </a:r>
          </a:p>
        </p:txBody>
      </p:sp>
      <p:sp>
        <p:nvSpPr>
          <p:cNvPr id="9" name="Shape 54"/>
          <p:cNvSpPr txBox="1"/>
          <p:nvPr/>
        </p:nvSpPr>
        <p:spPr>
          <a:xfrm>
            <a:off x="2486526" y="1020863"/>
            <a:ext cx="2210999" cy="34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/>
              <a:t>RhoConnect</a:t>
            </a:r>
          </a:p>
        </p:txBody>
      </p:sp>
      <p:sp>
        <p:nvSpPr>
          <p:cNvPr id="10" name="Shape 55"/>
          <p:cNvSpPr/>
          <p:nvPr/>
        </p:nvSpPr>
        <p:spPr>
          <a:xfrm>
            <a:off x="2486526" y="2925912"/>
            <a:ext cx="2210999" cy="1905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Application’s code (source adapters - controllers &amp; models, implementing business logic)</a:t>
            </a:r>
          </a:p>
        </p:txBody>
      </p:sp>
      <p:sp>
        <p:nvSpPr>
          <p:cNvPr id="14" name="Shape 59"/>
          <p:cNvSpPr txBox="1"/>
          <p:nvPr/>
        </p:nvSpPr>
        <p:spPr>
          <a:xfrm>
            <a:off x="5673052" y="1590752"/>
            <a:ext cx="1285200" cy="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REDIS</a:t>
            </a:r>
          </a:p>
        </p:txBody>
      </p:sp>
      <p:sp>
        <p:nvSpPr>
          <p:cNvPr id="15" name="Shape 60"/>
          <p:cNvSpPr/>
          <p:nvPr/>
        </p:nvSpPr>
        <p:spPr>
          <a:xfrm>
            <a:off x="4864500" y="1771000"/>
            <a:ext cx="702600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1"/>
          <p:cNvSpPr/>
          <p:nvPr/>
        </p:nvSpPr>
        <p:spPr>
          <a:xfrm>
            <a:off x="5829700" y="3735776"/>
            <a:ext cx="2273700" cy="1180800"/>
          </a:xfrm>
          <a:prstGeom prst="flowChartMagneticDisk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2"/>
          <p:cNvSpPr txBox="1"/>
          <p:nvPr/>
        </p:nvSpPr>
        <p:spPr>
          <a:xfrm>
            <a:off x="5897824" y="4145262"/>
            <a:ext cx="1554300" cy="64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Backend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Application</a:t>
            </a:r>
          </a:p>
        </p:txBody>
      </p:sp>
      <p:sp>
        <p:nvSpPr>
          <p:cNvPr id="18" name="Shape 63"/>
          <p:cNvSpPr/>
          <p:nvPr/>
        </p:nvSpPr>
        <p:spPr>
          <a:xfrm>
            <a:off x="4697525" y="4152250"/>
            <a:ext cx="12002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4"/>
          <p:cNvSpPr/>
          <p:nvPr/>
        </p:nvSpPr>
        <p:spPr>
          <a:xfrm>
            <a:off x="2423826" y="1512704"/>
            <a:ext cx="2273699" cy="1180799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5"/>
          <p:cNvSpPr txBox="1"/>
          <p:nvPr/>
        </p:nvSpPr>
        <p:spPr>
          <a:xfrm>
            <a:off x="2475698" y="1600885"/>
            <a:ext cx="2570999" cy="81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Core Engine - Sync, Request Brokers, Extensions)</a:t>
            </a:r>
          </a:p>
        </p:txBody>
      </p:sp>
      <p:pic>
        <p:nvPicPr>
          <p:cNvPr id="21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591" y="4152250"/>
            <a:ext cx="832366" cy="64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67"/>
          <p:cNvSpPr txBox="1"/>
          <p:nvPr/>
        </p:nvSpPr>
        <p:spPr>
          <a:xfrm>
            <a:off x="5864375" y="2523050"/>
            <a:ext cx="2396399" cy="1039799"/>
          </a:xfrm>
          <a:prstGeom prst="rect">
            <a:avLst/>
          </a:prstGeom>
          <a:solidFill>
            <a:srgbClr val="C9DAF8"/>
          </a:solidFill>
          <a:ln w="19050" cap="flat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RhoConnect Plugins (MVC.NET, Java , Rails)</a:t>
            </a:r>
          </a:p>
        </p:txBody>
      </p:sp>
      <p:sp>
        <p:nvSpPr>
          <p:cNvPr id="23" name="Shape 68"/>
          <p:cNvSpPr/>
          <p:nvPr/>
        </p:nvSpPr>
        <p:spPr>
          <a:xfrm>
            <a:off x="4772000" y="2487000"/>
            <a:ext cx="1125899" cy="3878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60"/>
          <p:cNvSpPr/>
          <p:nvPr/>
        </p:nvSpPr>
        <p:spPr>
          <a:xfrm>
            <a:off x="1382149" y="2523050"/>
            <a:ext cx="787909" cy="49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92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5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will consist of 3 separate exercises.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</a:t>
            </a:r>
          </a:p>
          <a:p>
            <a:pPr marL="1028700" lvl="1"/>
            <a:r>
              <a:rPr lang="en-US" dirty="0" smtClean="0"/>
              <a:t>Simple RhoConnect server application running on local machine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 plugins</a:t>
            </a:r>
          </a:p>
          <a:p>
            <a:pPr marL="1028700" lvl="1"/>
            <a:r>
              <a:rPr lang="en-US" dirty="0" smtClean="0"/>
              <a:t>Vanilla RhoConnect server, with logic in rails plugin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Rhoconnect without plugins in cloud</a:t>
            </a:r>
          </a:p>
          <a:p>
            <a:pPr marL="1028700" lvl="1"/>
            <a:r>
              <a:rPr lang="en-US" dirty="0" smtClean="0"/>
              <a:t>Same RhoConnect server as #1, but running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6458" y="1889010"/>
            <a:ext cx="8127828" cy="918200"/>
          </a:xfrm>
        </p:spPr>
        <p:txBody>
          <a:bodyPr/>
          <a:lstStyle/>
          <a:p>
            <a:r>
              <a:rPr lang="en-US" dirty="0" smtClean="0"/>
              <a:t>LOCAL RHOCONNECT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RhoConnect-local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‘rhoconnect app rhoconnect-server’</a:t>
            </a:r>
          </a:p>
          <a:p>
            <a:pPr marL="1085850" lvl="1" indent="-342900"/>
            <a:r>
              <a:rPr lang="en-US" dirty="0" smtClean="0"/>
              <a:t>Create rhoconnect app called “rhoconnect-server”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‘cd rhoconnect-server’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/>
              <a:t>r</a:t>
            </a:r>
            <a:r>
              <a:rPr lang="en-US" dirty="0" smtClean="0"/>
              <a:t>hoconnect source Product’</a:t>
            </a:r>
          </a:p>
          <a:p>
            <a:pPr marL="1085850" lvl="1" indent="-342900"/>
            <a:r>
              <a:rPr lang="en-US" dirty="0" smtClean="0"/>
              <a:t>Create source adapter called ‘Product’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Edit Product model to include business logic</a:t>
            </a:r>
          </a:p>
          <a:p>
            <a:pPr marL="1085850" lvl="1" indent="-342900"/>
            <a:r>
              <a:rPr lang="en-US" dirty="0" smtClean="0"/>
              <a:t>Model/Controller Rails-like code structure.</a:t>
            </a:r>
          </a:p>
          <a:p>
            <a:pPr marL="1085850" lvl="1" indent="-342900"/>
            <a:r>
              <a:rPr lang="en-US" dirty="0" smtClean="0"/>
              <a:t>CRUD operations.</a:t>
            </a:r>
          </a:p>
          <a:p>
            <a:pPr marL="1085850" lvl="1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805</TotalTime>
  <Words>739</Words>
  <Application>Microsoft Macintosh PowerPoint</Application>
  <PresentationFormat>On-screen Show (16:9)</PresentationFormat>
  <Paragraphs>122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APPFORUM2014 Helping the developer community build  next-generation, multi-platform apps.</vt:lpstr>
      <vt:lpstr>RhoConnect</vt:lpstr>
      <vt:lpstr>INTRODUCTION</vt:lpstr>
      <vt:lpstr>INTRODUCTION (cont)</vt:lpstr>
      <vt:lpstr>Visual</vt:lpstr>
      <vt:lpstr>PowerPoint Presentation</vt:lpstr>
      <vt:lpstr>DEMO</vt:lpstr>
      <vt:lpstr>PowerPoint Presentation</vt:lpstr>
      <vt:lpstr>RhoConnect-local</vt:lpstr>
      <vt:lpstr>StoreManager - local</vt:lpstr>
      <vt:lpstr>StoreManager – local (cont)</vt:lpstr>
      <vt:lpstr>PowerPoint Presentation</vt:lpstr>
      <vt:lpstr>PowerPoint Presentation</vt:lpstr>
      <vt:lpstr>PowerPoint Presentation</vt:lpstr>
      <vt:lpstr>RhoConnect - cloud</vt:lpstr>
      <vt:lpstr>StoreManager - cloud</vt:lpstr>
      <vt:lpstr>PowerPoint Presentation</vt:lpstr>
      <vt:lpstr>RhoConnect with plugin</vt:lpstr>
      <vt:lpstr>RhoStore</vt:lpstr>
      <vt:lpstr>StoreManager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Matt English</cp:lastModifiedBy>
  <cp:revision>85</cp:revision>
  <dcterms:created xsi:type="dcterms:W3CDTF">2010-04-12T23:12:02Z</dcterms:created>
  <dcterms:modified xsi:type="dcterms:W3CDTF">2014-09-02T18:08:59Z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Jive_LatestUserAccountName">
    <vt:lpwstr>RJH487</vt:lpwstr>
  </property>
  <property fmtid="{D5CDD505-2E9C-101B-9397-08002B2CF9AE}" pid="4" name="Offisync_ServerID">
    <vt:lpwstr>39a82eb6-1e4f-428c-8f1d-2c845380d46e</vt:lpwstr>
  </property>
  <property fmtid="{D5CDD505-2E9C-101B-9397-08002B2CF9AE}" pid="5" name="Offisync_UpdateToken">
    <vt:lpwstr>1</vt:lpwstr>
  </property>
  <property fmtid="{D5CDD505-2E9C-101B-9397-08002B2CF9AE}" pid="6" name="Offisync_UniqueId">
    <vt:lpwstr>33937</vt:lpwstr>
  </property>
  <property fmtid="{D5CDD505-2E9C-101B-9397-08002B2CF9AE}" pid="7" name="Jive_VersionGuid">
    <vt:lpwstr>ce165ad0-74ff-4d2a-8137-3807e3107573</vt:lpwstr>
  </property>
  <property fmtid="{D5CDD505-2E9C-101B-9397-08002B2CF9AE}" pid="8" name="Offisync_ProviderInitializationData">
    <vt:lpwstr>https://converge.motorolasolutions.com</vt:lpwstr>
  </property>
</Properties>
</file>