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7"/>
  </p:notesMasterIdLst>
  <p:handoutMasterIdLst>
    <p:handoutMasterId r:id="rId28"/>
  </p:handoutMasterIdLst>
  <p:sldIdLst>
    <p:sldId id="256" r:id="rId5"/>
    <p:sldId id="257" r:id="rId6"/>
    <p:sldId id="259" r:id="rId7"/>
    <p:sldId id="295" r:id="rId8"/>
    <p:sldId id="279" r:id="rId9"/>
    <p:sldId id="261" r:id="rId10"/>
    <p:sldId id="280" r:id="rId11"/>
    <p:sldId id="282" r:id="rId12"/>
    <p:sldId id="281" r:id="rId13"/>
    <p:sldId id="283" r:id="rId14"/>
    <p:sldId id="284" r:id="rId15"/>
    <p:sldId id="285" r:id="rId16"/>
    <p:sldId id="293" r:id="rId17"/>
    <p:sldId id="289" r:id="rId18"/>
    <p:sldId id="290" r:id="rId19"/>
    <p:sldId id="291" r:id="rId20"/>
    <p:sldId id="298" r:id="rId21"/>
    <p:sldId id="292" r:id="rId22"/>
    <p:sldId id="286" r:id="rId23"/>
    <p:sldId id="287" r:id="rId24"/>
    <p:sldId id="297" r:id="rId25"/>
    <p:sldId id="296"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70554" autoAdjust="0"/>
  </p:normalViewPr>
  <p:slideViewPr>
    <p:cSldViewPr snapToGrid="0" snapToObjects="1">
      <p:cViewPr varScale="1">
        <p:scale>
          <a:sx n="113" d="100"/>
          <a:sy n="113" d="100"/>
        </p:scale>
        <p:origin x="-432" y="-10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09/2/14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09/2/14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demo,</a:t>
            </a:r>
            <a:r>
              <a:rPr lang="en-US" baseline="0" dirty="0" smtClean="0"/>
              <a:t> we want to make sure that we are using ruby 1.9.3 because we know that it works with that config version. Run the rake task to create the app package, in the case of Android, an .</a:t>
            </a:r>
            <a:r>
              <a:rPr lang="en-US" baseline="0" dirty="0" err="1" smtClean="0"/>
              <a:t>apk</a:t>
            </a:r>
            <a:r>
              <a:rPr lang="en-US" baseline="0" dirty="0" smtClean="0"/>
              <a:t> file, and install the </a:t>
            </a:r>
            <a:r>
              <a:rPr lang="en-US" baseline="0" dirty="0" err="1" smtClean="0"/>
              <a:t>apk</a:t>
            </a:r>
            <a:r>
              <a:rPr lang="en-US" baseline="0" dirty="0" smtClean="0"/>
              <a:t> onto your device.</a:t>
            </a:r>
          </a:p>
          <a:p>
            <a:endParaRPr lang="en-US" baseline="0" dirty="0" smtClean="0"/>
          </a:p>
          <a:p>
            <a:r>
              <a:rPr lang="en-US" baseline="0" dirty="0" smtClean="0"/>
              <a:t>Here is one we setup earlier so you can see how it works.</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extLst>
      <p:ext uri="{BB962C8B-B14F-4D97-AF65-F5344CB8AC3E}">
        <p14:creationId xmlns:p14="http://schemas.microsoft.com/office/powerpoint/2010/main" val="1321220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12</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either your RC app or your client app in the cloud both</a:t>
            </a:r>
            <a:r>
              <a:rPr lang="en-US" baseline="0" dirty="0" smtClean="0"/>
              <a:t> start in the same place, creating a </a:t>
            </a:r>
            <a:r>
              <a:rPr lang="en-US" baseline="0" dirty="0" err="1" smtClean="0"/>
              <a:t>rhomobile.com</a:t>
            </a:r>
            <a:r>
              <a:rPr lang="en-US" baseline="0" dirty="0" smtClean="0"/>
              <a:t> account. One caveat to building in the cloud is, you must signup for either a silver or gold level subscription. The free tier of subscription does not support remote builds.</a:t>
            </a:r>
          </a:p>
          <a:p>
            <a:endParaRPr lang="en-US" baseline="0" dirty="0" smtClean="0"/>
          </a:p>
          <a:p>
            <a:r>
              <a:rPr lang="en-US" baseline="0" dirty="0" smtClean="0"/>
              <a:t>Once you have signed up for your subscription on </a:t>
            </a:r>
            <a:r>
              <a:rPr lang="en-US" baseline="0" dirty="0" err="1" smtClean="0"/>
              <a:t>rhomobile.com</a:t>
            </a:r>
            <a:r>
              <a:rPr lang="en-US" baseline="0" dirty="0" smtClean="0"/>
              <a:t>, you’ll need to connect your local RhoConnect app directory to a remote </a:t>
            </a:r>
            <a:r>
              <a:rPr lang="en-US" baseline="0" dirty="0" err="1" smtClean="0"/>
              <a:t>github</a:t>
            </a:r>
            <a:r>
              <a:rPr lang="en-US" baseline="0" dirty="0" smtClean="0"/>
              <a:t> repo that will host your source code to be used in building your app.</a:t>
            </a:r>
          </a:p>
          <a:p>
            <a:endParaRPr lang="en-US" baseline="0" dirty="0" smtClean="0"/>
          </a:p>
          <a:p>
            <a:r>
              <a:rPr lang="en-US" baseline="0" dirty="0" smtClean="0"/>
              <a:t>After building, you’ll deploy your app somewhere, like </a:t>
            </a:r>
            <a:r>
              <a:rPr lang="en-US" baseline="0" dirty="0" err="1" smtClean="0"/>
              <a:t>Heroku</a:t>
            </a:r>
            <a:r>
              <a:rPr lang="en-US" baseline="0" dirty="0" smtClean="0"/>
              <a:t> or some other such service, and it will be ready to connect to.</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15</a:t>
            </a:fld>
            <a:endParaRPr lang="en-US"/>
          </a:p>
        </p:txBody>
      </p:sp>
    </p:spTree>
    <p:extLst>
      <p:ext uri="{BB962C8B-B14F-4D97-AF65-F5344CB8AC3E}">
        <p14:creationId xmlns:p14="http://schemas.microsoft.com/office/powerpoint/2010/main" val="347082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to the</a:t>
            </a:r>
            <a:r>
              <a:rPr lang="en-US" baseline="0" dirty="0" smtClean="0"/>
              <a:t> previous steps, to create a client app in the cloud, you must create or login to your </a:t>
            </a:r>
            <a:r>
              <a:rPr lang="en-US" baseline="0" dirty="0" err="1" smtClean="0"/>
              <a:t>rhomobile.com</a:t>
            </a:r>
            <a:r>
              <a:rPr lang="en-US" baseline="0" dirty="0" smtClean="0"/>
              <a:t> account, link your local directory to the remote </a:t>
            </a:r>
            <a:r>
              <a:rPr lang="en-US" baseline="0" dirty="0" err="1" smtClean="0"/>
              <a:t>git</a:t>
            </a:r>
            <a:r>
              <a:rPr lang="en-US" baseline="0" dirty="0" smtClean="0"/>
              <a:t> repo, push your code, and tell it to build.</a:t>
            </a:r>
          </a:p>
          <a:p>
            <a:endParaRPr lang="en-US" baseline="0" dirty="0" smtClean="0"/>
          </a:p>
          <a:p>
            <a:r>
              <a:rPr lang="en-US" baseline="0" dirty="0" smtClean="0"/>
              <a:t>Once your app is built, you’ll need to download it to your device, and install it.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16</a:t>
            </a:fld>
            <a:endParaRPr lang="en-US"/>
          </a:p>
        </p:txBody>
      </p:sp>
    </p:spTree>
    <p:extLst>
      <p:ext uri="{BB962C8B-B14F-4D97-AF65-F5344CB8AC3E}">
        <p14:creationId xmlns:p14="http://schemas.microsoft.com/office/powerpoint/2010/main" val="2246239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17</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we’ll need to create a vanilla</a:t>
            </a:r>
            <a:r>
              <a:rPr lang="en-US" baseline="0" dirty="0" smtClean="0"/>
              <a:t> RhoConnect app and a new rails app to work with. Once they are both created, we need to add the parts that will allow us to connect the two: add the ‘rhoconnect-</a:t>
            </a:r>
            <a:r>
              <a:rPr lang="en-US" baseline="0" dirty="0" err="1" smtClean="0"/>
              <a:t>rb</a:t>
            </a:r>
            <a:r>
              <a:rPr lang="en-US" baseline="0" dirty="0" smtClean="0"/>
              <a:t> gem into the </a:t>
            </a:r>
            <a:r>
              <a:rPr lang="en-US" baseline="0" dirty="0" err="1" smtClean="0"/>
              <a:t>Gemfile</a:t>
            </a:r>
            <a:r>
              <a:rPr lang="en-US" baseline="0" dirty="0" smtClean="0"/>
              <a:t>, setup RhoConnect as we usually would with the config, initializers etc., and edit our models to add actions to their </a:t>
            </a:r>
            <a:r>
              <a:rPr lang="en-US" baseline="0" dirty="0" err="1" smtClean="0"/>
              <a:t>rhoconnect_query</a:t>
            </a:r>
            <a:r>
              <a:rPr lang="en-US" baseline="0" dirty="0" smtClean="0"/>
              <a:t> method.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19</a:t>
            </a:fld>
            <a:endParaRPr lang="en-US"/>
          </a:p>
        </p:txBody>
      </p:sp>
    </p:spTree>
    <p:extLst>
      <p:ext uri="{BB962C8B-B14F-4D97-AF65-F5344CB8AC3E}">
        <p14:creationId xmlns:p14="http://schemas.microsoft.com/office/powerpoint/2010/main" val="3606908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far as our client app is concerned, nothing needs to be changed</a:t>
            </a:r>
            <a:r>
              <a:rPr lang="en-US" baseline="0" dirty="0" smtClean="0"/>
              <a:t> in order for it to work with RhoConnect w/ plugins.</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20</a:t>
            </a:fld>
            <a:endParaRPr lang="en-US"/>
          </a:p>
        </p:txBody>
      </p:sp>
    </p:spTree>
    <p:extLst>
      <p:ext uri="{BB962C8B-B14F-4D97-AF65-F5344CB8AC3E}">
        <p14:creationId xmlns:p14="http://schemas.microsoft.com/office/powerpoint/2010/main" val="2760172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21</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22</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we start I feel that I should mention</a:t>
            </a:r>
            <a:r>
              <a:rPr lang="en-US" baseline="0" dirty="0" smtClean="0"/>
              <a:t> that we will be using mac OS commands for most of this session. It is not necessary that you use mac OS to use RhoConnect but there are some tools we will be using that are Mac OS only. Also, we highly recommend either Mac OS or Linux for RC development as the RC server is not supported for running on Windows machines.</a:t>
            </a:r>
          </a:p>
          <a:p>
            <a:endParaRPr lang="en-US" baseline="0" dirty="0" smtClean="0"/>
          </a:p>
          <a:p>
            <a:r>
              <a:rPr lang="en-US" baseline="0" dirty="0" smtClean="0"/>
              <a:t>Also, I ask that all questions be held until the specified points in our presentation. Please write down any questions you have and ask later on in the session.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You’re creating an</a:t>
            </a:r>
            <a:r>
              <a:rPr lang="en-US" baseline="0" dirty="0" smtClean="0"/>
              <a:t> Enterprise mobile app but, you have a few problems, most of which stem from synchronization. As any of us who have manually rolled out a synchronization engine out know, it can be the most time consuming and aggravating part of your development cycle. What you need is some middle-ware that has already done all the hard work for you; for this we have created RhoConnect.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RhoConnect solves the problems of scalability, performance constraints on low-resource devices, as well as other inherent enterprise solutions issues. With RhoConnect, all your business logic is separated from your app logic in such a way that RC can be used with virtually any front-end, not solely RhoMobile apps. That combined with the modern development tools and paradigms makes the entire process of setting up and maintaining your synchronization service much more enjoyable. RhoConnect also offers plugins to other programming languages so you can code in the language that best allows RhoConnect to handle sync with your environment. How RhoConnect does all this is quite complicated but maybe a visual representation of the architecture will help.</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354640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see how the RhoConnect app</a:t>
            </a:r>
            <a:r>
              <a:rPr lang="en-US" baseline="0" dirty="0" smtClean="0"/>
              <a:t> interacts with your front- and back-end. As shown here in the graphic, </a:t>
            </a:r>
            <a:r>
              <a:rPr lang="en-US" baseline="0" dirty="0" err="1" smtClean="0"/>
              <a:t>RhoConnect’s</a:t>
            </a:r>
            <a:r>
              <a:rPr lang="en-US" baseline="0" dirty="0" smtClean="0"/>
              <a:t> core engine performs all the complex sync, request brokering, and other messy processes and all the RC developer needs to worry about is the part or RC that handles the CRUD operations concerning the back-end. Our documentation describes this in more detail but all the RC </a:t>
            </a:r>
            <a:r>
              <a:rPr lang="en-US" baseline="0" dirty="0" err="1" smtClean="0"/>
              <a:t>dev</a:t>
            </a:r>
            <a:r>
              <a:rPr lang="en-US" baseline="0" dirty="0" smtClean="0"/>
              <a:t> would need to do is provide the RC app with the means by which to communicate with and perform CRUD operations with the back-end, which includes having models and controllers for each object that will have sync enabled.</a:t>
            </a:r>
            <a:br>
              <a:rPr lang="en-US" baseline="0" dirty="0" smtClean="0"/>
            </a:br>
            <a:r>
              <a:rPr lang="en-US" baseline="0" dirty="0" smtClean="0"/>
              <a:t/>
            </a:r>
            <a:br>
              <a:rPr lang="en-US" baseline="0" dirty="0" smtClean="0"/>
            </a:br>
            <a:r>
              <a:rPr lang="en-US" baseline="0" dirty="0" smtClean="0"/>
              <a:t>Details of the sync process:</a:t>
            </a:r>
            <a:br>
              <a:rPr lang="en-US" baseline="0" dirty="0" smtClean="0"/>
            </a:br>
            <a:r>
              <a:rPr lang="en-US" baseline="0" dirty="0" smtClean="0"/>
              <a:t>1) Object created on device or back-end, sync is triggered.</a:t>
            </a:r>
          </a:p>
          <a:p>
            <a:r>
              <a:rPr lang="en-US" baseline="0" dirty="0" smtClean="0"/>
              <a:t>2) RC app receives sync request and processes the request using developer provided business logic.</a:t>
            </a:r>
          </a:p>
          <a:p>
            <a:r>
              <a:rPr lang="en-US" baseline="0" dirty="0" smtClean="0"/>
              <a:t>3) RC app checks the data in the RC app’s associated </a:t>
            </a:r>
            <a:r>
              <a:rPr lang="en-US" baseline="0" dirty="0" err="1" smtClean="0"/>
              <a:t>Redis</a:t>
            </a:r>
            <a:r>
              <a:rPr lang="en-US" baseline="0" dirty="0" smtClean="0"/>
              <a:t> server for </a:t>
            </a:r>
            <a:r>
              <a:rPr lang="en-US" baseline="0" dirty="0" smtClean="0"/>
              <a:t>diffs on each model that has a source adapter for it.</a:t>
            </a:r>
            <a:endParaRPr lang="en-US" baseline="0" dirty="0" smtClean="0"/>
          </a:p>
          <a:p>
            <a:r>
              <a:rPr lang="en-US" baseline="0" dirty="0" smtClean="0"/>
              <a:t>4) Once RC has determined what is to be synced, the data is downloaded / uploaded to each location.</a:t>
            </a:r>
          </a:p>
          <a:p>
            <a:r>
              <a:rPr lang="en-US" baseline="0" dirty="0" smtClean="0"/>
              <a:t>5) After the sync, RC issues statuses on the sync to the device and the back-end to notify of any errors or successes.</a:t>
            </a:r>
          </a:p>
          <a:p>
            <a:r>
              <a:rPr lang="en-US" baseline="0" dirty="0" smtClean="0"/>
              <a:t>6) Sync concludes when objects on the device match the appropriate objects on the back-end.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231969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separated our demo into three</a:t>
            </a:r>
            <a:r>
              <a:rPr lang="en-US" baseline="0" dirty="0" smtClean="0"/>
              <a:t> distinct exercises, Local RC, RC with plugins, RC without plugins in the cloud.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55276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setup a local RC server, you’ll first need to create your app using the ‘rhoconnect app’ command, create a source adapter that will correspond to your model on your client app. For our purposes, we’re making a source adapter called ‘Product’. Then you define your business logic for CRUD operations.</a:t>
            </a:r>
          </a:p>
          <a:p>
            <a:endParaRPr lang="en-US" baseline="0" dirty="0" smtClean="0"/>
          </a:p>
          <a:p>
            <a:r>
              <a:rPr lang="en-US" baseline="0" dirty="0" smtClean="0"/>
              <a:t>We are going to just skip past the business logic and CRUD operations and go straight to the creation of the client app.</a:t>
            </a:r>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extLst>
      <p:ext uri="{BB962C8B-B14F-4D97-AF65-F5344CB8AC3E}">
        <p14:creationId xmlns:p14="http://schemas.microsoft.com/office/powerpoint/2010/main" val="434108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attended the Rho </a:t>
            </a:r>
            <a:r>
              <a:rPr lang="en-US" dirty="0" err="1" smtClean="0"/>
              <a:t>bootcamp</a:t>
            </a:r>
            <a:r>
              <a:rPr lang="en-US" baseline="0" dirty="0" smtClean="0"/>
              <a:t> session, you should know this already but we’ll go over it quickly. First, create your app with the ‘rhodes app’ command and create the model that corresponds to your RC source adapter. Set your syncserver in your rhoconfig.txt. Add a link to your Product’s page in your app/</a:t>
            </a:r>
            <a:r>
              <a:rPr lang="en-US" baseline="0" dirty="0" err="1" smtClean="0"/>
              <a:t>index.erb</a:t>
            </a:r>
            <a:r>
              <a:rPr lang="en-US" baseline="0" dirty="0" smtClean="0"/>
              <a:t> and enable sync for that model in your model’s .</a:t>
            </a:r>
            <a:r>
              <a:rPr lang="en-US" baseline="0" dirty="0" err="1" smtClean="0"/>
              <a:t>rb</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extLst>
      <p:ext uri="{BB962C8B-B14F-4D97-AF65-F5344CB8AC3E}">
        <p14:creationId xmlns:p14="http://schemas.microsoft.com/office/powerpoint/2010/main" val="338804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‘rhodes app store-manager’</a:t>
            </a:r>
          </a:p>
          <a:p>
            <a:pPr marL="1085850" lvl="1" indent="-342900"/>
            <a:r>
              <a:rPr lang="en-US" dirty="0" smtClean="0"/>
              <a:t>Create rhodes client application called store-manager</a:t>
            </a:r>
          </a:p>
          <a:p>
            <a:pPr marL="342900" indent="-342900">
              <a:buFont typeface="Arial"/>
              <a:buChar char="•"/>
            </a:pPr>
            <a:r>
              <a:rPr lang="en-US" dirty="0" smtClean="0"/>
              <a:t>‘cd store-manager’</a:t>
            </a:r>
          </a:p>
          <a:p>
            <a:pPr marL="1085850" lvl="1" indent="-342900"/>
            <a:r>
              <a:rPr lang="en-US" dirty="0" smtClean="0"/>
              <a:t>Change into the app dir.</a:t>
            </a:r>
          </a:p>
          <a:p>
            <a:pPr marL="342900" indent="-342900">
              <a:buFont typeface="Arial"/>
              <a:buChar char="•"/>
            </a:pPr>
            <a:r>
              <a:rPr lang="en-US" dirty="0" smtClean="0"/>
              <a:t>‘rhodes model product </a:t>
            </a:r>
            <a:r>
              <a:rPr lang="en-US" dirty="0" err="1" smtClean="0"/>
              <a:t>brand,name,price,quantity,sku</a:t>
            </a:r>
            <a:r>
              <a:rPr lang="en-US" dirty="0" smtClean="0"/>
              <a:t>’</a:t>
            </a:r>
          </a:p>
          <a:p>
            <a:pPr marL="1085850" lvl="1" indent="-342900"/>
            <a:r>
              <a:rPr lang="en-US" dirty="0" smtClean="0"/>
              <a:t>Create rhodes model called ‘product’ with fields ‘brand’, ‘name’, ‘price’, ‘quantity’, ‘</a:t>
            </a:r>
            <a:r>
              <a:rPr lang="en-US" dirty="0" err="1" smtClean="0"/>
              <a:t>sku</a:t>
            </a:r>
            <a:r>
              <a:rPr lang="en-US" dirty="0" smtClean="0"/>
              <a:t>’</a:t>
            </a:r>
          </a:p>
          <a:p>
            <a:pPr marL="342900" indent="-342900">
              <a:buFont typeface="Arial"/>
              <a:buChar char="•"/>
            </a:pPr>
            <a:r>
              <a:rPr lang="en-US" dirty="0"/>
              <a:t>Edit </a:t>
            </a:r>
            <a:r>
              <a:rPr lang="en-US" dirty="0" err="1" smtClean="0"/>
              <a:t>rhoconfig.txt</a:t>
            </a:r>
            <a:endParaRPr lang="en-US" dirty="0" smtClean="0"/>
          </a:p>
          <a:p>
            <a:pPr marL="1085850" lvl="1" indent="-342900"/>
            <a:r>
              <a:rPr lang="en-US" dirty="0" smtClean="0"/>
              <a:t>Add/edit: syncserver = ‘http://&lt;insert local </a:t>
            </a:r>
            <a:r>
              <a:rPr lang="en-US" dirty="0" err="1" smtClean="0"/>
              <a:t>ip</a:t>
            </a:r>
            <a:r>
              <a:rPr lang="en-US" dirty="0" smtClean="0"/>
              <a:t>&gt;:9292’</a:t>
            </a:r>
          </a:p>
          <a:p>
            <a:pPr marL="342900" indent="-342900">
              <a:buFont typeface="Arial"/>
              <a:buChar char="•"/>
            </a:pPr>
            <a:r>
              <a:rPr lang="en-US" dirty="0" smtClean="0"/>
              <a:t>Edit app/</a:t>
            </a:r>
            <a:r>
              <a:rPr lang="en-US" dirty="0" err="1" smtClean="0"/>
              <a:t>index.erb</a:t>
            </a:r>
            <a:endParaRPr lang="en-US" dirty="0" smtClean="0"/>
          </a:p>
          <a:p>
            <a:pPr marL="1085850" lvl="1" indent="-342900"/>
            <a:r>
              <a:rPr lang="en-US" dirty="0" smtClean="0"/>
              <a:t>Add/edit ‘&lt;li&gt;&lt;a </a:t>
            </a:r>
            <a:r>
              <a:rPr lang="en-US" dirty="0" err="1" smtClean="0"/>
              <a:t>href</a:t>
            </a:r>
            <a:r>
              <a:rPr lang="en-US" dirty="0" smtClean="0"/>
              <a:t>=‘Product’&gt;Products&lt;/a&gt;&lt;/li&gt;’ create Products list item</a:t>
            </a:r>
          </a:p>
        </p:txBody>
      </p:sp>
    </p:spTree>
    <p:extLst>
      <p:ext uri="{BB962C8B-B14F-4D97-AF65-F5344CB8AC3E}">
        <p14:creationId xmlns:p14="http://schemas.microsoft.com/office/powerpoint/2010/main" val="41959548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Edit app/Product/</a:t>
            </a:r>
            <a:r>
              <a:rPr lang="en-US" dirty="0" err="1" smtClean="0"/>
              <a:t>product.rb</a:t>
            </a:r>
            <a:endParaRPr lang="en-US" dirty="0" smtClean="0"/>
          </a:p>
          <a:p>
            <a:pPr marL="1028700" lvl="1"/>
            <a:r>
              <a:rPr lang="en-US" dirty="0" smtClean="0"/>
              <a:t>Add/edit ‘enable :sync’ to enable syncing</a:t>
            </a:r>
          </a:p>
          <a:p>
            <a:pPr marL="285750" indent="-285750">
              <a:buFont typeface="Arial"/>
              <a:buChar char="•"/>
            </a:pPr>
            <a:r>
              <a:rPr lang="en-US" dirty="0" smtClean="0"/>
              <a:t>‘</a:t>
            </a:r>
            <a:r>
              <a:rPr lang="en-US" dirty="0" err="1" smtClean="0"/>
              <a:t>rvm</a:t>
            </a:r>
            <a:r>
              <a:rPr lang="en-US" dirty="0" smtClean="0"/>
              <a:t> use 1.9.3’</a:t>
            </a:r>
          </a:p>
          <a:p>
            <a:pPr marL="1028700" lvl="1"/>
            <a:r>
              <a:rPr lang="en-US" dirty="0" smtClean="0"/>
              <a:t>Make sure to use ruby version 1.9.3</a:t>
            </a:r>
          </a:p>
          <a:p>
            <a:pPr marL="285750" indent="-285750">
              <a:buFont typeface="Arial"/>
              <a:buChar char="•"/>
            </a:pPr>
            <a:r>
              <a:rPr lang="en-US" dirty="0"/>
              <a:t>‘rake </a:t>
            </a:r>
            <a:r>
              <a:rPr lang="en-US" dirty="0" err="1" smtClean="0"/>
              <a:t>device:android:production_with_prebuild_binary</a:t>
            </a:r>
            <a:r>
              <a:rPr lang="en-US" dirty="0" smtClean="0"/>
              <a:t>’</a:t>
            </a:r>
            <a:endParaRPr lang="en-US" dirty="0"/>
          </a:p>
          <a:p>
            <a:pPr marL="1028700" lvl="1"/>
            <a:r>
              <a:rPr lang="en-US" dirty="0" smtClean="0"/>
              <a:t>Rake </a:t>
            </a:r>
            <a:r>
              <a:rPr lang="en-US" dirty="0"/>
              <a:t>task to create .</a:t>
            </a:r>
            <a:r>
              <a:rPr lang="en-US" dirty="0" err="1" smtClean="0"/>
              <a:t>apk</a:t>
            </a:r>
            <a:endParaRPr lang="en-US" dirty="0" smtClean="0"/>
          </a:p>
          <a:p>
            <a:pPr marL="285750" indent="-285750">
              <a:buFont typeface="Arial"/>
              <a:buChar char="•"/>
            </a:pPr>
            <a:r>
              <a:rPr lang="en-US" dirty="0" smtClean="0"/>
              <a:t>‘</a:t>
            </a:r>
            <a:r>
              <a:rPr lang="en-US" dirty="0" err="1" smtClean="0"/>
              <a:t>adb</a:t>
            </a:r>
            <a:r>
              <a:rPr lang="en-US" dirty="0" smtClean="0"/>
              <a:t> install bin/target/android/store-</a:t>
            </a:r>
            <a:r>
              <a:rPr lang="en-US" dirty="0" err="1" smtClean="0"/>
              <a:t>manager.apk</a:t>
            </a:r>
            <a:r>
              <a:rPr lang="en-US" dirty="0" smtClean="0"/>
              <a:t>’</a:t>
            </a:r>
          </a:p>
          <a:p>
            <a:pPr marL="1028700" lvl="1"/>
            <a:r>
              <a:rPr lang="en-US" dirty="0" smtClean="0"/>
              <a:t>Install </a:t>
            </a:r>
            <a:r>
              <a:rPr lang="en-US" dirty="0" err="1" smtClean="0"/>
              <a:t>apk</a:t>
            </a:r>
            <a:r>
              <a:rPr lang="en-US" dirty="0" smtClean="0"/>
              <a:t> on target android device</a:t>
            </a:r>
          </a:p>
          <a:p>
            <a:pPr marL="1028700" lvl="1"/>
            <a:endParaRPr lang="en-US" dirty="0" smtClean="0"/>
          </a:p>
        </p:txBody>
      </p:sp>
    </p:spTree>
    <p:extLst>
      <p:ext uri="{BB962C8B-B14F-4D97-AF65-F5344CB8AC3E}">
        <p14:creationId xmlns:p14="http://schemas.microsoft.com/office/powerpoint/2010/main" val="6358057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LOCAL DEMO </a:t>
            </a:r>
            <a:endParaRPr lang="en-US" dirty="0"/>
          </a:p>
        </p:txBody>
      </p:sp>
    </p:spTree>
    <p:extLst>
      <p:ext uri="{BB962C8B-B14F-4D97-AF65-F5344CB8AC3E}">
        <p14:creationId xmlns:p14="http://schemas.microsoft.com/office/powerpoint/2010/main" val="25106304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404842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IN CLOUD</a:t>
            </a:r>
            <a:endParaRPr lang="en-US" dirty="0"/>
          </a:p>
        </p:txBody>
      </p:sp>
    </p:spTree>
    <p:extLst>
      <p:ext uri="{BB962C8B-B14F-4D97-AF65-F5344CB8AC3E}">
        <p14:creationId xmlns:p14="http://schemas.microsoft.com/office/powerpoint/2010/main" val="301211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 </a:t>
            </a:r>
            <a:r>
              <a:rPr lang="en-US" dirty="0" smtClean="0"/>
              <a:t>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Create/login to account on </a:t>
            </a:r>
            <a:r>
              <a:rPr lang="en-US" dirty="0" err="1" smtClean="0"/>
              <a:t>RhoMobile.com</a:t>
            </a:r>
            <a:endParaRPr lang="en-US" dirty="0" smtClean="0"/>
          </a:p>
          <a:p>
            <a:pPr marL="1085850" lvl="1" indent="-342900"/>
            <a:r>
              <a:rPr lang="en-US" dirty="0" smtClean="0"/>
              <a:t>Create </a:t>
            </a:r>
            <a:r>
              <a:rPr lang="en-US" dirty="0" err="1" smtClean="0"/>
              <a:t>rhomobile</a:t>
            </a:r>
            <a:r>
              <a:rPr lang="en-US" dirty="0"/>
              <a:t> </a:t>
            </a:r>
            <a:r>
              <a:rPr lang="en-US" dirty="0" smtClean="0"/>
              <a:t>rhoconnect application</a:t>
            </a:r>
          </a:p>
          <a:p>
            <a:pPr marL="1085850" lvl="1" indent="-342900"/>
            <a:r>
              <a:rPr lang="en-US" dirty="0" smtClean="0"/>
              <a:t>Copy remote repository </a:t>
            </a:r>
            <a:r>
              <a:rPr lang="en-US" dirty="0" err="1" smtClean="0"/>
              <a:t>git</a:t>
            </a:r>
            <a:r>
              <a:rPr lang="en-US" dirty="0" smtClean="0"/>
              <a:t> </a:t>
            </a:r>
            <a:r>
              <a:rPr lang="en-US" dirty="0" err="1" smtClean="0"/>
              <a:t>url</a:t>
            </a:r>
            <a:endParaRPr lang="en-US" dirty="0" smtClean="0"/>
          </a:p>
          <a:p>
            <a:pPr marL="342900" indent="-342900">
              <a:buFont typeface="Arial"/>
              <a:buChar char="•"/>
            </a:pPr>
            <a:r>
              <a:rPr lang="en-US" dirty="0" smtClean="0"/>
              <a:t>Add remote to </a:t>
            </a:r>
            <a:r>
              <a:rPr lang="en-US" dirty="0" err="1" smtClean="0"/>
              <a:t>git</a:t>
            </a:r>
            <a:endParaRPr lang="en-US" dirty="0" smtClean="0"/>
          </a:p>
          <a:p>
            <a:pPr marL="342900" indent="-342900">
              <a:buFont typeface="Arial"/>
              <a:buChar char="•"/>
            </a:pPr>
            <a:r>
              <a:rPr lang="en-US" dirty="0" smtClean="0"/>
              <a:t>Commit to </a:t>
            </a:r>
            <a:r>
              <a:rPr lang="en-US" dirty="0" err="1" smtClean="0"/>
              <a:t>git</a:t>
            </a:r>
            <a:endParaRPr lang="en-US" dirty="0" smtClean="0"/>
          </a:p>
          <a:p>
            <a:pPr marL="342900" indent="-342900">
              <a:buFont typeface="Arial"/>
              <a:buChar char="•"/>
            </a:pPr>
            <a:r>
              <a:rPr lang="en-US" dirty="0" smtClean="0"/>
              <a:t>Push to remote repository</a:t>
            </a:r>
            <a:endParaRPr lang="en-US" dirty="0"/>
          </a:p>
          <a:p>
            <a:pPr marL="342900" indent="-342900">
              <a:buFont typeface="Arial"/>
              <a:buChar char="•"/>
            </a:pPr>
            <a:r>
              <a:rPr lang="en-US" dirty="0" smtClean="0"/>
              <a:t>Build on </a:t>
            </a:r>
            <a:r>
              <a:rPr lang="en-US" dirty="0" err="1" smtClean="0"/>
              <a:t>RhoMobile.com</a:t>
            </a:r>
            <a:endParaRPr lang="en-US" dirty="0" smtClean="0"/>
          </a:p>
          <a:p>
            <a:pPr marL="342900" indent="-342900">
              <a:buFont typeface="Arial"/>
              <a:buChar char="•"/>
            </a:pPr>
            <a:r>
              <a:rPr lang="en-US" dirty="0" smtClean="0"/>
              <a:t>Deploy</a:t>
            </a:r>
          </a:p>
        </p:txBody>
      </p:sp>
    </p:spTree>
    <p:extLst>
      <p:ext uri="{BB962C8B-B14F-4D97-AF65-F5344CB8AC3E}">
        <p14:creationId xmlns:p14="http://schemas.microsoft.com/office/powerpoint/2010/main" val="59907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a:t>
            </a:r>
            <a:r>
              <a:rPr lang="en-US" dirty="0" smtClean="0"/>
              <a:t>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a:t>Add/edit </a:t>
            </a:r>
            <a:r>
              <a:rPr lang="en-US" dirty="0" err="1" smtClean="0"/>
              <a:t>rhoconfig.txt</a:t>
            </a:r>
            <a:r>
              <a:rPr lang="en-US" dirty="0" smtClean="0"/>
              <a:t> to include rhoconnect-server cloud location</a:t>
            </a:r>
          </a:p>
          <a:p>
            <a:pPr marL="1085850" lvl="1" indent="-342900"/>
            <a:r>
              <a:rPr lang="en-US" dirty="0" smtClean="0"/>
              <a:t>syncserver </a:t>
            </a:r>
            <a:r>
              <a:rPr lang="en-US" dirty="0" smtClean="0"/>
              <a:t>= </a:t>
            </a:r>
            <a:r>
              <a:rPr lang="en-US" dirty="0" smtClean="0"/>
              <a:t>“</a:t>
            </a:r>
            <a:r>
              <a:rPr lang="en-US" dirty="0" smtClean="0"/>
              <a:t>&lt;</a:t>
            </a:r>
            <a:r>
              <a:rPr lang="en-US" dirty="0" smtClean="0"/>
              <a:t>your-backend&gt;”</a:t>
            </a:r>
            <a:endParaRPr lang="en-US" dirty="0"/>
          </a:p>
          <a:p>
            <a:pPr marL="342900" indent="-342900">
              <a:buFont typeface="Arial"/>
              <a:buChar char="•"/>
            </a:pPr>
            <a:r>
              <a:rPr lang="en-US" dirty="0" smtClean="0"/>
              <a:t>Create</a:t>
            </a:r>
            <a:r>
              <a:rPr lang="en-US" dirty="0"/>
              <a:t>/login to account on </a:t>
            </a:r>
            <a:r>
              <a:rPr lang="en-US" dirty="0" err="1"/>
              <a:t>RhoMobile.com</a:t>
            </a:r>
            <a:endParaRPr lang="en-US" dirty="0"/>
          </a:p>
          <a:p>
            <a:pPr marL="1085850" lvl="1" indent="-342900"/>
            <a:r>
              <a:rPr lang="en-US" dirty="0"/>
              <a:t>Create </a:t>
            </a:r>
            <a:r>
              <a:rPr lang="en-US" dirty="0" smtClean="0"/>
              <a:t>R</a:t>
            </a:r>
            <a:r>
              <a:rPr lang="en-US" dirty="0" smtClean="0"/>
              <a:t>hoMobile </a:t>
            </a:r>
            <a:r>
              <a:rPr lang="en-US" dirty="0" smtClean="0"/>
              <a:t>R</a:t>
            </a:r>
            <a:r>
              <a:rPr lang="en-US" dirty="0" smtClean="0"/>
              <a:t>hoConnect app</a:t>
            </a:r>
            <a:endParaRPr lang="en-US" dirty="0"/>
          </a:p>
          <a:p>
            <a:pPr marL="1085850" lvl="1" indent="-342900"/>
            <a:r>
              <a:rPr lang="en-US" dirty="0"/>
              <a:t>Copy remote repository </a:t>
            </a:r>
            <a:r>
              <a:rPr lang="en-US" dirty="0" err="1"/>
              <a:t>git</a:t>
            </a:r>
            <a:r>
              <a:rPr lang="en-US" dirty="0"/>
              <a:t> </a:t>
            </a:r>
            <a:r>
              <a:rPr lang="en-US" dirty="0" err="1"/>
              <a:t>url</a:t>
            </a:r>
            <a:endParaRPr lang="en-US" dirty="0"/>
          </a:p>
          <a:p>
            <a:pPr marL="342900" indent="-342900">
              <a:buFont typeface="Arial"/>
              <a:buChar char="•"/>
            </a:pPr>
            <a:r>
              <a:rPr lang="en-US" dirty="0"/>
              <a:t>Add remote to </a:t>
            </a:r>
            <a:r>
              <a:rPr lang="en-US" dirty="0" err="1"/>
              <a:t>git</a:t>
            </a:r>
            <a:endParaRPr lang="en-US" dirty="0"/>
          </a:p>
          <a:p>
            <a:pPr marL="342900" indent="-342900">
              <a:buFont typeface="Arial"/>
              <a:buChar char="•"/>
            </a:pPr>
            <a:r>
              <a:rPr lang="en-US" dirty="0"/>
              <a:t>Commit to </a:t>
            </a:r>
            <a:r>
              <a:rPr lang="en-US" dirty="0" err="1"/>
              <a:t>git</a:t>
            </a:r>
            <a:endParaRPr lang="en-US" dirty="0"/>
          </a:p>
          <a:p>
            <a:pPr marL="342900" indent="-342900">
              <a:buFont typeface="Arial"/>
              <a:buChar char="•"/>
            </a:pPr>
            <a:r>
              <a:rPr lang="en-US" dirty="0"/>
              <a:t>Push to remote repository</a:t>
            </a:r>
          </a:p>
          <a:p>
            <a:pPr marL="342900" indent="-342900">
              <a:buFont typeface="Arial"/>
              <a:buChar char="•"/>
            </a:pPr>
            <a:r>
              <a:rPr lang="en-US" dirty="0"/>
              <a:t>Build on </a:t>
            </a:r>
            <a:r>
              <a:rPr lang="en-US" dirty="0" err="1"/>
              <a:t>r</a:t>
            </a:r>
            <a:r>
              <a:rPr lang="en-US" dirty="0" err="1" smtClean="0"/>
              <a:t>homobile.com</a:t>
            </a:r>
            <a:endParaRPr lang="en-US" dirty="0" smtClean="0"/>
          </a:p>
          <a:p>
            <a:pPr marL="342900" indent="-342900">
              <a:buFont typeface="Arial"/>
              <a:buChar char="•"/>
            </a:pPr>
            <a:r>
              <a:rPr lang="en-US" dirty="0" smtClean="0"/>
              <a:t>Download </a:t>
            </a:r>
            <a:r>
              <a:rPr lang="en-US" dirty="0" smtClean="0"/>
              <a:t>to device</a:t>
            </a:r>
            <a:endParaRPr lang="en-US" dirty="0"/>
          </a:p>
          <a:p>
            <a:endParaRPr lang="en-US" dirty="0"/>
          </a:p>
        </p:txBody>
      </p:sp>
    </p:spTree>
    <p:extLst>
      <p:ext uri="{BB962C8B-B14F-4D97-AF65-F5344CB8AC3E}">
        <p14:creationId xmlns:p14="http://schemas.microsoft.com/office/powerpoint/2010/main" val="79897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a:t>
            </a:r>
            <a:r>
              <a:rPr lang="en-US" dirty="0" smtClean="0"/>
              <a:t>CLOUD DEMO </a:t>
            </a:r>
            <a:endParaRPr lang="en-US" dirty="0"/>
          </a:p>
        </p:txBody>
      </p:sp>
    </p:spTree>
    <p:extLst>
      <p:ext uri="{BB962C8B-B14F-4D97-AF65-F5344CB8AC3E}">
        <p14:creationId xmlns:p14="http://schemas.microsoft.com/office/powerpoint/2010/main" val="7556655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RhoConnect Plugin</a:t>
            </a:r>
            <a:endParaRPr lang="en-US" dirty="0"/>
          </a:p>
        </p:txBody>
      </p:sp>
    </p:spTree>
    <p:extLst>
      <p:ext uri="{BB962C8B-B14F-4D97-AF65-F5344CB8AC3E}">
        <p14:creationId xmlns:p14="http://schemas.microsoft.com/office/powerpoint/2010/main" val="68861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and Rails Apps</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US" dirty="0" smtClean="0"/>
              <a:t>‘rhoconnect app rhoconnect-vanilla’</a:t>
            </a:r>
          </a:p>
          <a:p>
            <a:pPr marL="1085850" lvl="1" indent="-342900"/>
            <a:r>
              <a:rPr lang="en-US" dirty="0" smtClean="0"/>
              <a:t>Create purely vanilla rhoconnect </a:t>
            </a:r>
            <a:r>
              <a:rPr lang="en-US" dirty="0" smtClean="0"/>
              <a:t>application.</a:t>
            </a:r>
            <a:endParaRPr lang="en-US" dirty="0"/>
          </a:p>
          <a:p>
            <a:pPr marL="1085850" lvl="1" indent="-342900"/>
            <a:r>
              <a:rPr lang="en-US" dirty="0" smtClean="0"/>
              <a:t>Optionally </a:t>
            </a:r>
            <a:r>
              <a:rPr lang="en-US" dirty="0" smtClean="0"/>
              <a:t>just start rhoconnect anonymous </a:t>
            </a:r>
            <a:r>
              <a:rPr lang="en-US" dirty="0" smtClean="0"/>
              <a:t>server.</a:t>
            </a:r>
          </a:p>
          <a:p>
            <a:pPr marL="1485900" lvl="2" indent="-342900"/>
            <a:r>
              <a:rPr lang="en-US" dirty="0" smtClean="0"/>
              <a:t>‘rhoconnect </a:t>
            </a:r>
            <a:r>
              <a:rPr lang="en-US" dirty="0" smtClean="0"/>
              <a:t>start</a:t>
            </a:r>
            <a:r>
              <a:rPr lang="en-US" dirty="0" smtClean="0"/>
              <a:t>’</a:t>
            </a:r>
          </a:p>
          <a:p>
            <a:pPr marL="342900" indent="-342900">
              <a:buFont typeface="+mj-lt"/>
              <a:buAutoNum type="arabicPeriod"/>
            </a:pPr>
            <a:r>
              <a:rPr lang="en-US" dirty="0"/>
              <a:t>‘rails new </a:t>
            </a:r>
            <a:r>
              <a:rPr lang="en-US" dirty="0" err="1"/>
              <a:t>rhostore</a:t>
            </a:r>
            <a:r>
              <a:rPr lang="en-US" dirty="0"/>
              <a:t>-with-plugin’</a:t>
            </a:r>
          </a:p>
          <a:p>
            <a:pPr marL="1028700" lvl="1"/>
            <a:r>
              <a:rPr lang="en-US" dirty="0"/>
              <a:t>Create a new rails </a:t>
            </a:r>
            <a:r>
              <a:rPr lang="en-US" dirty="0" smtClean="0"/>
              <a:t>app.</a:t>
            </a:r>
            <a:endParaRPr lang="en-US" dirty="0"/>
          </a:p>
          <a:p>
            <a:pPr marL="342900" indent="-342900">
              <a:buFont typeface="+mj-lt"/>
              <a:buAutoNum type="arabicPeriod"/>
            </a:pPr>
            <a:r>
              <a:rPr lang="en-US" dirty="0"/>
              <a:t>Edit </a:t>
            </a:r>
            <a:r>
              <a:rPr lang="en-US" dirty="0" err="1"/>
              <a:t>Gemfile</a:t>
            </a:r>
            <a:endParaRPr lang="en-US" dirty="0"/>
          </a:p>
          <a:p>
            <a:pPr marL="1028700" lvl="1"/>
            <a:r>
              <a:rPr lang="en-US" dirty="0"/>
              <a:t>Add/Edit ‘rhoconnect-</a:t>
            </a:r>
            <a:r>
              <a:rPr lang="en-US" dirty="0" err="1"/>
              <a:t>rb</a:t>
            </a:r>
            <a:r>
              <a:rPr lang="en-US" dirty="0"/>
              <a:t>’ to Include the RhoConnect plugin </a:t>
            </a:r>
            <a:r>
              <a:rPr lang="en-US" dirty="0" smtClean="0"/>
              <a:t>gem.</a:t>
            </a:r>
            <a:endParaRPr lang="en-US" dirty="0"/>
          </a:p>
          <a:p>
            <a:pPr marL="342900" indent="-342900">
              <a:buFont typeface="+mj-lt"/>
              <a:buAutoNum type="arabicPeriod"/>
            </a:pPr>
            <a:r>
              <a:rPr lang="en-US" dirty="0"/>
              <a:t>Add/Edit config/initializers/rhoconnect.rb</a:t>
            </a:r>
          </a:p>
          <a:p>
            <a:pPr marL="1028700" lvl="1"/>
            <a:r>
              <a:rPr lang="en-US" dirty="0"/>
              <a:t>Add specific RhoConnect </a:t>
            </a:r>
            <a:r>
              <a:rPr lang="en-US" dirty="0" smtClean="0"/>
              <a:t>information.</a:t>
            </a:r>
            <a:endParaRPr lang="en-US" dirty="0"/>
          </a:p>
          <a:p>
            <a:pPr marL="342900" indent="-342900">
              <a:buFont typeface="+mj-lt"/>
              <a:buAutoNum type="arabicPeriod"/>
            </a:pPr>
            <a:r>
              <a:rPr lang="en-US" dirty="0"/>
              <a:t>Add/Edit app/models/product.rb</a:t>
            </a:r>
          </a:p>
          <a:p>
            <a:pPr marL="1028700" lvl="1"/>
            <a:r>
              <a:rPr lang="en-US" dirty="0"/>
              <a:t>Add actions for ‘partition’ and ‘</a:t>
            </a:r>
            <a:r>
              <a:rPr lang="en-US" dirty="0" err="1"/>
              <a:t>self.rhoconnect_query</a:t>
            </a:r>
            <a:r>
              <a:rPr lang="en-US" dirty="0" smtClean="0"/>
              <a:t>’.</a:t>
            </a:r>
            <a:endParaRPr lang="en-US" dirty="0"/>
          </a:p>
          <a:p>
            <a:pPr marL="342900" indent="-342900"/>
            <a:endParaRPr lang="en-US" dirty="0" smtClean="0"/>
          </a:p>
        </p:txBody>
      </p:sp>
    </p:spTree>
    <p:extLst>
      <p:ext uri="{BB962C8B-B14F-4D97-AF65-F5344CB8AC3E}">
        <p14:creationId xmlns:p14="http://schemas.microsoft.com/office/powerpoint/2010/main" val="10147307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Michael Toews/Alex </a:t>
            </a:r>
            <a:r>
              <a:rPr lang="en-US" dirty="0" err="1" smtClean="0">
                <a:latin typeface="Arial"/>
              </a:rPr>
              <a:t>Babichev</a:t>
            </a:r>
            <a:r>
              <a:rPr lang="en-US" dirty="0" smtClean="0">
                <a:latin typeface="Arial"/>
              </a:rPr>
              <a:t> | RHOCONNECT</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a:t>
            </a:r>
            <a:endParaRPr lang="en-US" dirty="0"/>
          </a:p>
        </p:txBody>
      </p:sp>
      <p:sp>
        <p:nvSpPr>
          <p:cNvPr id="3" name="Content Placeholder 2"/>
          <p:cNvSpPr>
            <a:spLocks noGrp="1"/>
          </p:cNvSpPr>
          <p:nvPr>
            <p:ph idx="1"/>
          </p:nvPr>
        </p:nvSpPr>
        <p:spPr/>
        <p:txBody>
          <a:bodyPr/>
          <a:lstStyle/>
          <a:p>
            <a:r>
              <a:rPr lang="en-US" dirty="0" smtClean="0"/>
              <a:t>No changes!</a:t>
            </a:r>
            <a:endParaRPr lang="en-US" dirty="0"/>
          </a:p>
        </p:txBody>
      </p:sp>
    </p:spTree>
    <p:extLst>
      <p:ext uri="{BB962C8B-B14F-4D97-AF65-F5344CB8AC3E}">
        <p14:creationId xmlns:p14="http://schemas.microsoft.com/office/powerpoint/2010/main" val="274710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a:t>
            </a:r>
            <a:r>
              <a:rPr lang="en-US" dirty="0" smtClean="0"/>
              <a:t>WITH PLUGINS DEMO </a:t>
            </a:r>
            <a:endParaRPr lang="en-US" dirty="0"/>
          </a:p>
        </p:txBody>
      </p:sp>
    </p:spTree>
    <p:extLst>
      <p:ext uri="{BB962C8B-B14F-4D97-AF65-F5344CB8AC3E}">
        <p14:creationId xmlns:p14="http://schemas.microsoft.com/office/powerpoint/2010/main" val="7556655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49253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Problem</a:t>
            </a:r>
            <a:endParaRPr lang="en-US" sz="4400" dirty="0"/>
          </a:p>
        </p:txBody>
      </p:sp>
      <p:sp>
        <p:nvSpPr>
          <p:cNvPr id="4" name="Content Placeholder 3"/>
          <p:cNvSpPr>
            <a:spLocks noGrp="1"/>
          </p:cNvSpPr>
          <p:nvPr>
            <p:ph idx="1"/>
          </p:nvPr>
        </p:nvSpPr>
        <p:spPr/>
        <p:txBody>
          <a:bodyPr anchor="t"/>
          <a:lstStyle/>
          <a:p>
            <a:pPr marL="285750" lvl="0" indent="-285750">
              <a:spcBef>
                <a:spcPts val="0"/>
              </a:spcBef>
              <a:buFont typeface="Arial"/>
              <a:buChar char="•"/>
            </a:pPr>
            <a:r>
              <a:rPr lang="en-US" dirty="0" smtClean="0"/>
              <a:t>S</a:t>
            </a:r>
            <a:r>
              <a:rPr lang="en" dirty="0" smtClean="0"/>
              <a:t>upport </a:t>
            </a:r>
            <a:r>
              <a:rPr lang="en" dirty="0"/>
              <a:t>mobile apps with highly-scalable data </a:t>
            </a:r>
            <a:r>
              <a:rPr lang="en" dirty="0" smtClean="0"/>
              <a:t>synchronization.</a:t>
            </a:r>
            <a:endParaRPr lang="en-US" dirty="0" smtClean="0"/>
          </a:p>
          <a:p>
            <a:pPr marL="285750" lvl="0" indent="-285750">
              <a:spcBef>
                <a:spcPts val="0"/>
              </a:spcBef>
              <a:buFont typeface="Arial"/>
              <a:buChar char="•"/>
            </a:pPr>
            <a:r>
              <a:rPr lang="en-US" dirty="0"/>
              <a:t>I</a:t>
            </a:r>
            <a:r>
              <a:rPr lang="en" dirty="0" smtClean="0"/>
              <a:t>mplement </a:t>
            </a:r>
            <a:r>
              <a:rPr lang="en" dirty="0"/>
              <a:t>non-trivial code for communicating and caching the data on the </a:t>
            </a:r>
            <a:r>
              <a:rPr lang="en" dirty="0" smtClean="0"/>
              <a:t>device.</a:t>
            </a:r>
            <a:endParaRPr lang="en-US" dirty="0" smtClean="0"/>
          </a:p>
          <a:p>
            <a:pPr marL="285750" lvl="0" indent="-285750">
              <a:spcBef>
                <a:spcPts val="0"/>
              </a:spcBef>
              <a:buFont typeface="Arial"/>
              <a:buChar char="•"/>
            </a:pPr>
            <a:r>
              <a:rPr lang="en-US" dirty="0"/>
              <a:t>M</a:t>
            </a:r>
            <a:r>
              <a:rPr lang="en" dirty="0" smtClean="0"/>
              <a:t>emory/performance constraints</a:t>
            </a:r>
            <a:endParaRPr lang="en-US" dirty="0" smtClean="0"/>
          </a:p>
          <a:p>
            <a:pPr marL="285750" lvl="0" indent="-285750">
              <a:spcBef>
                <a:spcPts val="0"/>
              </a:spcBef>
              <a:buFont typeface="Arial"/>
              <a:buChar char="•"/>
            </a:pPr>
            <a:r>
              <a:rPr lang="en-US" dirty="0"/>
              <a:t>E</a:t>
            </a:r>
            <a:r>
              <a:rPr lang="en" dirty="0" smtClean="0"/>
              <a:t>ach </a:t>
            </a:r>
            <a:r>
              <a:rPr lang="en" dirty="0"/>
              <a:t>mobile platform has its own development patterns &amp; </a:t>
            </a:r>
            <a:r>
              <a:rPr lang="en" dirty="0" smtClean="0"/>
              <a:t>techniques</a:t>
            </a:r>
            <a:endParaRPr lang="en-US" dirty="0"/>
          </a:p>
          <a:p>
            <a:pPr marL="285750" lvl="0" indent="-285750">
              <a:spcBef>
                <a:spcPts val="0"/>
              </a:spcBef>
              <a:buFont typeface="Arial"/>
              <a:buChar char="•"/>
            </a:pPr>
            <a:r>
              <a:rPr lang="en-US" dirty="0"/>
              <a:t>S</a:t>
            </a:r>
            <a:r>
              <a:rPr lang="en" dirty="0" smtClean="0"/>
              <a:t>calability </a:t>
            </a:r>
            <a:r>
              <a:rPr lang="en" dirty="0"/>
              <a:t>and redundancy </a:t>
            </a:r>
            <a:r>
              <a:rPr lang="en" dirty="0" smtClean="0"/>
              <a:t>issues</a:t>
            </a:r>
            <a:endParaRPr lang="en-US" dirty="0" smtClean="0"/>
          </a:p>
          <a:p>
            <a:pPr marL="285750" lvl="0" indent="-285750">
              <a:spcBef>
                <a:spcPts val="0"/>
              </a:spcBef>
              <a:buFont typeface="Arial"/>
              <a:buChar char="•"/>
            </a:pPr>
            <a:r>
              <a:rPr lang="en-US" dirty="0" smtClean="0"/>
              <a:t>Inherent problem with enterprise solutions.</a:t>
            </a:r>
            <a:endParaRPr lang="en" dirty="0"/>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Solution</a:t>
            </a:r>
            <a:r>
              <a:rPr lang="en-US" dirty="0" smtClean="0"/>
              <a:t>!</a:t>
            </a:r>
            <a:endParaRPr lang="en-US" dirty="0"/>
          </a:p>
        </p:txBody>
      </p:sp>
      <p:sp>
        <p:nvSpPr>
          <p:cNvPr id="3" name="Content Placeholder 2"/>
          <p:cNvSpPr>
            <a:spLocks noGrp="1"/>
          </p:cNvSpPr>
          <p:nvPr>
            <p:ph idx="1"/>
          </p:nvPr>
        </p:nvSpPr>
        <p:spPr/>
        <p:txBody>
          <a:bodyPr/>
          <a:lstStyle/>
          <a:p>
            <a:pPr marL="285750" lvl="0" indent="-285750">
              <a:spcBef>
                <a:spcPts val="0"/>
              </a:spcBef>
              <a:buFont typeface="Arial"/>
              <a:buChar char="•"/>
            </a:pPr>
            <a:r>
              <a:rPr lang="en" dirty="0" smtClean="0"/>
              <a:t>RhoConnect </a:t>
            </a:r>
            <a:r>
              <a:rPr lang="en" dirty="0"/>
              <a:t>Sync Engine middleware. </a:t>
            </a:r>
            <a:endParaRPr lang="en-US" dirty="0" smtClean="0"/>
          </a:p>
          <a:p>
            <a:pPr marL="285750" lvl="0" indent="-285750">
              <a:spcBef>
                <a:spcPts val="0"/>
              </a:spcBef>
              <a:buFont typeface="Arial"/>
              <a:buChar char="•"/>
            </a:pPr>
            <a:r>
              <a:rPr lang="en" dirty="0" smtClean="0"/>
              <a:t>Allows </a:t>
            </a:r>
            <a:r>
              <a:rPr lang="en" dirty="0"/>
              <a:t>to isolate business logic in the single server-side </a:t>
            </a:r>
            <a:r>
              <a:rPr lang="en" dirty="0" smtClean="0"/>
              <a:t>container</a:t>
            </a:r>
            <a:endParaRPr lang="en-US" dirty="0" smtClean="0"/>
          </a:p>
          <a:p>
            <a:pPr marL="285750" lvl="0" indent="-285750">
              <a:spcBef>
                <a:spcPts val="0"/>
              </a:spcBef>
              <a:buFont typeface="Arial"/>
              <a:buChar char="•"/>
            </a:pPr>
            <a:r>
              <a:rPr lang="en" dirty="0" smtClean="0"/>
              <a:t>Saves </a:t>
            </a:r>
            <a:r>
              <a:rPr lang="en" dirty="0"/>
              <a:t>the developer from the need to code and support low-level data-syncing </a:t>
            </a:r>
            <a:r>
              <a:rPr lang="en" dirty="0" smtClean="0"/>
              <a:t>algorithms</a:t>
            </a:r>
            <a:endParaRPr lang="en-US" dirty="0" smtClean="0"/>
          </a:p>
          <a:p>
            <a:pPr marL="285750" lvl="0" indent="-285750">
              <a:spcBef>
                <a:spcPts val="0"/>
              </a:spcBef>
              <a:buFont typeface="Arial"/>
              <a:buChar char="•"/>
            </a:pPr>
            <a:r>
              <a:rPr lang="en" dirty="0" smtClean="0"/>
              <a:t>Provides </a:t>
            </a:r>
            <a:r>
              <a:rPr lang="en" dirty="0"/>
              <a:t>support for scalability and </a:t>
            </a:r>
            <a:r>
              <a:rPr lang="en" dirty="0" smtClean="0"/>
              <a:t>redundancy</a:t>
            </a:r>
            <a:endParaRPr lang="en-US" dirty="0" smtClean="0"/>
          </a:p>
          <a:p>
            <a:pPr marL="285750" lvl="0" indent="-285750">
              <a:spcBef>
                <a:spcPts val="0"/>
              </a:spcBef>
              <a:buFont typeface="Arial"/>
              <a:buChar char="•"/>
            </a:pPr>
            <a:r>
              <a:rPr lang="en" dirty="0" smtClean="0"/>
              <a:t>Hides </a:t>
            </a:r>
            <a:r>
              <a:rPr lang="en" dirty="0"/>
              <a:t>all platform-dependent details from the </a:t>
            </a:r>
            <a:r>
              <a:rPr lang="en" dirty="0" smtClean="0"/>
              <a:t>user</a:t>
            </a:r>
            <a:endParaRPr lang="en-US" dirty="0" smtClean="0"/>
          </a:p>
          <a:p>
            <a:pPr marL="285750" lvl="0" indent="-285750">
              <a:spcBef>
                <a:spcPts val="0"/>
              </a:spcBef>
              <a:buFont typeface="Arial"/>
              <a:buChar char="•"/>
            </a:pPr>
            <a:r>
              <a:rPr lang="en" dirty="0" smtClean="0"/>
              <a:t>Follows </a:t>
            </a:r>
            <a:r>
              <a:rPr lang="en" dirty="0"/>
              <a:t>modern development techniques and patterns (Sinatra-like interface, REST support, Model/Controller architecture, Node.js support, Redis) = makes learning curve time shorter + better user </a:t>
            </a:r>
            <a:r>
              <a:rPr lang="en" dirty="0" smtClean="0"/>
              <a:t>experience</a:t>
            </a:r>
            <a:endParaRPr lang="en-US" dirty="0" smtClean="0"/>
          </a:p>
          <a:p>
            <a:pPr marL="285750" lvl="0" indent="-285750">
              <a:spcBef>
                <a:spcPts val="0"/>
              </a:spcBef>
              <a:buFont typeface="Arial"/>
              <a:buChar char="•"/>
            </a:pPr>
            <a:r>
              <a:rPr lang="en-US" dirty="0" smtClean="0"/>
              <a:t>Plugin system allows developers to write in their preferred language and environment and allows RhoConnect to handle syncing</a:t>
            </a:r>
            <a:endParaRPr lang="en" dirty="0"/>
          </a:p>
        </p:txBody>
      </p:sp>
    </p:spTree>
    <p:extLst>
      <p:ext uri="{BB962C8B-B14F-4D97-AF65-F5344CB8AC3E}">
        <p14:creationId xmlns:p14="http://schemas.microsoft.com/office/powerpoint/2010/main" val="151437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Architecture</a:t>
            </a:r>
            <a:endParaRPr lang="en-US" sz="4400"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4" name="Shape 47"/>
          <p:cNvSpPr/>
          <p:nvPr/>
        </p:nvSpPr>
        <p:spPr>
          <a:xfrm>
            <a:off x="5567250" y="1281800"/>
            <a:ext cx="1682531" cy="958770"/>
          </a:xfrm>
          <a:prstGeom prst="flowChartMultidocumen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 name="Shape 48"/>
          <p:cNvSpPr txBox="1"/>
          <p:nvPr/>
        </p:nvSpPr>
        <p:spPr>
          <a:xfrm>
            <a:off x="2263749" y="834538"/>
            <a:ext cx="2657400" cy="4082038"/>
          </a:xfrm>
          <a:prstGeom prst="rect">
            <a:avLst/>
          </a:prstGeom>
          <a:solidFill>
            <a:srgbClr val="FFE599"/>
          </a:solidFill>
          <a:ln>
            <a:noFill/>
          </a:ln>
        </p:spPr>
        <p:txBody>
          <a:bodyPr lIns="91425" tIns="91425" rIns="91425" bIns="91425" anchor="t" anchorCtr="0">
            <a:noAutofit/>
          </a:bodyPr>
          <a:lstStyle/>
          <a:p>
            <a:pPr>
              <a:spcBef>
                <a:spcPts val="0"/>
              </a:spcBef>
              <a:buNone/>
            </a:pPr>
            <a:endParaRPr/>
          </a:p>
        </p:txBody>
      </p:sp>
      <p:pic>
        <p:nvPicPr>
          <p:cNvPr id="6" name="Shape 50"/>
          <p:cNvPicPr preferRelativeResize="0"/>
          <p:nvPr/>
        </p:nvPicPr>
        <p:blipFill>
          <a:blip r:embed="rId3">
            <a:alphaModFix/>
          </a:blip>
          <a:stretch>
            <a:fillRect/>
          </a:stretch>
        </p:blipFill>
        <p:spPr>
          <a:xfrm>
            <a:off x="73475" y="1226000"/>
            <a:ext cx="1200150" cy="2352675"/>
          </a:xfrm>
          <a:prstGeom prst="rect">
            <a:avLst/>
          </a:prstGeom>
          <a:noFill/>
          <a:ln>
            <a:noFill/>
          </a:ln>
        </p:spPr>
      </p:pic>
      <p:pic>
        <p:nvPicPr>
          <p:cNvPr id="7" name="Shape 51"/>
          <p:cNvPicPr preferRelativeResize="0"/>
          <p:nvPr/>
        </p:nvPicPr>
        <p:blipFill>
          <a:blip r:embed="rId4">
            <a:alphaModFix/>
          </a:blip>
          <a:stretch>
            <a:fillRect/>
          </a:stretch>
        </p:blipFill>
        <p:spPr>
          <a:xfrm>
            <a:off x="257362" y="1875779"/>
            <a:ext cx="832375" cy="817724"/>
          </a:xfrm>
          <a:prstGeom prst="rect">
            <a:avLst/>
          </a:prstGeom>
          <a:noFill/>
          <a:ln>
            <a:noFill/>
          </a:ln>
        </p:spPr>
      </p:pic>
      <p:sp>
        <p:nvSpPr>
          <p:cNvPr id="8" name="Shape 52"/>
          <p:cNvSpPr txBox="1"/>
          <p:nvPr/>
        </p:nvSpPr>
        <p:spPr>
          <a:xfrm>
            <a:off x="673550" y="3578675"/>
            <a:ext cx="1059900" cy="306299"/>
          </a:xfrm>
          <a:prstGeom prst="rect">
            <a:avLst/>
          </a:prstGeom>
          <a:noFill/>
          <a:ln>
            <a:noFill/>
          </a:ln>
        </p:spPr>
        <p:txBody>
          <a:bodyPr lIns="91425" tIns="91425" rIns="91425" bIns="91425" anchor="t" anchorCtr="0">
            <a:noAutofit/>
          </a:bodyPr>
          <a:lstStyle/>
          <a:p>
            <a:pPr>
              <a:spcBef>
                <a:spcPts val="0"/>
              </a:spcBef>
              <a:buNone/>
            </a:pPr>
            <a:r>
              <a:rPr lang="en" sz="1000"/>
              <a:t>Mobile App</a:t>
            </a:r>
          </a:p>
        </p:txBody>
      </p:sp>
      <p:sp>
        <p:nvSpPr>
          <p:cNvPr id="9" name="Shape 54"/>
          <p:cNvSpPr txBox="1"/>
          <p:nvPr/>
        </p:nvSpPr>
        <p:spPr>
          <a:xfrm>
            <a:off x="2486526" y="1020863"/>
            <a:ext cx="2210999" cy="347099"/>
          </a:xfrm>
          <a:prstGeom prst="rect">
            <a:avLst/>
          </a:prstGeom>
          <a:noFill/>
          <a:ln>
            <a:noFill/>
          </a:ln>
        </p:spPr>
        <p:txBody>
          <a:bodyPr lIns="91425" tIns="91425" rIns="91425" bIns="91425" anchor="t" anchorCtr="0">
            <a:noAutofit/>
          </a:bodyPr>
          <a:lstStyle/>
          <a:p>
            <a:pPr lvl="0" rtl="0">
              <a:spcBef>
                <a:spcPts val="0"/>
              </a:spcBef>
              <a:buNone/>
            </a:pPr>
            <a:r>
              <a:rPr lang="en" sz="1800" b="1" dirty="0"/>
              <a:t>RhoConnect</a:t>
            </a:r>
          </a:p>
        </p:txBody>
      </p:sp>
      <p:sp>
        <p:nvSpPr>
          <p:cNvPr id="10" name="Shape 55"/>
          <p:cNvSpPr/>
          <p:nvPr/>
        </p:nvSpPr>
        <p:spPr>
          <a:xfrm>
            <a:off x="2486526" y="2925912"/>
            <a:ext cx="2210999" cy="1905300"/>
          </a:xfrm>
          <a:prstGeom prst="foldedCorner">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t>Application’s code (source adapters - controllers &amp; models, implementing business logic)</a:t>
            </a:r>
          </a:p>
        </p:txBody>
      </p:sp>
      <p:sp>
        <p:nvSpPr>
          <p:cNvPr id="14" name="Shape 59"/>
          <p:cNvSpPr txBox="1"/>
          <p:nvPr/>
        </p:nvSpPr>
        <p:spPr>
          <a:xfrm>
            <a:off x="5673052" y="1590752"/>
            <a:ext cx="1285200" cy="387899"/>
          </a:xfrm>
          <a:prstGeom prst="rect">
            <a:avLst/>
          </a:prstGeom>
          <a:noFill/>
          <a:ln>
            <a:noFill/>
          </a:ln>
        </p:spPr>
        <p:txBody>
          <a:bodyPr lIns="91425" tIns="91425" rIns="91425" bIns="91425" anchor="t" anchorCtr="0">
            <a:noAutofit/>
          </a:bodyPr>
          <a:lstStyle/>
          <a:p>
            <a:pPr algn="ctr">
              <a:spcBef>
                <a:spcPts val="0"/>
              </a:spcBef>
              <a:buNone/>
            </a:pPr>
            <a:r>
              <a:rPr lang="en" sz="1800"/>
              <a:t>REDIS</a:t>
            </a:r>
          </a:p>
        </p:txBody>
      </p:sp>
      <p:sp>
        <p:nvSpPr>
          <p:cNvPr id="15" name="Shape 60"/>
          <p:cNvSpPr/>
          <p:nvPr/>
        </p:nvSpPr>
        <p:spPr>
          <a:xfrm>
            <a:off x="4864500" y="1771000"/>
            <a:ext cx="702600"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 name="Shape 61"/>
          <p:cNvSpPr/>
          <p:nvPr/>
        </p:nvSpPr>
        <p:spPr>
          <a:xfrm>
            <a:off x="5829700" y="3735776"/>
            <a:ext cx="2273700" cy="1180800"/>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 name="Shape 62"/>
          <p:cNvSpPr txBox="1"/>
          <p:nvPr/>
        </p:nvSpPr>
        <p:spPr>
          <a:xfrm>
            <a:off x="5897824" y="4145262"/>
            <a:ext cx="1554300" cy="648300"/>
          </a:xfrm>
          <a:prstGeom prst="rect">
            <a:avLst/>
          </a:prstGeom>
          <a:noFill/>
          <a:ln>
            <a:noFill/>
          </a:ln>
        </p:spPr>
        <p:txBody>
          <a:bodyPr lIns="91425" tIns="91425" rIns="91425" bIns="91425" anchor="t" anchorCtr="0">
            <a:noAutofit/>
          </a:bodyPr>
          <a:lstStyle/>
          <a:p>
            <a:pPr lvl="0" rtl="0">
              <a:spcBef>
                <a:spcPts val="0"/>
              </a:spcBef>
              <a:buNone/>
            </a:pPr>
            <a:r>
              <a:rPr lang="en" dirty="0"/>
              <a:t>Backend</a:t>
            </a:r>
          </a:p>
          <a:p>
            <a:pPr lvl="0" rtl="0">
              <a:spcBef>
                <a:spcPts val="0"/>
              </a:spcBef>
              <a:buNone/>
            </a:pPr>
            <a:r>
              <a:rPr lang="en" dirty="0"/>
              <a:t>Application</a:t>
            </a:r>
          </a:p>
        </p:txBody>
      </p:sp>
      <p:sp>
        <p:nvSpPr>
          <p:cNvPr id="18" name="Shape 63"/>
          <p:cNvSpPr/>
          <p:nvPr/>
        </p:nvSpPr>
        <p:spPr>
          <a:xfrm>
            <a:off x="4697525" y="4152250"/>
            <a:ext cx="12002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 name="Shape 64"/>
          <p:cNvSpPr/>
          <p:nvPr/>
        </p:nvSpPr>
        <p:spPr>
          <a:xfrm>
            <a:off x="2423826" y="1512704"/>
            <a:ext cx="2273699" cy="1180799"/>
          </a:xfrm>
          <a:prstGeom prst="bevel">
            <a:avLst>
              <a:gd name="adj" fmla="val 125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 name="Shape 65"/>
          <p:cNvSpPr txBox="1"/>
          <p:nvPr/>
        </p:nvSpPr>
        <p:spPr>
          <a:xfrm>
            <a:off x="2539168" y="1600885"/>
            <a:ext cx="2570999" cy="817799"/>
          </a:xfrm>
          <a:prstGeom prst="rect">
            <a:avLst/>
          </a:prstGeom>
          <a:noFill/>
          <a:ln>
            <a:noFill/>
          </a:ln>
        </p:spPr>
        <p:txBody>
          <a:bodyPr lIns="91425" tIns="91425" rIns="91425" bIns="91425" anchor="t" anchorCtr="0">
            <a:noAutofit/>
          </a:bodyPr>
          <a:lstStyle/>
          <a:p>
            <a:pPr lvl="0" rtl="0">
              <a:spcBef>
                <a:spcPts val="0"/>
              </a:spcBef>
              <a:buNone/>
            </a:pPr>
            <a:r>
              <a:rPr lang="en" dirty="0"/>
              <a:t>Core Engine - Sync, Request Brokers, Extensions)</a:t>
            </a:r>
          </a:p>
        </p:txBody>
      </p:sp>
      <p:pic>
        <p:nvPicPr>
          <p:cNvPr id="21" name="Shape 66"/>
          <p:cNvPicPr preferRelativeResize="0"/>
          <p:nvPr/>
        </p:nvPicPr>
        <p:blipFill>
          <a:blip r:embed="rId5">
            <a:alphaModFix/>
          </a:blip>
          <a:stretch>
            <a:fillRect/>
          </a:stretch>
        </p:blipFill>
        <p:spPr>
          <a:xfrm>
            <a:off x="7204591" y="4152250"/>
            <a:ext cx="832366" cy="648286"/>
          </a:xfrm>
          <a:prstGeom prst="rect">
            <a:avLst/>
          </a:prstGeom>
          <a:noFill/>
          <a:ln>
            <a:noFill/>
          </a:ln>
        </p:spPr>
      </p:pic>
      <p:sp>
        <p:nvSpPr>
          <p:cNvPr id="22" name="Shape 67"/>
          <p:cNvSpPr txBox="1"/>
          <p:nvPr/>
        </p:nvSpPr>
        <p:spPr>
          <a:xfrm>
            <a:off x="5864375" y="2523050"/>
            <a:ext cx="2396399" cy="1039799"/>
          </a:xfrm>
          <a:prstGeom prst="rect">
            <a:avLst/>
          </a:prstGeom>
          <a:solidFill>
            <a:srgbClr val="C9DAF8"/>
          </a:solidFill>
          <a:ln w="19050" cap="flat">
            <a:solidFill>
              <a:srgbClr val="3D85C6"/>
            </a:solidFill>
            <a:prstDash val="solid"/>
            <a:round/>
            <a:headEnd type="none" w="med" len="med"/>
            <a:tailEnd type="none" w="med" len="med"/>
          </a:ln>
        </p:spPr>
        <p:txBody>
          <a:bodyPr lIns="91425" tIns="91425" rIns="91425" bIns="91425" anchor="t" anchorCtr="0">
            <a:noAutofit/>
          </a:bodyPr>
          <a:lstStyle/>
          <a:p>
            <a:pPr>
              <a:spcBef>
                <a:spcPts val="0"/>
              </a:spcBef>
              <a:buNone/>
            </a:pPr>
            <a:r>
              <a:rPr lang="en"/>
              <a:t>RhoConnect Plugins (MVC.NET, Java , Rails)</a:t>
            </a:r>
          </a:p>
        </p:txBody>
      </p:sp>
      <p:sp>
        <p:nvSpPr>
          <p:cNvPr id="23" name="Shape 68"/>
          <p:cNvSpPr/>
          <p:nvPr/>
        </p:nvSpPr>
        <p:spPr>
          <a:xfrm>
            <a:off x="4772000" y="2487000"/>
            <a:ext cx="11258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 name="Shape 60"/>
          <p:cNvSpPr/>
          <p:nvPr/>
        </p:nvSpPr>
        <p:spPr>
          <a:xfrm>
            <a:off x="1382149" y="2523050"/>
            <a:ext cx="787909"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32969254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Demo will consist of </a:t>
            </a:r>
            <a:r>
              <a:rPr lang="en-US" dirty="0" smtClean="0"/>
              <a:t>2 </a:t>
            </a:r>
            <a:r>
              <a:rPr lang="en-US" dirty="0" smtClean="0"/>
              <a:t>separate exercises.</a:t>
            </a:r>
          </a:p>
          <a:p>
            <a:pPr marL="285750" indent="-285750">
              <a:buFont typeface="Arial"/>
              <a:buChar char="•"/>
            </a:pPr>
            <a:r>
              <a:rPr lang="en-US" dirty="0" smtClean="0"/>
              <a:t>RhoConnect locally</a:t>
            </a:r>
            <a:endParaRPr lang="en-US" dirty="0" smtClean="0"/>
          </a:p>
          <a:p>
            <a:pPr marL="1028700" lvl="1"/>
            <a:r>
              <a:rPr lang="en-US" dirty="0" smtClean="0"/>
              <a:t>Simple RhoConnect server application running on local </a:t>
            </a:r>
            <a:r>
              <a:rPr lang="en-US" dirty="0" smtClean="0"/>
              <a:t>machine.</a:t>
            </a:r>
          </a:p>
          <a:p>
            <a:pPr marL="285750" indent="-285750">
              <a:buFont typeface="Arial"/>
              <a:buChar char="•"/>
            </a:pPr>
            <a:r>
              <a:rPr lang="en-US" dirty="0" smtClean="0"/>
              <a:t>RhoConnect </a:t>
            </a:r>
            <a:r>
              <a:rPr lang="en-US" dirty="0"/>
              <a:t>in </a:t>
            </a:r>
            <a:r>
              <a:rPr lang="en-US" dirty="0" smtClean="0"/>
              <a:t>the cloud</a:t>
            </a:r>
            <a:endParaRPr lang="en-US" dirty="0"/>
          </a:p>
          <a:p>
            <a:pPr marL="1028700" lvl="1"/>
            <a:r>
              <a:rPr lang="en-US" dirty="0"/>
              <a:t>Same RhoConnect server as #1, but running in </a:t>
            </a:r>
            <a:r>
              <a:rPr lang="en-US" dirty="0" smtClean="0"/>
              <a:t>cloud.</a:t>
            </a:r>
          </a:p>
        </p:txBody>
      </p:sp>
    </p:spTree>
    <p:extLst>
      <p:ext uri="{BB962C8B-B14F-4D97-AF65-F5344CB8AC3E}">
        <p14:creationId xmlns:p14="http://schemas.microsoft.com/office/powerpoint/2010/main" val="23348737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LOCAL RHOCONNECT</a:t>
            </a:r>
            <a:endParaRPr lang="en-US" dirty="0"/>
          </a:p>
        </p:txBody>
      </p:sp>
    </p:spTree>
    <p:extLst>
      <p:ext uri="{BB962C8B-B14F-4D97-AF65-F5344CB8AC3E}">
        <p14:creationId xmlns:p14="http://schemas.microsoft.com/office/powerpoint/2010/main" val="38325728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‘rhoconnect app rhoconnect-server’</a:t>
            </a:r>
          </a:p>
          <a:p>
            <a:pPr marL="1085850" lvl="1" indent="-342900"/>
            <a:r>
              <a:rPr lang="en-US" dirty="0" smtClean="0"/>
              <a:t>Create rhoconnect app called “rhoconnect-server”</a:t>
            </a:r>
          </a:p>
          <a:p>
            <a:pPr marL="342900" indent="-342900">
              <a:buFont typeface="Arial"/>
              <a:buChar char="•"/>
            </a:pPr>
            <a:r>
              <a:rPr lang="en-US" dirty="0" smtClean="0"/>
              <a:t>‘cd rhoconnect-server’</a:t>
            </a:r>
          </a:p>
          <a:p>
            <a:pPr marL="1085850" lvl="1" indent="-342900"/>
            <a:r>
              <a:rPr lang="en-US" dirty="0" smtClean="0"/>
              <a:t>Change directory into the app’s dir.</a:t>
            </a:r>
          </a:p>
          <a:p>
            <a:pPr marL="342900" indent="-342900">
              <a:buFont typeface="Arial"/>
              <a:buChar char="•"/>
            </a:pPr>
            <a:r>
              <a:rPr lang="en-US" dirty="0" smtClean="0"/>
              <a:t>‘</a:t>
            </a:r>
            <a:r>
              <a:rPr lang="en-US" dirty="0"/>
              <a:t>r</a:t>
            </a:r>
            <a:r>
              <a:rPr lang="en-US" dirty="0" smtClean="0"/>
              <a:t>hoconnect source Product’</a:t>
            </a:r>
          </a:p>
          <a:p>
            <a:pPr marL="1085850" lvl="1" indent="-342900"/>
            <a:r>
              <a:rPr lang="en-US" dirty="0" smtClean="0"/>
              <a:t>Create source adapter called ‘Product’</a:t>
            </a:r>
          </a:p>
          <a:p>
            <a:pPr marL="342900" indent="-342900">
              <a:buFont typeface="Arial"/>
              <a:buChar char="•"/>
            </a:pPr>
            <a:r>
              <a:rPr lang="en-US" dirty="0" smtClean="0"/>
              <a:t>Edit Product model to include business logic</a:t>
            </a:r>
          </a:p>
          <a:p>
            <a:pPr marL="1085850" lvl="1" indent="-342900"/>
            <a:r>
              <a:rPr lang="en-US" dirty="0" smtClean="0"/>
              <a:t>Model/Controller Rails-like code structure.</a:t>
            </a:r>
          </a:p>
          <a:p>
            <a:pPr marL="1085850" lvl="1" indent="-342900"/>
            <a:r>
              <a:rPr lang="en-US" dirty="0" smtClean="0"/>
              <a:t>CRUD operations.</a:t>
            </a:r>
          </a:p>
          <a:p>
            <a:pPr marL="1085850" lvl="1" indent="-342900"/>
            <a:endParaRPr lang="en-US" dirty="0" smtClean="0"/>
          </a:p>
          <a:p>
            <a:pPr marL="342900" indent="-342900">
              <a:buAutoNum type="arabicPeriod"/>
            </a:pPr>
            <a:endParaRPr lang="en-US" dirty="0"/>
          </a:p>
          <a:p>
            <a:endParaRPr lang="en-US" dirty="0"/>
          </a:p>
        </p:txBody>
      </p:sp>
    </p:spTree>
    <p:extLst>
      <p:ext uri="{BB962C8B-B14F-4D97-AF65-F5344CB8AC3E}">
        <p14:creationId xmlns:p14="http://schemas.microsoft.com/office/powerpoint/2010/main" val="25910109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2260</TotalTime>
  <Words>1683</Words>
  <Application>Microsoft Macintosh PowerPoint</Application>
  <PresentationFormat>On-screen Show (16:9)</PresentationFormat>
  <Paragraphs>156</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APPFORUM2014 Helping the developer community build  next-generation, multi-platform apps.</vt:lpstr>
      <vt:lpstr>RhoConnect</vt:lpstr>
      <vt:lpstr>Problem</vt:lpstr>
      <vt:lpstr>Solution!</vt:lpstr>
      <vt:lpstr>Architecture</vt:lpstr>
      <vt:lpstr>PowerPoint Presentation</vt:lpstr>
      <vt:lpstr>DEMO</vt:lpstr>
      <vt:lpstr>PowerPoint Presentation</vt:lpstr>
      <vt:lpstr>RhoConnect-local</vt:lpstr>
      <vt:lpstr>StoreManager - local</vt:lpstr>
      <vt:lpstr>StoreManager – local (cont)</vt:lpstr>
      <vt:lpstr>PowerPoint Presentation</vt:lpstr>
      <vt:lpstr>PowerPoint Presentation</vt:lpstr>
      <vt:lpstr>PowerPoint Presentation</vt:lpstr>
      <vt:lpstr>RhoConnect - Cloud</vt:lpstr>
      <vt:lpstr>StoreManager - Cloud</vt:lpstr>
      <vt:lpstr>PowerPoint Presentation</vt:lpstr>
      <vt:lpstr>PowerPoint Presentation</vt:lpstr>
      <vt:lpstr>RhoConnect and Rails Apps</vt:lpstr>
      <vt:lpstr>StoreManager</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Michael Toews</cp:lastModifiedBy>
  <cp:revision>130</cp:revision>
  <dcterms:created xsi:type="dcterms:W3CDTF">2010-04-12T23:12:02Z</dcterms:created>
  <dcterms:modified xsi:type="dcterms:W3CDTF">2014-09-03T19:16:10Z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