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8"/>
  </p:notesMasterIdLst>
  <p:handoutMasterIdLst>
    <p:handoutMasterId r:id="rId19"/>
  </p:handoutMasterIdLst>
  <p:sldIdLst>
    <p:sldId id="256" r:id="rId5"/>
    <p:sldId id="257" r:id="rId6"/>
    <p:sldId id="259" r:id="rId7"/>
    <p:sldId id="282" r:id="rId8"/>
    <p:sldId id="285" r:id="rId9"/>
    <p:sldId id="261" r:id="rId10"/>
    <p:sldId id="280" r:id="rId11"/>
    <p:sldId id="281" r:id="rId12"/>
    <p:sldId id="287" r:id="rId13"/>
    <p:sldId id="283" r:id="rId14"/>
    <p:sldId id="286" r:id="rId15"/>
    <p:sldId id="288" r:id="rId16"/>
    <p:sldId id="272"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71594" autoAdjust="0"/>
  </p:normalViewPr>
  <p:slideViewPr>
    <p:cSldViewPr snapToGrid="0" snapToObjects="1">
      <p:cViewPr varScale="1">
        <p:scale>
          <a:sx n="111" d="100"/>
          <a:sy n="111" d="100"/>
        </p:scale>
        <p:origin x="-1176" y="-104"/>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6" d="100"/>
          <a:sy n="106" d="100"/>
        </p:scale>
        <p:origin x="-379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226B35-E884-5E4D-87DA-A7EDD87DC00C}" type="datetimeFigureOut">
              <a:rPr lang="en-US" smtClean="0"/>
              <a:pPr/>
              <a:t>09/10/14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5D2D72-406A-3643-8C7A-20CC6B43F9AB}" type="slidenum">
              <a:rPr lang="en-US" smtClean="0"/>
              <a:pPr/>
              <a:t>‹#›</a:t>
            </a:fld>
            <a:endParaRPr lang="en-US"/>
          </a:p>
        </p:txBody>
      </p:sp>
    </p:spTree>
    <p:extLst>
      <p:ext uri="{BB962C8B-B14F-4D97-AF65-F5344CB8AC3E}">
        <p14:creationId xmlns:p14="http://schemas.microsoft.com/office/powerpoint/2010/main" val="352600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88B50-DD5C-5F41-9B32-973BBF99E849}" type="datetimeFigureOut">
              <a:rPr lang="en-US" smtClean="0"/>
              <a:pPr/>
              <a:t>09/10/14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A3FF8-68AA-A041-ADA3-194758FF0D5D}" type="slidenum">
              <a:rPr lang="en-US" smtClean="0"/>
              <a:pPr/>
              <a:t>‹#›</a:t>
            </a:fld>
            <a:endParaRPr lang="en-US"/>
          </a:p>
        </p:txBody>
      </p:sp>
    </p:spTree>
    <p:extLst>
      <p:ext uri="{BB962C8B-B14F-4D97-AF65-F5344CB8AC3E}">
        <p14:creationId xmlns:p14="http://schemas.microsoft.com/office/powerpoint/2010/main" val="1120031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let’s see it in action!</a:t>
            </a:r>
          </a:p>
          <a:p>
            <a:endParaRPr lang="en-US" dirty="0" smtClean="0"/>
          </a:p>
          <a:p>
            <a:r>
              <a:rPr lang="en-US" dirty="0" smtClean="0"/>
              <a:t>Mention that the push</a:t>
            </a:r>
            <a:r>
              <a:rPr lang="en-US" baseline="0" dirty="0" smtClean="0"/>
              <a:t> sync is done due to rhoconnect-</a:t>
            </a:r>
            <a:r>
              <a:rPr lang="en-US" baseline="0" dirty="0" err="1" smtClean="0"/>
              <a:t>rb</a:t>
            </a:r>
            <a:r>
              <a:rPr lang="en-US" baseline="0" dirty="0" smtClean="0"/>
              <a:t> plugin.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very much for attending, enjoy the rest of </a:t>
            </a:r>
            <a:r>
              <a:rPr lang="en-US" dirty="0" err="1" smtClean="0"/>
              <a:t>AppForum</a:t>
            </a:r>
            <a:r>
              <a:rPr lang="en-US" baseline="0" dirty="0" smtClean="0"/>
              <a:t> 2014</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13</a:t>
            </a:fld>
            <a:endParaRPr lang="en-US"/>
          </a:p>
        </p:txBody>
      </p:sp>
    </p:spTree>
    <p:extLst>
      <p:ext uri="{BB962C8B-B14F-4D97-AF65-F5344CB8AC3E}">
        <p14:creationId xmlns:p14="http://schemas.microsoft.com/office/powerpoint/2010/main" val="124814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the</a:t>
            </a:r>
            <a:r>
              <a:rPr lang="en-US" baseline="0" dirty="0" smtClean="0"/>
              <a:t> RhoConnect Push session. My name is Michael Toews </a:t>
            </a:r>
            <a:r>
              <a:rPr lang="en-US" baseline="0" smtClean="0"/>
              <a:t>and I’m </a:t>
            </a:r>
            <a:r>
              <a:rPr lang="en-US" baseline="0" dirty="0" smtClean="0"/>
              <a:t>joined by Matt English and Alex </a:t>
            </a:r>
            <a:r>
              <a:rPr lang="en-US" baseline="0" dirty="0" err="1" smtClean="0"/>
              <a:t>Babichev</a:t>
            </a:r>
            <a:r>
              <a:rPr lang="en-US" baseline="0" dirty="0" smtClean="0"/>
              <a:t> for technical expertise.</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Implementing PUSH notifications in the enterprise environment can be very difficult if not impossible. Whether the problem be the intranet or firewall restricting access to outside resources or your chosen platform not having the capability at all, PUSH can be a heck of a problem to have to deal with.</a:t>
            </a:r>
          </a:p>
          <a:p>
            <a:endParaRPr lang="en-US" baseline="0" dirty="0" smtClean="0"/>
          </a:p>
          <a:p>
            <a:r>
              <a:rPr lang="en-US" baseline="0" dirty="0" smtClean="0"/>
              <a:t>Luckily, there is RhoConnect Push.</a:t>
            </a:r>
          </a:p>
          <a:p>
            <a:endParaRPr lang="en-US" baseline="0" dirty="0" smtClean="0"/>
          </a:p>
          <a:p>
            <a:r>
              <a:rPr lang="en-US" baseline="0" dirty="0" smtClean="0"/>
              <a:t>With RhoConnect Push, you can send your traffic through your internal network to your RhoConnect app (deployed internally). </a:t>
            </a:r>
          </a:p>
          <a:p>
            <a:endParaRPr lang="en-US" baseline="0" dirty="0"/>
          </a:p>
          <a:p>
            <a:r>
              <a:rPr lang="en-US" baseline="0" dirty="0" smtClean="0"/>
              <a:t>You can even provide push notification capabilities to your apps running on platforms that do not traditionally have push support such as Windows Mobile and WinCE.</a:t>
            </a:r>
          </a:p>
          <a:p>
            <a:endParaRPr lang="en-US" baseline="0" dirty="0" smtClean="0"/>
          </a:p>
          <a:p>
            <a:r>
              <a:rPr lang="en-US" baseline="0" dirty="0" smtClean="0"/>
              <a:t>Let’s look at a visual representation of this notification flow.</a:t>
            </a:r>
          </a:p>
        </p:txBody>
      </p:sp>
      <p:sp>
        <p:nvSpPr>
          <p:cNvPr id="4" name="Slide Number Placeholder 3"/>
          <p:cNvSpPr>
            <a:spLocks noGrp="1"/>
          </p:cNvSpPr>
          <p:nvPr>
            <p:ph type="sldNum" sz="quarter" idx="10"/>
          </p:nvPr>
        </p:nvSpPr>
        <p:spPr/>
        <p:txBody>
          <a:bodyPr/>
          <a:lstStyle/>
          <a:p>
            <a:fld id="{D77A3FF8-68AA-A041-ADA3-194758FF0D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here, the first</a:t>
            </a:r>
            <a:r>
              <a:rPr lang="en-US" baseline="0" dirty="0" smtClean="0"/>
              <a:t> thing that happens when setting up for push is, your device registers itself with the RhoConnect server, and the RC server adds the device to the list of devices that receive notifications from a specific RhoConnect app. This is done using the RhoConnect push service which resides on the device.</a:t>
            </a:r>
          </a:p>
          <a:p>
            <a:endParaRPr lang="en-US" baseline="0" dirty="0" smtClean="0"/>
          </a:p>
          <a:p>
            <a:r>
              <a:rPr lang="en-US" baseline="0" dirty="0" smtClean="0"/>
              <a:t>At this point, your app is ready to receive notifications from the RhoConnect server.</a:t>
            </a:r>
          </a:p>
          <a:p>
            <a:endParaRPr lang="en-US" baseline="0" dirty="0" smtClean="0"/>
          </a:p>
          <a:p>
            <a:r>
              <a:rPr lang="en-US" baseline="0" dirty="0" smtClean="0"/>
              <a:t>Let’s take a look at the flow of data.</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4</a:t>
            </a:fld>
            <a:endParaRPr lang="en-US"/>
          </a:p>
        </p:txBody>
      </p:sp>
    </p:spTree>
    <p:extLst>
      <p:ext uri="{BB962C8B-B14F-4D97-AF65-F5344CB8AC3E}">
        <p14:creationId xmlns:p14="http://schemas.microsoft.com/office/powerpoint/2010/main" val="298933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 notification</a:t>
            </a:r>
            <a:r>
              <a:rPr lang="en-US" baseline="0" dirty="0" smtClean="0"/>
              <a:t> is sent to the RhoConnect server, the notification s sent to a queue in the RhoConnect app to await polling from the device.</a:t>
            </a:r>
          </a:p>
          <a:p>
            <a:endParaRPr lang="en-US" dirty="0" smtClean="0"/>
          </a:p>
          <a:p>
            <a:r>
              <a:rPr lang="en-US" dirty="0" smtClean="0"/>
              <a:t>Since notifications cannot literally be pushed down to the device, we use a poll system wherein</a:t>
            </a:r>
            <a:r>
              <a:rPr lang="en-US" baseline="0" dirty="0" smtClean="0"/>
              <a:t> your device will constantly ask the RhoConnect app if there are any notification for it. The frequency at which the device polls the back-end IS configurable so you can set it to a longer delay if you need to.</a:t>
            </a:r>
          </a:p>
          <a:p>
            <a:endParaRPr lang="en-US" baseline="0" dirty="0" smtClean="0"/>
          </a:p>
          <a:p>
            <a:r>
              <a:rPr lang="en-US" baseline="0" dirty="0" smtClean="0"/>
              <a:t>If there are, the data for these notifications is downloaded to the device through the RhoConnect push service.</a:t>
            </a:r>
          </a:p>
          <a:p>
            <a:endParaRPr lang="en-US" baseline="0" dirty="0" smtClean="0"/>
          </a:p>
          <a:p>
            <a:r>
              <a:rPr lang="en-US" baseline="0" dirty="0" smtClean="0"/>
              <a:t>Once the data is on the device, the RC push service sends the data to the app for processing. What is done with the data at this point is completely up to the app developer.</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5</a:t>
            </a:fld>
            <a:endParaRPr lang="en-US"/>
          </a:p>
        </p:txBody>
      </p:sp>
    </p:spTree>
    <p:extLst>
      <p:ext uri="{BB962C8B-B14F-4D97-AF65-F5344CB8AC3E}">
        <p14:creationId xmlns:p14="http://schemas.microsoft.com/office/powerpoint/2010/main" val="183098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enough talk about how the push service works, let’s get a demo started.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quickly explain how</a:t>
            </a:r>
            <a:r>
              <a:rPr lang="en-US" baseline="0" dirty="0" smtClean="0"/>
              <a:t> to implement push and then we’ll start a demo that we have already created.</a:t>
            </a:r>
          </a:p>
          <a:p>
            <a:endParaRPr lang="en-US" baseline="0" dirty="0" smtClean="0"/>
          </a:p>
          <a:p>
            <a:r>
              <a:rPr lang="en-US" baseline="0" dirty="0" smtClean="0"/>
              <a:t>First you’ll need to setup your client-side app:</a:t>
            </a:r>
          </a:p>
          <a:p>
            <a:pPr marL="228600" indent="-228600">
              <a:buAutoNum type="arabicParenR"/>
            </a:pPr>
            <a:r>
              <a:rPr lang="en-US" baseline="0" dirty="0" smtClean="0"/>
              <a:t>Create a rhodes app using the rhodes app command</a:t>
            </a:r>
          </a:p>
          <a:p>
            <a:pPr marL="228600" indent="-228600">
              <a:buAutoNum type="arabicParenR"/>
            </a:pPr>
            <a:r>
              <a:rPr lang="en-US" baseline="0" dirty="0" smtClean="0"/>
              <a:t>Add a model to that app using the rhodes model command</a:t>
            </a:r>
          </a:p>
          <a:p>
            <a:pPr marL="228600" indent="-228600">
              <a:buAutoNum type="arabicParenR"/>
            </a:pPr>
            <a:r>
              <a:rPr lang="en-US" baseline="0" dirty="0" smtClean="0"/>
              <a:t>Edit your rhoconfig.txt file to add the above mentioned lines</a:t>
            </a:r>
          </a:p>
          <a:p>
            <a:pPr marL="685800" lvl="1" indent="-228600">
              <a:buAutoNum type="arabicParenR"/>
            </a:pPr>
            <a:r>
              <a:rPr lang="en-US" baseline="0" dirty="0" err="1" smtClean="0"/>
              <a:t>pushAppName</a:t>
            </a:r>
            <a:r>
              <a:rPr lang="en-US" baseline="0" dirty="0" smtClean="0"/>
              <a:t> should be your RhoConnect app’s name</a:t>
            </a:r>
          </a:p>
          <a:p>
            <a:pPr marL="685800" lvl="1" indent="-228600">
              <a:buAutoNum type="arabicParenR"/>
            </a:pPr>
            <a:r>
              <a:rPr lang="en-US" baseline="0" dirty="0" err="1" smtClean="0"/>
              <a:t>pushServer</a:t>
            </a:r>
            <a:r>
              <a:rPr lang="en-US" baseline="0" dirty="0" smtClean="0"/>
              <a:t> will be the URL or IP address of the Push server.</a:t>
            </a:r>
          </a:p>
          <a:p>
            <a:pPr marL="685800" lvl="1" indent="-228600">
              <a:buAutoNum type="arabicParenR"/>
            </a:pPr>
            <a:r>
              <a:rPr lang="en-US" baseline="0" dirty="0" smtClean="0"/>
              <a:t>Syncserver, as we have seen before, will be the URL or IP address of your RhoConnect server.</a:t>
            </a:r>
          </a:p>
          <a:p>
            <a:pPr marL="228600" lvl="0" indent="-228600">
              <a:buAutoNum type="arabicParenR"/>
            </a:pPr>
            <a:r>
              <a:rPr lang="en-US" baseline="0" dirty="0" smtClean="0"/>
              <a:t>Add a link in your client app to the model in question.</a:t>
            </a:r>
          </a:p>
          <a:p>
            <a:pPr marL="228600" lvl="0" indent="-228600">
              <a:buAutoNum type="arabicParenR"/>
            </a:pPr>
            <a:r>
              <a:rPr lang="en-US" baseline="0" dirty="0" smtClean="0"/>
              <a:t>Enable syncing of that model.</a:t>
            </a:r>
          </a:p>
        </p:txBody>
      </p:sp>
      <p:sp>
        <p:nvSpPr>
          <p:cNvPr id="4" name="Slide Number Placeholder 3"/>
          <p:cNvSpPr>
            <a:spLocks noGrp="1"/>
          </p:cNvSpPr>
          <p:nvPr>
            <p:ph type="sldNum" sz="quarter" idx="10"/>
          </p:nvPr>
        </p:nvSpPr>
        <p:spPr/>
        <p:txBody>
          <a:bodyPr/>
          <a:lstStyle/>
          <a:p>
            <a:fld id="{D77A3FF8-68AA-A041-ADA3-194758FF0D5D}" type="slidenum">
              <a:rPr lang="en-US" smtClean="0"/>
              <a:pPr/>
              <a:t>7</a:t>
            </a:fld>
            <a:endParaRPr lang="en-US"/>
          </a:p>
        </p:txBody>
      </p:sp>
    </p:spTree>
    <p:extLst>
      <p:ext uri="{BB962C8B-B14F-4D97-AF65-F5344CB8AC3E}">
        <p14:creationId xmlns:p14="http://schemas.microsoft.com/office/powerpoint/2010/main" val="328316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r>
              <a:rPr lang="en-US" baseline="0" dirty="0" smtClean="0"/>
              <a:t> In your </a:t>
            </a:r>
            <a:r>
              <a:rPr lang="en-US" baseline="0" dirty="0" err="1" smtClean="0"/>
              <a:t>application.rb</a:t>
            </a:r>
            <a:r>
              <a:rPr lang="en-US" baseline="0" dirty="0" smtClean="0"/>
              <a:t> file, add the line mentioned here to set your push notification callback function </a:t>
            </a:r>
            <a:r>
              <a:rPr lang="en-US" baseline="0" dirty="0" err="1" smtClean="0"/>
              <a:t>push_callback</a:t>
            </a:r>
            <a:endParaRPr lang="en-US" baseline="0" dirty="0" smtClean="0"/>
          </a:p>
          <a:p>
            <a:r>
              <a:rPr lang="en-US" baseline="0" dirty="0" smtClean="0"/>
              <a:t>7) In your Settings/</a:t>
            </a:r>
            <a:r>
              <a:rPr lang="en-US" baseline="0" dirty="0" err="1" smtClean="0"/>
              <a:t>controller.rb</a:t>
            </a:r>
            <a:endParaRPr lang="en-US" baseline="0" dirty="0" smtClean="0"/>
          </a:p>
          <a:p>
            <a:r>
              <a:rPr lang="en-US" baseline="0" dirty="0" smtClean="0"/>
              <a:t>	1) Register for push in </a:t>
            </a:r>
            <a:r>
              <a:rPr lang="en-US" baseline="0" dirty="0" err="1" smtClean="0"/>
              <a:t>login_callback</a:t>
            </a:r>
            <a:endParaRPr lang="en-US" baseline="0" dirty="0" smtClean="0"/>
          </a:p>
          <a:p>
            <a:r>
              <a:rPr lang="en-US" baseline="0" dirty="0" smtClean="0"/>
              <a:t>	2) Optionally, define a callback for push registration.</a:t>
            </a:r>
          </a:p>
          <a:p>
            <a:r>
              <a:rPr lang="en-US" baseline="0" dirty="0" smtClean="0"/>
              <a:t>	3) define the </a:t>
            </a:r>
            <a:r>
              <a:rPr lang="en-US" baseline="0" dirty="0" err="1" smtClean="0"/>
              <a:t>push_callback</a:t>
            </a:r>
            <a:r>
              <a:rPr lang="en-US" baseline="0" dirty="0" smtClean="0"/>
              <a:t>, which is the function we referred to in the first step of this slide.</a:t>
            </a:r>
          </a:p>
          <a:p>
            <a:r>
              <a:rPr lang="en-US" baseline="0" dirty="0" smtClean="0"/>
              <a:t>8) Add the rhoconnect-push extension to your app’s </a:t>
            </a:r>
            <a:r>
              <a:rPr lang="en-US" baseline="0" dirty="0" err="1" smtClean="0"/>
              <a:t>build.yml</a:t>
            </a:r>
            <a:r>
              <a:rPr lang="en-US" baseline="0" dirty="0" smtClean="0"/>
              <a:t>.</a:t>
            </a:r>
          </a:p>
          <a:p>
            <a:r>
              <a:rPr lang="en-US" baseline="0" dirty="0" smtClean="0"/>
              <a:t>9) Build your app</a:t>
            </a:r>
          </a:p>
          <a:p>
            <a:r>
              <a:rPr lang="en-US" baseline="0" dirty="0" smtClean="0"/>
              <a:t>10) Install both the built app package and the push-service package that comes with </a:t>
            </a:r>
            <a:r>
              <a:rPr lang="en-US" baseline="0" dirty="0" err="1" smtClean="0"/>
              <a:t>rhostudio</a:t>
            </a:r>
            <a:r>
              <a:rPr lang="en-US" baseline="0" dirty="0" smtClean="0"/>
              <a:t>.</a:t>
            </a:r>
          </a:p>
          <a:p>
            <a:endParaRPr lang="en-US" baseline="0" dirty="0" smtClean="0"/>
          </a:p>
          <a:p>
            <a:r>
              <a:rPr lang="en-US" baseline="0" dirty="0" smtClean="0"/>
              <a:t>Once you are done with these steps, you are ready to start using push notifications.</a:t>
            </a:r>
          </a:p>
        </p:txBody>
      </p:sp>
      <p:sp>
        <p:nvSpPr>
          <p:cNvPr id="4" name="Slide Number Placeholder 3"/>
          <p:cNvSpPr>
            <a:spLocks noGrp="1"/>
          </p:cNvSpPr>
          <p:nvPr>
            <p:ph type="sldNum" sz="quarter" idx="10"/>
          </p:nvPr>
        </p:nvSpPr>
        <p:spPr/>
        <p:txBody>
          <a:bodyPr/>
          <a:lstStyle/>
          <a:p>
            <a:fld id="{D77A3FF8-68AA-A041-ADA3-194758FF0D5D}" type="slidenum">
              <a:rPr lang="en-US" smtClean="0"/>
              <a:pPr/>
              <a:t>8</a:t>
            </a:fld>
            <a:endParaRPr lang="en-US"/>
          </a:p>
        </p:txBody>
      </p:sp>
    </p:spTree>
    <p:extLst>
      <p:ext uri="{BB962C8B-B14F-4D97-AF65-F5344CB8AC3E}">
        <p14:creationId xmlns:p14="http://schemas.microsoft.com/office/powerpoint/2010/main" val="1567919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your Rhoconnect side of the push connection,</a:t>
            </a:r>
            <a:r>
              <a:rPr lang="en-US" baseline="0" dirty="0" smtClean="0"/>
              <a:t> all you need to do is add a line to define your push server’s URL or IP address.</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9</a:t>
            </a:fld>
            <a:endParaRPr lang="en-US"/>
          </a:p>
        </p:txBody>
      </p:sp>
    </p:spTree>
    <p:extLst>
      <p:ext uri="{BB962C8B-B14F-4D97-AF65-F5344CB8AC3E}">
        <p14:creationId xmlns:p14="http://schemas.microsoft.com/office/powerpoint/2010/main" val="2512028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7" name="Rectangle 3"/>
          <p:cNvSpPr>
            <a:spLocks noGrp="1" noChangeArrowheads="1"/>
          </p:cNvSpPr>
          <p:nvPr>
            <p:ph type="subTitle" idx="1" hasCustomPrompt="1"/>
          </p:nvPr>
        </p:nvSpPr>
        <p:spPr>
          <a:xfrm>
            <a:off x="158524" y="2902190"/>
            <a:ext cx="8756876" cy="382156"/>
          </a:xfrm>
          <a:noFill/>
          <a:ln w="9525">
            <a:noFill/>
            <a:miter lim="800000"/>
            <a:headEnd/>
            <a:tailEnd/>
          </a:ln>
        </p:spPr>
        <p:txBody>
          <a:bodyPr wrap="square" tIns="91440" anchor="ctr" anchorCtr="0">
            <a:spAutoFit/>
          </a:bodyPr>
          <a:lstStyle>
            <a:lvl1pPr marL="0" indent="0" algn="l" rtl="0" fontAlgn="base">
              <a:lnSpc>
                <a:spcPct val="75000"/>
              </a:lnSpc>
              <a:spcBef>
                <a:spcPct val="0"/>
              </a:spcBef>
              <a:spcAft>
                <a:spcPct val="0"/>
              </a:spcAft>
              <a:defRPr lang="en-US" sz="2000" b="1" kern="1200" dirty="0" smtClean="0">
                <a:solidFill>
                  <a:srgbClr val="FFFFFF"/>
                </a:solidFill>
                <a:latin typeface="Univers 45 Light" pitchFamily="34" charset="0"/>
                <a:ea typeface="ＭＳ Ｐゴシック" pitchFamily="34" charset="-128"/>
                <a:cs typeface="+mn-cs"/>
              </a:defRPr>
            </a:lvl1pPr>
          </a:lstStyle>
          <a:p>
            <a:r>
              <a:rPr lang="en-US" dirty="0" smtClean="0"/>
              <a:t>CLICK TO EDIT MASTER SUBTITLE STYLE</a:t>
            </a: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sp>
        <p:nvSpPr>
          <p:cNvPr id="20" name="Line 3"/>
          <p:cNvSpPr>
            <a:spLocks noChangeShapeType="1"/>
          </p:cNvSpPr>
          <p:nvPr userDrawn="1"/>
        </p:nvSpPr>
        <p:spPr bwMode="auto">
          <a:xfrm>
            <a:off x="247650" y="284413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1" name="Line 4"/>
          <p:cNvSpPr>
            <a:spLocks noChangeShapeType="1"/>
          </p:cNvSpPr>
          <p:nvPr userDrawn="1"/>
        </p:nvSpPr>
        <p:spPr bwMode="auto">
          <a:xfrm>
            <a:off x="247650" y="329431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2" name="Text Box 7"/>
          <p:cNvSpPr txBox="1">
            <a:spLocks noChangeArrowheads="1"/>
          </p:cNvSpPr>
          <p:nvPr userDrawn="1"/>
        </p:nvSpPr>
        <p:spPr bwMode="auto">
          <a:xfrm>
            <a:off x="142879" y="3423131"/>
            <a:ext cx="8702675" cy="323165"/>
          </a:xfrm>
          <a:prstGeom prst="rect">
            <a:avLst/>
          </a:prstGeom>
          <a:noFill/>
          <a:ln w="9525">
            <a:noFill/>
            <a:miter lim="800000"/>
            <a:headEnd/>
            <a:tailEnd/>
          </a:ln>
        </p:spPr>
        <p:txBody>
          <a:bodyPr>
            <a:spAutoFit/>
          </a:bodyPr>
          <a:lstStyle/>
          <a:p>
            <a:pPr>
              <a:lnSpc>
                <a:spcPct val="80000"/>
              </a:lnSpc>
            </a:pPr>
            <a:r>
              <a:rPr lang="en-US" b="1" dirty="0" smtClean="0">
                <a:solidFill>
                  <a:srgbClr val="FFFFFF"/>
                </a:solidFill>
                <a:latin typeface="Arial"/>
              </a:rPr>
              <a:t>APP</a:t>
            </a:r>
            <a:r>
              <a:rPr lang="en-US" dirty="0" smtClean="0">
                <a:solidFill>
                  <a:srgbClr val="FFFFFF"/>
                </a:solidFill>
                <a:latin typeface="Arial"/>
              </a:rPr>
              <a:t>FORUM</a:t>
            </a:r>
            <a:r>
              <a:rPr lang="en-US" b="1" dirty="0" smtClean="0">
                <a:solidFill>
                  <a:srgbClr val="FFFFFF"/>
                </a:solidFill>
                <a:latin typeface="Arial"/>
              </a:rPr>
              <a:t>2014</a:t>
            </a:r>
            <a:endParaRPr lang="en-US" b="1" dirty="0">
              <a:solidFill>
                <a:srgbClr val="FFFFFF"/>
              </a:solidFill>
              <a:latin typeface="Arial"/>
            </a:endParaRP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63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8" name="Rectangle 27"/>
          <p:cNvSpPr/>
          <p:nvPr userDrawn="1"/>
        </p:nvSpPr>
        <p:spPr>
          <a:xfrm>
            <a:off x="0" y="4179910"/>
            <a:ext cx="9144000" cy="963590"/>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872773"/>
            <a:ext cx="8742362" cy="1116545"/>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0" kern="1200" dirty="0" smtClean="0">
                <a:solidFill>
                  <a:schemeClr val="tx1"/>
                </a:solidFill>
                <a:latin typeface="Arial"/>
                <a:ea typeface="ＭＳ Ｐゴシック" pitchFamily="34" charset="-128"/>
                <a:cs typeface="Arial"/>
              </a:defRPr>
            </a:lvl1pPr>
          </a:lstStyle>
          <a:p>
            <a:pPr>
              <a:lnSpc>
                <a:spcPts val="8000"/>
              </a:lnSpc>
            </a:pPr>
            <a:r>
              <a:rPr lang="en-US" smtClean="0"/>
              <a:t>APP FORUM2014</a:t>
            </a:r>
            <a:endParaRPr lang="en-US" dirty="0" smtClean="0"/>
          </a:p>
        </p:txBody>
      </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5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6" name="Content Placeholder 2"/>
          <p:cNvSpPr>
            <a:spLocks noGrp="1"/>
          </p:cNvSpPr>
          <p:nvPr>
            <p:ph idx="1"/>
          </p:nvPr>
        </p:nvSpPr>
        <p:spPr>
          <a:xfrm>
            <a:off x="242891" y="1020863"/>
            <a:ext cx="8607425" cy="3848960"/>
          </a:xfrm>
        </p:spPr>
        <p:txBody>
          <a:bodyPr/>
          <a:lstStyle>
            <a:lvl1pPr>
              <a:defRPr sz="1800" baseline="0"/>
            </a:lvl1pPr>
            <a:lvl2pPr marL="742950" indent="-285750">
              <a:buFont typeface="Arial"/>
              <a:buChar char="•"/>
              <a:defRPr sz="1400"/>
            </a:lvl2pPr>
            <a:lvl3pPr>
              <a:defRPr sz="1400"/>
            </a:lvl3pPr>
            <a:lvl4pPr>
              <a:defRPr sz="1400"/>
            </a:lvl4pPr>
            <a:lvl5pPr>
              <a:defRPr sz="14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r>
              <a:rPr lang="en-US" dirty="0"/>
              <a:t/>
            </a:r>
            <a:br>
              <a:rPr lang="en-US" dirty="0"/>
            </a:br>
            <a:endParaRPr lang="en-US" dirty="0" smtClean="0"/>
          </a:p>
        </p:txBody>
      </p:sp>
    </p:spTree>
    <p:extLst>
      <p:ext uri="{BB962C8B-B14F-4D97-AF65-F5344CB8AC3E}">
        <p14:creationId xmlns:p14="http://schemas.microsoft.com/office/powerpoint/2010/main" val="967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173038" y="171291"/>
            <a:ext cx="8824912" cy="2818951"/>
          </a:xfrm>
          <a:prstGeom prst="rect">
            <a:avLst/>
          </a:prstGeom>
          <a:solidFill>
            <a:srgbClr val="00A0D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Narrow" pitchFamily="34" charset="0"/>
              <a:ea typeface="ＭＳ Ｐゴシック"/>
              <a:cs typeface="ＭＳ Ｐゴシック"/>
            </a:endParaRPr>
          </a:p>
        </p:txBody>
      </p:sp>
      <p:sp>
        <p:nvSpPr>
          <p:cNvPr id="4" name="Rectangle 3"/>
          <p:cNvSpPr/>
          <p:nvPr userDrawn="1"/>
        </p:nvSpPr>
        <p:spPr>
          <a:xfrm>
            <a:off x="159544" y="3088067"/>
            <a:ext cx="8824912" cy="18635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
          <p:cNvSpPr>
            <a:spLocks noGrp="1"/>
          </p:cNvSpPr>
          <p:nvPr>
            <p:ph type="body" sz="quarter" idx="10" hasCustomPrompt="1"/>
          </p:nvPr>
        </p:nvSpPr>
        <p:spPr>
          <a:xfrm>
            <a:off x="276458" y="1119569"/>
            <a:ext cx="8127828" cy="1687641"/>
          </a:xfrm>
          <a:noFill/>
          <a:ln w="9525">
            <a:noFill/>
            <a:miter lim="800000"/>
            <a:headEnd/>
            <a:tailEnd/>
          </a:ln>
        </p:spPr>
        <p:txBody>
          <a:bodyPr wrap="square" tIns="91440" anchor="b" anchorCtr="0">
            <a:spAutoFit/>
          </a:bodyPr>
          <a:lstStyle>
            <a:lvl1pPr marL="0" indent="0" algn="l" rtl="0" fontAlgn="base">
              <a:lnSpc>
                <a:spcPts val="6000"/>
              </a:lnSpc>
              <a:spcBef>
                <a:spcPct val="0"/>
              </a:spcBef>
              <a:spcAft>
                <a:spcPct val="0"/>
              </a:spcAft>
              <a:buNone/>
              <a:defRPr lang="en-US" sz="5400" b="1" kern="1200" dirty="0" smtClean="0">
                <a:solidFill>
                  <a:srgbClr val="FFFFFF"/>
                </a:solidFill>
                <a:latin typeface="Arial"/>
                <a:ea typeface="ＭＳ Ｐゴシック" pitchFamily="34" charset="-128"/>
                <a:cs typeface="+mn-cs"/>
              </a:defRPr>
            </a:lvl1pPr>
          </a:lstStyle>
          <a:p>
            <a:pPr lvl="0"/>
            <a:r>
              <a:rPr lang="en-US" dirty="0" smtClean="0"/>
              <a:t>CLICK TO EDIT MASTER TEXT STYLES</a:t>
            </a:r>
            <a:endParaRPr lang="en-US" dirty="0"/>
          </a:p>
        </p:txBody>
      </p:sp>
      <p:grpSp>
        <p:nvGrpSpPr>
          <p:cNvPr id="6" name="Group 4"/>
          <p:cNvGrpSpPr>
            <a:grpSpLocks/>
          </p:cNvGrpSpPr>
          <p:nvPr userDrawn="1"/>
        </p:nvGrpSpPr>
        <p:grpSpPr bwMode="auto">
          <a:xfrm>
            <a:off x="8378833" y="222253"/>
            <a:ext cx="536575" cy="539750"/>
            <a:chOff x="1633" y="1249"/>
            <a:chExt cx="2614" cy="2614"/>
          </a:xfrm>
        </p:grpSpPr>
        <p:sp>
          <p:nvSpPr>
            <p:cNvPr id="7"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8"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255722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8686800"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Tree>
    <p:extLst>
      <p:ext uri="{BB962C8B-B14F-4D97-AF65-F5344CB8AC3E}">
        <p14:creationId xmlns:p14="http://schemas.microsoft.com/office/powerpoint/2010/main" val="310199103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4555677"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
        <p:nvSpPr>
          <p:cNvPr id="8" name="Picture Placeholder 4"/>
          <p:cNvSpPr>
            <a:spLocks noGrp="1"/>
          </p:cNvSpPr>
          <p:nvPr>
            <p:ph type="pic" sz="quarter" idx="12"/>
          </p:nvPr>
        </p:nvSpPr>
        <p:spPr>
          <a:xfrm>
            <a:off x="4927170" y="2322841"/>
            <a:ext cx="3923146" cy="1238121"/>
          </a:xfrm>
        </p:spPr>
        <p:txBody>
          <a:bodyPr/>
          <a:lstStyle/>
          <a:p>
            <a:endParaRPr lang="en-US" dirty="0"/>
          </a:p>
        </p:txBody>
      </p:sp>
      <p:sp>
        <p:nvSpPr>
          <p:cNvPr id="9" name="Picture Placeholder 4"/>
          <p:cNvSpPr>
            <a:spLocks noGrp="1"/>
          </p:cNvSpPr>
          <p:nvPr>
            <p:ph type="pic" sz="quarter" idx="13"/>
          </p:nvPr>
        </p:nvSpPr>
        <p:spPr>
          <a:xfrm>
            <a:off x="4927170" y="3672345"/>
            <a:ext cx="3923146" cy="1238121"/>
          </a:xfrm>
        </p:spPr>
        <p:txBody>
          <a:bodyPr/>
          <a:lstStyle/>
          <a:p>
            <a:endParaRPr lang="en-US" dirty="0"/>
          </a:p>
        </p:txBody>
      </p:sp>
    </p:spTree>
    <p:extLst>
      <p:ext uri="{BB962C8B-B14F-4D97-AF65-F5344CB8AC3E}">
        <p14:creationId xmlns:p14="http://schemas.microsoft.com/office/powerpoint/2010/main" val="192147485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Picture Placeholder 4"/>
          <p:cNvSpPr>
            <a:spLocks noGrp="1"/>
          </p:cNvSpPr>
          <p:nvPr>
            <p:ph type="pic" sz="quarter" idx="12"/>
          </p:nvPr>
        </p:nvSpPr>
        <p:spPr>
          <a:xfrm>
            <a:off x="4927170" y="1036945"/>
            <a:ext cx="3923146" cy="3818182"/>
          </a:xfrm>
        </p:spPr>
        <p:txBody>
          <a:bodyPr/>
          <a:lstStyle/>
          <a:p>
            <a:endParaRPr lang="en-US" dirty="0"/>
          </a:p>
        </p:txBody>
      </p:sp>
      <p:sp>
        <p:nvSpPr>
          <p:cNvPr id="10"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11"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Tree>
    <p:extLst>
      <p:ext uri="{BB962C8B-B14F-4D97-AF65-F5344CB8AC3E}">
        <p14:creationId xmlns:p14="http://schemas.microsoft.com/office/powerpoint/2010/main" val="293646652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
        <p:nvSpPr>
          <p:cNvPr id="8" name="Picture Placeholder 4"/>
          <p:cNvSpPr>
            <a:spLocks noGrp="1"/>
          </p:cNvSpPr>
          <p:nvPr>
            <p:ph type="pic" sz="quarter" idx="12"/>
          </p:nvPr>
        </p:nvSpPr>
        <p:spPr>
          <a:xfrm>
            <a:off x="4927170" y="1036944"/>
            <a:ext cx="3923146" cy="1173590"/>
          </a:xfrm>
        </p:spPr>
        <p:txBody>
          <a:bodyPr/>
          <a:lstStyle/>
          <a:p>
            <a:endParaRPr lang="en-US" dirty="0"/>
          </a:p>
        </p:txBody>
      </p:sp>
      <p:sp>
        <p:nvSpPr>
          <p:cNvPr id="9" name="Picture Placeholder 4"/>
          <p:cNvSpPr>
            <a:spLocks noGrp="1"/>
          </p:cNvSpPr>
          <p:nvPr>
            <p:ph type="pic" sz="quarter" idx="13"/>
          </p:nvPr>
        </p:nvSpPr>
        <p:spPr>
          <a:xfrm>
            <a:off x="4927170" y="2282881"/>
            <a:ext cx="1929072" cy="1366508"/>
          </a:xfrm>
        </p:spPr>
        <p:txBody>
          <a:bodyPr/>
          <a:lstStyle/>
          <a:p>
            <a:endParaRPr lang="en-US" dirty="0"/>
          </a:p>
        </p:txBody>
      </p:sp>
      <p:sp>
        <p:nvSpPr>
          <p:cNvPr id="10" name="Picture Placeholder 4"/>
          <p:cNvSpPr>
            <a:spLocks noGrp="1"/>
          </p:cNvSpPr>
          <p:nvPr>
            <p:ph type="pic" sz="quarter" idx="14"/>
          </p:nvPr>
        </p:nvSpPr>
        <p:spPr>
          <a:xfrm>
            <a:off x="6928582" y="2282881"/>
            <a:ext cx="1921734" cy="1366508"/>
          </a:xfrm>
        </p:spPr>
        <p:txBody>
          <a:bodyPr/>
          <a:lstStyle/>
          <a:p>
            <a:endParaRPr lang="en-US" dirty="0"/>
          </a:p>
        </p:txBody>
      </p:sp>
      <p:sp>
        <p:nvSpPr>
          <p:cNvPr id="11" name="Picture Placeholder 4"/>
          <p:cNvSpPr>
            <a:spLocks noGrp="1"/>
          </p:cNvSpPr>
          <p:nvPr>
            <p:ph type="pic" sz="quarter" idx="15"/>
          </p:nvPr>
        </p:nvSpPr>
        <p:spPr>
          <a:xfrm>
            <a:off x="4927170" y="3729769"/>
            <a:ext cx="3923146" cy="1173590"/>
          </a:xfrm>
        </p:spPr>
        <p:txBody>
          <a:bodyPr/>
          <a:lstStyle/>
          <a:p>
            <a:endParaRPr lang="en-US" dirty="0"/>
          </a:p>
        </p:txBody>
      </p:sp>
    </p:spTree>
    <p:extLst>
      <p:ext uri="{BB962C8B-B14F-4D97-AF65-F5344CB8AC3E}">
        <p14:creationId xmlns:p14="http://schemas.microsoft.com/office/powerpoint/2010/main" val="3157788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Grp="1" noChangeArrowheads="1"/>
          </p:cNvSpPr>
          <p:nvPr>
            <p:ph type="body" idx="1"/>
          </p:nvPr>
        </p:nvSpPr>
        <p:spPr bwMode="auto">
          <a:xfrm>
            <a:off x="242889" y="1009653"/>
            <a:ext cx="8607425" cy="3893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p:cNvGrpSpPr>
          <p:nvPr userDrawn="1"/>
        </p:nvGrpSpPr>
        <p:grpSpPr bwMode="auto">
          <a:xfrm>
            <a:off x="8378833" y="222253"/>
            <a:ext cx="536575" cy="539750"/>
            <a:chOff x="1633" y="1249"/>
            <a:chExt cx="2614" cy="2614"/>
          </a:xfrm>
        </p:grpSpPr>
        <p:sp>
          <p:nvSpPr>
            <p:cNvPr id="9"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10"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
        <p:nvSpPr>
          <p:cNvPr id="11" name="Title Placeholder 10"/>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5" r:id="rId2"/>
    <p:sldLayoutId id="2147493466" r:id="rId3"/>
    <p:sldLayoutId id="2147493458" r:id="rId4"/>
    <p:sldLayoutId id="2147493459" r:id="rId5"/>
    <p:sldLayoutId id="2147493461" r:id="rId6"/>
    <p:sldLayoutId id="2147493462" r:id="rId7"/>
    <p:sldLayoutId id="2147493463" r:id="rId8"/>
    <p:sldLayoutId id="2147493464" r:id="rId9"/>
  </p:sldLayoutIdLst>
  <p:txStyles>
    <p:titleStyle>
      <a:lvl1pPr algn="l" defTabSz="457200" rtl="0" eaLnBrk="1" latinLnBrk="0" hangingPunct="1">
        <a:spcBef>
          <a:spcPct val="0"/>
        </a:spcBef>
        <a:buNone/>
        <a:defRPr sz="3600" b="1" kern="1200">
          <a:solidFill>
            <a:srgbClr val="009FE0"/>
          </a:solidFill>
          <a:latin typeface="Arial"/>
          <a:ea typeface="+mj-ea"/>
          <a:cs typeface="Arial"/>
        </a:defRPr>
      </a:lvl1pPr>
    </p:titleStyle>
    <p:body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shurab/Rhoconnect-Push-Demo" TargetMode="External"/><Relationship Id="rId3" Type="http://schemas.openxmlformats.org/officeDocument/2006/relationships/hyperlink" Target="http://docs.rhomobile.com/en/5.0.0/rhoconnect/push-client-setu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192.168.1.8:929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omeappname:localhost:867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ctor-Smart-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58" y="856074"/>
            <a:ext cx="3901735" cy="2982911"/>
          </a:xfrm>
          <a:prstGeom prst="rect">
            <a:avLst/>
          </a:prstGeom>
        </p:spPr>
      </p:pic>
      <p:sp>
        <p:nvSpPr>
          <p:cNvPr id="6" name="Title 5"/>
          <p:cNvSpPr>
            <a:spLocks noGrp="1"/>
          </p:cNvSpPr>
          <p:nvPr>
            <p:ph type="title"/>
          </p:nvPr>
        </p:nvSpPr>
        <p:spPr>
          <a:xfrm>
            <a:off x="173039" y="1402969"/>
            <a:ext cx="4939002" cy="1204945"/>
          </a:xfrm>
        </p:spPr>
        <p:txBody>
          <a:bodyPr/>
          <a:lstStyle/>
          <a:p>
            <a:pPr>
              <a:lnSpc>
                <a:spcPct val="90000"/>
              </a:lnSpc>
            </a:pPr>
            <a:r>
              <a:rPr lang="en-US" sz="4400" b="1" dirty="0" smtClean="0"/>
              <a:t>APP</a:t>
            </a:r>
            <a:r>
              <a:rPr lang="en-US" sz="4400" b="0" dirty="0" smtClean="0"/>
              <a:t>FORUM</a:t>
            </a:r>
            <a:r>
              <a:rPr lang="en-US" sz="4400" b="1" dirty="0" smtClean="0"/>
              <a:t>2014</a:t>
            </a:r>
            <a:r>
              <a:rPr lang="en-US" sz="4400" dirty="0" smtClean="0"/>
              <a:t/>
            </a:r>
            <a:br>
              <a:rPr lang="en-US" sz="4400" dirty="0" smtClean="0"/>
            </a:br>
            <a:r>
              <a:rPr lang="en-US" sz="1800" b="0" dirty="0" smtClean="0"/>
              <a:t>Helping the developer community build </a:t>
            </a:r>
            <a:br>
              <a:rPr lang="en-US" sz="1800" b="0" dirty="0" smtClean="0"/>
            </a:br>
            <a:r>
              <a:rPr lang="en-US" sz="1800" b="0" dirty="0" smtClean="0"/>
              <a:t>next-generation, multi-platform apps.</a:t>
            </a:r>
            <a:endParaRPr lang="en-US" sz="1800" b="0" dirty="0"/>
          </a:p>
        </p:txBody>
      </p:sp>
      <p:sp>
        <p:nvSpPr>
          <p:cNvPr id="8" name="Title 5"/>
          <p:cNvSpPr txBox="1">
            <a:spLocks/>
          </p:cNvSpPr>
          <p:nvPr/>
        </p:nvSpPr>
        <p:spPr bwMode="auto">
          <a:xfrm>
            <a:off x="173038" y="4507860"/>
            <a:ext cx="874236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chemeClr val="tx1"/>
                </a:solidFill>
                <a:latin typeface="Arial"/>
                <a:ea typeface="ＭＳ Ｐゴシック" pitchFamily="34" charset="-128"/>
                <a:cs typeface="Arial"/>
              </a:defRPr>
            </a:lvl1pPr>
          </a:lstStyle>
          <a:p>
            <a:r>
              <a:rPr lang="en-US" sz="1800" dirty="0" smtClean="0">
                <a:solidFill>
                  <a:schemeClr val="bg1"/>
                </a:solidFill>
              </a:rPr>
              <a:t>SCHAUMBURG, ILLINOIS | SEPTEMBER 8-10</a:t>
            </a:r>
            <a:endParaRPr lang="en-US" sz="1800" dirty="0">
              <a:solidFill>
                <a:schemeClr val="bg1"/>
              </a:solidFill>
            </a:endParaRPr>
          </a:p>
        </p:txBody>
      </p:sp>
    </p:spTree>
    <p:extLst>
      <p:ext uri="{BB962C8B-B14F-4D97-AF65-F5344CB8AC3E}">
        <p14:creationId xmlns:p14="http://schemas.microsoft.com/office/powerpoint/2010/main" val="288775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33187317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Questions?</a:t>
            </a:r>
            <a:endParaRPr lang="en-US" dirty="0"/>
          </a:p>
        </p:txBody>
      </p:sp>
    </p:spTree>
    <p:extLst>
      <p:ext uri="{BB962C8B-B14F-4D97-AF65-F5344CB8AC3E}">
        <p14:creationId xmlns:p14="http://schemas.microsoft.com/office/powerpoint/2010/main" val="18442087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Links</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err="1" smtClean="0"/>
              <a:t>Github</a:t>
            </a:r>
            <a:r>
              <a:rPr lang="en-US" dirty="0" smtClean="0"/>
              <a:t> repository</a:t>
            </a:r>
          </a:p>
          <a:p>
            <a:pPr marL="1028700" lvl="1"/>
            <a:r>
              <a:rPr lang="en-US" dirty="0">
                <a:hlinkClick r:id="rId2"/>
              </a:rPr>
              <a:t>https://github.com/shurab/Rhoconnect-Push-</a:t>
            </a:r>
            <a:r>
              <a:rPr lang="en-US" dirty="0" smtClean="0">
                <a:hlinkClick r:id="rId2"/>
              </a:rPr>
              <a:t>Demo</a:t>
            </a:r>
            <a:endParaRPr lang="en-US" dirty="0" smtClean="0"/>
          </a:p>
          <a:p>
            <a:pPr marL="285750" indent="-285750">
              <a:buFont typeface="Arial"/>
              <a:buChar char="•"/>
            </a:pPr>
            <a:r>
              <a:rPr lang="en-US" dirty="0" err="1" smtClean="0"/>
              <a:t>RhoMobile</a:t>
            </a:r>
            <a:r>
              <a:rPr lang="en-US" dirty="0"/>
              <a:t> </a:t>
            </a:r>
            <a:r>
              <a:rPr lang="en-US" dirty="0" smtClean="0"/>
              <a:t>documentation</a:t>
            </a:r>
          </a:p>
          <a:p>
            <a:pPr marL="1028700" lvl="1"/>
            <a:r>
              <a:rPr lang="en-US" dirty="0">
                <a:hlinkClick r:id="rId3"/>
              </a:rPr>
              <a:t>http://docs.rhomobile.com</a:t>
            </a:r>
            <a:r>
              <a:rPr lang="en-US">
                <a:hlinkClick r:id="rId3"/>
              </a:rPr>
              <a:t>/en/5.0.0/rhoconnect/push-client-</a:t>
            </a:r>
            <a:r>
              <a:rPr lang="en-US" smtClean="0">
                <a:hlinkClick r:id="rId3"/>
              </a:rPr>
              <a:t>setup</a:t>
            </a:r>
            <a:r>
              <a:rPr lang="en-US" smtClean="0"/>
              <a:t> </a:t>
            </a:r>
            <a:endParaRPr lang="en-US"/>
          </a:p>
          <a:p>
            <a:pPr marL="1028700" lvl="1"/>
            <a:endParaRPr lang="en-US" dirty="0" smtClean="0"/>
          </a:p>
          <a:p>
            <a:pPr marL="1028700" lvl="1"/>
            <a:endParaRPr lang="en-US" dirty="0"/>
          </a:p>
        </p:txBody>
      </p:sp>
      <p:sp>
        <p:nvSpPr>
          <p:cNvPr id="4" name="TextBox 3"/>
          <p:cNvSpPr txBox="1"/>
          <p:nvPr/>
        </p:nvSpPr>
        <p:spPr>
          <a:xfrm>
            <a:off x="1254985" y="152679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776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038" y="1046325"/>
            <a:ext cx="8742362" cy="769441"/>
          </a:xfrm>
        </p:spPr>
        <p:txBody>
          <a:bodyPr/>
          <a:lstStyle/>
          <a:p>
            <a:r>
              <a:rPr lang="en-US" dirty="0" smtClean="0"/>
              <a:t>THANK YOU</a:t>
            </a:r>
            <a:endParaRPr lang="en-US" dirty="0"/>
          </a:p>
        </p:txBody>
      </p:sp>
      <p:sp>
        <p:nvSpPr>
          <p:cNvPr id="3" name="TextBox 2"/>
          <p:cNvSpPr txBox="1"/>
          <p:nvPr/>
        </p:nvSpPr>
        <p:spPr>
          <a:xfrm>
            <a:off x="297459" y="2849236"/>
            <a:ext cx="7951304" cy="830997"/>
          </a:xfrm>
          <a:prstGeom prst="rect">
            <a:avLst/>
          </a:prstGeom>
          <a:noFill/>
        </p:spPr>
        <p:txBody>
          <a:bodyPr wrap="square" rtlCol="0">
            <a:spAutoFit/>
          </a:bodyPr>
          <a:lstStyle/>
          <a:p>
            <a:r>
              <a:rPr lang="en-US" sz="4800" smtClean="0">
                <a:solidFill>
                  <a:schemeClr val="bg1"/>
                </a:solidFill>
              </a:rPr>
              <a:t>http:</a:t>
            </a:r>
            <a:r>
              <a:rPr lang="en-US" sz="4800" dirty="0" smtClean="0">
                <a:solidFill>
                  <a:schemeClr val="bg1"/>
                </a:solidFill>
              </a:rPr>
              <a:t>//</a:t>
            </a:r>
            <a:r>
              <a:rPr lang="en-US" sz="4800" dirty="0" err="1" smtClean="0">
                <a:solidFill>
                  <a:schemeClr val="bg1"/>
                </a:solidFill>
              </a:rPr>
              <a:t>bit.ly</a:t>
            </a:r>
            <a:r>
              <a:rPr lang="en-US" sz="4800" dirty="0" smtClean="0">
                <a:solidFill>
                  <a:schemeClr val="bg1"/>
                </a:solidFill>
              </a:rPr>
              <a:t>/msisession30</a:t>
            </a:r>
            <a:endParaRPr lang="en-US" sz="4800" dirty="0">
              <a:solidFill>
                <a:schemeClr val="bg1"/>
              </a:solidFill>
            </a:endParaRPr>
          </a:p>
        </p:txBody>
      </p:sp>
    </p:spTree>
    <p:extLst>
      <p:ext uri="{BB962C8B-B14F-4D97-AF65-F5344CB8AC3E}">
        <p14:creationId xmlns:p14="http://schemas.microsoft.com/office/powerpoint/2010/main" val="33968524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038" y="961687"/>
            <a:ext cx="8742362" cy="938719"/>
          </a:xfrm>
        </p:spPr>
        <p:txBody>
          <a:bodyPr/>
          <a:lstStyle/>
          <a:p>
            <a:pPr>
              <a:lnSpc>
                <a:spcPct val="80000"/>
              </a:lnSpc>
            </a:pPr>
            <a:r>
              <a:rPr lang="en-US" dirty="0" smtClean="0"/>
              <a:t>RhoConnect-Push</a:t>
            </a:r>
            <a:endParaRPr lang="en-US" dirty="0"/>
          </a:p>
        </p:txBody>
      </p:sp>
      <p:sp>
        <p:nvSpPr>
          <p:cNvPr id="6" name="Subtitle 5"/>
          <p:cNvSpPr>
            <a:spLocks noGrp="1"/>
          </p:cNvSpPr>
          <p:nvPr>
            <p:ph type="subTitle" idx="1"/>
          </p:nvPr>
        </p:nvSpPr>
        <p:spPr>
          <a:xfrm>
            <a:off x="158524" y="2886114"/>
            <a:ext cx="8835772" cy="382156"/>
          </a:xfrm>
        </p:spPr>
        <p:txBody>
          <a:bodyPr/>
          <a:lstStyle/>
          <a:p>
            <a:pPr>
              <a:buNone/>
            </a:pPr>
            <a:r>
              <a:rPr lang="en-US" dirty="0" smtClean="0">
                <a:latin typeface="Arial"/>
              </a:rPr>
              <a:t>Alex </a:t>
            </a:r>
            <a:r>
              <a:rPr lang="en-US" dirty="0" err="1" smtClean="0">
                <a:latin typeface="Arial"/>
              </a:rPr>
              <a:t>Babichev</a:t>
            </a:r>
            <a:r>
              <a:rPr lang="en-US" dirty="0" smtClean="0">
                <a:latin typeface="Arial"/>
              </a:rPr>
              <a:t> &amp; Mike Toews | RhoConnect-Push</a:t>
            </a:r>
            <a:endParaRPr lang="en-US" dirty="0">
              <a:latin typeface="Arial"/>
            </a:endParaRPr>
          </a:p>
        </p:txBody>
      </p:sp>
    </p:spTree>
    <p:extLst>
      <p:ext uri="{BB962C8B-B14F-4D97-AF65-F5344CB8AC3E}">
        <p14:creationId xmlns:p14="http://schemas.microsoft.com/office/powerpoint/2010/main" val="159804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Introduction</a:t>
            </a:r>
            <a:endParaRPr lang="en-US" sz="4400" dirty="0"/>
          </a:p>
        </p:txBody>
      </p:sp>
      <p:sp>
        <p:nvSpPr>
          <p:cNvPr id="4" name="Content Placeholder 3"/>
          <p:cNvSpPr>
            <a:spLocks noGrp="1"/>
          </p:cNvSpPr>
          <p:nvPr>
            <p:ph idx="1"/>
          </p:nvPr>
        </p:nvSpPr>
        <p:spPr/>
        <p:txBody>
          <a:bodyPr/>
          <a:lstStyle/>
          <a:p>
            <a:pPr marL="231775" lvl="0" indent="-231775"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Problem Statement:</a:t>
            </a:r>
          </a:p>
          <a:p>
            <a:pPr marL="285750" lvl="0" indent="-285750" defTabSz="914400" eaLnBrk="0" fontAlgn="base" hangingPunct="0">
              <a:spcBef>
                <a:spcPts val="500"/>
              </a:spcBef>
              <a:spcAft>
                <a:spcPct val="0"/>
              </a:spcAft>
              <a:buClr>
                <a:srgbClr val="A2B222"/>
              </a:buClr>
              <a:buFont typeface="Arial"/>
              <a:buChar char="•"/>
            </a:pPr>
            <a:r>
              <a:rPr lang="en-US" kern="0" dirty="0" smtClean="0">
                <a:solidFill>
                  <a:srgbClr val="000000"/>
                </a:solidFill>
                <a:ea typeface="ＭＳ Ｐゴシック" charset="-128"/>
                <a:cs typeface="ＭＳ Ｐゴシック" charset="-128"/>
              </a:rPr>
              <a:t>How do you provide push notification service for client devices inside of a closed network environment.</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No access to GCM (Google Cloud Messaging)</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Windows Mobile/CE do not have native push capability</a:t>
            </a:r>
          </a:p>
          <a:p>
            <a:pPr marL="1028700" lvl="1" defTabSz="914400" eaLnBrk="0" fontAlgn="base" hangingPunct="0">
              <a:spcBef>
                <a:spcPts val="500"/>
              </a:spcBef>
              <a:spcAft>
                <a:spcPct val="0"/>
              </a:spcAft>
              <a:buClr>
                <a:srgbClr val="A2B222"/>
              </a:buClr>
            </a:pPr>
            <a:endParaRPr lang="en-US" kern="0" dirty="0">
              <a:solidFill>
                <a:srgbClr val="000000"/>
              </a:solidFill>
              <a:ea typeface="ＭＳ Ｐゴシック" charset="-128"/>
              <a:cs typeface="ＭＳ Ｐゴシック" charset="-128"/>
            </a:endParaRPr>
          </a:p>
          <a:p>
            <a:r>
              <a:rPr lang="en-US" dirty="0"/>
              <a:t>Answer</a:t>
            </a:r>
          </a:p>
          <a:p>
            <a:pPr marL="285750" indent="-285750">
              <a:buFont typeface="Arial"/>
              <a:buChar char="•"/>
            </a:pPr>
            <a:r>
              <a:rPr lang="en-US" dirty="0"/>
              <a:t>RhoConnect using Push Notifications</a:t>
            </a:r>
          </a:p>
          <a:p>
            <a:pPr marL="1028700" lvl="1"/>
            <a:r>
              <a:rPr lang="en-US" dirty="0" smtClean="0"/>
              <a:t>Can </a:t>
            </a:r>
            <a:r>
              <a:rPr lang="en-US" dirty="0"/>
              <a:t>be run locally behind firewall, or publically</a:t>
            </a:r>
            <a:r>
              <a:rPr lang="en-US" dirty="0" smtClean="0"/>
              <a:t>.</a:t>
            </a:r>
          </a:p>
          <a:p>
            <a:pPr marL="1028700" lvl="1"/>
            <a:r>
              <a:rPr lang="en-US" dirty="0" smtClean="0"/>
              <a:t>Provides push capability for Windows Mobile/CE, and Android devices.</a:t>
            </a:r>
          </a:p>
          <a:p>
            <a:pPr marL="1428750" lvl="2"/>
            <a:endParaRPr lang="en-US" dirty="0"/>
          </a:p>
          <a:p>
            <a:pPr marL="1028700" lvl="1"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a:p>
            <a:pPr marL="231775" lvl="0" indent="-231775"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p:txBody>
      </p:sp>
    </p:spTree>
    <p:extLst>
      <p:ext uri="{BB962C8B-B14F-4D97-AF65-F5344CB8AC3E}">
        <p14:creationId xmlns:p14="http://schemas.microsoft.com/office/powerpoint/2010/main" val="2009388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addition flow</a:t>
            </a:r>
            <a:endParaRPr lang="en-US" dirty="0"/>
          </a:p>
        </p:txBody>
      </p:sp>
      <p:sp>
        <p:nvSpPr>
          <p:cNvPr id="3" name="Content Placeholder 2"/>
          <p:cNvSpPr>
            <a:spLocks noGrp="1"/>
          </p:cNvSpPr>
          <p:nvPr>
            <p:ph idx="1"/>
          </p:nvPr>
        </p:nvSpPr>
        <p:spPr>
          <a:xfrm>
            <a:off x="242891" y="894525"/>
            <a:ext cx="8607425" cy="3985583"/>
          </a:xfrm>
        </p:spPr>
        <p:txBody>
          <a:bodyPr/>
          <a:lstStyle/>
          <a:p>
            <a:endParaRPr lang="en-US" dirty="0" smtClean="0"/>
          </a:p>
          <a:p>
            <a:endParaRPr lang="en-US" dirty="0"/>
          </a:p>
        </p:txBody>
      </p:sp>
      <p:sp>
        <p:nvSpPr>
          <p:cNvPr id="4" name="Rectangle 3"/>
          <p:cNvSpPr/>
          <p:nvPr/>
        </p:nvSpPr>
        <p:spPr>
          <a:xfrm>
            <a:off x="485912" y="1645478"/>
            <a:ext cx="2595217" cy="301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Oval 4"/>
          <p:cNvSpPr/>
          <p:nvPr/>
        </p:nvSpPr>
        <p:spPr>
          <a:xfrm>
            <a:off x="938696" y="1965739"/>
            <a:ext cx="1579217"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6" name="Oval 5"/>
          <p:cNvSpPr/>
          <p:nvPr/>
        </p:nvSpPr>
        <p:spPr>
          <a:xfrm>
            <a:off x="806174" y="3059044"/>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7" name="Rectangle 6"/>
          <p:cNvSpPr/>
          <p:nvPr/>
        </p:nvSpPr>
        <p:spPr>
          <a:xfrm>
            <a:off x="4622525" y="119269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8" name="Rectangle 7"/>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 name="Rectangle 9"/>
          <p:cNvSpPr/>
          <p:nvPr/>
        </p:nvSpPr>
        <p:spPr>
          <a:xfrm>
            <a:off x="853382" y="4240344"/>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1" name="Rectangle 10"/>
          <p:cNvSpPr/>
          <p:nvPr/>
        </p:nvSpPr>
        <p:spPr>
          <a:xfrm>
            <a:off x="6118255" y="3986696"/>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cxnSp>
        <p:nvCxnSpPr>
          <p:cNvPr id="13" name="Elbow Connector 12"/>
          <p:cNvCxnSpPr>
            <a:stCxn id="4" idx="0"/>
            <a:endCxn id="7" idx="0"/>
          </p:cNvCxnSpPr>
          <p:nvPr/>
        </p:nvCxnSpPr>
        <p:spPr>
          <a:xfrm rot="5400000" flipH="1" flipV="1">
            <a:off x="3517762" y="-541545"/>
            <a:ext cx="452782" cy="3921264"/>
          </a:xfrm>
          <a:prstGeom prst="bentConnector3">
            <a:avLst>
              <a:gd name="adj1" fmla="val 150488"/>
            </a:avLst>
          </a:prstGeom>
          <a:ln>
            <a:tailEnd type="arrow"/>
          </a:ln>
        </p:spPr>
        <p:style>
          <a:lnRef idx="2">
            <a:schemeClr val="accent3"/>
          </a:lnRef>
          <a:fillRef idx="0">
            <a:schemeClr val="accent3"/>
          </a:fillRef>
          <a:effectRef idx="1">
            <a:schemeClr val="accent3"/>
          </a:effectRef>
          <a:fontRef idx="minor">
            <a:schemeClr val="tx1"/>
          </a:fontRef>
        </p:style>
      </p:cxnSp>
      <p:sp>
        <p:nvSpPr>
          <p:cNvPr id="19" name="Rectangle 18"/>
          <p:cNvSpPr/>
          <p:nvPr/>
        </p:nvSpPr>
        <p:spPr>
          <a:xfrm>
            <a:off x="1783521" y="944219"/>
            <a:ext cx="1612348" cy="2540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Register Device</a:t>
            </a:r>
            <a:endParaRPr lang="en-US" dirty="0"/>
          </a:p>
        </p:txBody>
      </p:sp>
      <p:cxnSp>
        <p:nvCxnSpPr>
          <p:cNvPr id="21" name="Elbow Connector 20"/>
          <p:cNvCxnSpPr>
            <a:stCxn id="7" idx="1"/>
          </p:cNvCxnSpPr>
          <p:nvPr/>
        </p:nvCxnSpPr>
        <p:spPr>
          <a:xfrm rot="10800000" flipV="1">
            <a:off x="2005219" y="1882913"/>
            <a:ext cx="2617306" cy="82826"/>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Rectangle 21"/>
          <p:cNvSpPr/>
          <p:nvPr/>
        </p:nvSpPr>
        <p:spPr>
          <a:xfrm>
            <a:off x="3395869" y="1634436"/>
            <a:ext cx="916609" cy="2374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Sync</a:t>
            </a:r>
            <a:endParaRPr lang="en-US" dirty="0"/>
          </a:p>
        </p:txBody>
      </p:sp>
      <p:sp>
        <p:nvSpPr>
          <p:cNvPr id="23" name="Rectangle 22"/>
          <p:cNvSpPr/>
          <p:nvPr/>
        </p:nvSpPr>
        <p:spPr>
          <a:xfrm>
            <a:off x="5974522" y="3191565"/>
            <a:ext cx="2131391" cy="6184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push queue</a:t>
            </a:r>
            <a:endParaRPr lang="en-US" dirty="0"/>
          </a:p>
        </p:txBody>
      </p:sp>
      <p:cxnSp>
        <p:nvCxnSpPr>
          <p:cNvPr id="27" name="Elbow Connector 26"/>
          <p:cNvCxnSpPr>
            <a:stCxn id="7" idx="3"/>
          </p:cNvCxnSpPr>
          <p:nvPr/>
        </p:nvCxnSpPr>
        <p:spPr>
          <a:xfrm>
            <a:off x="6787045" y="1882913"/>
            <a:ext cx="1318868" cy="1154044"/>
          </a:xfrm>
          <a:prstGeom prst="bentConnector3">
            <a:avLst>
              <a:gd name="adj1" fmla="val 101078"/>
            </a:avLst>
          </a:prstGeom>
          <a:ln>
            <a:tailEnd type="arrow"/>
          </a:ln>
        </p:spPr>
        <p:style>
          <a:lnRef idx="2">
            <a:schemeClr val="accent3"/>
          </a:lnRef>
          <a:fillRef idx="0">
            <a:schemeClr val="accent3"/>
          </a:fillRef>
          <a:effectRef idx="1">
            <a:schemeClr val="accent3"/>
          </a:effectRef>
          <a:fontRef idx="minor">
            <a:schemeClr val="tx1"/>
          </a:fontRef>
        </p:style>
      </p:cxnSp>
      <p:sp>
        <p:nvSpPr>
          <p:cNvPr id="50" name="Rectangle 49"/>
          <p:cNvSpPr/>
          <p:nvPr/>
        </p:nvSpPr>
        <p:spPr>
          <a:xfrm>
            <a:off x="7045739" y="1557130"/>
            <a:ext cx="1223468" cy="31474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Add Device</a:t>
            </a:r>
            <a:endParaRPr lang="en-US" dirty="0"/>
          </a:p>
        </p:txBody>
      </p:sp>
    </p:spTree>
    <p:extLst>
      <p:ext uri="{BB962C8B-B14F-4D97-AF65-F5344CB8AC3E}">
        <p14:creationId xmlns:p14="http://schemas.microsoft.com/office/powerpoint/2010/main" val="42128672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a:t>
            </a:r>
            <a:endParaRPr lang="en-US" dirty="0"/>
          </a:p>
        </p:txBody>
      </p:sp>
      <p:sp>
        <p:nvSpPr>
          <p:cNvPr id="6" name="Rectangle 5"/>
          <p:cNvSpPr/>
          <p:nvPr/>
        </p:nvSpPr>
        <p:spPr>
          <a:xfrm>
            <a:off x="485912" y="1359406"/>
            <a:ext cx="2595217" cy="339927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7" name="Oval 6"/>
          <p:cNvSpPr/>
          <p:nvPr/>
        </p:nvSpPr>
        <p:spPr>
          <a:xfrm>
            <a:off x="779939" y="1550949"/>
            <a:ext cx="1892581"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8" name="Oval 7"/>
          <p:cNvSpPr/>
          <p:nvPr/>
        </p:nvSpPr>
        <p:spPr>
          <a:xfrm>
            <a:off x="706781" y="3721652"/>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9" name="Rectangle 8"/>
          <p:cNvSpPr/>
          <p:nvPr/>
        </p:nvSpPr>
        <p:spPr>
          <a:xfrm>
            <a:off x="5974522" y="103190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10" name="Rectangle 9"/>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Rectangle 10"/>
          <p:cNvSpPr/>
          <p:nvPr/>
        </p:nvSpPr>
        <p:spPr>
          <a:xfrm>
            <a:off x="938696" y="4659996"/>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2" name="Rectangle 11"/>
          <p:cNvSpPr/>
          <p:nvPr/>
        </p:nvSpPr>
        <p:spPr>
          <a:xfrm>
            <a:off x="6179994" y="4472609"/>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sp>
        <p:nvSpPr>
          <p:cNvPr id="19" name="Content Placeholder 18"/>
          <p:cNvSpPr>
            <a:spLocks noGrp="1"/>
          </p:cNvSpPr>
          <p:nvPr>
            <p:ph idx="1"/>
          </p:nvPr>
        </p:nvSpPr>
        <p:spPr/>
        <p:txBody>
          <a:bodyPr/>
          <a:lstStyle/>
          <a:p>
            <a:endParaRPr lang="en-US" dirty="0" smtClean="0"/>
          </a:p>
          <a:p>
            <a:endParaRPr lang="en-US" dirty="0"/>
          </a:p>
        </p:txBody>
      </p:sp>
      <p:cxnSp>
        <p:nvCxnSpPr>
          <p:cNvPr id="24" name="Elbow Connector 23"/>
          <p:cNvCxnSpPr/>
          <p:nvPr/>
        </p:nvCxnSpPr>
        <p:spPr>
          <a:xfrm rot="5400000">
            <a:off x="4845412" y="2553889"/>
            <a:ext cx="2054749" cy="269739"/>
          </a:xfrm>
          <a:prstGeom prst="bentConnector4">
            <a:avLst>
              <a:gd name="adj1" fmla="val 553"/>
              <a:gd name="adj2" fmla="val 409927"/>
            </a:avLst>
          </a:prstGeom>
          <a:ln>
            <a:tailEnd type="arrow"/>
          </a:ln>
        </p:spPr>
        <p:style>
          <a:lnRef idx="2">
            <a:schemeClr val="accent3"/>
          </a:lnRef>
          <a:fillRef idx="0">
            <a:schemeClr val="accent3"/>
          </a:fillRef>
          <a:effectRef idx="1">
            <a:schemeClr val="accent3"/>
          </a:effectRef>
          <a:fontRef idx="minor">
            <a:schemeClr val="tx1"/>
          </a:fontRef>
        </p:style>
      </p:cxnSp>
      <p:sp>
        <p:nvSpPr>
          <p:cNvPr id="34" name="Rectangle 33"/>
          <p:cNvSpPr/>
          <p:nvPr/>
        </p:nvSpPr>
        <p:spPr>
          <a:xfrm>
            <a:off x="4185478" y="1047812"/>
            <a:ext cx="1192695" cy="61357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Push data to queue</a:t>
            </a:r>
            <a:endParaRPr lang="en-US" dirty="0"/>
          </a:p>
        </p:txBody>
      </p:sp>
      <p:sp>
        <p:nvSpPr>
          <p:cNvPr id="39" name="Rectangle 38"/>
          <p:cNvSpPr/>
          <p:nvPr/>
        </p:nvSpPr>
        <p:spPr>
          <a:xfrm>
            <a:off x="3732695" y="4141304"/>
            <a:ext cx="905565" cy="39721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Polling</a:t>
            </a:r>
            <a:endParaRPr lang="en-US" dirty="0"/>
          </a:p>
        </p:txBody>
      </p:sp>
      <p:cxnSp>
        <p:nvCxnSpPr>
          <p:cNvPr id="41" name="Straight Arrow Connector 40"/>
          <p:cNvCxnSpPr/>
          <p:nvPr/>
        </p:nvCxnSpPr>
        <p:spPr>
          <a:xfrm flipH="1" flipV="1">
            <a:off x="1646086" y="2412341"/>
            <a:ext cx="33130" cy="130379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 name="Oval 4"/>
          <p:cNvSpPr/>
          <p:nvPr/>
        </p:nvSpPr>
        <p:spPr>
          <a:xfrm>
            <a:off x="5838754" y="3342448"/>
            <a:ext cx="2187328" cy="9875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Specific Queue</a:t>
            </a:r>
            <a:endParaRPr lang="en-US" dirty="0"/>
          </a:p>
        </p:txBody>
      </p:sp>
      <p:sp>
        <p:nvSpPr>
          <p:cNvPr id="13" name="Rectangle 12"/>
          <p:cNvSpPr/>
          <p:nvPr/>
        </p:nvSpPr>
        <p:spPr>
          <a:xfrm>
            <a:off x="1679216" y="2889926"/>
            <a:ext cx="1319540" cy="54054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Data sent to app</a:t>
            </a:r>
            <a:endParaRPr lang="en-US" dirty="0"/>
          </a:p>
        </p:txBody>
      </p:sp>
      <p:cxnSp>
        <p:nvCxnSpPr>
          <p:cNvPr id="14" name="Straight Arrow Connector 13"/>
          <p:cNvCxnSpPr>
            <a:stCxn id="5" idx="2"/>
            <a:endCxn id="8" idx="6"/>
          </p:cNvCxnSpPr>
          <p:nvPr/>
        </p:nvCxnSpPr>
        <p:spPr>
          <a:xfrm flipH="1">
            <a:off x="2672520" y="3836212"/>
            <a:ext cx="3166234" cy="30509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56917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222065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a:t>
            </a:r>
            <a:r>
              <a:rPr lang="en-US" smtClean="0"/>
              <a:t>(client)</a:t>
            </a:r>
            <a:endParaRPr lang="en-US" dirty="0"/>
          </a:p>
        </p:txBody>
      </p:sp>
      <p:sp>
        <p:nvSpPr>
          <p:cNvPr id="3" name="Content Placeholder 2"/>
          <p:cNvSpPr>
            <a:spLocks noGrp="1"/>
          </p:cNvSpPr>
          <p:nvPr>
            <p:ph idx="1"/>
          </p:nvPr>
        </p:nvSpPr>
        <p:spPr/>
        <p:txBody>
          <a:bodyPr/>
          <a:lstStyle/>
          <a:p>
            <a:r>
              <a:rPr lang="en-US" dirty="0" smtClean="0"/>
              <a:t>Create client application</a:t>
            </a:r>
          </a:p>
          <a:p>
            <a:pPr marL="285750" indent="-285750">
              <a:buFont typeface="Arial"/>
              <a:buChar char="•"/>
            </a:pPr>
            <a:r>
              <a:rPr lang="en-US" dirty="0" smtClean="0"/>
              <a:t>‘rhodes app store-manager’</a:t>
            </a:r>
          </a:p>
          <a:p>
            <a:pPr marL="285750" indent="-285750">
              <a:buFont typeface="Arial"/>
              <a:buChar char="•"/>
            </a:pPr>
            <a:r>
              <a:rPr lang="en-US" dirty="0" smtClean="0"/>
              <a:t>‘rhodes model product </a:t>
            </a:r>
            <a:r>
              <a:rPr lang="en-US" dirty="0" err="1" smtClean="0"/>
              <a:t>brand,name,price,quantity,sku</a:t>
            </a:r>
            <a:r>
              <a:rPr lang="en-US" dirty="0" smtClean="0"/>
              <a:t>’</a:t>
            </a:r>
          </a:p>
          <a:p>
            <a:pPr marL="285750" indent="-285750">
              <a:buFont typeface="Arial"/>
              <a:buChar char="•"/>
            </a:pPr>
            <a:r>
              <a:rPr lang="en-US" dirty="0" smtClean="0"/>
              <a:t>Add/edit rhoconfig.txt</a:t>
            </a:r>
          </a:p>
          <a:p>
            <a:pPr marL="1028700" lvl="1"/>
            <a:r>
              <a:rPr lang="en-US" dirty="0" err="1"/>
              <a:t>Push.rhoconnect.pushAppName</a:t>
            </a:r>
            <a:r>
              <a:rPr lang="en-US" dirty="0"/>
              <a:t> = ‘</a:t>
            </a:r>
            <a:r>
              <a:rPr lang="en-US" dirty="0" err="1"/>
              <a:t>someappname</a:t>
            </a:r>
            <a:r>
              <a:rPr lang="en-US" dirty="0"/>
              <a:t>’</a:t>
            </a:r>
          </a:p>
          <a:p>
            <a:pPr marL="1028700" lvl="1"/>
            <a:r>
              <a:rPr lang="en-US" dirty="0" err="1"/>
              <a:t>Push.rhoconnect.pushServer</a:t>
            </a:r>
            <a:r>
              <a:rPr lang="en-US" dirty="0"/>
              <a:t> = ‘http://192.168.1.8:8675’ (or </a:t>
            </a:r>
            <a:r>
              <a:rPr lang="en-US" dirty="0" smtClean="0"/>
              <a:t>URL of </a:t>
            </a:r>
            <a:r>
              <a:rPr lang="en-US" dirty="0"/>
              <a:t>server)</a:t>
            </a:r>
          </a:p>
          <a:p>
            <a:pPr marL="1028700" lvl="1"/>
            <a:r>
              <a:rPr lang="en-US" dirty="0"/>
              <a:t>‘</a:t>
            </a:r>
            <a:r>
              <a:rPr lang="en-US" dirty="0" err="1"/>
              <a:t>syncserver</a:t>
            </a:r>
            <a:r>
              <a:rPr lang="en-US" dirty="0"/>
              <a:t> = </a:t>
            </a:r>
            <a:r>
              <a:rPr lang="en-US" dirty="0">
                <a:hlinkClick r:id="rId3"/>
              </a:rPr>
              <a:t>http://192.168.1.8:9292</a:t>
            </a:r>
            <a:r>
              <a:rPr lang="en-US" dirty="0" smtClean="0"/>
              <a:t>’</a:t>
            </a:r>
          </a:p>
          <a:p>
            <a:pPr marL="285750" indent="-285750">
              <a:buFont typeface="Arial"/>
              <a:buChar char="•"/>
            </a:pPr>
            <a:r>
              <a:rPr lang="en-US" dirty="0" smtClean="0"/>
              <a:t>Add/edit app/</a:t>
            </a:r>
            <a:r>
              <a:rPr lang="en-US" dirty="0" err="1" smtClean="0"/>
              <a:t>index.erb</a:t>
            </a:r>
            <a:endParaRPr lang="en-US" dirty="0" smtClean="0"/>
          </a:p>
          <a:p>
            <a:pPr marL="1028700" lvl="1"/>
            <a:r>
              <a:rPr lang="en-US" dirty="0"/>
              <a:t>‘&lt;li&gt;&lt;a </a:t>
            </a:r>
            <a:r>
              <a:rPr lang="en-US" dirty="0" err="1"/>
              <a:t>href</a:t>
            </a:r>
            <a:r>
              <a:rPr lang="en-US" dirty="0"/>
              <a:t>=“Product”&gt;</a:t>
            </a:r>
            <a:r>
              <a:rPr lang="en-US" dirty="0" smtClean="0"/>
              <a:t>Products</a:t>
            </a:r>
            <a:r>
              <a:rPr lang="en-US" dirty="0"/>
              <a:t>&lt;/a&gt;&lt;/li&gt;</a:t>
            </a:r>
            <a:r>
              <a:rPr lang="en-US" dirty="0" smtClean="0"/>
              <a:t>’</a:t>
            </a:r>
          </a:p>
          <a:p>
            <a:pPr marL="285750" indent="-285750">
              <a:buFont typeface="Arial"/>
              <a:buChar char="•"/>
            </a:pPr>
            <a:r>
              <a:rPr lang="en-US" dirty="0" smtClean="0"/>
              <a:t>Add/edit app/Product/</a:t>
            </a:r>
            <a:r>
              <a:rPr lang="en-US" dirty="0" err="1" smtClean="0"/>
              <a:t>product.rb</a:t>
            </a:r>
            <a:endParaRPr lang="en-US" dirty="0" smtClean="0"/>
          </a:p>
          <a:p>
            <a:pPr marL="1028700" lvl="1"/>
            <a:r>
              <a:rPr lang="en-US" dirty="0" smtClean="0"/>
              <a:t>‘enable :sync’</a:t>
            </a:r>
          </a:p>
          <a:p>
            <a:pPr marL="1028700" lvl="1"/>
            <a:endParaRPr lang="en-US" dirty="0" smtClean="0"/>
          </a:p>
          <a:p>
            <a:pPr marL="285750"/>
            <a:endParaRPr lang="en-US" dirty="0" smtClean="0"/>
          </a:p>
          <a:p>
            <a:pPr marL="571500" indent="-285750">
              <a:buFont typeface="Arial"/>
              <a:buChar char="•"/>
            </a:pPr>
            <a:endParaRPr lang="en-US" dirty="0"/>
          </a:p>
        </p:txBody>
      </p:sp>
    </p:spTree>
    <p:extLst>
      <p:ext uri="{BB962C8B-B14F-4D97-AF65-F5344CB8AC3E}">
        <p14:creationId xmlns:p14="http://schemas.microsoft.com/office/powerpoint/2010/main" val="1319376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(client, cont.)</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Add/edit app/</a:t>
            </a:r>
            <a:r>
              <a:rPr lang="en-US" dirty="0" err="1" smtClean="0"/>
              <a:t>application.rb</a:t>
            </a:r>
            <a:endParaRPr lang="en-US" dirty="0" smtClean="0"/>
          </a:p>
          <a:p>
            <a:pPr marL="1028700" lvl="1"/>
            <a:r>
              <a:rPr lang="en-US" dirty="0" smtClean="0"/>
              <a:t>‘Rho</a:t>
            </a:r>
            <a:r>
              <a:rPr lang="en-US" dirty="0"/>
              <a:t>::</a:t>
            </a:r>
            <a:r>
              <a:rPr lang="en-US" dirty="0" err="1"/>
              <a:t>Push.startNotifications</a:t>
            </a:r>
            <a:r>
              <a:rPr lang="en-US" dirty="0"/>
              <a:t> </a:t>
            </a:r>
            <a:r>
              <a:rPr lang="en-US" dirty="0" smtClean="0"/>
              <a:t>app</a:t>
            </a:r>
            <a:r>
              <a:rPr lang="en-US" dirty="0"/>
              <a:t>/Settings/</a:t>
            </a:r>
            <a:r>
              <a:rPr lang="en-US" dirty="0" err="1"/>
              <a:t>push_callback</a:t>
            </a:r>
            <a:r>
              <a:rPr lang="en-US" dirty="0" smtClean="0"/>
              <a:t>’</a:t>
            </a:r>
          </a:p>
          <a:p>
            <a:pPr marL="285750" indent="-285750">
              <a:buFont typeface="Arial"/>
              <a:buChar char="•"/>
            </a:pPr>
            <a:r>
              <a:rPr lang="en-US" dirty="0" smtClean="0"/>
              <a:t>Add/edit app/Settings/</a:t>
            </a:r>
            <a:r>
              <a:rPr lang="en-US" dirty="0" err="1" smtClean="0"/>
              <a:t>controller.rb</a:t>
            </a:r>
            <a:endParaRPr lang="en-US" dirty="0" smtClean="0"/>
          </a:p>
          <a:p>
            <a:pPr marL="1028700" lvl="1"/>
            <a:r>
              <a:rPr lang="en-US" dirty="0" smtClean="0"/>
              <a:t>Register </a:t>
            </a:r>
            <a:r>
              <a:rPr lang="en-US" dirty="0"/>
              <a:t>for push service in </a:t>
            </a:r>
            <a:r>
              <a:rPr lang="en-US" dirty="0" err="1" smtClean="0"/>
              <a:t>login_callback</a:t>
            </a:r>
            <a:endParaRPr lang="en-US" dirty="0"/>
          </a:p>
          <a:p>
            <a:pPr marL="1028700" lvl="1"/>
            <a:r>
              <a:rPr lang="en-US" dirty="0"/>
              <a:t>Define </a:t>
            </a:r>
            <a:r>
              <a:rPr lang="en-US" dirty="0" err="1"/>
              <a:t>registration_callback</a:t>
            </a:r>
            <a:r>
              <a:rPr lang="en-US" dirty="0"/>
              <a:t> </a:t>
            </a:r>
            <a:r>
              <a:rPr lang="en-US" dirty="0" smtClean="0"/>
              <a:t>method (optional, useful for debugging)</a:t>
            </a:r>
            <a:endParaRPr lang="en-US" dirty="0"/>
          </a:p>
          <a:p>
            <a:pPr marL="1028700" lvl="1"/>
            <a:r>
              <a:rPr lang="en-US" dirty="0"/>
              <a:t>Define </a:t>
            </a:r>
            <a:r>
              <a:rPr lang="en-US" dirty="0" err="1"/>
              <a:t>push_callback</a:t>
            </a:r>
            <a:r>
              <a:rPr lang="en-US" dirty="0"/>
              <a:t> </a:t>
            </a:r>
            <a:r>
              <a:rPr lang="en-US" dirty="0" smtClean="0"/>
              <a:t>method</a:t>
            </a:r>
          </a:p>
          <a:p>
            <a:pPr marL="285750" indent="-285750">
              <a:buFont typeface="Arial"/>
              <a:buChar char="•"/>
            </a:pPr>
            <a:r>
              <a:rPr lang="en-US" dirty="0" smtClean="0"/>
              <a:t>Check that </a:t>
            </a:r>
            <a:r>
              <a:rPr lang="en-US" dirty="0" err="1" smtClean="0"/>
              <a:t>build.yml</a:t>
            </a:r>
            <a:r>
              <a:rPr lang="en-US" dirty="0" smtClean="0"/>
              <a:t> has necessary extensions</a:t>
            </a:r>
          </a:p>
          <a:p>
            <a:pPr marL="1028700" lvl="1"/>
            <a:r>
              <a:rPr lang="en-US" dirty="0"/>
              <a:t>‘extensions: [“rhoconnect-client”, “rhoconnect-push”]</a:t>
            </a:r>
            <a:r>
              <a:rPr lang="en-US" dirty="0" smtClean="0"/>
              <a:t>’</a:t>
            </a:r>
          </a:p>
          <a:p>
            <a:pPr marL="285750" indent="-285750">
              <a:buFont typeface="Arial"/>
              <a:buChar char="•"/>
            </a:pPr>
            <a:r>
              <a:rPr lang="en-US" dirty="0" smtClean="0"/>
              <a:t>Build Your App</a:t>
            </a:r>
          </a:p>
          <a:p>
            <a:pPr marL="285750" indent="-285750">
              <a:buFont typeface="Arial"/>
              <a:buChar char="•"/>
            </a:pPr>
            <a:r>
              <a:rPr lang="en-US" dirty="0" smtClean="0"/>
              <a:t>Install both needed </a:t>
            </a:r>
            <a:r>
              <a:rPr lang="en-US" dirty="0" err="1" smtClean="0"/>
              <a:t>apk’s</a:t>
            </a:r>
            <a:r>
              <a:rPr lang="en-US" dirty="0" smtClean="0"/>
              <a:t>/</a:t>
            </a:r>
            <a:r>
              <a:rPr lang="en-US" dirty="0" err="1" smtClean="0"/>
              <a:t>etc</a:t>
            </a:r>
            <a:endParaRPr lang="en-US" dirty="0" smtClean="0"/>
          </a:p>
          <a:p>
            <a:pPr marL="1028700" lvl="1"/>
            <a:r>
              <a:rPr lang="en-US" dirty="0" smtClean="0"/>
              <a:t>‘</a:t>
            </a:r>
            <a:r>
              <a:rPr lang="en-US" dirty="0" err="1" smtClean="0"/>
              <a:t>adb</a:t>
            </a:r>
            <a:r>
              <a:rPr lang="en-US" dirty="0" smtClean="0"/>
              <a:t> install rhoconnect-push-</a:t>
            </a:r>
            <a:r>
              <a:rPr lang="en-US" dirty="0" err="1" smtClean="0"/>
              <a:t>service.apk</a:t>
            </a:r>
            <a:r>
              <a:rPr lang="en-US" dirty="0" smtClean="0"/>
              <a:t>’ (included in </a:t>
            </a:r>
            <a:r>
              <a:rPr lang="en-US" dirty="0" err="1" smtClean="0"/>
              <a:t>Rho</a:t>
            </a:r>
            <a:r>
              <a:rPr lang="en-US" dirty="0" err="1"/>
              <a:t>S</a:t>
            </a:r>
            <a:r>
              <a:rPr lang="en-US" dirty="0" err="1" smtClean="0"/>
              <a:t>tudio</a:t>
            </a:r>
            <a:r>
              <a:rPr lang="en-US" dirty="0" smtClean="0"/>
              <a:t> package)</a:t>
            </a:r>
          </a:p>
          <a:p>
            <a:pPr marL="1028700" lvl="1"/>
            <a:r>
              <a:rPr lang="en-US" dirty="0" smtClean="0"/>
              <a:t>‘</a:t>
            </a:r>
            <a:r>
              <a:rPr lang="en-US" dirty="0" err="1" smtClean="0"/>
              <a:t>adb</a:t>
            </a:r>
            <a:r>
              <a:rPr lang="en-US" dirty="0" smtClean="0"/>
              <a:t> </a:t>
            </a:r>
            <a:r>
              <a:rPr lang="en-US" dirty="0"/>
              <a:t>install </a:t>
            </a:r>
            <a:r>
              <a:rPr lang="en-US" dirty="0" smtClean="0"/>
              <a:t>&lt;path-to-</a:t>
            </a:r>
            <a:r>
              <a:rPr lang="en-US" dirty="0" err="1" smtClean="0"/>
              <a:t>apk</a:t>
            </a:r>
            <a:r>
              <a:rPr lang="en-US" dirty="0" smtClean="0"/>
              <a:t>&gt;’</a:t>
            </a:r>
            <a:endParaRPr lang="en-US" dirty="0"/>
          </a:p>
          <a:p>
            <a:pPr lvl="1" indent="0">
              <a:buNone/>
            </a:pPr>
            <a:endParaRPr lang="en-US" dirty="0" smtClean="0"/>
          </a:p>
          <a:p>
            <a:pPr marL="1028700" lvl="1"/>
            <a:endParaRPr lang="en-US" dirty="0" smtClean="0"/>
          </a:p>
          <a:p>
            <a:pPr marL="285750"/>
            <a:endParaRPr lang="en-US" dirty="0" smtClean="0"/>
          </a:p>
          <a:p>
            <a:pPr marL="285750" indent="-285750">
              <a:buFont typeface="Arial"/>
              <a:buChar char="•"/>
            </a:pPr>
            <a:endParaRPr lang="en-US" dirty="0" smtClean="0"/>
          </a:p>
          <a:p>
            <a:pPr marL="1028700" lvl="1"/>
            <a:endParaRPr lang="en-US" dirty="0" smtClean="0"/>
          </a:p>
        </p:txBody>
      </p:sp>
    </p:spTree>
    <p:extLst>
      <p:ext uri="{BB962C8B-B14F-4D97-AF65-F5344CB8AC3E}">
        <p14:creationId xmlns:p14="http://schemas.microsoft.com/office/powerpoint/2010/main" val="39483050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(server)</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Add/edit setting/</a:t>
            </a:r>
            <a:r>
              <a:rPr lang="en-US" dirty="0" err="1" smtClean="0"/>
              <a:t>settings.yml</a:t>
            </a:r>
            <a:endParaRPr lang="en-US" dirty="0" smtClean="0"/>
          </a:p>
          <a:p>
            <a:pPr marL="1028700" lvl="1"/>
            <a:r>
              <a:rPr lang="en-US" dirty="0" smtClean="0"/>
              <a:t>Add ‘:</a:t>
            </a:r>
            <a:r>
              <a:rPr lang="en-US" dirty="0" err="1" smtClean="0"/>
              <a:t>push_server</a:t>
            </a:r>
            <a:r>
              <a:rPr lang="en-US" dirty="0" smtClean="0"/>
              <a:t>: </a:t>
            </a:r>
            <a:r>
              <a:rPr lang="en-US" dirty="0" smtClean="0">
                <a:hlinkClick r:id="rId3"/>
              </a:rPr>
              <a:t>http://someappname:localhost:8675</a:t>
            </a:r>
            <a:r>
              <a:rPr lang="en-US" dirty="0" smtClean="0"/>
              <a:t>’</a:t>
            </a:r>
          </a:p>
        </p:txBody>
      </p:sp>
    </p:spTree>
    <p:extLst>
      <p:ext uri="{BB962C8B-B14F-4D97-AF65-F5344CB8AC3E}">
        <p14:creationId xmlns:p14="http://schemas.microsoft.com/office/powerpoint/2010/main" val="70218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7439</TotalTime>
  <Words>1042</Words>
  <Application>Microsoft Macintosh PowerPoint</Application>
  <PresentationFormat>On-screen Show (16:9)</PresentationFormat>
  <Paragraphs>138</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APPFORUM2014 Helping the developer community build  next-generation, multi-platform apps.</vt:lpstr>
      <vt:lpstr>RhoConnect-Push</vt:lpstr>
      <vt:lpstr>Introduction</vt:lpstr>
      <vt:lpstr>Device addition flow</vt:lpstr>
      <vt:lpstr>Data Flow</vt:lpstr>
      <vt:lpstr>PowerPoint Presentation</vt:lpstr>
      <vt:lpstr>RhoConnect push (client)</vt:lpstr>
      <vt:lpstr>RhoConnect push (client, cont.)</vt:lpstr>
      <vt:lpstr>RhoConnect  push (server)</vt:lpstr>
      <vt:lpstr>PowerPoint Presentation</vt:lpstr>
      <vt:lpstr>PowerPoint Presentation</vt:lpstr>
      <vt:lpstr>Links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Michael Toews</cp:lastModifiedBy>
  <cp:revision>108</cp:revision>
  <dcterms:created xsi:type="dcterms:W3CDTF">2010-04-12T23:12:02Z</dcterms:created>
  <dcterms:modified xsi:type="dcterms:W3CDTF">2014-09-10T18:38:59Z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Jive_LatestUserAccountName">
    <vt:lpwstr>RJH487</vt:lpwstr>
  </property>
  <property fmtid="{D5CDD505-2E9C-101B-9397-08002B2CF9AE}" pid="4" name="Offisync_ServerID">
    <vt:lpwstr>39a82eb6-1e4f-428c-8f1d-2c845380d46e</vt:lpwstr>
  </property>
  <property fmtid="{D5CDD505-2E9C-101B-9397-08002B2CF9AE}" pid="5" name="Offisync_UpdateToken">
    <vt:lpwstr>1</vt:lpwstr>
  </property>
  <property fmtid="{D5CDD505-2E9C-101B-9397-08002B2CF9AE}" pid="6" name="Offisync_UniqueId">
    <vt:lpwstr>33937</vt:lpwstr>
  </property>
  <property fmtid="{D5CDD505-2E9C-101B-9397-08002B2CF9AE}" pid="7" name="Jive_VersionGuid">
    <vt:lpwstr>ce165ad0-74ff-4d2a-8137-3807e3107573</vt:lpwstr>
  </property>
  <property fmtid="{D5CDD505-2E9C-101B-9397-08002B2CF9AE}" pid="8" name="Offisync_ProviderInitializationData">
    <vt:lpwstr>https://converge.motorolasolutions.com</vt:lpwstr>
  </property>
</Properties>
</file>