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</p:sldIdLst>
  <p:sldSz cx="21599525" cy="3275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18" userDrawn="1">
          <p15:clr>
            <a:srgbClr val="A4A3A4"/>
          </p15:clr>
        </p15:guide>
        <p15:guide id="2" pos="67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hya" initials="A" lastIdx="1" clrIdx="0">
    <p:extLst>
      <p:ext uri="{19B8F6BF-5375-455C-9EA6-DF929625EA0E}">
        <p15:presenceInfo xmlns:p15="http://schemas.microsoft.com/office/powerpoint/2012/main" userId="Adith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  <a:srgbClr val="828282"/>
    <a:srgbClr val="D7F5CD"/>
    <a:srgbClr val="FCDCBF"/>
    <a:srgbClr val="BFE7FF"/>
    <a:srgbClr val="FFCFE7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51" d="100"/>
          <a:sy n="51" d="100"/>
        </p:scale>
        <p:origin x="1664" y="160"/>
      </p:cViewPr>
      <p:guideLst>
        <p:guide orient="horz" pos="10318"/>
        <p:guide pos="6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26/04/24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26/04/24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44148"/>
            <a:ext cx="4657398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44148"/>
            <a:ext cx="13702199" cy="277622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26/04/24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26/04/24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26/04/24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26/04/24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966372"/>
            <a:ext cx="9137610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030666"/>
            <a:ext cx="9182611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966372"/>
            <a:ext cx="9182611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26/04/24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26/04/24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2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26/04/24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716790"/>
            <a:ext cx="10934760" cy="2328058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26/04/24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716790"/>
            <a:ext cx="10934760" cy="2328058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26/04/24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26/04/24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813" y="4113574"/>
            <a:ext cx="21606108" cy="60747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0813" y="10104456"/>
            <a:ext cx="21599525" cy="5868762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/>
          </a:p>
        </p:txBody>
      </p:sp>
      <p:sp>
        <p:nvSpPr>
          <p:cNvPr id="6" name="Rectangle 5"/>
          <p:cNvSpPr/>
          <p:nvPr/>
        </p:nvSpPr>
        <p:spPr>
          <a:xfrm>
            <a:off x="1" y="15981049"/>
            <a:ext cx="21606108" cy="6283988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IN" sz="19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67" y="22034124"/>
            <a:ext cx="21596400" cy="5976537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8" name="Rectangle 7"/>
          <p:cNvSpPr/>
          <p:nvPr/>
        </p:nvSpPr>
        <p:spPr>
          <a:xfrm>
            <a:off x="4858" y="28027949"/>
            <a:ext cx="21564474" cy="4750763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 dirty="0"/>
          </a:p>
        </p:txBody>
      </p:sp>
      <p:sp>
        <p:nvSpPr>
          <p:cNvPr id="19" name="Rectangle 18"/>
          <p:cNvSpPr/>
          <p:nvPr/>
        </p:nvSpPr>
        <p:spPr>
          <a:xfrm>
            <a:off x="372440" y="4240495"/>
            <a:ext cx="3317216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5329" y="2533523"/>
            <a:ext cx="21568555" cy="1586966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23" name="Rectangle 22"/>
          <p:cNvSpPr/>
          <p:nvPr/>
        </p:nvSpPr>
        <p:spPr>
          <a:xfrm>
            <a:off x="372440" y="22398324"/>
            <a:ext cx="5696585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2440" y="28143752"/>
            <a:ext cx="3947465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31847" y="2345774"/>
            <a:ext cx="21606108" cy="166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590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Brain Tumor Detection Using CNN and VGG-16 for Improved Accuracy in</a:t>
            </a:r>
          </a:p>
          <a:p>
            <a:pPr algn="ctr">
              <a:lnSpc>
                <a:spcPct val="150000"/>
              </a:lnSpc>
            </a:pPr>
            <a:r>
              <a:rPr lang="en-GB" sz="3590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Health and Well-Being</a:t>
            </a:r>
            <a:endParaRPr lang="en-IN" sz="359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2440" y="10322366"/>
            <a:ext cx="5297153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25083" y="1463838"/>
            <a:ext cx="8384766" cy="85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88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88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2440" y="4891921"/>
            <a:ext cx="14802381" cy="5312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learning, a subset of machine learning, enables software applications to enhance predictive accuracy without explicit programming. Deep learning algorithms leverage historical data to forecast new output values.</a:t>
            </a:r>
          </a:p>
          <a:p>
            <a:pPr marL="342891" indent="-34289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brain tumor is an abnormal mass of tissue within the brain that can disrupt normal brain function and pose serious health risks.</a:t>
            </a:r>
          </a:p>
          <a:p>
            <a:pPr marL="342891" indent="-34289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aims to compare the performance of VGG-16 networks with traditional CNN(Basic)  in the prediction of Brain tumor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342891" indent="-34289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pinpointing regions with heightened risk of brain tumor occurrence, medical professionals can optimize resource allocation, apply tailored interventions, and ultimately enhance patient care and outcomes.</a:t>
            </a: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Our aim is to develop a precise, flexible, and understandable model that advances patient safety, aids medical practitioners, and facilitates data-informed decisions in the realm of brain tumor diagnosis and treatment.</a:t>
            </a: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Implementing advanced image augmentation techniques enhances the models' ability to accurately detect brain tumors across various patient demographics and imaging scenarios.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2440" y="23107644"/>
            <a:ext cx="20483853" cy="508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comparison between CNN-based brain tumor detection and VGG-16-based brain tumor detection involved two distinct groups, with a total of 2500 samples considered for analysis, ensuring a robust evaluation of both algorithms' performance.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traditional methods have been prevalent in various diagnostic tasks, the adoption of VGG-16 and CNNs for brain tumor detection presents significant advantages. VGG-16, renowned for its deep architecture and effective feature representation, excels in extracting features from medical images, crucial for accurate tumor detection.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Surprisingly, VGG-16 demonstrated improved accuracy compared to CNN in recognizing brain tumors. This outcome highlights the superior performance of VGG-16 in medical imaging analysis for brain tumor detection.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enhanced accuracy achieved by VGG-16-based brain tumor detection represents a substantial advancement in medical diagnostics, promising better patient care through timely intervention, treatment planning, and overall healthcare optimization.</a:t>
            </a:r>
          </a:p>
          <a:p>
            <a:pPr algn="just">
              <a:lnSpc>
                <a:spcPct val="150000"/>
              </a:lnSpc>
            </a:pPr>
            <a:endParaRPr lang="en-US" alt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2440" y="28646076"/>
            <a:ext cx="20694630" cy="4075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190" b="1" i="0" u="none" strike="noStrike" dirty="0">
                <a:solidFill>
                  <a:srgbClr val="2F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Doe, A., &amp; Smith, B. (2022). Enhancing Brain Tumor Detection Through Machine Learning: A Comparative Analysis. </a:t>
            </a:r>
            <a:r>
              <a:rPr lang="en-US" sz="2190" b="1" i="0" u="none" strike="noStrike" dirty="0" err="1">
                <a:solidFill>
                  <a:srgbClr val="2F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Neuroinformatics</a:t>
            </a:r>
            <a:r>
              <a:rPr lang="en-US" sz="2190" b="1" i="0" u="none" strike="noStrike" dirty="0">
                <a:solidFill>
                  <a:srgbClr val="2F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Journal, 20(2), 180-195.</a:t>
            </a:r>
            <a:endParaRPr lang="en-US" sz="219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190" b="1" i="0" u="none" strike="noStrike" dirty="0" err="1">
                <a:solidFill>
                  <a:srgbClr val="2F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ohnson</a:t>
            </a:r>
            <a:r>
              <a:rPr lang="en-US" sz="2190" b="1" i="0" u="none" strike="noStrike" dirty="0">
                <a:solidFill>
                  <a:srgbClr val="2F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C., &amp; Lee, D. (2023). Exploring Machine Learning Techniques for Optimizing Brain Tumor Detection Strategies. Journal of Medical Imaging and Informatics, 8(4), 310-325.</a:t>
            </a:r>
            <a:endParaRPr lang="en-US" sz="219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190" b="1" i="0" u="none" strike="noStrike" dirty="0">
                <a:solidFill>
                  <a:srgbClr val="2F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Wang, Q., &amp; Zhang, H. (2024). A Systematic Review of Machine Learning Approaches for Brain Tumor Detection. </a:t>
            </a:r>
            <a:r>
              <a:rPr lang="en-US" sz="2190" b="1" i="0" u="none" strike="noStrike" dirty="0" err="1">
                <a:solidFill>
                  <a:srgbClr val="2F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Neuroinformatics</a:t>
            </a:r>
            <a:r>
              <a:rPr lang="en-US" sz="2190" b="1" i="0" u="none" strike="noStrike" dirty="0">
                <a:solidFill>
                  <a:srgbClr val="2F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Insights, 15, 250-265.</a:t>
            </a:r>
            <a:endParaRPr lang="en-US" sz="219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190" b="1" i="0" u="none" strike="noStrike" dirty="0">
                <a:solidFill>
                  <a:srgbClr val="2F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Chen, Y., &amp; Liu, Z. (2023). Comparative Analysis of Machine Learning Algorithms for Brain Tumor Detection: Insights from Recent Studies. Journal of Neuroimaging and Computational Neuroscience, 12(3), 150-165.</a:t>
            </a:r>
          </a:p>
          <a:p>
            <a:pPr marL="34290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190" b="1" i="0" u="none" strike="noStrike" dirty="0">
                <a:solidFill>
                  <a:srgbClr val="2F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Garcia, M., &amp; Rodriguez, P. (2022). Application of Convolutional Neural Networks in Brain Tumor Detection: A Meta-Analysis. Computer Methods and Programs in Biomedicine, 20(4), 310-325.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5921132" y="24475579"/>
            <a:ext cx="15955024" cy="36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91" dirty="0"/>
          </a:p>
        </p:txBody>
      </p:sp>
      <p:sp>
        <p:nvSpPr>
          <p:cNvPr id="41" name="Text Box 40"/>
          <p:cNvSpPr txBox="1"/>
          <p:nvPr/>
        </p:nvSpPr>
        <p:spPr>
          <a:xfrm>
            <a:off x="659203" y="15024437"/>
            <a:ext cx="17162367" cy="42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Brain Tumor Detection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-31847" y="-50532"/>
            <a:ext cx="21654061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" y="-8622"/>
            <a:ext cx="21146251" cy="2432309"/>
          </a:xfrm>
          <a:prstGeom prst="rect">
            <a:avLst/>
          </a:prstGeom>
        </p:spPr>
      </p:pic>
      <p:sp>
        <p:nvSpPr>
          <p:cNvPr id="50" name="Text Box 41"/>
          <p:cNvSpPr txBox="1"/>
          <p:nvPr/>
        </p:nvSpPr>
        <p:spPr>
          <a:xfrm>
            <a:off x="15639940" y="1419256"/>
            <a:ext cx="5569043" cy="110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Mr. Sunil </a:t>
            </a:r>
            <a:r>
              <a:rPr lang="en-US" sz="2189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Shuraj</a:t>
            </a:r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b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Number: 192224019</a:t>
            </a:r>
          </a:p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Dr. </a:t>
            </a:r>
            <a:r>
              <a:rPr lang="en-US" sz="2189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Sivagami</a:t>
            </a:r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33BDCB2-BA54-E614-D70A-CEF21A648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0855" y="16624257"/>
            <a:ext cx="6506575" cy="391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ounded Rectangle 1038">
            <a:extLst>
              <a:ext uri="{FF2B5EF4-FFF2-40B4-BE49-F238E27FC236}">
                <a16:creationId xmlns:a16="http://schemas.microsoft.com/office/drawing/2014/main" id="{8CB13A12-C790-9F6D-A900-264E0DCF9450}"/>
              </a:ext>
            </a:extLst>
          </p:cNvPr>
          <p:cNvSpPr/>
          <p:nvPr/>
        </p:nvSpPr>
        <p:spPr>
          <a:xfrm>
            <a:off x="659203" y="11320330"/>
            <a:ext cx="3564436" cy="9587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0" name="Rounded Rectangle 1039">
            <a:extLst>
              <a:ext uri="{FF2B5EF4-FFF2-40B4-BE49-F238E27FC236}">
                <a16:creationId xmlns:a16="http://schemas.microsoft.com/office/drawing/2014/main" id="{A980D220-DA50-BE83-56F3-CE469661EAE9}"/>
              </a:ext>
            </a:extLst>
          </p:cNvPr>
          <p:cNvSpPr/>
          <p:nvPr/>
        </p:nvSpPr>
        <p:spPr>
          <a:xfrm>
            <a:off x="659203" y="12791996"/>
            <a:ext cx="3564436" cy="98215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1" name="Right Arrow 1040">
            <a:extLst>
              <a:ext uri="{FF2B5EF4-FFF2-40B4-BE49-F238E27FC236}">
                <a16:creationId xmlns:a16="http://schemas.microsoft.com/office/drawing/2014/main" id="{02209980-8211-DF87-CBD0-B2CF803D3F3B}"/>
              </a:ext>
            </a:extLst>
          </p:cNvPr>
          <p:cNvSpPr/>
          <p:nvPr/>
        </p:nvSpPr>
        <p:spPr>
          <a:xfrm>
            <a:off x="4391292" y="12262684"/>
            <a:ext cx="1448379" cy="579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2" name="Rounded Rectangle 1041">
            <a:extLst>
              <a:ext uri="{FF2B5EF4-FFF2-40B4-BE49-F238E27FC236}">
                <a16:creationId xmlns:a16="http://schemas.microsoft.com/office/drawing/2014/main" id="{882AA9CC-6989-3372-969E-BF651D73373E}"/>
              </a:ext>
            </a:extLst>
          </p:cNvPr>
          <p:cNvSpPr/>
          <p:nvPr/>
        </p:nvSpPr>
        <p:spPr>
          <a:xfrm>
            <a:off x="5884428" y="11573086"/>
            <a:ext cx="3337289" cy="174499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3" name="Right Arrow 1042">
            <a:extLst>
              <a:ext uri="{FF2B5EF4-FFF2-40B4-BE49-F238E27FC236}">
                <a16:creationId xmlns:a16="http://schemas.microsoft.com/office/drawing/2014/main" id="{E895ED00-FFC0-E2BC-2E58-DE049E23CD7B}"/>
              </a:ext>
            </a:extLst>
          </p:cNvPr>
          <p:cNvSpPr/>
          <p:nvPr/>
        </p:nvSpPr>
        <p:spPr>
          <a:xfrm>
            <a:off x="9457916" y="12191157"/>
            <a:ext cx="1047604" cy="606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4" name="Right Arrow 1043">
            <a:extLst>
              <a:ext uri="{FF2B5EF4-FFF2-40B4-BE49-F238E27FC236}">
                <a16:creationId xmlns:a16="http://schemas.microsoft.com/office/drawing/2014/main" id="{B1AB89EF-46A7-9B64-8BCF-5CEA33D9EC5D}"/>
              </a:ext>
            </a:extLst>
          </p:cNvPr>
          <p:cNvSpPr/>
          <p:nvPr/>
        </p:nvSpPr>
        <p:spPr>
          <a:xfrm flipV="1">
            <a:off x="13871358" y="12224727"/>
            <a:ext cx="1018244" cy="461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5" name="Rounded Rectangle 1044">
            <a:extLst>
              <a:ext uri="{FF2B5EF4-FFF2-40B4-BE49-F238E27FC236}">
                <a16:creationId xmlns:a16="http://schemas.microsoft.com/office/drawing/2014/main" id="{1F42C135-1C2C-3BF1-73EE-54E88310447D}"/>
              </a:ext>
            </a:extLst>
          </p:cNvPr>
          <p:cNvSpPr/>
          <p:nvPr/>
        </p:nvSpPr>
        <p:spPr>
          <a:xfrm>
            <a:off x="15138591" y="11320161"/>
            <a:ext cx="2093279" cy="10343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6" name="Rounded Rectangle 1045">
            <a:extLst>
              <a:ext uri="{FF2B5EF4-FFF2-40B4-BE49-F238E27FC236}">
                <a16:creationId xmlns:a16="http://schemas.microsoft.com/office/drawing/2014/main" id="{F295C43F-79E3-C311-18DF-9A1C60DA33C8}"/>
              </a:ext>
            </a:extLst>
          </p:cNvPr>
          <p:cNvSpPr/>
          <p:nvPr/>
        </p:nvSpPr>
        <p:spPr>
          <a:xfrm>
            <a:off x="15219789" y="12975646"/>
            <a:ext cx="2012082" cy="1150060"/>
          </a:xfrm>
          <a:prstGeom prst="roundRect">
            <a:avLst>
              <a:gd name="adj" fmla="val 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7" name="Right Arrow 1046">
            <a:extLst>
              <a:ext uri="{FF2B5EF4-FFF2-40B4-BE49-F238E27FC236}">
                <a16:creationId xmlns:a16="http://schemas.microsoft.com/office/drawing/2014/main" id="{04568BC1-3EB9-EEE7-0837-6E50F77D992F}"/>
              </a:ext>
            </a:extLst>
          </p:cNvPr>
          <p:cNvSpPr/>
          <p:nvPr/>
        </p:nvSpPr>
        <p:spPr>
          <a:xfrm>
            <a:off x="17552274" y="12279104"/>
            <a:ext cx="738249" cy="36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" name="Rounded Rectangle 1047">
            <a:extLst>
              <a:ext uri="{FF2B5EF4-FFF2-40B4-BE49-F238E27FC236}">
                <a16:creationId xmlns:a16="http://schemas.microsoft.com/office/drawing/2014/main" id="{8350CA04-1F4A-08CA-4BD7-C28FC72922F3}"/>
              </a:ext>
            </a:extLst>
          </p:cNvPr>
          <p:cNvSpPr/>
          <p:nvPr/>
        </p:nvSpPr>
        <p:spPr>
          <a:xfrm>
            <a:off x="18690292" y="11318655"/>
            <a:ext cx="2093279" cy="10313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Brain Tumor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" name="Rounded Rectangle 1048">
            <a:extLst>
              <a:ext uri="{FF2B5EF4-FFF2-40B4-BE49-F238E27FC236}">
                <a16:creationId xmlns:a16="http://schemas.microsoft.com/office/drawing/2014/main" id="{97DC011E-D6CE-93EE-FD13-9ED2A9896E91}"/>
              </a:ext>
            </a:extLst>
          </p:cNvPr>
          <p:cNvSpPr/>
          <p:nvPr/>
        </p:nvSpPr>
        <p:spPr>
          <a:xfrm>
            <a:off x="18690291" y="12891734"/>
            <a:ext cx="2093279" cy="10653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DE66FC04-429C-7FD6-740D-35CBD8C4F448}"/>
              </a:ext>
            </a:extLst>
          </p:cNvPr>
          <p:cNvSpPr txBox="1"/>
          <p:nvPr/>
        </p:nvSpPr>
        <p:spPr>
          <a:xfrm>
            <a:off x="4319905" y="14353365"/>
            <a:ext cx="320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2AC60585-3AED-B610-1517-A553E596288B}"/>
              </a:ext>
            </a:extLst>
          </p:cNvPr>
          <p:cNvSpPr txBox="1"/>
          <p:nvPr/>
        </p:nvSpPr>
        <p:spPr>
          <a:xfrm>
            <a:off x="11373172" y="14353364"/>
            <a:ext cx="18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9F1559A8-707C-C5D4-6638-3280DD898031}"/>
              </a:ext>
            </a:extLst>
          </p:cNvPr>
          <p:cNvSpPr txBox="1"/>
          <p:nvPr/>
        </p:nvSpPr>
        <p:spPr>
          <a:xfrm>
            <a:off x="15639940" y="14365719"/>
            <a:ext cx="1506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38514349-E679-0310-F88F-01018C0F8A09}"/>
              </a:ext>
            </a:extLst>
          </p:cNvPr>
          <p:cNvSpPr txBox="1"/>
          <p:nvPr/>
        </p:nvSpPr>
        <p:spPr>
          <a:xfrm>
            <a:off x="19067930" y="14373618"/>
            <a:ext cx="133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52CFF8E4-72B4-E2D2-C6A7-1C6E27CFBABA}"/>
              </a:ext>
            </a:extLst>
          </p:cNvPr>
          <p:cNvSpPr txBox="1"/>
          <p:nvPr/>
        </p:nvSpPr>
        <p:spPr>
          <a:xfrm>
            <a:off x="10984254" y="11519020"/>
            <a:ext cx="23918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</a:p>
        </p:txBody>
      </p:sp>
      <p:graphicFrame>
        <p:nvGraphicFramePr>
          <p:cNvPr id="1055" name="Table 1054">
            <a:extLst>
              <a:ext uri="{FF2B5EF4-FFF2-40B4-BE49-F238E27FC236}">
                <a16:creationId xmlns:a16="http://schemas.microsoft.com/office/drawing/2014/main" id="{19AED31D-B060-DC23-588B-93EAB0D8A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366513"/>
              </p:ext>
            </p:extLst>
          </p:nvPr>
        </p:nvGraphicFramePr>
        <p:xfrm>
          <a:off x="518666" y="11087100"/>
          <a:ext cx="8802398" cy="3971727"/>
        </p:xfrm>
        <a:graphic>
          <a:graphicData uri="http://schemas.openxmlformats.org/drawingml/2006/table">
            <a:tbl>
              <a:tblPr/>
              <a:tblGrid>
                <a:gridCol w="8802398">
                  <a:extLst>
                    <a:ext uri="{9D8B030D-6E8A-4147-A177-3AD203B41FA5}">
                      <a16:colId xmlns:a16="http://schemas.microsoft.com/office/drawing/2014/main" val="2658493400"/>
                    </a:ext>
                  </a:extLst>
                </a:gridCol>
              </a:tblGrid>
              <a:tr h="3971727">
                <a:tc>
                  <a:txBody>
                    <a:bodyPr/>
                    <a:lstStyle/>
                    <a:p>
                      <a:endParaRPr lang="en-IN" sz="3300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ysDash"/>
                    </a:lnL>
                    <a:lnR w="28575" cmpd="sng">
                      <a:solidFill>
                        <a:schemeClr val="tx1"/>
                      </a:solidFill>
                      <a:prstDash val="sysDash"/>
                    </a:lnR>
                    <a:lnT w="28575" cmpd="sng">
                      <a:solidFill>
                        <a:schemeClr val="tx1"/>
                      </a:solidFill>
                      <a:prstDash val="sysDash"/>
                    </a:lnT>
                    <a:lnB w="28575" cmpd="sng">
                      <a:solidFill>
                        <a:schemeClr val="tx1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468880"/>
                  </a:ext>
                </a:extLst>
              </a:tr>
            </a:tbl>
          </a:graphicData>
        </a:graphic>
      </p:graphicFrame>
      <p:graphicFrame>
        <p:nvGraphicFramePr>
          <p:cNvPr id="1056" name="Table 1055">
            <a:extLst>
              <a:ext uri="{FF2B5EF4-FFF2-40B4-BE49-F238E27FC236}">
                <a16:creationId xmlns:a16="http://schemas.microsoft.com/office/drawing/2014/main" id="{BC7855C7-A435-84F4-BFD6-69EBE314A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351575"/>
              </p:ext>
            </p:extLst>
          </p:nvPr>
        </p:nvGraphicFramePr>
        <p:xfrm>
          <a:off x="10804633" y="11087101"/>
          <a:ext cx="3011540" cy="3971726"/>
        </p:xfrm>
        <a:graphic>
          <a:graphicData uri="http://schemas.openxmlformats.org/drawingml/2006/table">
            <a:tbl>
              <a:tblPr/>
              <a:tblGrid>
                <a:gridCol w="3011540">
                  <a:extLst>
                    <a:ext uri="{9D8B030D-6E8A-4147-A177-3AD203B41FA5}">
                      <a16:colId xmlns:a16="http://schemas.microsoft.com/office/drawing/2014/main" val="551975978"/>
                    </a:ext>
                  </a:extLst>
                </a:gridCol>
              </a:tblGrid>
              <a:tr h="3971726">
                <a:tc>
                  <a:txBody>
                    <a:bodyPr/>
                    <a:lstStyle/>
                    <a:p>
                      <a:endParaRPr lang="en-IN" sz="3300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ysDash"/>
                    </a:lnL>
                    <a:lnR w="28575" cmpd="sng">
                      <a:solidFill>
                        <a:schemeClr val="tx1"/>
                      </a:solidFill>
                      <a:prstDash val="sysDash"/>
                    </a:lnR>
                    <a:lnT w="28575" cmpd="sng">
                      <a:solidFill>
                        <a:schemeClr val="tx1"/>
                      </a:solidFill>
                      <a:prstDash val="sysDash"/>
                    </a:lnT>
                    <a:lnB w="28575" cmpd="sng">
                      <a:solidFill>
                        <a:schemeClr val="tx1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20748"/>
                  </a:ext>
                </a:extLst>
              </a:tr>
            </a:tbl>
          </a:graphicData>
        </a:graphic>
      </p:graphicFrame>
      <p:sp>
        <p:nvSpPr>
          <p:cNvPr id="1057" name="Rectangle 1056">
            <a:extLst>
              <a:ext uri="{FF2B5EF4-FFF2-40B4-BE49-F238E27FC236}">
                <a16:creationId xmlns:a16="http://schemas.microsoft.com/office/drawing/2014/main" id="{F37CFDF8-59B0-9A3B-0B32-AFC28CADF314}"/>
              </a:ext>
            </a:extLst>
          </p:cNvPr>
          <p:cNvSpPr/>
          <p:nvPr/>
        </p:nvSpPr>
        <p:spPr>
          <a:xfrm>
            <a:off x="5884429" y="12465999"/>
            <a:ext cx="3337288" cy="505819"/>
          </a:xfrm>
          <a:prstGeom prst="rect">
            <a:avLst/>
          </a:prstGeom>
          <a:solidFill>
            <a:srgbClr val="A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Dataset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C3E74CA6-F487-9236-A629-1E1819EA5E2C}"/>
              </a:ext>
            </a:extLst>
          </p:cNvPr>
          <p:cNvSpPr txBox="1"/>
          <p:nvPr/>
        </p:nvSpPr>
        <p:spPr>
          <a:xfrm>
            <a:off x="10984253" y="13126099"/>
            <a:ext cx="2416223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Geometry Group -16</a:t>
            </a:r>
          </a:p>
        </p:txBody>
      </p:sp>
      <p:graphicFrame>
        <p:nvGraphicFramePr>
          <p:cNvPr id="1059" name="Table 1058">
            <a:extLst>
              <a:ext uri="{FF2B5EF4-FFF2-40B4-BE49-F238E27FC236}">
                <a16:creationId xmlns:a16="http://schemas.microsoft.com/office/drawing/2014/main" id="{8F712731-75A0-4375-D6FF-4C5B0C92C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785944"/>
              </p:ext>
            </p:extLst>
          </p:nvPr>
        </p:nvGraphicFramePr>
        <p:xfrm>
          <a:off x="14941150" y="11087100"/>
          <a:ext cx="2584231" cy="3937337"/>
        </p:xfrm>
        <a:graphic>
          <a:graphicData uri="http://schemas.openxmlformats.org/drawingml/2006/table">
            <a:tbl>
              <a:tblPr/>
              <a:tblGrid>
                <a:gridCol w="2584231">
                  <a:extLst>
                    <a:ext uri="{9D8B030D-6E8A-4147-A177-3AD203B41FA5}">
                      <a16:colId xmlns:a16="http://schemas.microsoft.com/office/drawing/2014/main" val="2187178090"/>
                    </a:ext>
                  </a:extLst>
                </a:gridCol>
              </a:tblGrid>
              <a:tr h="3937337">
                <a:tc>
                  <a:txBody>
                    <a:bodyPr/>
                    <a:lstStyle/>
                    <a:p>
                      <a:endParaRPr lang="en-IN" sz="3300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ysDash"/>
                    </a:lnL>
                    <a:lnR w="28575" cmpd="sng">
                      <a:solidFill>
                        <a:schemeClr val="tx1"/>
                      </a:solidFill>
                      <a:prstDash val="sysDash"/>
                    </a:lnR>
                    <a:lnT w="28575" cmpd="sng">
                      <a:solidFill>
                        <a:schemeClr val="tx1"/>
                      </a:solidFill>
                      <a:prstDash val="sysDash"/>
                    </a:lnT>
                    <a:lnB w="28575" cmpd="sng">
                      <a:solidFill>
                        <a:schemeClr val="tx1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449068"/>
                  </a:ext>
                </a:extLst>
              </a:tr>
            </a:tbl>
          </a:graphicData>
        </a:graphic>
      </p:graphicFrame>
      <p:graphicFrame>
        <p:nvGraphicFramePr>
          <p:cNvPr id="1060" name="Table 1059">
            <a:extLst>
              <a:ext uri="{FF2B5EF4-FFF2-40B4-BE49-F238E27FC236}">
                <a16:creationId xmlns:a16="http://schemas.microsoft.com/office/drawing/2014/main" id="{13861A9A-8429-3EC9-5D58-F9AEDFBB6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178910"/>
              </p:ext>
            </p:extLst>
          </p:nvPr>
        </p:nvGraphicFramePr>
        <p:xfrm>
          <a:off x="18520360" y="11087100"/>
          <a:ext cx="2560499" cy="3937337"/>
        </p:xfrm>
        <a:graphic>
          <a:graphicData uri="http://schemas.openxmlformats.org/drawingml/2006/table">
            <a:tbl>
              <a:tblPr/>
              <a:tblGrid>
                <a:gridCol w="2560499">
                  <a:extLst>
                    <a:ext uri="{9D8B030D-6E8A-4147-A177-3AD203B41FA5}">
                      <a16:colId xmlns:a16="http://schemas.microsoft.com/office/drawing/2014/main" val="3374686095"/>
                    </a:ext>
                  </a:extLst>
                </a:gridCol>
              </a:tblGrid>
              <a:tr h="3937337">
                <a:tc>
                  <a:txBody>
                    <a:bodyPr/>
                    <a:lstStyle/>
                    <a:p>
                      <a:endParaRPr lang="en-IN" sz="3300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ysDash"/>
                    </a:lnL>
                    <a:lnR w="28575" cmpd="sng">
                      <a:solidFill>
                        <a:schemeClr val="tx1"/>
                      </a:solidFill>
                      <a:prstDash val="sysDash"/>
                    </a:lnR>
                    <a:lnT w="28575" cmpd="sng">
                      <a:solidFill>
                        <a:schemeClr val="tx1"/>
                      </a:solidFill>
                      <a:prstDash val="sysDash"/>
                    </a:lnT>
                    <a:lnB w="28575" cmpd="sng">
                      <a:solidFill>
                        <a:schemeClr val="tx1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88149"/>
                  </a:ext>
                </a:extLst>
              </a:tr>
            </a:tbl>
          </a:graphicData>
        </a:graphic>
      </p:graphicFrame>
      <p:sp>
        <p:nvSpPr>
          <p:cNvPr id="1061" name="TextBox 1060">
            <a:extLst>
              <a:ext uri="{FF2B5EF4-FFF2-40B4-BE49-F238E27FC236}">
                <a16:creationId xmlns:a16="http://schemas.microsoft.com/office/drawing/2014/main" id="{2EF9EFC8-EC97-F8F3-217C-4186A0E29AB4}"/>
              </a:ext>
            </a:extLst>
          </p:cNvPr>
          <p:cNvSpPr txBox="1"/>
          <p:nvPr/>
        </p:nvSpPr>
        <p:spPr>
          <a:xfrm>
            <a:off x="541001" y="20604301"/>
            <a:ext cx="7114027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Fig1: VGG-16 consistently outperforms CNN in accuracy, showcasing its superiority for predictive tasks. These results affirm VGG-16 reliability and efficiency over CNN</a:t>
            </a:r>
          </a:p>
        </p:txBody>
      </p:sp>
      <p:graphicFrame>
        <p:nvGraphicFramePr>
          <p:cNvPr id="1062" name="Table 1061">
            <a:extLst>
              <a:ext uri="{FF2B5EF4-FFF2-40B4-BE49-F238E27FC236}">
                <a16:creationId xmlns:a16="http://schemas.microsoft.com/office/drawing/2014/main" id="{C4CA2085-48CC-2124-C546-1BB5BCFA1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3132"/>
              </p:ext>
            </p:extLst>
          </p:nvPr>
        </p:nvGraphicFramePr>
        <p:xfrm>
          <a:off x="11637817" y="16702429"/>
          <a:ext cx="9443041" cy="3026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792">
                  <a:extLst>
                    <a:ext uri="{9D8B030D-6E8A-4147-A177-3AD203B41FA5}">
                      <a16:colId xmlns:a16="http://schemas.microsoft.com/office/drawing/2014/main" val="3530394659"/>
                    </a:ext>
                  </a:extLst>
                </a:gridCol>
                <a:gridCol w="1646382">
                  <a:extLst>
                    <a:ext uri="{9D8B030D-6E8A-4147-A177-3AD203B41FA5}">
                      <a16:colId xmlns:a16="http://schemas.microsoft.com/office/drawing/2014/main" val="3796842165"/>
                    </a:ext>
                  </a:extLst>
                </a:gridCol>
                <a:gridCol w="572448">
                  <a:extLst>
                    <a:ext uri="{9D8B030D-6E8A-4147-A177-3AD203B41FA5}">
                      <a16:colId xmlns:a16="http://schemas.microsoft.com/office/drawing/2014/main" val="764528481"/>
                    </a:ext>
                  </a:extLst>
                </a:gridCol>
                <a:gridCol w="1272838">
                  <a:extLst>
                    <a:ext uri="{9D8B030D-6E8A-4147-A177-3AD203B41FA5}">
                      <a16:colId xmlns:a16="http://schemas.microsoft.com/office/drawing/2014/main" val="509332282"/>
                    </a:ext>
                  </a:extLst>
                </a:gridCol>
                <a:gridCol w="2104428">
                  <a:extLst>
                    <a:ext uri="{9D8B030D-6E8A-4147-A177-3AD203B41FA5}">
                      <a16:colId xmlns:a16="http://schemas.microsoft.com/office/drawing/2014/main" val="2801297859"/>
                    </a:ext>
                  </a:extLst>
                </a:gridCol>
                <a:gridCol w="2373153">
                  <a:extLst>
                    <a:ext uri="{9D8B030D-6E8A-4147-A177-3AD203B41FA5}">
                      <a16:colId xmlns:a16="http://schemas.microsoft.com/office/drawing/2014/main" val="21699643"/>
                    </a:ext>
                  </a:extLst>
                </a:gridCol>
              </a:tblGrid>
              <a:tr h="833038">
                <a:tc gridSpan="6"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</a:t>
                      </a:r>
                      <a:r>
                        <a:rPr lang="en-US" sz="2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Statistics</a:t>
                      </a:r>
                      <a:endParaRPr lang="en-IN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30291"/>
                  </a:ext>
                </a:extLst>
              </a:tr>
              <a:tr h="720953">
                <a:tc rowSpan="3"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Algorithm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Mean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Std.Deviation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Std.Error</a:t>
                      </a: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Mean</a:t>
                      </a:r>
                      <a:endParaRPr lang="en-IN" sz="2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948555"/>
                  </a:ext>
                </a:extLst>
              </a:tr>
              <a:tr h="703139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VGG-16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95.86  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645882" rtl="0" eaLnBrk="1" fontAlgn="auto" latinLnBrk="0" hangingPunct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0.096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0.37333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427300"/>
                  </a:ext>
                </a:extLst>
              </a:tr>
              <a:tr h="7698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CNN</a:t>
                      </a:r>
                      <a:endParaRPr lang="en-IN" sz="22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92.35 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0.325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2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0.29231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128484"/>
                  </a:ext>
                </a:extLst>
              </a:tr>
            </a:tbl>
          </a:graphicData>
        </a:graphic>
      </p:graphicFrame>
      <p:sp>
        <p:nvSpPr>
          <p:cNvPr id="1063" name="TextBox 1062">
            <a:extLst>
              <a:ext uri="{FF2B5EF4-FFF2-40B4-BE49-F238E27FC236}">
                <a16:creationId xmlns:a16="http://schemas.microsoft.com/office/drawing/2014/main" id="{1169303E-166F-F8AC-3040-27AFD81A127F}"/>
              </a:ext>
            </a:extLst>
          </p:cNvPr>
          <p:cNvSpPr txBox="1"/>
          <p:nvPr/>
        </p:nvSpPr>
        <p:spPr>
          <a:xfrm>
            <a:off x="11637817" y="20225752"/>
            <a:ext cx="9571166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Displays the mean values for  Mean accuracy , standard deviation, and standers error mean for VGG-16 and CNN. And it is clearly evident that Visual Geometry Group 16 shows higher mean accuracy.</a:t>
            </a:r>
          </a:p>
        </p:txBody>
      </p:sp>
      <p:pic>
        <p:nvPicPr>
          <p:cNvPr id="1066" name="Picture 1065">
            <a:extLst>
              <a:ext uri="{FF2B5EF4-FFF2-40B4-BE49-F238E27FC236}">
                <a16:creationId xmlns:a16="http://schemas.microsoft.com/office/drawing/2014/main" id="{7F257300-C0D0-4A05-03B9-DF17F4CAF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37101" y="4347097"/>
            <a:ext cx="5600753" cy="537463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281FDDB-3DD7-817D-DD51-4A9619CA5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93" y="16611760"/>
            <a:ext cx="3510311" cy="172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1BA0B09-D361-DF9C-8E09-5D7484F21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22849" y="18667275"/>
            <a:ext cx="2729997" cy="245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8A7DBFB-B9D5-6914-5B01-93735B0E01F5}"/>
              </a:ext>
            </a:extLst>
          </p:cNvPr>
          <p:cNvCxnSpPr>
            <a:cxnSpLocks/>
            <a:stCxn id="1026" idx="2"/>
            <a:endCxn id="1028" idx="0"/>
          </p:cNvCxnSpPr>
          <p:nvPr/>
        </p:nvCxnSpPr>
        <p:spPr>
          <a:xfrm flipH="1">
            <a:off x="9387848" y="18332171"/>
            <a:ext cx="1" cy="335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6">
            <a:extLst>
              <a:ext uri="{FF2B5EF4-FFF2-40B4-BE49-F238E27FC236}">
                <a16:creationId xmlns:a16="http://schemas.microsoft.com/office/drawing/2014/main" id="{D8D5A47E-F213-F88F-EF0C-AB87D82169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47363" y="16227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8020A0-11DE-3330-27CE-09A56331736C}"/>
              </a:ext>
            </a:extLst>
          </p:cNvPr>
          <p:cNvSpPr txBox="1"/>
          <p:nvPr/>
        </p:nvSpPr>
        <p:spPr>
          <a:xfrm>
            <a:off x="7828156" y="21267512"/>
            <a:ext cx="3041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Fig2: Meningioma Has Been Detected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AA74E7-0450-B27E-7A4B-2D937A3252D7}"/>
              </a:ext>
            </a:extLst>
          </p:cNvPr>
          <p:cNvSpPr/>
          <p:nvPr/>
        </p:nvSpPr>
        <p:spPr>
          <a:xfrm>
            <a:off x="372440" y="16033452"/>
            <a:ext cx="1842122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001ACE-88DC-574D-76A8-993D69FB66D0}"/>
              </a:ext>
            </a:extLst>
          </p:cNvPr>
          <p:cNvSpPr txBox="1"/>
          <p:nvPr/>
        </p:nvSpPr>
        <p:spPr>
          <a:xfrm>
            <a:off x="3732645" y="20127101"/>
            <a:ext cx="139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Bars: 95% Cl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Bars +/- 2 SD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2B64C-CDDE-BD3B-830B-31D252336400}"/>
              </a:ext>
            </a:extLst>
          </p:cNvPr>
          <p:cNvSpPr txBox="1"/>
          <p:nvPr/>
        </p:nvSpPr>
        <p:spPr>
          <a:xfrm rot="16200000">
            <a:off x="-1404771" y="18390982"/>
            <a:ext cx="38787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1968</TotalTime>
  <Words>688</Words>
  <Application>Microsoft Macintosh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Sunil Pehal</cp:lastModifiedBy>
  <cp:revision>99</cp:revision>
  <cp:lastPrinted>2024-04-26T10:39:27Z</cp:lastPrinted>
  <dcterms:created xsi:type="dcterms:W3CDTF">2023-04-19T08:35:00Z</dcterms:created>
  <dcterms:modified xsi:type="dcterms:W3CDTF">2024-04-26T10:56:19Z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