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7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5CD"/>
    <a:srgbClr val="828282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54" d="100"/>
          <a:sy n="54" d="100"/>
        </p:scale>
        <p:origin x="1472" y="-704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AA4557-08D0-E58F-5790-47677EF62B3C}"/>
              </a:ext>
            </a:extLst>
          </p:cNvPr>
          <p:cNvSpPr/>
          <p:nvPr/>
        </p:nvSpPr>
        <p:spPr>
          <a:xfrm>
            <a:off x="-15950" y="4029088"/>
            <a:ext cx="21630339" cy="6431012"/>
          </a:xfrm>
          <a:prstGeom prst="rect">
            <a:avLst/>
          </a:prstGeom>
          <a:solidFill>
            <a:srgbClr val="FED67F"/>
          </a:solidFill>
          <a:ln>
            <a:noFill/>
          </a:ln>
          <a:effectLst>
            <a:reflection stA="53332" endPos="65000" dist="1270000" dir="5400000" sy="-100000" algn="bl" rotWithShape="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F9913-6A48-5969-C580-89C6D6E5D6CA}"/>
              </a:ext>
            </a:extLst>
          </p:cNvPr>
          <p:cNvSpPr/>
          <p:nvPr/>
        </p:nvSpPr>
        <p:spPr>
          <a:xfrm>
            <a:off x="-15950" y="10460100"/>
            <a:ext cx="21615475" cy="5283434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A311C-175F-E7DA-DF8D-ED52BA5E162B}"/>
              </a:ext>
            </a:extLst>
          </p:cNvPr>
          <p:cNvSpPr/>
          <p:nvPr/>
        </p:nvSpPr>
        <p:spPr>
          <a:xfrm>
            <a:off x="-8251" y="15722795"/>
            <a:ext cx="21607776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F8EAD-1FC6-7C28-B8F7-59118C6FB417}"/>
              </a:ext>
            </a:extLst>
          </p:cNvPr>
          <p:cNvSpPr/>
          <p:nvPr/>
        </p:nvSpPr>
        <p:spPr>
          <a:xfrm>
            <a:off x="-29933" y="21993960"/>
            <a:ext cx="21637157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3719E0-1712-46FD-B36B-D9108A834A07}"/>
              </a:ext>
            </a:extLst>
          </p:cNvPr>
          <p:cNvSpPr/>
          <p:nvPr/>
        </p:nvSpPr>
        <p:spPr>
          <a:xfrm>
            <a:off x="-8251" y="27346472"/>
            <a:ext cx="21615475" cy="5352512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34043-32F7-B4BF-C03B-ABFA5E1915FB}"/>
              </a:ext>
            </a:extLst>
          </p:cNvPr>
          <p:cNvSpPr/>
          <p:nvPr/>
        </p:nvSpPr>
        <p:spPr>
          <a:xfrm>
            <a:off x="674784" y="4048822"/>
            <a:ext cx="325579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05E789-8BEE-6622-EE51-7570BCBAC761}"/>
              </a:ext>
            </a:extLst>
          </p:cNvPr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5B017B-4BA9-4901-F3D9-30978839BBB9}"/>
              </a:ext>
            </a:extLst>
          </p:cNvPr>
          <p:cNvSpPr/>
          <p:nvPr/>
        </p:nvSpPr>
        <p:spPr>
          <a:xfrm>
            <a:off x="674784" y="22162787"/>
            <a:ext cx="601092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4885C-88C6-F032-3323-537611E03D49}"/>
              </a:ext>
            </a:extLst>
          </p:cNvPr>
          <p:cNvSpPr/>
          <p:nvPr/>
        </p:nvSpPr>
        <p:spPr>
          <a:xfrm>
            <a:off x="674784" y="27427928"/>
            <a:ext cx="394746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DCCFB-9808-99AB-F8A2-1BDAE7DDEE8E}"/>
              </a:ext>
            </a:extLst>
          </p:cNvPr>
          <p:cNvSpPr txBox="1"/>
          <p:nvPr/>
        </p:nvSpPr>
        <p:spPr>
          <a:xfrm>
            <a:off x="330069" y="2859136"/>
            <a:ext cx="2089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Brain Tumor Detection using VGG-16 and VGG-19 for Enhanced 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36E51-AA1A-7722-4C7F-0DF7ED730ED4}"/>
              </a:ext>
            </a:extLst>
          </p:cNvPr>
          <p:cNvSpPr txBox="1"/>
          <p:nvPr/>
        </p:nvSpPr>
        <p:spPr>
          <a:xfrm>
            <a:off x="11225083" y="1463838"/>
            <a:ext cx="8384766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44A25-62F5-3B00-F103-3146C39382A7}"/>
              </a:ext>
            </a:extLst>
          </p:cNvPr>
          <p:cNvSpPr txBox="1"/>
          <p:nvPr/>
        </p:nvSpPr>
        <p:spPr>
          <a:xfrm>
            <a:off x="674784" y="4670759"/>
            <a:ext cx="15837115" cy="582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Brain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represents a critical area of concern in medical diagnostics, given its multifaceted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etiology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involving genetic mutations and environmental factors, which can profoundly impact individuals' health and diminish their quality of life.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delves into the comparative efficacy of two prominent approaches for brain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detection: employing the VGG-16 and VGG-19 models to enhance accuracy. These models, renowned for their deep architecture and feature extraction capabilities, offer promising avenues for improving the precision of brain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diagnosis.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we specifically investigate the performance of the Hybrid VGG-19 (Visual Geometry Group 19) model in contrast to the VGG-16 (Visual Geometry Group 16), aiming to elucidate their respective strengths and limitations in accurately detecting brain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meticulously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methodologies, machine learning algorithms demonstrate their potential to not only accurately identify brain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also to provide valuable insights into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 and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facilitating tailored treatment strategies and improving patient outcomes.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 utilization of advanced deep learning techniques like the VGG-16 and VGG-19 models underscores the growing importance of artificial intelligence in augmenting medical diagnostics, paving the way for more efficient and reliable methods of brain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introduction offers a comprehensive overview of the methodologies available for predictive analysis in brain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using machine learning, highlighting the significance of leveraging cutting-edge technologies to address the challenges inherent in diagnosing and treating this complex condition.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895EE-76A3-C936-B223-81A00C27EB61}"/>
              </a:ext>
            </a:extLst>
          </p:cNvPr>
          <p:cNvSpPr txBox="1"/>
          <p:nvPr/>
        </p:nvSpPr>
        <p:spPr>
          <a:xfrm>
            <a:off x="1384372" y="10973564"/>
            <a:ext cx="12078470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BD752-331A-E30D-D54B-5E0238A5B557}"/>
              </a:ext>
            </a:extLst>
          </p:cNvPr>
          <p:cNvSpPr txBox="1"/>
          <p:nvPr/>
        </p:nvSpPr>
        <p:spPr>
          <a:xfrm>
            <a:off x="676986" y="22728097"/>
            <a:ext cx="20551918" cy="458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examination reveals a notable contrast in precision between Visual Geometry Group-16 (VGG-16) and Visual Geometry Group-19 (VGG-19) models in brain tumor detection. VGG-16 demonstrates an overall accuracy of 95.85%, surpassing VGG-19, which achieves 91.67%.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statistical analysis, with a significance value (p-value) of 0.001789 from the independent sample T-test (where p&lt;0.05), indicates a statistically significant distinction between the two groups. This underscores the superiority of VGG-16 over VGG-19 in terms of accuracy.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evident from this investigation that the VGG-16 model exhibits remarkable accuracy, positioning it as a promising tool for enhancing brain tumor detection. While both VGG-16 and VGG-19 algorithms offer predictive capabilities in this domain, VGG-16 stands out for its higher accuracy, suggesting its potential as a preferred choice for brain tumor diagnosis. 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emphasize the importance of selecting appropriate deep learning models for specific medical diagnostic tasks and suggest that VGG-16 could play a crucial role in advancing the accuracy and reliability of brain tumor detection algorithms.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A0537-4596-80C6-D0A9-BFF39799F451}"/>
              </a:ext>
            </a:extLst>
          </p:cNvPr>
          <p:cNvSpPr txBox="1"/>
          <p:nvPr/>
        </p:nvSpPr>
        <p:spPr>
          <a:xfrm>
            <a:off x="674784" y="28296200"/>
            <a:ext cx="20534199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Louis, David N., et al. "The 2016 World Health Organization Classification of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Central Nervous System: a summary." Acta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Neuropathologica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131, no. 6, 2016, pp. 803-820.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Akkus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Zeynettin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learning for brain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classification." Proceedings of the IEEE conference on computer vision and pattern recognition workshops, 2017, pp. 56-65.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Menze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Bjoern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H., et al. "The multimodal brain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 segmentation benchmark (BRATS)." IEEE Transactions on Medical Imaging, vol. 34, no. 10, 2015, pp. 1993-2024.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El-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Dahshan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Eman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-SA, et al. "Hybrid intelligent techniques for MRI brain images classification." Digital Signal Processing, vol. 20, no. 2, 2010, pp. 433-441.</a:t>
            </a:r>
          </a:p>
          <a:p>
            <a:pPr algn="just"/>
            <a:endParaRPr lang="en-IN" sz="219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Ertosun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Mehmet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Gökhan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Uğur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Sevik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"Automated brain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segmentation using U-Net based fully convolutional networks." 2019 Medical Technologies National Conference (TIPTEKNO), 2019, pp. 1-6.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Baid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Urvashi, et al. "MRI based brain </a:t>
            </a:r>
            <a:r>
              <a:rPr lang="en-IN" sz="219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using improved K-means clustering and SVM." Procedia Computer Science, vol. 85, 2016, pp. 348-355.</a:t>
            </a:r>
          </a:p>
          <a:p>
            <a:pPr algn="just"/>
            <a:endParaRPr lang="en-IN" sz="219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40">
            <a:extLst>
              <a:ext uri="{FF2B5EF4-FFF2-40B4-BE49-F238E27FC236}">
                <a16:creationId xmlns:a16="http://schemas.microsoft.com/office/drawing/2014/main" id="{69DAC1FB-2CA0-26A6-1ADC-4A38435A5066}"/>
              </a:ext>
            </a:extLst>
          </p:cNvPr>
          <p:cNvSpPr txBox="1"/>
          <p:nvPr/>
        </p:nvSpPr>
        <p:spPr>
          <a:xfrm>
            <a:off x="1662448" y="14848012"/>
            <a:ext cx="17162367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Predictive Analysis for Brain Tumor Detection</a:t>
            </a:r>
          </a:p>
        </p:txBody>
      </p:sp>
      <p:sp>
        <p:nvSpPr>
          <p:cNvPr id="24" name="Text Box 41">
            <a:extLst>
              <a:ext uri="{FF2B5EF4-FFF2-40B4-BE49-F238E27FC236}">
                <a16:creationId xmlns:a16="http://schemas.microsoft.com/office/drawing/2014/main" id="{A75EB107-49D8-CBDB-604E-61318926E13E}"/>
              </a:ext>
            </a:extLst>
          </p:cNvPr>
          <p:cNvSpPr txBox="1"/>
          <p:nvPr/>
        </p:nvSpPr>
        <p:spPr>
          <a:xfrm>
            <a:off x="16254480" y="9370704"/>
            <a:ext cx="556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Brain Tumor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41DADA-1698-9A1C-5A60-88CF2D70B594}"/>
              </a:ext>
            </a:extLst>
          </p:cNvPr>
          <p:cNvSpPr/>
          <p:nvPr/>
        </p:nvSpPr>
        <p:spPr>
          <a:xfrm>
            <a:off x="16106" y="-26108"/>
            <a:ext cx="21630339" cy="2544901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722993-0D1C-10FC-D63C-1A8DC69E4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326933"/>
            <a:ext cx="20939802" cy="2096754"/>
          </a:xfrm>
          <a:prstGeom prst="rect">
            <a:avLst/>
          </a:prstGeom>
        </p:spPr>
      </p:pic>
      <p:sp>
        <p:nvSpPr>
          <p:cNvPr id="27" name="Text Box 41">
            <a:extLst>
              <a:ext uri="{FF2B5EF4-FFF2-40B4-BE49-F238E27FC236}">
                <a16:creationId xmlns:a16="http://schemas.microsoft.com/office/drawing/2014/main" id="{FB1B15EA-2D60-8FD0-0BA7-AAC7F7F92A19}"/>
              </a:ext>
            </a:extLst>
          </p:cNvPr>
          <p:cNvSpPr txBox="1"/>
          <p:nvPr/>
        </p:nvSpPr>
        <p:spPr>
          <a:xfrm>
            <a:off x="15639940" y="141925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Mr. Sunil </a:t>
            </a:r>
            <a:r>
              <a:rPr lang="en-US" sz="219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Shuraj</a:t>
            </a: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Number:192224019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</a:t>
            </a:r>
            <a:r>
              <a:rPr lang="en-US" sz="219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Sivagami</a:t>
            </a: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</a:p>
        </p:txBody>
      </p:sp>
      <p:sp>
        <p:nvSpPr>
          <p:cNvPr id="28" name="Rectangles 26">
            <a:extLst>
              <a:ext uri="{FF2B5EF4-FFF2-40B4-BE49-F238E27FC236}">
                <a16:creationId xmlns:a16="http://schemas.microsoft.com/office/drawing/2014/main" id="{E70F1045-27F5-8A34-0A01-4FADE05C2F64}"/>
              </a:ext>
            </a:extLst>
          </p:cNvPr>
          <p:cNvSpPr/>
          <p:nvPr/>
        </p:nvSpPr>
        <p:spPr>
          <a:xfrm>
            <a:off x="766395" y="12736647"/>
            <a:ext cx="3164182" cy="15911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Collection/</a:t>
            </a:r>
          </a:p>
          <a:p>
            <a:pPr algn="ctr"/>
            <a:r>
              <a:rPr lang="en-IN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-Processing</a:t>
            </a:r>
          </a:p>
        </p:txBody>
      </p:sp>
      <p:sp>
        <p:nvSpPr>
          <p:cNvPr id="29" name="Rectangles 27">
            <a:extLst>
              <a:ext uri="{FF2B5EF4-FFF2-40B4-BE49-F238E27FC236}">
                <a16:creationId xmlns:a16="http://schemas.microsoft.com/office/drawing/2014/main" id="{6E7C7170-0C30-B26D-5F62-C5F19D94992A}"/>
              </a:ext>
            </a:extLst>
          </p:cNvPr>
          <p:cNvSpPr/>
          <p:nvPr/>
        </p:nvSpPr>
        <p:spPr>
          <a:xfrm>
            <a:off x="8940165" y="11384962"/>
            <a:ext cx="2891265" cy="1592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0894C4-7EE9-EFEF-B7A2-C9D76BBFAE7E}"/>
              </a:ext>
            </a:extLst>
          </p:cNvPr>
          <p:cNvSpPr/>
          <p:nvPr/>
        </p:nvSpPr>
        <p:spPr>
          <a:xfrm>
            <a:off x="5125195" y="11680990"/>
            <a:ext cx="2568285" cy="964661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9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4D3A7E-FB2F-5522-8F86-D3D3E3436A45}"/>
              </a:ext>
            </a:extLst>
          </p:cNvPr>
          <p:cNvSpPr/>
          <p:nvPr/>
        </p:nvSpPr>
        <p:spPr>
          <a:xfrm>
            <a:off x="5125195" y="14223044"/>
            <a:ext cx="2582189" cy="9176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9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ECCE02-AA03-6259-19F1-F21FC35802E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3930577" y="12163321"/>
            <a:ext cx="1194618" cy="136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88C8CD-F436-7CF0-8301-0649D2532563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3930577" y="13532240"/>
            <a:ext cx="1194618" cy="114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6B64E4-8B94-1EC3-C2F1-4FF0B571927C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7693480" y="12163321"/>
            <a:ext cx="1246685" cy="1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347FA9-AFA1-AA6D-2916-46BCDCACDFE8}"/>
              </a:ext>
            </a:extLst>
          </p:cNvPr>
          <p:cNvSpPr/>
          <p:nvPr/>
        </p:nvSpPr>
        <p:spPr>
          <a:xfrm>
            <a:off x="13273907" y="10956271"/>
            <a:ext cx="2149166" cy="722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9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VGG-16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3CC9DA-C0E2-A401-FE68-AC84D95E69C0}"/>
              </a:ext>
            </a:extLst>
          </p:cNvPr>
          <p:cNvSpPr/>
          <p:nvPr/>
        </p:nvSpPr>
        <p:spPr>
          <a:xfrm>
            <a:off x="13273907" y="12505615"/>
            <a:ext cx="2174820" cy="665505"/>
          </a:xfrm>
          <a:prstGeom prst="rect">
            <a:avLst/>
          </a:prstGeom>
          <a:solidFill>
            <a:srgbClr val="D7F5CD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9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VGG-19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F1F935-B5DC-7E49-C8A7-557FE38817CF}"/>
              </a:ext>
            </a:extLst>
          </p:cNvPr>
          <p:cNvCxnSpPr/>
          <p:nvPr/>
        </p:nvCxnSpPr>
        <p:spPr>
          <a:xfrm flipV="1">
            <a:off x="11831429" y="11270363"/>
            <a:ext cx="1419741" cy="763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2E1ACA3-0C00-C0E0-5826-6760267B0793}"/>
              </a:ext>
            </a:extLst>
          </p:cNvPr>
          <p:cNvCxnSpPr>
            <a:stCxn id="29" idx="3"/>
          </p:cNvCxnSpPr>
          <p:nvPr/>
        </p:nvCxnSpPr>
        <p:spPr>
          <a:xfrm>
            <a:off x="11831430" y="12181390"/>
            <a:ext cx="1419741" cy="680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332592D-F334-03AC-853A-8C739AB0AE44}"/>
              </a:ext>
            </a:extLst>
          </p:cNvPr>
          <p:cNvSpPr/>
          <p:nvPr/>
        </p:nvSpPr>
        <p:spPr>
          <a:xfrm>
            <a:off x="674784" y="10727051"/>
            <a:ext cx="5185064" cy="55399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F2451C-6219-71AF-62DB-4DB7D270F1E5}"/>
              </a:ext>
            </a:extLst>
          </p:cNvPr>
          <p:cNvSpPr/>
          <p:nvPr/>
        </p:nvSpPr>
        <p:spPr>
          <a:xfrm>
            <a:off x="16689647" y="11164008"/>
            <a:ext cx="1613531" cy="1683112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9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Better Accuracy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5805C1-A109-15A6-1CDF-F0199E822BFE}"/>
              </a:ext>
            </a:extLst>
          </p:cNvPr>
          <p:cNvSpPr/>
          <p:nvPr/>
        </p:nvSpPr>
        <p:spPr>
          <a:xfrm>
            <a:off x="19544098" y="10853938"/>
            <a:ext cx="1664885" cy="2283874"/>
          </a:xfrm>
          <a:prstGeom prst="rect">
            <a:avLst/>
          </a:prstGeom>
          <a:solidFill>
            <a:srgbClr val="44546A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9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3B20CAD-59A7-DABA-5016-6FF21B4963EF}"/>
              </a:ext>
            </a:extLst>
          </p:cNvPr>
          <p:cNvCxnSpPr>
            <a:cxnSpLocks/>
          </p:cNvCxnSpPr>
          <p:nvPr/>
        </p:nvCxnSpPr>
        <p:spPr>
          <a:xfrm>
            <a:off x="15445810" y="11333510"/>
            <a:ext cx="1226166" cy="495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C8FC0D5-3A5F-53E3-AE2E-7E64039E164C}"/>
              </a:ext>
            </a:extLst>
          </p:cNvPr>
          <p:cNvCxnSpPr/>
          <p:nvPr/>
        </p:nvCxnSpPr>
        <p:spPr>
          <a:xfrm flipV="1">
            <a:off x="15448727" y="12154767"/>
            <a:ext cx="1240920" cy="683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BB78BF-75E9-AC01-A9E5-779DA61FB50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303178" y="11995875"/>
            <a:ext cx="124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3369648-1F2D-EE96-4821-B12887D41377}"/>
              </a:ext>
            </a:extLst>
          </p:cNvPr>
          <p:cNvCxnSpPr>
            <a:cxnSpLocks/>
          </p:cNvCxnSpPr>
          <p:nvPr/>
        </p:nvCxnSpPr>
        <p:spPr>
          <a:xfrm flipV="1">
            <a:off x="7745547" y="12852905"/>
            <a:ext cx="9738038" cy="1816190"/>
          </a:xfrm>
          <a:prstGeom prst="bentConnector3">
            <a:avLst>
              <a:gd name="adj1" fmla="val 999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F65A952-6801-2634-989C-0FC593256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3420" y="4318303"/>
            <a:ext cx="4208095" cy="4862294"/>
          </a:xfrm>
          <a:prstGeom prst="rect">
            <a:avLst/>
          </a:prstGeom>
          <a:ln>
            <a:noFill/>
          </a:ln>
          <a:effectLst>
            <a:glow rad="229089">
              <a:schemeClr val="accent1">
                <a:alpha val="42000"/>
              </a:schemeClr>
            </a:glow>
            <a:outerShdw blurRad="50800" dist="230329" dir="5400000" algn="ctr" rotWithShape="0">
              <a:srgbClr val="000000">
                <a:alpha val="9867"/>
              </a:srgbClr>
            </a:outerShdw>
            <a:softEdge rad="112500"/>
          </a:effec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7A57D45E-5965-13A8-34DB-3BC677AAB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5634" y="16531129"/>
            <a:ext cx="6436033" cy="411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CA561BDB-1396-2174-7246-7A64A31BA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84109"/>
              </p:ext>
            </p:extLst>
          </p:nvPr>
        </p:nvGraphicFramePr>
        <p:xfrm>
          <a:off x="12514468" y="16748018"/>
          <a:ext cx="8657047" cy="369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125">
                  <a:extLst>
                    <a:ext uri="{9D8B030D-6E8A-4147-A177-3AD203B41FA5}">
                      <a16:colId xmlns:a16="http://schemas.microsoft.com/office/drawing/2014/main" val="3530394659"/>
                    </a:ext>
                  </a:extLst>
                </a:gridCol>
                <a:gridCol w="1305880">
                  <a:extLst>
                    <a:ext uri="{9D8B030D-6E8A-4147-A177-3AD203B41FA5}">
                      <a16:colId xmlns:a16="http://schemas.microsoft.com/office/drawing/2014/main" val="3796842165"/>
                    </a:ext>
                  </a:extLst>
                </a:gridCol>
                <a:gridCol w="831347">
                  <a:extLst>
                    <a:ext uri="{9D8B030D-6E8A-4147-A177-3AD203B41FA5}">
                      <a16:colId xmlns:a16="http://schemas.microsoft.com/office/drawing/2014/main" val="764528481"/>
                    </a:ext>
                  </a:extLst>
                </a:gridCol>
                <a:gridCol w="1226026">
                  <a:extLst>
                    <a:ext uri="{9D8B030D-6E8A-4147-A177-3AD203B41FA5}">
                      <a16:colId xmlns:a16="http://schemas.microsoft.com/office/drawing/2014/main" val="509332282"/>
                    </a:ext>
                  </a:extLst>
                </a:gridCol>
                <a:gridCol w="2027033">
                  <a:extLst>
                    <a:ext uri="{9D8B030D-6E8A-4147-A177-3AD203B41FA5}">
                      <a16:colId xmlns:a16="http://schemas.microsoft.com/office/drawing/2014/main" val="2801297859"/>
                    </a:ext>
                  </a:extLst>
                </a:gridCol>
                <a:gridCol w="1848636">
                  <a:extLst>
                    <a:ext uri="{9D8B030D-6E8A-4147-A177-3AD203B41FA5}">
                      <a16:colId xmlns:a16="http://schemas.microsoft.com/office/drawing/2014/main" val="21699643"/>
                    </a:ext>
                  </a:extLst>
                </a:gridCol>
              </a:tblGrid>
              <a:tr h="938724">
                <a:tc gridSpan="6"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Statistics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0291"/>
                  </a:ext>
                </a:extLst>
              </a:tr>
              <a:tr h="812419">
                <a:tc rowSpan="3"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Algorithm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Std.Deviation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Std.Error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Mean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948555"/>
                  </a:ext>
                </a:extLst>
              </a:tr>
              <a:tr h="79234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VGG-16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95.86  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645882" rtl="0" eaLnBrk="1" fontAlgn="auto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0.096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0.37333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427300"/>
                  </a:ext>
                </a:extLst>
              </a:tr>
              <a:tr h="86749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VGG-19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91.67  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0.306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0.58945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28484"/>
                  </a:ext>
                </a:extLst>
              </a:tr>
            </a:tbl>
          </a:graphicData>
        </a:graphic>
      </p:graphicFrame>
      <p:pic>
        <p:nvPicPr>
          <p:cNvPr id="56" name="Picture 55">
            <a:extLst>
              <a:ext uri="{FF2B5EF4-FFF2-40B4-BE49-F238E27FC236}">
                <a16:creationId xmlns:a16="http://schemas.microsoft.com/office/drawing/2014/main" id="{30FF5C44-9C1D-62DA-DEF6-CA232DA2D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962" y="16742601"/>
            <a:ext cx="3889374" cy="349823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026C79D-5737-A5B1-0E9C-A107FF0A7703}"/>
              </a:ext>
            </a:extLst>
          </p:cNvPr>
          <p:cNvSpPr txBox="1"/>
          <p:nvPr/>
        </p:nvSpPr>
        <p:spPr>
          <a:xfrm>
            <a:off x="788783" y="20578485"/>
            <a:ext cx="6918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Fig1: VGG-16 always outperforms VGG-19 in accuracy, showcasing its superiority for predictive tasks. These consequences verify VGG-16 reliability and performance over VGG-19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681179-F125-6783-0F14-DDA2452FAA72}"/>
              </a:ext>
            </a:extLst>
          </p:cNvPr>
          <p:cNvSpPr txBox="1"/>
          <p:nvPr/>
        </p:nvSpPr>
        <p:spPr>
          <a:xfrm>
            <a:off x="7779302" y="20440401"/>
            <a:ext cx="42510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 : Brain Tumor Detection Using  Visual Geometry Group 16 and Visual Geometry Group 19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29B2F1-1CE0-4A39-AA40-96BB687ADBA0}"/>
              </a:ext>
            </a:extLst>
          </p:cNvPr>
          <p:cNvSpPr txBox="1"/>
          <p:nvPr/>
        </p:nvSpPr>
        <p:spPr>
          <a:xfrm>
            <a:off x="12467972" y="20603529"/>
            <a:ext cx="87795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1 shows the mean values for VGG-19 and VGG-16 in terms of mean accuracy, standard deviation, and standers error mean. Furthermore, Visual Geometry Group 16 exhibits a better mean accuracy, as is shown.</a:t>
            </a:r>
            <a:b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2C7E0-1CA9-DA2B-087D-AF7C5ECF40FF}"/>
              </a:ext>
            </a:extLst>
          </p:cNvPr>
          <p:cNvSpPr/>
          <p:nvPr/>
        </p:nvSpPr>
        <p:spPr>
          <a:xfrm>
            <a:off x="674784" y="15873830"/>
            <a:ext cx="245486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A5F9A-A923-CDA3-FB25-050BB114AE71}"/>
              </a:ext>
            </a:extLst>
          </p:cNvPr>
          <p:cNvSpPr txBox="1"/>
          <p:nvPr/>
        </p:nvSpPr>
        <p:spPr>
          <a:xfrm>
            <a:off x="3515354" y="20223534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Bars: 95% Cl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Bars +/- 2 SD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29F91-5D1A-52B8-B20C-F33619774120}"/>
              </a:ext>
            </a:extLst>
          </p:cNvPr>
          <p:cNvSpPr txBox="1"/>
          <p:nvPr/>
        </p:nvSpPr>
        <p:spPr>
          <a:xfrm rot="16200000">
            <a:off x="-1079769" y="18396713"/>
            <a:ext cx="4098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6009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868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Sunil Pehal</cp:lastModifiedBy>
  <cp:revision>89</cp:revision>
  <dcterms:created xsi:type="dcterms:W3CDTF">2023-04-19T08:35:00Z</dcterms:created>
  <dcterms:modified xsi:type="dcterms:W3CDTF">2024-04-26T10:57:01Z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