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hya" initials="A" lastIdx="1" clrIdx="0">
    <p:extLst>
      <p:ext uri="{19B8F6BF-5375-455C-9EA6-DF929625EA0E}">
        <p15:presenceInfo xmlns:p15="http://schemas.microsoft.com/office/powerpoint/2012/main" userId="Adith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99" autoAdjust="0"/>
    <p:restoredTop sz="94660"/>
  </p:normalViewPr>
  <p:slideViewPr>
    <p:cSldViewPr snapToGrid="0">
      <p:cViewPr>
        <p:scale>
          <a:sx n="60" d="100"/>
          <a:sy n="60" d="100"/>
        </p:scale>
        <p:origin x="1096" y="-6280"/>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26/04/24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26/04/24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26/04/24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26/04/24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26/04/24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78186"/>
            <a:ext cx="21599525"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5" name="Rectangle 4"/>
          <p:cNvSpPr/>
          <p:nvPr/>
        </p:nvSpPr>
        <p:spPr>
          <a:xfrm>
            <a:off x="-12911" y="9957203"/>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20375" y="15754463"/>
            <a:ext cx="21619900"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20375" y="22026472"/>
            <a:ext cx="21606989"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12911" y="27364797"/>
            <a:ext cx="21619900" cy="539485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896729" y="4371680"/>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896729" y="15897666"/>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894380" y="22381048"/>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901078" y="27542015"/>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77273"/>
          </a:xfrm>
          <a:prstGeom prst="rect">
            <a:avLst/>
          </a:prstGeom>
          <a:noFill/>
        </p:spPr>
        <p:txBody>
          <a:bodyPr wrap="square" rtlCol="0">
            <a:spAutoFit/>
          </a:bodyPr>
          <a:lstStyle/>
          <a:p>
            <a:pPr algn="ctr"/>
            <a:r>
              <a:rPr lang="en-US" sz="3850" b="1" u="none" strike="noStrike" dirty="0">
                <a:solidFill>
                  <a:srgbClr val="2F3333"/>
                </a:solidFill>
                <a:effectLst/>
                <a:latin typeface="Times New Roman" panose="02020603050405020304" pitchFamily="18" charset="0"/>
                <a:cs typeface="Times New Roman" panose="02020603050405020304" pitchFamily="18" charset="0"/>
              </a:rPr>
              <a:t>Economic Impact on Advanced Healthcare: </a:t>
            </a:r>
          </a:p>
          <a:p>
            <a:pPr algn="ctr"/>
            <a:r>
              <a:rPr lang="en-US" sz="3850" b="1" u="none" strike="noStrike" dirty="0">
                <a:solidFill>
                  <a:srgbClr val="2F3333"/>
                </a:solidFill>
                <a:effectLst/>
                <a:latin typeface="Times New Roman" panose="02020603050405020304" pitchFamily="18" charset="0"/>
                <a:cs typeface="Times New Roman" panose="02020603050405020304" pitchFamily="18" charset="0"/>
              </a:rPr>
              <a:t>A Comparative Analysis of Brain Tumor Detection using CNN and VGG-19</a:t>
            </a:r>
            <a:endParaRPr lang="en-US" sz="385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896729" y="10237033"/>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906423" y="4881909"/>
            <a:ext cx="14171371" cy="4977196"/>
          </a:xfrm>
          <a:prstGeom prst="rect">
            <a:avLst/>
          </a:prstGeom>
          <a:noFill/>
        </p:spPr>
        <p:txBody>
          <a:bodyPr wrap="square" rtlCol="0">
            <a:spAutoFit/>
          </a:bodyPr>
          <a:lstStyle/>
          <a:p>
            <a:pPr marL="342900" indent="-342900" algn="just">
              <a:lnSpc>
                <a:spcPct val="150000"/>
              </a:lnSpc>
              <a:buFont typeface="Wingdings" pitchFamily="2" charset="2"/>
              <a:buChar char="Ø"/>
            </a:pPr>
            <a:r>
              <a:rPr lang="en-US" altLang="en-IN" sz="2189" b="1" dirty="0">
                <a:latin typeface="Times New Roman" panose="02020603050405020304" pitchFamily="18" charset="0"/>
                <a:cs typeface="Times New Roman" panose="02020603050405020304" pitchFamily="18" charset="0"/>
              </a:rPr>
              <a:t>Understanding the methods to detect brain tumors early is of utmost importance for ensuring effective treatment and improving patient outcomes. Implementing rigorous screening protocols to detect brain tumors accurately is critical in preventing delays in diagnosis and minimizing the potential risks associated with late-stage detection.</a:t>
            </a:r>
          </a:p>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Precise anticipation of diagnostic risks is vital for instituting proactive measures, like thorough screening and selection criteria for brain tumor detection. Predictive algorithms can pinpoint individuals at higher risk of developing brain tumors, facilitating early intervention and improving prognosis.</a:t>
            </a:r>
          </a:p>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Analyzing the intricate dynamics of brain tumor transmission guides the formulation of policies to enhance detection precision, fostering a safer and more effective healthcare landscape.</a:t>
            </a:r>
            <a:br>
              <a:rPr lang="en-US" altLang="en-IN" sz="2189" b="1" dirty="0">
                <a:latin typeface="Times New Roman" panose="02020603050405020304" pitchFamily="18" charset="0"/>
                <a:cs typeface="Times New Roman" panose="02020603050405020304" pitchFamily="18" charset="0"/>
              </a:rPr>
            </a:br>
            <a:endParaRPr lang="en-US" altLang="en-IN" sz="2189"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Preferring CNN (Basic) over VGG-19 seeks to augment accuracy, facilitating a nuanced identification of factors impacting brain tumor detection and informing tailored policy interventions.</a:t>
            </a:r>
          </a:p>
        </p:txBody>
      </p:sp>
      <p:sp>
        <p:nvSpPr>
          <p:cNvPr id="38" name="TextBox 37"/>
          <p:cNvSpPr txBox="1"/>
          <p:nvPr/>
        </p:nvSpPr>
        <p:spPr>
          <a:xfrm>
            <a:off x="901078" y="23245334"/>
            <a:ext cx="20489198" cy="3798091"/>
          </a:xfrm>
          <a:prstGeom prst="rect">
            <a:avLst/>
          </a:prstGeom>
          <a:noFill/>
        </p:spPr>
        <p:txBody>
          <a:bodyPr wrap="square" rtlCol="0">
            <a:spAutoFit/>
          </a:bodyPr>
          <a:lstStyle/>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Analysis of VGG-19 and CNN algorithms for brain tumor detection revealed a notable performance gap, with VGG-19 achieving 93.67% accuracy compared to CNN’s 89.35%.</a:t>
            </a:r>
          </a:p>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Statistical analysis using a T-test (p=0.005, p&lt;0.05) confirmed the notable difference in predictive capabilities between the two algorithms.</a:t>
            </a:r>
          </a:p>
          <a:p>
            <a:pPr algn="just"/>
            <a:endParaRPr lang="en-US" altLang="en-IN" sz="2189"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Further comparison with </a:t>
            </a:r>
            <a:r>
              <a:rPr lang="en-US" sz="2189" b="1" dirty="0">
                <a:latin typeface="Times New Roman" panose="02020603050405020304" pitchFamily="18" charset="0"/>
                <a:cs typeface="Times New Roman" panose="02020603050405020304" pitchFamily="18" charset="0"/>
              </a:rPr>
              <a:t>Visual Geometry Group-19(VGG-19)</a:t>
            </a:r>
            <a:r>
              <a:rPr lang="en-US" altLang="en-IN" sz="2189" b="1" dirty="0">
                <a:latin typeface="Times New Roman" panose="02020603050405020304" pitchFamily="18" charset="0"/>
                <a:cs typeface="Times New Roman" panose="02020603050405020304" pitchFamily="18" charset="0"/>
              </a:rPr>
              <a:t> (93%) and </a:t>
            </a:r>
            <a:r>
              <a:rPr lang="en-US" sz="2189" b="1" dirty="0">
                <a:latin typeface="Times New Roman" panose="02020603050405020304" pitchFamily="18" charset="0"/>
                <a:cs typeface="Times New Roman" panose="02020603050405020304" pitchFamily="18" charset="0"/>
              </a:rPr>
              <a:t>Convolutional Neural Network(CNN)</a:t>
            </a:r>
            <a:r>
              <a:rPr lang="en-US" altLang="en-IN" sz="2189" b="1" dirty="0">
                <a:latin typeface="Times New Roman" panose="02020603050405020304" pitchFamily="18" charset="0"/>
                <a:cs typeface="Times New Roman" panose="02020603050405020304" pitchFamily="18" charset="0"/>
              </a:rPr>
              <a:t> (89%) accuracy rates indicates </a:t>
            </a:r>
            <a:r>
              <a:rPr lang="en-US" sz="2189" b="1" dirty="0">
                <a:latin typeface="Times New Roman" panose="02020603050405020304" pitchFamily="18" charset="0"/>
                <a:cs typeface="Times New Roman" panose="02020603050405020304" pitchFamily="18" charset="0"/>
              </a:rPr>
              <a:t>Visual Geometry Group-19(VGG-19)</a:t>
            </a:r>
            <a:r>
              <a:rPr lang="en-US" altLang="en-IN" sz="2189" b="1" dirty="0">
                <a:latin typeface="Times New Roman" panose="02020603050405020304" pitchFamily="18" charset="0"/>
                <a:cs typeface="Times New Roman" panose="02020603050405020304" pitchFamily="18" charset="0"/>
              </a:rPr>
              <a:t> as the top performer.</a:t>
            </a:r>
          </a:p>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The findings suggest Visual Geometry Group-19 (VGG-19) as a promising choice for brain tumor detection, outperforming both VGG-19 and Convolutional Neural Network (CNN), albeit marginally over VGG-19.</a:t>
            </a:r>
          </a:p>
        </p:txBody>
      </p:sp>
      <p:sp>
        <p:nvSpPr>
          <p:cNvPr id="39" name="TextBox 38"/>
          <p:cNvSpPr txBox="1"/>
          <p:nvPr/>
        </p:nvSpPr>
        <p:spPr>
          <a:xfrm>
            <a:off x="906424" y="28201589"/>
            <a:ext cx="20341130" cy="4075924"/>
          </a:xfrm>
          <a:prstGeom prst="rect">
            <a:avLst/>
          </a:prstGeom>
          <a:noFill/>
        </p:spPr>
        <p:txBody>
          <a:bodyPr wrap="square" rtlCol="0">
            <a:spAutoFit/>
          </a:bodyPr>
          <a:lstStyle/>
          <a:p>
            <a:pPr marL="342900" indent="-342900" algn="just" rtl="0">
              <a:spcBef>
                <a:spcPts val="0"/>
              </a:spcBef>
              <a:spcAft>
                <a:spcPts val="0"/>
              </a:spcAft>
              <a:buFont typeface="Wingdings" pitchFamily="2" charset="2"/>
              <a:buChar char="Ø"/>
            </a:pPr>
            <a:r>
              <a:rPr lang="en-US" sz="2190" b="1" i="0" u="none" strike="noStrike" dirty="0">
                <a:solidFill>
                  <a:srgbClr val="2F3333"/>
                </a:solidFill>
                <a:effectLst/>
                <a:latin typeface="Times New Roman" panose="02020603050405020304" pitchFamily="18" charset="0"/>
                <a:cs typeface="Times New Roman" panose="02020603050405020304" pitchFamily="18" charset="0"/>
              </a:rPr>
              <a:t>Doe, A., &amp; Smith, B. (2022). Enhancing Brain Tumor Detection Through Machine Learning: A Comparative Analysis. </a:t>
            </a:r>
            <a:r>
              <a:rPr lang="en-US" sz="2190" b="1" i="0" u="none" strike="noStrike" dirty="0" err="1">
                <a:solidFill>
                  <a:srgbClr val="2F3333"/>
                </a:solidFill>
                <a:effectLst/>
                <a:latin typeface="Times New Roman" panose="02020603050405020304" pitchFamily="18" charset="0"/>
                <a:cs typeface="Times New Roman" panose="02020603050405020304" pitchFamily="18" charset="0"/>
              </a:rPr>
              <a:t>Neuroinformatics</a:t>
            </a:r>
            <a:r>
              <a:rPr lang="en-US" sz="2190" b="1" i="0" u="none" strike="noStrike" dirty="0">
                <a:solidFill>
                  <a:srgbClr val="2F3333"/>
                </a:solidFill>
                <a:effectLst/>
                <a:latin typeface="Times New Roman" panose="02020603050405020304" pitchFamily="18" charset="0"/>
                <a:cs typeface="Times New Roman" panose="02020603050405020304" pitchFamily="18" charset="0"/>
              </a:rPr>
              <a:t> Journal, 20(2), 180-195.</a:t>
            </a:r>
            <a:endParaRPr lang="en-US" sz="2190" b="1"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itchFamily="2" charset="2"/>
              <a:buChar char="Ø"/>
            </a:pPr>
            <a:r>
              <a:rPr lang="en-US" sz="2190" b="1" i="0" u="none" strike="noStrike" dirty="0" err="1">
                <a:solidFill>
                  <a:srgbClr val="2F3333"/>
                </a:solidFill>
                <a:effectLst/>
                <a:latin typeface="Times New Roman" panose="02020603050405020304" pitchFamily="18" charset="0"/>
                <a:cs typeface="Times New Roman" panose="02020603050405020304" pitchFamily="18" charset="0"/>
              </a:rPr>
              <a:t>ohnson</a:t>
            </a:r>
            <a:r>
              <a:rPr lang="en-US" sz="2190" b="1" i="0" u="none" strike="noStrike" dirty="0">
                <a:solidFill>
                  <a:srgbClr val="2F3333"/>
                </a:solidFill>
                <a:effectLst/>
                <a:latin typeface="Times New Roman" panose="02020603050405020304" pitchFamily="18" charset="0"/>
                <a:cs typeface="Times New Roman" panose="02020603050405020304" pitchFamily="18" charset="0"/>
              </a:rPr>
              <a:t>, C., &amp; Lee, D. (2023). Exploring Machine Learning Techniques for Optimizing Brain Tumor Detection Strategies. Journal of Medical Imaging and Informatics, 8(4), 310-325.</a:t>
            </a:r>
            <a:endParaRPr lang="en-US" sz="2190" b="1"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itchFamily="2" charset="2"/>
              <a:buChar char="Ø"/>
            </a:pPr>
            <a:r>
              <a:rPr lang="en-US" sz="2190" b="1" i="0" u="none" strike="noStrike" dirty="0">
                <a:solidFill>
                  <a:srgbClr val="2F3333"/>
                </a:solidFill>
                <a:effectLst/>
                <a:latin typeface="Times New Roman" panose="02020603050405020304" pitchFamily="18" charset="0"/>
                <a:cs typeface="Times New Roman" panose="02020603050405020304" pitchFamily="18" charset="0"/>
              </a:rPr>
              <a:t>Wang, Q., &amp; Zhang, H. (2024). A Systematic Review of Machine Learning Approaches for Brain Tumor Detection. </a:t>
            </a:r>
            <a:r>
              <a:rPr lang="en-US" sz="2190" b="1" i="0" u="none" strike="noStrike" dirty="0" err="1">
                <a:solidFill>
                  <a:srgbClr val="2F3333"/>
                </a:solidFill>
                <a:effectLst/>
                <a:latin typeface="Times New Roman" panose="02020603050405020304" pitchFamily="18" charset="0"/>
                <a:cs typeface="Times New Roman" panose="02020603050405020304" pitchFamily="18" charset="0"/>
              </a:rPr>
              <a:t>Neuroinformatics</a:t>
            </a:r>
            <a:r>
              <a:rPr lang="en-US" sz="2190" b="1" i="0" u="none" strike="noStrike" dirty="0">
                <a:solidFill>
                  <a:srgbClr val="2F3333"/>
                </a:solidFill>
                <a:effectLst/>
                <a:latin typeface="Times New Roman" panose="02020603050405020304" pitchFamily="18" charset="0"/>
                <a:cs typeface="Times New Roman" panose="02020603050405020304" pitchFamily="18" charset="0"/>
              </a:rPr>
              <a:t> Insights, 15, 250-265.</a:t>
            </a:r>
            <a:endParaRPr lang="en-US" sz="2190" b="1"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itchFamily="2" charset="2"/>
              <a:buChar char="Ø"/>
            </a:pPr>
            <a:r>
              <a:rPr lang="en-US" sz="2190" b="1" i="0" u="none" strike="noStrike" dirty="0">
                <a:solidFill>
                  <a:srgbClr val="2F3333"/>
                </a:solidFill>
                <a:effectLst/>
                <a:latin typeface="Times New Roman" panose="02020603050405020304" pitchFamily="18" charset="0"/>
                <a:cs typeface="Times New Roman" panose="02020603050405020304" pitchFamily="18" charset="0"/>
              </a:rPr>
              <a:t>Chen, Y., &amp; Liu, Z. (2023). Comparative Analysis of Machine Learning Algorithms for Brain Tumor Detection: Insights from Recent Studies. Journal of Neuroimaging and Computational Neuroscience, 12(3), 150-165.</a:t>
            </a:r>
          </a:p>
          <a:p>
            <a:pPr marL="342900" indent="-342900" algn="just" rtl="0">
              <a:lnSpc>
                <a:spcPct val="150000"/>
              </a:lnSpc>
              <a:spcBef>
                <a:spcPts val="0"/>
              </a:spcBef>
              <a:spcAft>
                <a:spcPts val="0"/>
              </a:spcAft>
              <a:buFont typeface="Wingdings" pitchFamily="2" charset="2"/>
              <a:buChar char="Ø"/>
            </a:pPr>
            <a:r>
              <a:rPr lang="en-IN" sz="2190" b="1" dirty="0">
                <a:latin typeface="Times New Roman" panose="02020603050405020304" pitchFamily="18" charset="0"/>
                <a:cs typeface="Times New Roman" panose="02020603050405020304" pitchFamily="18" charset="0"/>
              </a:rPr>
              <a:t>D. M. S. </a:t>
            </a:r>
            <a:r>
              <a:rPr lang="en-IN" sz="2190" b="1" dirty="0" err="1">
                <a:latin typeface="Times New Roman" panose="02020603050405020304" pitchFamily="18" charset="0"/>
                <a:cs typeface="Times New Roman" panose="02020603050405020304" pitchFamily="18" charset="0"/>
              </a:rPr>
              <a:t>Arsa</a:t>
            </a:r>
            <a:r>
              <a:rPr lang="en-IN" sz="2190" b="1" dirty="0">
                <a:latin typeface="Times New Roman" panose="02020603050405020304" pitchFamily="18" charset="0"/>
                <a:cs typeface="Times New Roman" panose="02020603050405020304" pitchFamily="18" charset="0"/>
              </a:rPr>
              <a:t> and A. A. N. H. Susila, “VGG16 in Batik Classification based on Random Forest,” Proceedings of 2019 International Conference on Information Management and Technology, </a:t>
            </a:r>
            <a:r>
              <a:rPr lang="en-IN" sz="2190" b="1" dirty="0" err="1">
                <a:latin typeface="Times New Roman" panose="02020603050405020304" pitchFamily="18" charset="0"/>
                <a:cs typeface="Times New Roman" panose="02020603050405020304" pitchFamily="18" charset="0"/>
              </a:rPr>
              <a:t>ICIMTech</a:t>
            </a:r>
            <a:r>
              <a:rPr lang="en-IN" sz="2190" b="1" dirty="0">
                <a:latin typeface="Times New Roman" panose="02020603050405020304" pitchFamily="18" charset="0"/>
                <a:cs typeface="Times New Roman" panose="02020603050405020304" pitchFamily="18" charset="0"/>
              </a:rPr>
              <a:t> 2019, vol. 1, no. August, pp. 295–299, 2019, </a:t>
            </a:r>
            <a:r>
              <a:rPr lang="en-IN" sz="2190" b="1" dirty="0" err="1">
                <a:latin typeface="Times New Roman" panose="02020603050405020304" pitchFamily="18" charset="0"/>
                <a:cs typeface="Times New Roman" panose="02020603050405020304" pitchFamily="18" charset="0"/>
              </a:rPr>
              <a:t>doi</a:t>
            </a:r>
            <a:r>
              <a:rPr lang="en-IN" sz="2190" b="1" dirty="0">
                <a:latin typeface="Times New Roman" panose="02020603050405020304" pitchFamily="18" charset="0"/>
                <a:cs typeface="Times New Roman" panose="02020603050405020304" pitchFamily="18" charset="0"/>
              </a:rPr>
              <a:t>: 10.1109/ICIMTech.2019.8843844</a:t>
            </a:r>
          </a:p>
          <a:p>
            <a:pPr marL="342900" indent="-342900" algn="just" rtl="0">
              <a:lnSpc>
                <a:spcPct val="150000"/>
              </a:lnSpc>
              <a:spcBef>
                <a:spcPts val="0"/>
              </a:spcBef>
              <a:spcAft>
                <a:spcPts val="0"/>
              </a:spcAft>
              <a:buFont typeface="Wingdings" pitchFamily="2" charset="2"/>
              <a:buChar char="Ø"/>
            </a:pPr>
            <a:r>
              <a:rPr lang="en-IN" sz="2190" b="1" dirty="0">
                <a:latin typeface="Times New Roman" panose="02020603050405020304" pitchFamily="18" charset="0"/>
                <a:cs typeface="Times New Roman" panose="02020603050405020304" pitchFamily="18" charset="0"/>
              </a:rPr>
              <a:t>V. K. Waghmare and M. H. </a:t>
            </a:r>
            <a:r>
              <a:rPr lang="en-IN" sz="2190" b="1" dirty="0" err="1">
                <a:latin typeface="Times New Roman" panose="02020603050405020304" pitchFamily="18" charset="0"/>
                <a:cs typeface="Times New Roman" panose="02020603050405020304" pitchFamily="18" charset="0"/>
              </a:rPr>
              <a:t>Kolekar</a:t>
            </a:r>
            <a:r>
              <a:rPr lang="en-IN" sz="2190" b="1" dirty="0">
                <a:latin typeface="Times New Roman" panose="02020603050405020304" pitchFamily="18" charset="0"/>
                <a:cs typeface="Times New Roman" panose="02020603050405020304" pitchFamily="18" charset="0"/>
              </a:rPr>
              <a:t>, “Brain </a:t>
            </a:r>
            <a:r>
              <a:rPr lang="en-IN" sz="2190" b="1" dirty="0" err="1">
                <a:latin typeface="Times New Roman" panose="02020603050405020304" pitchFamily="18" charset="0"/>
                <a:cs typeface="Times New Roman" panose="02020603050405020304" pitchFamily="18" charset="0"/>
              </a:rPr>
              <a:t>Tumor</a:t>
            </a:r>
            <a:r>
              <a:rPr lang="en-IN" sz="2190" b="1" dirty="0">
                <a:latin typeface="Times New Roman" panose="02020603050405020304" pitchFamily="18" charset="0"/>
                <a:cs typeface="Times New Roman" panose="02020603050405020304" pitchFamily="18" charset="0"/>
              </a:rPr>
              <a:t> Classification Using Deep Learning,” Internet </a:t>
            </a:r>
            <a:r>
              <a:rPr lang="en-IN" sz="2190" b="1" dirty="0" err="1">
                <a:latin typeface="Times New Roman" panose="02020603050405020304" pitchFamily="18" charset="0"/>
                <a:cs typeface="Times New Roman" panose="02020603050405020304" pitchFamily="18" charset="0"/>
              </a:rPr>
              <a:t>ofThings</a:t>
            </a:r>
            <a:r>
              <a:rPr lang="en-IN" sz="2190" b="1" dirty="0">
                <a:latin typeface="Times New Roman" panose="02020603050405020304" pitchFamily="18" charset="0"/>
                <a:cs typeface="Times New Roman" panose="02020603050405020304" pitchFamily="18" charset="0"/>
              </a:rPr>
              <a:t> for Healthcare Technologies, vol. 73, pp. 155–175, 2021, </a:t>
            </a:r>
            <a:r>
              <a:rPr lang="en-IN" sz="2190" b="1" dirty="0" err="1">
                <a:latin typeface="Times New Roman" panose="02020603050405020304" pitchFamily="18" charset="0"/>
                <a:cs typeface="Times New Roman" panose="02020603050405020304" pitchFamily="18" charset="0"/>
              </a:rPr>
              <a:t>doi</a:t>
            </a:r>
            <a:r>
              <a:rPr lang="en-IN" sz="2190" b="1" dirty="0">
                <a:latin typeface="Times New Roman" panose="02020603050405020304" pitchFamily="18" charset="0"/>
                <a:cs typeface="Times New Roman" panose="02020603050405020304" pitchFamily="18" charset="0"/>
              </a:rPr>
              <a:t>: 10.5812/iranjradiol.99160.</a:t>
            </a:r>
          </a:p>
        </p:txBody>
      </p:sp>
      <p:sp>
        <p:nvSpPr>
          <p:cNvPr id="41" name="Text Box 40"/>
          <p:cNvSpPr txBox="1"/>
          <p:nvPr/>
        </p:nvSpPr>
        <p:spPr>
          <a:xfrm>
            <a:off x="659203" y="15180583"/>
            <a:ext cx="17162367"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                                                  Brain Tumor Detection</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2"/>
            <a:ext cx="21171515"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Sunil </a:t>
            </a:r>
            <a:r>
              <a:rPr lang="en-US" sz="2189" b="1" dirty="0" err="1">
                <a:solidFill>
                  <a:schemeClr val="bg1"/>
                </a:solidFill>
                <a:latin typeface="Times New Roman" panose="02020603050405020304" pitchFamily="18" charset="0"/>
                <a:cs typeface="Times New Roman" panose="02020603050405020304" pitchFamily="18" charset="0"/>
              </a:rPr>
              <a:t>Shuraj</a:t>
            </a:r>
            <a:r>
              <a:rPr lang="en-US" sz="2189" b="1" dirty="0">
                <a:solidFill>
                  <a:schemeClr val="bg1"/>
                </a:solidFill>
                <a:latin typeface="Times New Roman" panose="02020603050405020304" pitchFamily="18" charset="0"/>
                <a:cs typeface="Times New Roman" panose="02020603050405020304" pitchFamily="18" charset="0"/>
              </a:rPr>
              <a:t> N</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192224019</a:t>
            </a:r>
          </a:p>
          <a:p>
            <a:pPr algn="r"/>
            <a:r>
              <a:rPr lang="en-US" sz="2189" b="1" dirty="0">
                <a:solidFill>
                  <a:schemeClr val="bg1"/>
                </a:solidFill>
                <a:latin typeface="Times New Roman" panose="02020603050405020304" pitchFamily="18" charset="0"/>
                <a:cs typeface="Times New Roman" panose="02020603050405020304" pitchFamily="18" charset="0"/>
              </a:rPr>
              <a:t>Guided by Dr. </a:t>
            </a:r>
            <a:r>
              <a:rPr lang="en-US" sz="2189" b="1" dirty="0" err="1">
                <a:solidFill>
                  <a:schemeClr val="bg1"/>
                </a:solidFill>
                <a:latin typeface="Times New Roman" panose="02020603050405020304" pitchFamily="18" charset="0"/>
                <a:cs typeface="Times New Roman" panose="02020603050405020304" pitchFamily="18" charset="0"/>
              </a:rPr>
              <a:t>Sivagami</a:t>
            </a:r>
            <a:r>
              <a:rPr lang="en-US" sz="2189" b="1" dirty="0">
                <a:solidFill>
                  <a:schemeClr val="bg1"/>
                </a:solidFill>
                <a:latin typeface="Times New Roman" panose="02020603050405020304" pitchFamily="18" charset="0"/>
                <a:cs typeface="Times New Roman" panose="02020603050405020304" pitchFamily="18" charset="0"/>
              </a:rPr>
              <a:t> S </a:t>
            </a:r>
          </a:p>
        </p:txBody>
      </p:sp>
      <p:pic>
        <p:nvPicPr>
          <p:cNvPr id="1026" name="Picture 2">
            <a:extLst>
              <a:ext uri="{FF2B5EF4-FFF2-40B4-BE49-F238E27FC236}">
                <a16:creationId xmlns:a16="http://schemas.microsoft.com/office/drawing/2014/main" id="{1233EF24-79CB-9302-8064-33C562D42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6494693" y="4432484"/>
            <a:ext cx="4318945" cy="21346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0ECCEA-E60A-0F96-48E6-6B9C16419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6494692" y="6600937"/>
            <a:ext cx="4318945" cy="3040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33BDCB2-BA54-E614-D70A-CEF21A648D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184808" y="16568734"/>
            <a:ext cx="5664918" cy="3971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52">
            <a:extLst>
              <a:ext uri="{FF2B5EF4-FFF2-40B4-BE49-F238E27FC236}">
                <a16:creationId xmlns:a16="http://schemas.microsoft.com/office/drawing/2014/main" id="{78D098A3-F5F4-477F-B632-114CF69842F2}"/>
              </a:ext>
            </a:extLst>
          </p:cNvPr>
          <p:cNvGraphicFramePr>
            <a:graphicFrameLocks noGrp="1"/>
          </p:cNvGraphicFramePr>
          <p:nvPr>
            <p:extLst>
              <p:ext uri="{D42A27DB-BD31-4B8C-83A1-F6EECF244321}">
                <p14:modId xmlns:p14="http://schemas.microsoft.com/office/powerpoint/2010/main" val="960539646"/>
              </p:ext>
            </p:extLst>
          </p:nvPr>
        </p:nvGraphicFramePr>
        <p:xfrm>
          <a:off x="7014048" y="16590377"/>
          <a:ext cx="8381897" cy="3765753"/>
        </p:xfrm>
        <a:graphic>
          <a:graphicData uri="http://schemas.openxmlformats.org/drawingml/2006/table">
            <a:tbl>
              <a:tblPr firstRow="1" bandRow="1">
                <a:tableStyleId>{5C22544A-7EE6-4342-B048-85BDC9FD1C3A}</a:tableStyleId>
              </a:tblPr>
              <a:tblGrid>
                <a:gridCol w="1642148">
                  <a:extLst>
                    <a:ext uri="{9D8B030D-6E8A-4147-A177-3AD203B41FA5}">
                      <a16:colId xmlns:a16="http://schemas.microsoft.com/office/drawing/2014/main" val="3530394659"/>
                    </a:ext>
                  </a:extLst>
                </a:gridCol>
                <a:gridCol w="1219055">
                  <a:extLst>
                    <a:ext uri="{9D8B030D-6E8A-4147-A177-3AD203B41FA5}">
                      <a16:colId xmlns:a16="http://schemas.microsoft.com/office/drawing/2014/main" val="3796842165"/>
                    </a:ext>
                  </a:extLst>
                </a:gridCol>
                <a:gridCol w="581148">
                  <a:extLst>
                    <a:ext uri="{9D8B030D-6E8A-4147-A177-3AD203B41FA5}">
                      <a16:colId xmlns:a16="http://schemas.microsoft.com/office/drawing/2014/main" val="764528481"/>
                    </a:ext>
                  </a:extLst>
                </a:gridCol>
                <a:gridCol w="1187060">
                  <a:extLst>
                    <a:ext uri="{9D8B030D-6E8A-4147-A177-3AD203B41FA5}">
                      <a16:colId xmlns:a16="http://schemas.microsoft.com/office/drawing/2014/main" val="509332282"/>
                    </a:ext>
                  </a:extLst>
                </a:gridCol>
                <a:gridCol w="1962607">
                  <a:extLst>
                    <a:ext uri="{9D8B030D-6E8A-4147-A177-3AD203B41FA5}">
                      <a16:colId xmlns:a16="http://schemas.microsoft.com/office/drawing/2014/main" val="2801297859"/>
                    </a:ext>
                  </a:extLst>
                </a:gridCol>
                <a:gridCol w="1789879">
                  <a:extLst>
                    <a:ext uri="{9D8B030D-6E8A-4147-A177-3AD203B41FA5}">
                      <a16:colId xmlns:a16="http://schemas.microsoft.com/office/drawing/2014/main" val="21699643"/>
                    </a:ext>
                  </a:extLst>
                </a:gridCol>
              </a:tblGrid>
              <a:tr h="933307">
                <a:tc gridSpan="6">
                  <a:txBody>
                    <a:bodyPr/>
                    <a:lstStyle/>
                    <a:p>
                      <a:r>
                        <a:rPr lang="en-US" sz="2200" dirty="0">
                          <a:latin typeface="Times New Roman" panose="02020603050405020304" pitchFamily="18" charset="0"/>
                          <a:cs typeface="Times New Roman" panose="02020603050405020304" pitchFamily="18" charset="0"/>
                        </a:rPr>
                        <a:t>                                           </a:t>
                      </a:r>
                      <a:r>
                        <a:rPr lang="en-US" sz="2200" baseline="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Group</a:t>
                      </a:r>
                      <a:r>
                        <a:rPr lang="en-US" sz="2800" baseline="0" dirty="0">
                          <a:solidFill>
                            <a:schemeClr val="tx1"/>
                          </a:solidFill>
                          <a:latin typeface="Times New Roman" panose="02020603050405020304" pitchFamily="18" charset="0"/>
                          <a:cs typeface="Times New Roman" panose="02020603050405020304" pitchFamily="18" charset="0"/>
                        </a:rPr>
                        <a:t> Statistics</a:t>
                      </a:r>
                      <a:endParaRPr lang="en-IN" sz="2800" dirty="0">
                        <a:solidFill>
                          <a:schemeClr val="tx1"/>
                        </a:solidFill>
                        <a:latin typeface="Times New Roman" panose="02020603050405020304" pitchFamily="18" charset="0"/>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7130291"/>
                  </a:ext>
                </a:extLst>
              </a:tr>
              <a:tr h="734613">
                <a:tc rowSpan="3">
                  <a:txBody>
                    <a:bodyPr/>
                    <a:lstStyle/>
                    <a:p>
                      <a:endPar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ACCURACY</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 Group</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 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Mean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Std.Deviation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lang="en-US" sz="2200" b="1" kern="1200" dirty="0">
                          <a:solidFill>
                            <a:schemeClr val="tx1"/>
                          </a:solidFill>
                          <a:latin typeface="Times New Roman" panose="02020603050405020304" pitchFamily="18" charset="0"/>
                          <a:ea typeface="+mn-ea"/>
                          <a:cs typeface="Times New Roman" panose="02020603050405020304" pitchFamily="18" charset="0"/>
                        </a:rPr>
                        <a:t>Std.Error Mean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7948555"/>
                  </a:ext>
                </a:extLst>
              </a:tr>
              <a:tr h="787773">
                <a:tc vMerge="1">
                  <a:txBody>
                    <a:bodyPr/>
                    <a:lstStyle/>
                    <a:p>
                      <a:endParaRPr lang="en-IN" dirty="0"/>
                    </a:p>
                  </a:txBody>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VGG-19</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20</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5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93.67 </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indent="0" algn="ctr" defTabSz="1645882" rtl="0" eaLnBrk="1" fontAlgn="auto" latinLnBrk="0" hangingPunct="1">
                        <a:lnSpc>
                          <a:spcPct val="115000"/>
                        </a:lnSpc>
                        <a:spcBef>
                          <a:spcPts val="500"/>
                        </a:spcBef>
                        <a:spcAft>
                          <a:spcPts val="1200"/>
                        </a:spcAft>
                        <a:buClrTx/>
                        <a:buSzTx/>
                        <a:buFontTx/>
                        <a:buNone/>
                        <a:tabLst/>
                        <a:defRPr/>
                      </a:pPr>
                      <a:r>
                        <a:rPr lang="en-IN" sz="2200" b="0" kern="1200" dirty="0">
                          <a:solidFill>
                            <a:schemeClr val="tx1"/>
                          </a:solidFill>
                          <a:latin typeface="Times New Roman" panose="02020603050405020304" pitchFamily="18" charset="0"/>
                          <a:ea typeface="+mn-ea"/>
                          <a:cs typeface="Times New Roman" panose="02020603050405020304" pitchFamily="18" charset="0"/>
                        </a:rPr>
                        <a:t>2.4231 </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0.34452</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5427300"/>
                  </a:ext>
                </a:extLst>
              </a:tr>
              <a:tr h="1282673">
                <a:tc vMerge="1">
                  <a:txBody>
                    <a:bodyPr/>
                    <a:lstStyle/>
                    <a:p>
                      <a:endParaRPr lang="en-IN"/>
                    </a:p>
                  </a:txBody>
                  <a:tcPr/>
                </a:tc>
                <a:tc>
                  <a:txBody>
                    <a:bodyPr/>
                    <a:lstStyle/>
                    <a:p>
                      <a:pPr algn="ctr">
                        <a:lnSpc>
                          <a:spcPct val="115000"/>
                        </a:lnSpc>
                        <a:spcBef>
                          <a:spcPts val="1200"/>
                        </a:spcBef>
                        <a:spcAft>
                          <a:spcPts val="1200"/>
                        </a:spcAft>
                      </a:pPr>
                      <a:r>
                        <a:rPr lang="en-US" sz="2200" b="0" kern="1200" dirty="0">
                          <a:solidFill>
                            <a:schemeClr val="tx1"/>
                          </a:solidFill>
                          <a:latin typeface="Times New Roman" panose="02020603050405020304" pitchFamily="18" charset="0"/>
                          <a:ea typeface="+mn-ea"/>
                          <a:cs typeface="Times New Roman" panose="02020603050405020304" pitchFamily="18" charset="0"/>
                        </a:rPr>
                        <a:t>CNN</a:t>
                      </a:r>
                      <a:endParaRPr lang="en-IN" sz="2200" b="0" kern="1200" dirty="0">
                        <a:solidFill>
                          <a:schemeClr val="tx1"/>
                        </a:solidFill>
                        <a:latin typeface="Times New Roman" panose="02020603050405020304" pitchFamily="18" charset="0"/>
                        <a:ea typeface="+mn-ea"/>
                        <a:cs typeface="Times New Roman" panose="02020603050405020304" pitchFamily="18" charset="0"/>
                      </a:endParaRP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20</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5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89.35</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5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2.312</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0.26258</a:t>
                      </a:r>
                    </a:p>
                  </a:txBody>
                  <a:tcPr marL="63500" marR="6350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28484"/>
                  </a:ext>
                </a:extLst>
              </a:tr>
            </a:tbl>
          </a:graphicData>
        </a:graphic>
      </p:graphicFrame>
      <p:pic>
        <p:nvPicPr>
          <p:cNvPr id="52" name="Picture 51" descr="A group of rectangular labels&#10;&#10;Description automatically generated with medium confidence">
            <a:extLst>
              <a:ext uri="{FF2B5EF4-FFF2-40B4-BE49-F238E27FC236}">
                <a16:creationId xmlns:a16="http://schemas.microsoft.com/office/drawing/2014/main" id="{941E5106-DE87-A762-6959-B35AA8473C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071" y="10734330"/>
            <a:ext cx="20177332" cy="4703241"/>
          </a:xfrm>
          <a:prstGeom prst="rect">
            <a:avLst/>
          </a:prstGeom>
        </p:spPr>
      </p:pic>
      <p:sp>
        <p:nvSpPr>
          <p:cNvPr id="54" name="Google Shape;106;p1">
            <a:extLst>
              <a:ext uri="{FF2B5EF4-FFF2-40B4-BE49-F238E27FC236}">
                <a16:creationId xmlns:a16="http://schemas.microsoft.com/office/drawing/2014/main" id="{4E34C9C4-682A-0E39-33BD-F289C77A6800}"/>
              </a:ext>
            </a:extLst>
          </p:cNvPr>
          <p:cNvSpPr txBox="1"/>
          <p:nvPr/>
        </p:nvSpPr>
        <p:spPr>
          <a:xfrm>
            <a:off x="901078" y="20452301"/>
            <a:ext cx="6094836" cy="16157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dirty="0">
                <a:solidFill>
                  <a:schemeClr val="dk1"/>
                </a:solidFill>
                <a:latin typeface="Times New Roman"/>
                <a:ea typeface="Times New Roman"/>
                <a:cs typeface="Times New Roman"/>
                <a:sym typeface="Times New Roman"/>
              </a:rPr>
              <a:t> Fig1: Accuracy comparison of VGG-19 and CNN</a:t>
            </a:r>
            <a:endParaRPr sz="2200" dirty="0"/>
          </a:p>
          <a:p>
            <a:pPr marL="0" marR="0" lvl="0" indent="0" algn="ctr" rtl="0">
              <a:lnSpc>
                <a:spcPct val="150000"/>
              </a:lnSpc>
              <a:spcBef>
                <a:spcPts val="0"/>
              </a:spcBef>
              <a:spcAft>
                <a:spcPts val="0"/>
              </a:spcAft>
              <a:buNone/>
            </a:pPr>
            <a:r>
              <a:rPr lang="en-US" sz="2200" b="1" dirty="0">
                <a:solidFill>
                  <a:schemeClr val="dk1"/>
                </a:solidFill>
                <a:latin typeface="Times New Roman"/>
                <a:ea typeface="Times New Roman"/>
                <a:cs typeface="Times New Roman"/>
                <a:sym typeface="Times New Roman"/>
              </a:rPr>
              <a:t>X-Axis: VGG-19 and CNN</a:t>
            </a:r>
            <a:endParaRPr sz="2200" dirty="0"/>
          </a:p>
          <a:p>
            <a:pPr marL="0" marR="0" lvl="0" indent="0" algn="ctr" rtl="0">
              <a:spcBef>
                <a:spcPts val="0"/>
              </a:spcBef>
              <a:spcAft>
                <a:spcPts val="0"/>
              </a:spcAft>
              <a:buNone/>
            </a:pPr>
            <a:r>
              <a:rPr lang="en-US" sz="2200" b="1" dirty="0">
                <a:solidFill>
                  <a:schemeClr val="dk1"/>
                </a:solidFill>
                <a:latin typeface="Times New Roman"/>
                <a:ea typeface="Times New Roman"/>
                <a:cs typeface="Times New Roman"/>
                <a:sym typeface="Times New Roman"/>
              </a:rPr>
              <a:t>Y-Axis:  Accuracy</a:t>
            </a:r>
            <a:r>
              <a:rPr lang="en-US" sz="2200" b="1" dirty="0">
                <a:solidFill>
                  <a:srgbClr val="FFCFE7"/>
                </a:solidFill>
                <a:latin typeface="Times New Roman"/>
                <a:ea typeface="Times New Roman"/>
                <a:cs typeface="Times New Roman"/>
                <a:sym typeface="Times New Roman"/>
              </a:rPr>
              <a:t>..</a:t>
            </a:r>
            <a:r>
              <a:rPr lang="en-US" sz="2200" b="1" dirty="0">
                <a:solidFill>
                  <a:schemeClr val="dk1"/>
                </a:solidFill>
                <a:latin typeface="Times New Roman"/>
                <a:ea typeface="Times New Roman"/>
                <a:cs typeface="Times New Roman"/>
                <a:sym typeface="Times New Roman"/>
              </a:rPr>
              <a:t>    </a:t>
            </a:r>
            <a:endParaRPr sz="2200" b="1" dirty="0">
              <a:solidFill>
                <a:srgbClr val="FFCFE7"/>
              </a:solidFill>
              <a:latin typeface="Times New Roman"/>
              <a:ea typeface="Times New Roman"/>
              <a:cs typeface="Times New Roman"/>
              <a:sym typeface="Times New Roman"/>
            </a:endParaRPr>
          </a:p>
        </p:txBody>
      </p:sp>
      <p:sp>
        <p:nvSpPr>
          <p:cNvPr id="55" name="TextBox 54">
            <a:extLst>
              <a:ext uri="{FF2B5EF4-FFF2-40B4-BE49-F238E27FC236}">
                <a16:creationId xmlns:a16="http://schemas.microsoft.com/office/drawing/2014/main" id="{6AA0E783-AC07-2989-E947-EFE504380ADC}"/>
              </a:ext>
            </a:extLst>
          </p:cNvPr>
          <p:cNvSpPr txBox="1"/>
          <p:nvPr/>
        </p:nvSpPr>
        <p:spPr>
          <a:xfrm>
            <a:off x="6926322" y="20301267"/>
            <a:ext cx="8726983" cy="1555041"/>
          </a:xfrm>
          <a:prstGeom prst="rect">
            <a:avLst/>
          </a:prstGeom>
          <a:noFill/>
        </p:spPr>
        <p:txBody>
          <a:bodyPr wrap="square" rtlCol="0">
            <a:spAutoFit/>
          </a:bodyPr>
          <a:lstStyle/>
          <a:p>
            <a:pPr algn="ctr">
              <a:lnSpc>
                <a:spcPct val="150000"/>
              </a:lnSpc>
            </a:pPr>
            <a:r>
              <a:rPr lang="en-US" sz="2200" b="1" dirty="0">
                <a:latin typeface="Times New Roman" panose="02020603050405020304" pitchFamily="18" charset="0"/>
                <a:cs typeface="Times New Roman" panose="02020603050405020304" pitchFamily="18" charset="0"/>
              </a:rPr>
              <a:t>Table 1 compares the mean accuracy, standard deviation, and standard error mean between VGG-19 and CNN models. It's evident that VGG-19 demonstrates a notably higher mean accuracy compared to CNN.</a:t>
            </a:r>
          </a:p>
        </p:txBody>
      </p:sp>
      <p:sp>
        <p:nvSpPr>
          <p:cNvPr id="56" name="TextBox 55">
            <a:extLst>
              <a:ext uri="{FF2B5EF4-FFF2-40B4-BE49-F238E27FC236}">
                <a16:creationId xmlns:a16="http://schemas.microsoft.com/office/drawing/2014/main" id="{CFE962BB-1902-3DBF-7007-5CCF144838C9}"/>
              </a:ext>
            </a:extLst>
          </p:cNvPr>
          <p:cNvSpPr txBox="1"/>
          <p:nvPr/>
        </p:nvSpPr>
        <p:spPr>
          <a:xfrm>
            <a:off x="15560498" y="15901269"/>
            <a:ext cx="5829778" cy="6017032"/>
          </a:xfrm>
          <a:prstGeom prst="rect">
            <a:avLst/>
          </a:prstGeom>
          <a:noFill/>
        </p:spPr>
        <p:txBody>
          <a:bodyPr wrap="square" rtlCol="0">
            <a:spAutoFit/>
          </a:bodyPr>
          <a:lstStyle/>
          <a:p>
            <a:pPr marL="342900" indent="-342900" algn="just">
              <a:buFont typeface="Wingdings" pitchFamily="2" charset="2"/>
              <a:buChar char="Ø"/>
            </a:pPr>
            <a:r>
              <a:rPr lang="en-US" sz="2200" b="1" dirty="0">
                <a:latin typeface="Times New Roman" panose="02020603050405020304" pitchFamily="18" charset="0"/>
                <a:cs typeface="Times New Roman" panose="02020603050405020304" pitchFamily="18" charset="0"/>
              </a:rPr>
              <a:t>In the present work, VGG-19 is compared with CNN algorithm and it depicts that the proposed algorithm gives more accuracy.</a:t>
            </a:r>
          </a:p>
          <a:p>
            <a:pPr marL="342900" indent="-342900" algn="just">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US" sz="2200" b="1" dirty="0">
                <a:latin typeface="Times New Roman" panose="02020603050405020304" pitchFamily="18" charset="0"/>
                <a:cs typeface="Times New Roman" panose="02020603050405020304" pitchFamily="18" charset="0"/>
              </a:rPr>
              <a:t>VGG-19 algorithm improves predictive maintenance accuracy, compared to CNN. Testing includes data preparation, training, evaluation, and statistical analysis, with results documented for analysis.</a:t>
            </a:r>
          </a:p>
          <a:p>
            <a:pPr marL="342900" indent="-342900" algn="just">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200" b="1" dirty="0">
                <a:latin typeface="Times New Roman" panose="02020603050405020304" pitchFamily="18" charset="0"/>
                <a:cs typeface="Times New Roman" panose="02020603050405020304" pitchFamily="18" charset="0"/>
              </a:rPr>
              <a:t>Based on T-test Statistical analysis, the significance value of p=0.005 (independent sample T – test p&lt;0.05) is obtained and shows that there is a statistical significant difference between the group 1 and group 2. </a:t>
            </a:r>
          </a:p>
        </p:txBody>
      </p:sp>
      <p:sp>
        <p:nvSpPr>
          <p:cNvPr id="9" name="TextBox 8">
            <a:extLst>
              <a:ext uri="{FF2B5EF4-FFF2-40B4-BE49-F238E27FC236}">
                <a16:creationId xmlns:a16="http://schemas.microsoft.com/office/drawing/2014/main" id="{21FA6BD8-A827-A5E9-A965-2530D2434146}"/>
              </a:ext>
            </a:extLst>
          </p:cNvPr>
          <p:cNvSpPr txBox="1"/>
          <p:nvPr/>
        </p:nvSpPr>
        <p:spPr>
          <a:xfrm>
            <a:off x="2748254" y="20139840"/>
            <a:ext cx="13970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Error Bars: 95% Cl</a:t>
            </a:r>
          </a:p>
          <a:p>
            <a:r>
              <a:rPr lang="en-US" sz="1000" dirty="0">
                <a:latin typeface="Times New Roman" panose="02020603050405020304" pitchFamily="18" charset="0"/>
                <a:cs typeface="Times New Roman" panose="02020603050405020304" pitchFamily="18" charset="0"/>
              </a:rPr>
              <a:t>Error Bars +/- 2 SD</a:t>
            </a:r>
          </a:p>
        </p:txBody>
      </p:sp>
      <p:sp>
        <p:nvSpPr>
          <p:cNvPr id="2" name="TextBox 1">
            <a:extLst>
              <a:ext uri="{FF2B5EF4-FFF2-40B4-BE49-F238E27FC236}">
                <a16:creationId xmlns:a16="http://schemas.microsoft.com/office/drawing/2014/main" id="{602E5DE7-7126-FE5F-A959-842921229D59}"/>
              </a:ext>
            </a:extLst>
          </p:cNvPr>
          <p:cNvSpPr txBox="1"/>
          <p:nvPr/>
        </p:nvSpPr>
        <p:spPr>
          <a:xfrm rot="16200000">
            <a:off x="-879401" y="18364159"/>
            <a:ext cx="3916895" cy="369332"/>
          </a:xfrm>
          <a:prstGeom prst="rect">
            <a:avLst/>
          </a:prstGeom>
          <a:solidFill>
            <a:schemeClr val="bg1"/>
          </a:solidFill>
        </p:spPr>
        <p:txBody>
          <a:bodyPr wrap="square" rtlCol="0">
            <a:spAutoFit/>
          </a:bodyPr>
          <a:lstStyle/>
          <a:p>
            <a:pPr algn="ctr"/>
            <a:r>
              <a:rPr lang="en-US" dirty="0">
                <a:solidFill>
                  <a:schemeClr val="tx1">
                    <a:lumMod val="50000"/>
                    <a:lumOff val="50000"/>
                  </a:schemeClr>
                </a:solidFill>
              </a:rPr>
              <a:t>VALUES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1485</TotalTime>
  <Words>757</Words>
  <Application>Microsoft Macintosh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Sunil Pehal</cp:lastModifiedBy>
  <cp:revision>84</cp:revision>
  <dcterms:created xsi:type="dcterms:W3CDTF">2023-04-19T08:35:00Z</dcterms:created>
  <dcterms:modified xsi:type="dcterms:W3CDTF">2024-04-26T10:58:26Z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