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hya" initials="A" lastIdx="1" clrIdx="0">
    <p:extLst>
      <p:ext uri="{19B8F6BF-5375-455C-9EA6-DF929625EA0E}">
        <p15:presenceInfo xmlns:p15="http://schemas.microsoft.com/office/powerpoint/2012/main" userId="Adith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7" autoAdjust="0"/>
    <p:restoredTop sz="94660"/>
  </p:normalViewPr>
  <p:slideViewPr>
    <p:cSldViewPr snapToGrid="0">
      <p:cViewPr>
        <p:scale>
          <a:sx n="61" d="100"/>
          <a:sy n="61" d="100"/>
        </p:scale>
        <p:origin x="1104" y="16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26/04/24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26/04/24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26/04/24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26/04/24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1" y="4050004"/>
            <a:ext cx="21625347"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5" name="Rectangle 4"/>
          <p:cNvSpPr/>
          <p:nvPr/>
        </p:nvSpPr>
        <p:spPr>
          <a:xfrm>
            <a:off x="-12911" y="9957203"/>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0" y="15769981"/>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1966" y="22012285"/>
            <a:ext cx="21587559"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1791" dirty="0"/>
              <a:t>S</a:t>
            </a:r>
          </a:p>
        </p:txBody>
      </p:sp>
      <p:sp>
        <p:nvSpPr>
          <p:cNvPr id="8" name="Rectangle 7"/>
          <p:cNvSpPr/>
          <p:nvPr/>
        </p:nvSpPr>
        <p:spPr>
          <a:xfrm>
            <a:off x="-12911" y="27364797"/>
            <a:ext cx="21625347"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800493" y="4246452"/>
            <a:ext cx="311693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800493" y="15806387"/>
            <a:ext cx="193356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896729" y="22178213"/>
            <a:ext cx="574164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96729" y="27564693"/>
            <a:ext cx="311258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41500" y="2758464"/>
            <a:ext cx="21006053" cy="1209422"/>
          </a:xfrm>
          <a:prstGeom prst="rect">
            <a:avLst/>
          </a:prstGeom>
          <a:noFill/>
        </p:spPr>
        <p:txBody>
          <a:bodyPr wrap="square" rtlCol="0">
            <a:spAutoFit/>
          </a:bodyPr>
          <a:lstStyle/>
          <a:p>
            <a:pPr algn="ctr"/>
            <a:r>
              <a:rPr lang="en-IN" sz="3580" dirty="0">
                <a:latin typeface="Times New Roman"/>
                <a:ea typeface="Times New Roman"/>
                <a:cs typeface="Times New Roman"/>
              </a:rPr>
              <a:t>Educational Impact of Advanced Diagnostics: A Study on Brain Tumor </a:t>
            </a:r>
          </a:p>
          <a:p>
            <a:pPr algn="ctr"/>
            <a:r>
              <a:rPr lang="en-IN" sz="3580" dirty="0">
                <a:latin typeface="Times New Roman"/>
                <a:ea typeface="Times New Roman"/>
                <a:cs typeface="Times New Roman"/>
              </a:rPr>
              <a:t>Detection using CNN and U-Net</a:t>
            </a:r>
            <a:endParaRPr lang="en-US" sz="3580" dirty="0">
              <a:latin typeface="Times New Roman"/>
              <a:ea typeface="Times New Roman"/>
              <a:cs typeface="Times New Roman"/>
            </a:endParaRPr>
          </a:p>
        </p:txBody>
      </p:sp>
      <p:sp>
        <p:nvSpPr>
          <p:cNvPr id="20" name="Rectangle 19"/>
          <p:cNvSpPr/>
          <p:nvPr/>
        </p:nvSpPr>
        <p:spPr>
          <a:xfrm>
            <a:off x="800493" y="10267511"/>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800493" y="4862157"/>
            <a:ext cx="14416432" cy="5122749"/>
          </a:xfrm>
          <a:prstGeom prst="rect">
            <a:avLst/>
          </a:prstGeom>
          <a:noFill/>
        </p:spPr>
        <p:txBody>
          <a:bodyPr wrap="square" rtlCol="0">
            <a:spAutoFit/>
          </a:bodyPr>
          <a:lstStyle/>
          <a:p>
            <a:pPr marL="449988" indent="-449988" algn="just">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 brain tumor is an abnormal growth of cells in the brain, which can interfere with normal brain function and potentially lead to serious health issues. Treatment options vary depending on the type, size, and location of the tumor.</a:t>
            </a:r>
          </a:p>
          <a:p>
            <a:pPr marL="449988" indent="-449988" algn="just">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Machine learning (ML) enables software applications to improve accuracy in outcome prediction without direct programming. ML algorithms analyze historical data to forecast new output values.</a:t>
            </a:r>
          </a:p>
          <a:p>
            <a:pPr marL="449988" indent="-449988" algn="just">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This study aims to compare the effectiveness of CNN and U-Net  in Detection of Brain Tumor , with a focus on improving detection accuracy.</a:t>
            </a:r>
            <a:endParaRPr lang="en-US" sz="2400" b="1" dirty="0">
              <a:latin typeface="Times New Roman" panose="02020603050405020304" pitchFamily="18" charset="0"/>
              <a:cs typeface="Times New Roman" panose="02020603050405020304" pitchFamily="18" charset="0"/>
              <a:sym typeface="Times New Roman"/>
            </a:endParaRPr>
          </a:p>
          <a:p>
            <a:pPr marL="449988" indent="-449988" algn="just">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performance of CNN networks and U-net models for brain tumor detection is assessed solely based on accuracy as the evaluation metric.</a:t>
            </a:r>
          </a:p>
          <a:p>
            <a:pPr marL="449988" indent="-449988"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Times New Roman"/>
              </a:rPr>
              <a:t>Our aim is to contribute to the advancement of predictive modeling techniques for brain tumor detection and improve decision-making processes in medical diagnostics and treatment planning.</a:t>
            </a:r>
            <a:endParaRPr lang="en-IN" sz="240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896729" y="22581873"/>
            <a:ext cx="20489198" cy="5243102"/>
          </a:xfrm>
          <a:prstGeom prst="rect">
            <a:avLst/>
          </a:prstGeom>
          <a:noFill/>
        </p:spPr>
        <p:txBody>
          <a:bodyPr wrap="square" rtlCol="0">
            <a:spAutoFit/>
          </a:bodyPr>
          <a:lstStyle/>
          <a:p>
            <a:pPr marL="383732" marR="19164" indent="-342900" algn="just">
              <a:lnSpc>
                <a:spcPct val="150000"/>
              </a:lnSpc>
              <a:spcBef>
                <a:spcPts val="905"/>
              </a:spcBef>
              <a:buSzPts val="2400"/>
              <a:buFont typeface="Wingdings" pitchFamily="2" charset="2"/>
              <a:buChar char="Ø"/>
            </a:pPr>
            <a:r>
              <a:rPr lang="en-IN" sz="2400" b="1" dirty="0">
                <a:solidFill>
                  <a:schemeClr val="dk1"/>
                </a:solidFill>
                <a:latin typeface="Times New Roman"/>
                <a:ea typeface="Times New Roman"/>
                <a:cs typeface="Times New Roman"/>
              </a:rPr>
              <a:t>The performance of U-Net and CNN was evaluated using a dataset comprising 200 brain </a:t>
            </a:r>
            <a:r>
              <a:rPr lang="en-IN" sz="2400" b="1" dirty="0" err="1">
                <a:solidFill>
                  <a:schemeClr val="dk1"/>
                </a:solidFill>
                <a:latin typeface="Times New Roman"/>
                <a:ea typeface="Times New Roman"/>
                <a:cs typeface="Times New Roman"/>
              </a:rPr>
              <a:t>tumor</a:t>
            </a:r>
            <a:r>
              <a:rPr lang="en-IN" sz="2400" b="1" dirty="0">
                <a:solidFill>
                  <a:schemeClr val="dk1"/>
                </a:solidFill>
                <a:latin typeface="Times New Roman"/>
                <a:ea typeface="Times New Roman"/>
                <a:cs typeface="Times New Roman"/>
              </a:rPr>
              <a:t> images, with U-Net achieving an accuracy of 91.50% and CNN achieving an accuracy of 90.96%.</a:t>
            </a:r>
          </a:p>
          <a:p>
            <a:pPr marL="490820" marR="19164" indent="-449988" algn="just">
              <a:lnSpc>
                <a:spcPct val="150000"/>
              </a:lnSpc>
              <a:spcBef>
                <a:spcPts val="905"/>
              </a:spcBef>
              <a:buSzPts val="2400"/>
              <a:buFont typeface="Wingdings" pitchFamily="2" charset="2"/>
              <a:buChar char="Ø"/>
            </a:pPr>
            <a:r>
              <a:rPr lang="en-US" sz="2400" b="1" dirty="0">
                <a:solidFill>
                  <a:schemeClr val="dk1"/>
                </a:solidFill>
                <a:latin typeface="Times New Roman"/>
                <a:ea typeface="Times New Roman"/>
                <a:cs typeface="Times New Roman"/>
              </a:rPr>
              <a:t>Comparative analysis revealed that U-Net outperformed CNN in terms of accuracy for brain tumor detection, demonstrating its superiority in this specific application.</a:t>
            </a:r>
          </a:p>
          <a:p>
            <a:pPr marL="490820" marR="19164" indent="-449988" algn="just">
              <a:lnSpc>
                <a:spcPct val="150000"/>
              </a:lnSpc>
              <a:spcBef>
                <a:spcPts val="905"/>
              </a:spcBef>
              <a:buSzPts val="2400"/>
              <a:buFont typeface="Wingdings" pitchFamily="2" charset="2"/>
              <a:buChar char="Ø"/>
            </a:pPr>
            <a:r>
              <a:rPr lang="en-IN" sz="2400" b="1" dirty="0">
                <a:solidFill>
                  <a:schemeClr val="dk1"/>
                </a:solidFill>
                <a:latin typeface="Times New Roman"/>
                <a:ea typeface="Times New Roman"/>
                <a:cs typeface="Times New Roman"/>
              </a:rPr>
              <a:t>The higher accuracy attained by U-Net underscores its effectiveness in accurately identifying and segmenting brain </a:t>
            </a:r>
            <a:r>
              <a:rPr lang="en-IN" sz="2400" b="1" dirty="0" err="1">
                <a:solidFill>
                  <a:schemeClr val="dk1"/>
                </a:solidFill>
                <a:latin typeface="Times New Roman"/>
                <a:ea typeface="Times New Roman"/>
                <a:cs typeface="Times New Roman"/>
              </a:rPr>
              <a:t>tumors</a:t>
            </a:r>
            <a:r>
              <a:rPr lang="en-IN" sz="2400" b="1" dirty="0">
                <a:solidFill>
                  <a:schemeClr val="dk1"/>
                </a:solidFill>
                <a:latin typeface="Times New Roman"/>
                <a:ea typeface="Times New Roman"/>
                <a:cs typeface="Times New Roman"/>
              </a:rPr>
              <a:t> from medical imaging data, offering promising prospects for improving diagnostic accuracy and patient outcomes.</a:t>
            </a:r>
            <a:r>
              <a:rPr lang="en-US" sz="2400" b="1" dirty="0">
                <a:solidFill>
                  <a:schemeClr val="dk1"/>
                </a:solidFill>
                <a:latin typeface="Times New Roman"/>
                <a:ea typeface="Times New Roman"/>
                <a:cs typeface="Times New Roman"/>
                <a:sym typeface="Times New Roman"/>
              </a:rPr>
              <a:t>              </a:t>
            </a:r>
          </a:p>
          <a:p>
            <a:pPr marL="490820" marR="19164" indent="-449988" algn="just">
              <a:lnSpc>
                <a:spcPct val="150000"/>
              </a:lnSpc>
              <a:spcBef>
                <a:spcPts val="905"/>
              </a:spcBef>
              <a:buSzPts val="2400"/>
              <a:buFont typeface="Wingdings" pitchFamily="2" charset="2"/>
              <a:buChar char="Ø"/>
            </a:pPr>
            <a:r>
              <a:rPr lang="en-US" sz="2400" b="1" dirty="0">
                <a:solidFill>
                  <a:schemeClr val="dk1"/>
                </a:solidFill>
                <a:latin typeface="Times New Roman"/>
                <a:ea typeface="Times New Roman"/>
                <a:cs typeface="Times New Roman"/>
                <a:sym typeface="Times New Roman"/>
              </a:rPr>
              <a:t>These findings suggest that U-Net holds considerable potential as a robust tool for automated brain tumor detection, showcasing its capacity to enhance clinical decision-making and streamline medical imaging workflows compared to traditional CNN approaches.</a:t>
            </a:r>
          </a:p>
          <a:p>
            <a:pPr algn="ctr">
              <a:lnSpc>
                <a:spcPct val="150000"/>
              </a:lnSpc>
            </a:pPr>
            <a:endParaRPr lang="en-IN" sz="1800" dirty="0">
              <a:solidFill>
                <a:schemeClr val="tx1"/>
              </a:solidFill>
            </a:endParaRPr>
          </a:p>
        </p:txBody>
      </p:sp>
      <p:sp>
        <p:nvSpPr>
          <p:cNvPr id="39" name="TextBox 38"/>
          <p:cNvSpPr txBox="1"/>
          <p:nvPr/>
        </p:nvSpPr>
        <p:spPr>
          <a:xfrm>
            <a:off x="896729" y="28217673"/>
            <a:ext cx="20556607" cy="4457952"/>
          </a:xfrm>
          <a:prstGeom prst="rect">
            <a:avLst/>
          </a:prstGeom>
          <a:noFill/>
        </p:spPr>
        <p:txBody>
          <a:bodyPr wrap="square" rtlCol="0">
            <a:spAutoFit/>
          </a:bodyPr>
          <a:lstStyle/>
          <a:p>
            <a:pPr marL="383732" marR="19164" indent="-342900" algn="just">
              <a:lnSpc>
                <a:spcPct val="150000"/>
              </a:lnSpc>
              <a:buSzPts val="2400"/>
              <a:buFont typeface="Wingdings" pitchFamily="2" charset="2"/>
              <a:buChar char="Ø"/>
            </a:pPr>
            <a:r>
              <a:rPr lang="en-US" sz="2400" b="1" dirty="0" err="1">
                <a:solidFill>
                  <a:schemeClr val="dk1"/>
                </a:solidFill>
                <a:latin typeface="Times New Roman"/>
                <a:ea typeface="Times New Roman"/>
                <a:cs typeface="Times New Roman"/>
              </a:rPr>
              <a:t>Havaei</a:t>
            </a:r>
            <a:r>
              <a:rPr lang="en-US" sz="2400" b="1" dirty="0">
                <a:solidFill>
                  <a:schemeClr val="dk1"/>
                </a:solidFill>
                <a:latin typeface="Times New Roman"/>
                <a:ea typeface="Times New Roman"/>
                <a:cs typeface="Times New Roman"/>
              </a:rPr>
              <a:t>, M., Davy, A., </a:t>
            </a:r>
            <a:r>
              <a:rPr lang="en-US" sz="2400" b="1" dirty="0" err="1">
                <a:solidFill>
                  <a:schemeClr val="dk1"/>
                </a:solidFill>
                <a:latin typeface="Times New Roman"/>
                <a:ea typeface="Times New Roman"/>
                <a:cs typeface="Times New Roman"/>
              </a:rPr>
              <a:t>Warde</a:t>
            </a:r>
            <a:r>
              <a:rPr lang="en-US" sz="2400" b="1" dirty="0">
                <a:solidFill>
                  <a:schemeClr val="dk1"/>
                </a:solidFill>
                <a:latin typeface="Times New Roman"/>
                <a:ea typeface="Times New Roman"/>
                <a:cs typeface="Times New Roman"/>
              </a:rPr>
              <a:t>-Farley, D., </a:t>
            </a:r>
            <a:r>
              <a:rPr lang="en-US" sz="2400" b="1" dirty="0" err="1">
                <a:solidFill>
                  <a:schemeClr val="dk1"/>
                </a:solidFill>
                <a:latin typeface="Times New Roman"/>
                <a:ea typeface="Times New Roman"/>
                <a:cs typeface="Times New Roman"/>
              </a:rPr>
              <a:t>Biard</a:t>
            </a:r>
            <a:r>
              <a:rPr lang="en-US" sz="2400" b="1" dirty="0">
                <a:solidFill>
                  <a:schemeClr val="dk1"/>
                </a:solidFill>
                <a:latin typeface="Times New Roman"/>
                <a:ea typeface="Times New Roman"/>
                <a:cs typeface="Times New Roman"/>
              </a:rPr>
              <a:t>, A., Courville, A., </a:t>
            </a:r>
            <a:r>
              <a:rPr lang="en-US" sz="2400" b="1" dirty="0" err="1">
                <a:solidFill>
                  <a:schemeClr val="dk1"/>
                </a:solidFill>
                <a:latin typeface="Times New Roman"/>
                <a:ea typeface="Times New Roman"/>
                <a:cs typeface="Times New Roman"/>
              </a:rPr>
              <a:t>Bengio</a:t>
            </a:r>
            <a:r>
              <a:rPr lang="en-US" sz="2400" b="1" dirty="0">
                <a:solidFill>
                  <a:schemeClr val="dk1"/>
                </a:solidFill>
                <a:latin typeface="Times New Roman"/>
                <a:ea typeface="Times New Roman"/>
                <a:cs typeface="Times New Roman"/>
              </a:rPr>
              <a:t>, Y., ... &amp; Pal, C. (2017). Brain tumor segmentation with deep neural networks. Medical image analysis, 35, 18-31.</a:t>
            </a:r>
          </a:p>
          <a:p>
            <a:pPr marL="490820" marR="19164" indent="-449988" algn="just">
              <a:lnSpc>
                <a:spcPct val="150000"/>
              </a:lnSpc>
              <a:buSzPts val="2400"/>
              <a:buFont typeface="Wingdings" pitchFamily="2" charset="2"/>
              <a:buChar char="Ø"/>
            </a:pPr>
            <a:r>
              <a:rPr lang="en-US" sz="2400" b="1" dirty="0" err="1">
                <a:solidFill>
                  <a:schemeClr val="dk1"/>
                </a:solidFill>
                <a:latin typeface="Times New Roman"/>
                <a:ea typeface="Times New Roman"/>
                <a:cs typeface="Times New Roman"/>
              </a:rPr>
              <a:t>Kamnitsas</a:t>
            </a:r>
            <a:r>
              <a:rPr lang="en-US" sz="2400" b="1" dirty="0">
                <a:solidFill>
                  <a:schemeClr val="dk1"/>
                </a:solidFill>
                <a:latin typeface="Times New Roman"/>
                <a:ea typeface="Times New Roman"/>
                <a:cs typeface="Times New Roman"/>
              </a:rPr>
              <a:t>, K., </a:t>
            </a:r>
            <a:r>
              <a:rPr lang="en-US" sz="2400" b="1" dirty="0" err="1">
                <a:solidFill>
                  <a:schemeClr val="dk1"/>
                </a:solidFill>
                <a:latin typeface="Times New Roman"/>
                <a:ea typeface="Times New Roman"/>
                <a:cs typeface="Times New Roman"/>
              </a:rPr>
              <a:t>Ledig</a:t>
            </a:r>
            <a:r>
              <a:rPr lang="en-US" sz="2400" b="1" dirty="0">
                <a:solidFill>
                  <a:schemeClr val="dk1"/>
                </a:solidFill>
                <a:latin typeface="Times New Roman"/>
                <a:ea typeface="Times New Roman"/>
                <a:cs typeface="Times New Roman"/>
              </a:rPr>
              <a:t>, C., Newcombe, V. F., Simpson, J. P., Kane, A. D., Menon, D. K., ... &amp; </a:t>
            </a:r>
            <a:r>
              <a:rPr lang="en-US" sz="2400" b="1" dirty="0" err="1">
                <a:solidFill>
                  <a:schemeClr val="dk1"/>
                </a:solidFill>
                <a:latin typeface="Times New Roman"/>
                <a:ea typeface="Times New Roman"/>
                <a:cs typeface="Times New Roman"/>
              </a:rPr>
              <a:t>Rueckert</a:t>
            </a:r>
            <a:r>
              <a:rPr lang="en-US" sz="2400" b="1" dirty="0">
                <a:solidFill>
                  <a:schemeClr val="dk1"/>
                </a:solidFill>
                <a:latin typeface="Times New Roman"/>
                <a:ea typeface="Times New Roman"/>
                <a:cs typeface="Times New Roman"/>
              </a:rPr>
              <a:t>, D. (2017). Efficient multi-scale 3D CNN with fully connected CRF for accurate brain lesion segmentation. Medical image analysis, 36, 61-78.</a:t>
            </a:r>
          </a:p>
          <a:p>
            <a:pPr marL="490820" marR="19164" indent="-449988" algn="just">
              <a:lnSpc>
                <a:spcPct val="150000"/>
              </a:lnSpc>
              <a:buSzPts val="2400"/>
              <a:buFont typeface="Wingdings" pitchFamily="2" charset="2"/>
              <a:buChar char="Ø"/>
            </a:pPr>
            <a:r>
              <a:rPr lang="en-US" sz="2400" b="1" dirty="0">
                <a:solidFill>
                  <a:schemeClr val="dk1"/>
                </a:solidFill>
                <a:latin typeface="Times New Roman"/>
                <a:ea typeface="Times New Roman"/>
                <a:cs typeface="Times New Roman"/>
              </a:rPr>
              <a:t>Pereira, S., Pinto, A., Alves, V., &amp; Silva, C. A. (2016). Brain tumor segmentation using convolutional neural networks in MRI images. IEEE transactions on medical imaging, 35(5), 1240-1251.</a:t>
            </a:r>
          </a:p>
          <a:p>
            <a:pPr marL="490820" marR="19164" indent="-449988" algn="just">
              <a:lnSpc>
                <a:spcPct val="150000"/>
              </a:lnSpc>
              <a:buSzPts val="2400"/>
              <a:buFont typeface="Wingdings" pitchFamily="2" charset="2"/>
              <a:buChar char="Ø"/>
            </a:pPr>
            <a:r>
              <a:rPr lang="en-US" sz="2400" b="1" dirty="0" err="1">
                <a:solidFill>
                  <a:schemeClr val="dk1"/>
                </a:solidFill>
                <a:latin typeface="Times New Roman"/>
                <a:ea typeface="Times New Roman"/>
                <a:cs typeface="Times New Roman"/>
              </a:rPr>
              <a:t>Zacharaki</a:t>
            </a:r>
            <a:r>
              <a:rPr lang="en-US" sz="2400" b="1" dirty="0">
                <a:solidFill>
                  <a:schemeClr val="dk1"/>
                </a:solidFill>
                <a:latin typeface="Times New Roman"/>
                <a:ea typeface="Times New Roman"/>
                <a:cs typeface="Times New Roman"/>
              </a:rPr>
              <a:t>, E. I., Wang, S., Chawla, S., Soo </a:t>
            </a:r>
            <a:r>
              <a:rPr lang="en-US" sz="2400" b="1" dirty="0" err="1">
                <a:solidFill>
                  <a:schemeClr val="dk1"/>
                </a:solidFill>
                <a:latin typeface="Times New Roman"/>
                <a:ea typeface="Times New Roman"/>
                <a:cs typeface="Times New Roman"/>
              </a:rPr>
              <a:t>Yoo</a:t>
            </a:r>
            <a:r>
              <a:rPr lang="en-US" sz="2400" b="1" dirty="0">
                <a:solidFill>
                  <a:schemeClr val="dk1"/>
                </a:solidFill>
                <a:latin typeface="Times New Roman"/>
                <a:ea typeface="Times New Roman"/>
                <a:cs typeface="Times New Roman"/>
              </a:rPr>
              <a:t>, D., Wolf, R., </a:t>
            </a:r>
            <a:r>
              <a:rPr lang="en-US" sz="2400" b="1" dirty="0" err="1">
                <a:solidFill>
                  <a:schemeClr val="dk1"/>
                </a:solidFill>
                <a:latin typeface="Times New Roman"/>
                <a:ea typeface="Times New Roman"/>
                <a:cs typeface="Times New Roman"/>
              </a:rPr>
              <a:t>Melhem</a:t>
            </a:r>
            <a:r>
              <a:rPr lang="en-US" sz="2400" b="1" dirty="0">
                <a:solidFill>
                  <a:schemeClr val="dk1"/>
                </a:solidFill>
                <a:latin typeface="Times New Roman"/>
                <a:ea typeface="Times New Roman"/>
                <a:cs typeface="Times New Roman"/>
              </a:rPr>
              <a:t>, E. R., &amp; </a:t>
            </a:r>
            <a:r>
              <a:rPr lang="en-US" sz="2400" b="1" dirty="0" err="1">
                <a:solidFill>
                  <a:schemeClr val="dk1"/>
                </a:solidFill>
                <a:latin typeface="Times New Roman"/>
                <a:ea typeface="Times New Roman"/>
                <a:cs typeface="Times New Roman"/>
              </a:rPr>
              <a:t>Davatzikos</a:t>
            </a:r>
            <a:r>
              <a:rPr lang="en-US" sz="2400" b="1" dirty="0">
                <a:solidFill>
                  <a:schemeClr val="dk1"/>
                </a:solidFill>
                <a:latin typeface="Times New Roman"/>
                <a:ea typeface="Times New Roman"/>
                <a:cs typeface="Times New Roman"/>
              </a:rPr>
              <a:t>, C. (2009). Classification of brain tumor type and grade using MRI texture and shape in a machine learning scheme. Magnetic resonance in medicine, 62(6), 1609-1618.</a:t>
            </a:r>
          </a:p>
        </p:txBody>
      </p:sp>
      <p:sp>
        <p:nvSpPr>
          <p:cNvPr id="41" name="Text Box 40"/>
          <p:cNvSpPr txBox="1"/>
          <p:nvPr/>
        </p:nvSpPr>
        <p:spPr>
          <a:xfrm>
            <a:off x="1767274" y="15152847"/>
            <a:ext cx="17162367"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                                                  Brain Tumor Detection</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2"/>
            <a:ext cx="21171515"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Sunil </a:t>
            </a:r>
            <a:r>
              <a:rPr lang="en-US" sz="2189" b="1" dirty="0" err="1">
                <a:solidFill>
                  <a:schemeClr val="bg1"/>
                </a:solidFill>
                <a:latin typeface="Times New Roman" panose="02020603050405020304" pitchFamily="18" charset="0"/>
                <a:cs typeface="Times New Roman" panose="02020603050405020304" pitchFamily="18" charset="0"/>
              </a:rPr>
              <a:t>Shuraj</a:t>
            </a:r>
            <a:r>
              <a:rPr lang="en-US" sz="2189" b="1" dirty="0">
                <a:solidFill>
                  <a:schemeClr val="bg1"/>
                </a:solidFill>
                <a:latin typeface="Times New Roman" panose="02020603050405020304" pitchFamily="18" charset="0"/>
                <a:cs typeface="Times New Roman" panose="02020603050405020304" pitchFamily="18" charset="0"/>
              </a:rPr>
              <a:t> N</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192224019</a:t>
            </a:r>
          </a:p>
          <a:p>
            <a:pPr algn="r"/>
            <a:r>
              <a:rPr lang="en-US" sz="2189" b="1" dirty="0">
                <a:solidFill>
                  <a:schemeClr val="bg1"/>
                </a:solidFill>
                <a:latin typeface="Times New Roman" panose="02020603050405020304" pitchFamily="18" charset="0"/>
                <a:cs typeface="Times New Roman" panose="02020603050405020304" pitchFamily="18" charset="0"/>
              </a:rPr>
              <a:t>Guided by Dr. </a:t>
            </a:r>
            <a:r>
              <a:rPr lang="en-US" sz="2189" b="1" dirty="0" err="1">
                <a:solidFill>
                  <a:schemeClr val="bg1"/>
                </a:solidFill>
                <a:latin typeface="Times New Roman" panose="02020603050405020304" pitchFamily="18" charset="0"/>
                <a:cs typeface="Times New Roman" panose="02020603050405020304" pitchFamily="18" charset="0"/>
              </a:rPr>
              <a:t>Sivagami</a:t>
            </a:r>
            <a:r>
              <a:rPr lang="en-US" sz="2189" b="1" dirty="0">
                <a:solidFill>
                  <a:schemeClr val="bg1"/>
                </a:solidFill>
                <a:latin typeface="Times New Roman" panose="02020603050405020304" pitchFamily="18" charset="0"/>
                <a:cs typeface="Times New Roman" panose="02020603050405020304" pitchFamily="18" charset="0"/>
              </a:rPr>
              <a:t> S </a:t>
            </a:r>
          </a:p>
        </p:txBody>
      </p:sp>
      <p:pic>
        <p:nvPicPr>
          <p:cNvPr id="1030" name="Picture 6">
            <a:extLst>
              <a:ext uri="{FF2B5EF4-FFF2-40B4-BE49-F238E27FC236}">
                <a16:creationId xmlns:a16="http://schemas.microsoft.com/office/drawing/2014/main" id="{F33BDCB2-BA54-E614-D70A-CEF21A648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06447" y="16556271"/>
            <a:ext cx="5730609" cy="40315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52">
            <a:extLst>
              <a:ext uri="{FF2B5EF4-FFF2-40B4-BE49-F238E27FC236}">
                <a16:creationId xmlns:a16="http://schemas.microsoft.com/office/drawing/2014/main" id="{78D098A3-F5F4-477F-B632-114CF69842F2}"/>
              </a:ext>
            </a:extLst>
          </p:cNvPr>
          <p:cNvGraphicFramePr>
            <a:graphicFrameLocks noGrp="1"/>
          </p:cNvGraphicFramePr>
          <p:nvPr>
            <p:extLst>
              <p:ext uri="{D42A27DB-BD31-4B8C-83A1-F6EECF244321}">
                <p14:modId xmlns:p14="http://schemas.microsoft.com/office/powerpoint/2010/main" val="300405816"/>
              </p:ext>
            </p:extLst>
          </p:nvPr>
        </p:nvGraphicFramePr>
        <p:xfrm>
          <a:off x="7356227" y="16262108"/>
          <a:ext cx="7970328" cy="3877736"/>
        </p:xfrm>
        <a:graphic>
          <a:graphicData uri="http://schemas.openxmlformats.org/drawingml/2006/table">
            <a:tbl>
              <a:tblPr firstRow="1" bandRow="1">
                <a:tableStyleId>{5C22544A-7EE6-4342-B048-85BDC9FD1C3A}</a:tableStyleId>
              </a:tblPr>
              <a:tblGrid>
                <a:gridCol w="1402177">
                  <a:extLst>
                    <a:ext uri="{9D8B030D-6E8A-4147-A177-3AD203B41FA5}">
                      <a16:colId xmlns:a16="http://schemas.microsoft.com/office/drawing/2014/main" val="3530394659"/>
                    </a:ext>
                  </a:extLst>
                </a:gridCol>
                <a:gridCol w="1105746">
                  <a:extLst>
                    <a:ext uri="{9D8B030D-6E8A-4147-A177-3AD203B41FA5}">
                      <a16:colId xmlns:a16="http://schemas.microsoft.com/office/drawing/2014/main" val="3796842165"/>
                    </a:ext>
                  </a:extLst>
                </a:gridCol>
                <a:gridCol w="765400">
                  <a:extLst>
                    <a:ext uri="{9D8B030D-6E8A-4147-A177-3AD203B41FA5}">
                      <a16:colId xmlns:a16="http://schemas.microsoft.com/office/drawing/2014/main" val="764528481"/>
                    </a:ext>
                  </a:extLst>
                </a:gridCol>
                <a:gridCol w="1128772">
                  <a:extLst>
                    <a:ext uri="{9D8B030D-6E8A-4147-A177-3AD203B41FA5}">
                      <a16:colId xmlns:a16="http://schemas.microsoft.com/office/drawing/2014/main" val="509332282"/>
                    </a:ext>
                  </a:extLst>
                </a:gridCol>
                <a:gridCol w="1866240">
                  <a:extLst>
                    <a:ext uri="{9D8B030D-6E8A-4147-A177-3AD203B41FA5}">
                      <a16:colId xmlns:a16="http://schemas.microsoft.com/office/drawing/2014/main" val="2801297859"/>
                    </a:ext>
                  </a:extLst>
                </a:gridCol>
                <a:gridCol w="1701993">
                  <a:extLst>
                    <a:ext uri="{9D8B030D-6E8A-4147-A177-3AD203B41FA5}">
                      <a16:colId xmlns:a16="http://schemas.microsoft.com/office/drawing/2014/main" val="21699643"/>
                    </a:ext>
                  </a:extLst>
                </a:gridCol>
              </a:tblGrid>
              <a:tr h="968102">
                <a:tc gridSpan="6">
                  <a:txBody>
                    <a:bodyPr/>
                    <a:lstStyle/>
                    <a:p>
                      <a:r>
                        <a:rPr lang="en-US" sz="2200" dirty="0">
                          <a:latin typeface="Times New Roman" panose="02020603050405020304" pitchFamily="18" charset="0"/>
                          <a:cs typeface="Times New Roman" panose="02020603050405020304" pitchFamily="18" charset="0"/>
                        </a:rPr>
                        <a:t>                                           </a:t>
                      </a:r>
                      <a:r>
                        <a:rPr lang="en-US" sz="2200" baseline="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Group</a:t>
                      </a:r>
                      <a:r>
                        <a:rPr lang="en-US" sz="2800" baseline="0" dirty="0">
                          <a:solidFill>
                            <a:schemeClr val="tx1"/>
                          </a:solidFill>
                          <a:latin typeface="Times New Roman" panose="02020603050405020304" pitchFamily="18" charset="0"/>
                          <a:cs typeface="Times New Roman" panose="02020603050405020304" pitchFamily="18" charset="0"/>
                        </a:rPr>
                        <a:t> Statistics</a:t>
                      </a:r>
                      <a:endParaRPr lang="en-IN" sz="2800" dirty="0">
                        <a:solidFill>
                          <a:schemeClr val="tx1"/>
                        </a:solidFill>
                        <a:latin typeface="Times New Roman" panose="02020603050405020304" pitchFamily="18" charset="0"/>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7130291"/>
                  </a:ext>
                </a:extLst>
              </a:tr>
              <a:tr h="761151">
                <a:tc rowSpan="3">
                  <a:txBody>
                    <a:bodyPr/>
                    <a:lstStyle/>
                    <a:p>
                      <a:endParaRPr lang="en-US" sz="16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6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6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6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ACCURACY</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 Group</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 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Mean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Std.Deviation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Std.Error Mean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7948555"/>
                  </a:ext>
                </a:extLst>
              </a:tr>
              <a:tr h="817142">
                <a:tc vMerge="1">
                  <a:txBody>
                    <a:bodyPr/>
                    <a:lstStyle/>
                    <a:p>
                      <a:endParaRPr lang="en-IN" dirty="0"/>
                    </a:p>
                  </a:txBody>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   U-Net</a:t>
                      </a: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20</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indent="0" algn="ctr" defTabSz="1645882" rtl="0" eaLnBrk="1" fontAlgn="auto" latinLnBrk="0" hangingPunct="1">
                        <a:lnSpc>
                          <a:spcPct val="115000"/>
                        </a:lnSpc>
                        <a:spcBef>
                          <a:spcPts val="500"/>
                        </a:spcBef>
                        <a:spcAft>
                          <a:spcPts val="1200"/>
                        </a:spcAft>
                        <a:buClrTx/>
                        <a:buSzTx/>
                        <a:buFontTx/>
                        <a:buNone/>
                        <a:tabLst/>
                        <a:defRPr/>
                      </a:pPr>
                      <a:r>
                        <a:rPr lang="en-IN" sz="2200" b="0" kern="1200" dirty="0">
                          <a:solidFill>
                            <a:schemeClr val="tx1"/>
                          </a:solidFill>
                          <a:latin typeface="Times New Roman" panose="02020603050405020304" pitchFamily="18" charset="0"/>
                          <a:ea typeface="+mn-ea"/>
                          <a:cs typeface="Times New Roman" panose="02020603050405020304" pitchFamily="18" charset="0"/>
                        </a:rPr>
                        <a:t>91.50% </a:t>
                      </a: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5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 0.98455</a:t>
                      </a: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0.22015</a:t>
                      </a: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5427300"/>
                  </a:ext>
                </a:extLst>
              </a:tr>
              <a:tr h="1330492">
                <a:tc vMerge="1">
                  <a:txBody>
                    <a:bodyPr/>
                    <a:lstStyle/>
                    <a:p>
                      <a:endParaRPr lang="en-IN"/>
                    </a:p>
                  </a:txBody>
                  <a:tcPr/>
                </a:tc>
                <a:tc>
                  <a:txBody>
                    <a:bodyPr/>
                    <a:lstStyle/>
                    <a:p>
                      <a:pPr algn="ctr">
                        <a:lnSpc>
                          <a:spcPct val="115000"/>
                        </a:lnSpc>
                        <a:spcBef>
                          <a:spcPts val="1200"/>
                        </a:spcBef>
                        <a:spcAft>
                          <a:spcPts val="1200"/>
                        </a:spcAft>
                      </a:pPr>
                      <a:r>
                        <a:rPr lang="en-US" sz="2200" b="0" kern="1200" dirty="0">
                          <a:solidFill>
                            <a:schemeClr val="tx1"/>
                          </a:solidFill>
                          <a:latin typeface="Times New Roman" panose="02020603050405020304" pitchFamily="18" charset="0"/>
                          <a:ea typeface="+mn-ea"/>
                          <a:cs typeface="Times New Roman" panose="02020603050405020304" pitchFamily="18" charset="0"/>
                        </a:rPr>
                        <a:t> CNN</a:t>
                      </a:r>
                      <a:endParaRPr lang="en-IN" sz="2200" b="0" kern="1200" dirty="0">
                        <a:solidFill>
                          <a:schemeClr val="tx1"/>
                        </a:solidFill>
                        <a:latin typeface="Times New Roman" panose="02020603050405020304" pitchFamily="18" charset="0"/>
                        <a:ea typeface="+mn-ea"/>
                        <a:cs typeface="Times New Roman" panose="02020603050405020304" pitchFamily="18" charset="0"/>
                      </a:endParaRP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20</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indent="0" algn="ctr" defTabSz="1645882" rtl="0" eaLnBrk="1" fontAlgn="auto" latinLnBrk="0" hangingPunct="1">
                        <a:lnSpc>
                          <a:spcPct val="115000"/>
                        </a:lnSpc>
                        <a:spcBef>
                          <a:spcPts val="500"/>
                        </a:spcBef>
                        <a:spcAft>
                          <a:spcPts val="1200"/>
                        </a:spcAft>
                        <a:buClrTx/>
                        <a:buSzTx/>
                        <a:buFontTx/>
                        <a:buNone/>
                        <a:tabLst/>
                        <a:defRPr/>
                      </a:pPr>
                      <a:r>
                        <a:rPr lang="en-IN" sz="2200" b="0" kern="1200" dirty="0">
                          <a:solidFill>
                            <a:schemeClr val="tx1"/>
                          </a:solidFill>
                          <a:latin typeface="Times New Roman" panose="02020603050405020304" pitchFamily="18" charset="0"/>
                          <a:ea typeface="+mn-ea"/>
                          <a:cs typeface="Times New Roman" panose="02020603050405020304" pitchFamily="18" charset="0"/>
                        </a:rPr>
                        <a:t> 90.96%</a:t>
                      </a:r>
                    </a:p>
                    <a:p>
                      <a:pPr algn="ctr">
                        <a:lnSpc>
                          <a:spcPct val="115000"/>
                        </a:lnSpc>
                        <a:spcBef>
                          <a:spcPts val="5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 </a:t>
                      </a: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5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 0.98535</a:t>
                      </a: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0.22033</a:t>
                      </a:r>
                    </a:p>
                  </a:txBody>
                  <a:tcPr marL="83332" marR="83332"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28484"/>
                  </a:ext>
                </a:extLst>
              </a:tr>
            </a:tbl>
          </a:graphicData>
        </a:graphic>
      </p:graphicFrame>
      <p:sp>
        <p:nvSpPr>
          <p:cNvPr id="54" name="Google Shape;106;p1">
            <a:extLst>
              <a:ext uri="{FF2B5EF4-FFF2-40B4-BE49-F238E27FC236}">
                <a16:creationId xmlns:a16="http://schemas.microsoft.com/office/drawing/2014/main" id="{4E34C9C4-682A-0E39-33BD-F289C77A6800}"/>
              </a:ext>
            </a:extLst>
          </p:cNvPr>
          <p:cNvSpPr txBox="1"/>
          <p:nvPr/>
        </p:nvSpPr>
        <p:spPr>
          <a:xfrm>
            <a:off x="800493" y="20766342"/>
            <a:ext cx="5945443" cy="12772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dirty="0">
                <a:solidFill>
                  <a:schemeClr val="dk1"/>
                </a:solidFill>
                <a:latin typeface="Times New Roman"/>
                <a:ea typeface="Times New Roman"/>
                <a:cs typeface="Times New Roman"/>
                <a:sym typeface="Times New Roman"/>
              </a:rPr>
              <a:t> Fig1: Accuracy comparison of U-Net and CNN</a:t>
            </a:r>
            <a:endParaRPr sz="2200" dirty="0"/>
          </a:p>
          <a:p>
            <a:pPr marL="0" marR="0" lvl="0" indent="0" algn="ctr" rtl="0">
              <a:lnSpc>
                <a:spcPct val="150000"/>
              </a:lnSpc>
              <a:spcBef>
                <a:spcPts val="0"/>
              </a:spcBef>
              <a:spcAft>
                <a:spcPts val="0"/>
              </a:spcAft>
              <a:buNone/>
            </a:pPr>
            <a:r>
              <a:rPr lang="en-US" sz="2200" b="1" dirty="0">
                <a:solidFill>
                  <a:schemeClr val="dk1"/>
                </a:solidFill>
                <a:latin typeface="Times New Roman"/>
                <a:ea typeface="Times New Roman"/>
                <a:cs typeface="Times New Roman"/>
                <a:sym typeface="Times New Roman"/>
              </a:rPr>
              <a:t>X-Axis: U-Net and CNN</a:t>
            </a:r>
            <a:endParaRPr sz="2200" dirty="0"/>
          </a:p>
          <a:p>
            <a:pPr marL="0" marR="0" lvl="0" indent="0" algn="ctr" rtl="0">
              <a:spcBef>
                <a:spcPts val="0"/>
              </a:spcBef>
              <a:spcAft>
                <a:spcPts val="0"/>
              </a:spcAft>
              <a:buNone/>
            </a:pPr>
            <a:r>
              <a:rPr lang="en-US" sz="2200" b="1" dirty="0">
                <a:solidFill>
                  <a:schemeClr val="dk1"/>
                </a:solidFill>
                <a:latin typeface="Times New Roman"/>
                <a:ea typeface="Times New Roman"/>
                <a:cs typeface="Times New Roman"/>
                <a:sym typeface="Times New Roman"/>
              </a:rPr>
              <a:t>Y-Axis:  Accuracy</a:t>
            </a:r>
            <a:r>
              <a:rPr lang="en-US" sz="2200" b="1" dirty="0">
                <a:solidFill>
                  <a:srgbClr val="FFCFE7"/>
                </a:solidFill>
                <a:latin typeface="Times New Roman"/>
                <a:ea typeface="Times New Roman"/>
                <a:cs typeface="Times New Roman"/>
                <a:sym typeface="Times New Roman"/>
              </a:rPr>
              <a:t>..</a:t>
            </a:r>
            <a:r>
              <a:rPr lang="en-US" sz="2200" b="1" dirty="0">
                <a:solidFill>
                  <a:schemeClr val="dk1"/>
                </a:solidFill>
                <a:latin typeface="Times New Roman"/>
                <a:ea typeface="Times New Roman"/>
                <a:cs typeface="Times New Roman"/>
                <a:sym typeface="Times New Roman"/>
              </a:rPr>
              <a:t>    </a:t>
            </a:r>
            <a:endParaRPr sz="2200" b="1" dirty="0">
              <a:solidFill>
                <a:srgbClr val="FFCFE7"/>
              </a:solidFill>
              <a:latin typeface="Times New Roman"/>
              <a:ea typeface="Times New Roman"/>
              <a:cs typeface="Times New Roman"/>
              <a:sym typeface="Times New Roman"/>
            </a:endParaRPr>
          </a:p>
        </p:txBody>
      </p:sp>
      <p:sp>
        <p:nvSpPr>
          <p:cNvPr id="55" name="TextBox 54">
            <a:extLst>
              <a:ext uri="{FF2B5EF4-FFF2-40B4-BE49-F238E27FC236}">
                <a16:creationId xmlns:a16="http://schemas.microsoft.com/office/drawing/2014/main" id="{6AA0E783-AC07-2989-E947-EFE504380ADC}"/>
              </a:ext>
            </a:extLst>
          </p:cNvPr>
          <p:cNvSpPr txBox="1"/>
          <p:nvPr/>
        </p:nvSpPr>
        <p:spPr>
          <a:xfrm>
            <a:off x="7356227" y="20000706"/>
            <a:ext cx="8295678" cy="2062872"/>
          </a:xfrm>
          <a:prstGeom prst="rect">
            <a:avLst/>
          </a:prstGeom>
          <a:noFill/>
        </p:spPr>
        <p:txBody>
          <a:bodyPr wrap="square" rtlCol="0">
            <a:spAutoFit/>
          </a:bodyPr>
          <a:lstStyle/>
          <a:p>
            <a:pPr algn="ctr">
              <a:lnSpc>
                <a:spcPct val="150000"/>
              </a:lnSpc>
            </a:pPr>
            <a:r>
              <a:rPr lang="en-US" sz="2200" b="1" dirty="0">
                <a:latin typeface="Times New Roman" panose="02020603050405020304" pitchFamily="18" charset="0"/>
                <a:cs typeface="Times New Roman" panose="02020603050405020304" pitchFamily="18" charset="0"/>
              </a:rPr>
              <a:t>Table 1 compares the mean accuracy, standard deviation, and standard error mean between U-Net and CNN models. It's evident that U-Net demonstrates a notably higher mean accuracy compared to CNN.</a:t>
            </a:r>
          </a:p>
        </p:txBody>
      </p:sp>
      <p:sp>
        <p:nvSpPr>
          <p:cNvPr id="56" name="TextBox 55">
            <a:extLst>
              <a:ext uri="{FF2B5EF4-FFF2-40B4-BE49-F238E27FC236}">
                <a16:creationId xmlns:a16="http://schemas.microsoft.com/office/drawing/2014/main" id="{CFE962BB-1902-3DBF-7007-5CCF144838C9}"/>
              </a:ext>
            </a:extLst>
          </p:cNvPr>
          <p:cNvSpPr txBox="1"/>
          <p:nvPr/>
        </p:nvSpPr>
        <p:spPr>
          <a:xfrm>
            <a:off x="15417466" y="15925361"/>
            <a:ext cx="5871647" cy="6017032"/>
          </a:xfrm>
          <a:prstGeom prst="rect">
            <a:avLst/>
          </a:prstGeom>
          <a:noFill/>
        </p:spPr>
        <p:txBody>
          <a:bodyPr wrap="square" rtlCol="0">
            <a:spAutoFit/>
          </a:bodyPr>
          <a:lstStyle/>
          <a:p>
            <a:pPr marL="342900" indent="-342900" algn="just">
              <a:buFont typeface="Wingdings" pitchFamily="2" charset="2"/>
              <a:buChar char="Ø"/>
            </a:pPr>
            <a:r>
              <a:rPr lang="en-US" sz="2200" b="1" dirty="0">
                <a:latin typeface="Times New Roman" panose="02020603050405020304" pitchFamily="18" charset="0"/>
                <a:cs typeface="Times New Roman" panose="02020603050405020304" pitchFamily="18" charset="0"/>
              </a:rPr>
              <a:t>In the present work, U-Net is compared with CNN algorithm and it depicts that the proposed algorithm gives more accuracy.</a:t>
            </a:r>
          </a:p>
          <a:p>
            <a:pPr marL="342900" indent="-342900" algn="just">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US" sz="2200" b="1" dirty="0">
                <a:latin typeface="Times New Roman" panose="02020603050405020304" pitchFamily="18" charset="0"/>
                <a:cs typeface="Times New Roman" panose="02020603050405020304" pitchFamily="18" charset="0"/>
              </a:rPr>
              <a:t>U-Net algorithm improves predictive maintenance accuracy, compared to CNN. Testing includes data preparation, training, evaluation, and statistical analysis, with results documented for analysis.</a:t>
            </a:r>
          </a:p>
          <a:p>
            <a:pPr marL="342900" indent="-342900" algn="just">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200" b="1" dirty="0">
                <a:latin typeface="Times New Roman" panose="02020603050405020304" pitchFamily="18" charset="0"/>
                <a:cs typeface="Times New Roman" panose="02020603050405020304" pitchFamily="18" charset="0"/>
              </a:rPr>
              <a:t>Based on T-test Statistical analysis, the significance value of p=0.005 (independent sample T – test p&lt;0.05) is obtained and shows that there is a statistical significant difference between the group 1 and group 2. </a:t>
            </a:r>
          </a:p>
        </p:txBody>
      </p:sp>
      <p:pic>
        <p:nvPicPr>
          <p:cNvPr id="2" name="Picture 1">
            <a:extLst>
              <a:ext uri="{FF2B5EF4-FFF2-40B4-BE49-F238E27FC236}">
                <a16:creationId xmlns:a16="http://schemas.microsoft.com/office/drawing/2014/main" id="{7E8ECAA2-FCA1-3CF3-BECC-CD89BDCF1CC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326556" y="4417385"/>
            <a:ext cx="5844959" cy="5014990"/>
          </a:xfrm>
          <a:prstGeom prst="rect">
            <a:avLst/>
          </a:prstGeom>
        </p:spPr>
      </p:pic>
      <p:sp>
        <p:nvSpPr>
          <p:cNvPr id="3" name="TextBox 2">
            <a:extLst>
              <a:ext uri="{FF2B5EF4-FFF2-40B4-BE49-F238E27FC236}">
                <a16:creationId xmlns:a16="http://schemas.microsoft.com/office/drawing/2014/main" id="{5F8ED5F4-4911-AC4C-8D6A-CEC5F6A9926B}"/>
              </a:ext>
            </a:extLst>
          </p:cNvPr>
          <p:cNvSpPr txBox="1"/>
          <p:nvPr/>
        </p:nvSpPr>
        <p:spPr>
          <a:xfrm>
            <a:off x="15051480" y="9525656"/>
            <a:ext cx="644211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Brain Tumor detection with advanced technology for well-being</a:t>
            </a:r>
          </a:p>
        </p:txBody>
      </p:sp>
      <p:sp>
        <p:nvSpPr>
          <p:cNvPr id="9" name="Rectangle 8">
            <a:extLst>
              <a:ext uri="{FF2B5EF4-FFF2-40B4-BE49-F238E27FC236}">
                <a16:creationId xmlns:a16="http://schemas.microsoft.com/office/drawing/2014/main" id="{9198D69A-53DB-8D3B-3AF1-BDE3DCC7EFF7}"/>
              </a:ext>
            </a:extLst>
          </p:cNvPr>
          <p:cNvSpPr/>
          <p:nvPr/>
        </p:nvSpPr>
        <p:spPr>
          <a:xfrm>
            <a:off x="1322497" y="10814102"/>
            <a:ext cx="2686820" cy="1463806"/>
          </a:xfrm>
          <a:prstGeom prst="rect">
            <a:avLst/>
          </a:prstGeom>
          <a:solidFill>
            <a:srgbClr val="BF49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7" dirty="0">
                <a:solidFill>
                  <a:schemeClr val="tx1"/>
                </a:solidFill>
                <a:latin typeface="Times New Roman" panose="02020603050405020304" pitchFamily="18" charset="0"/>
                <a:cs typeface="Times New Roman" panose="02020603050405020304" pitchFamily="18" charset="0"/>
              </a:rPr>
              <a:t>User </a:t>
            </a:r>
          </a:p>
        </p:txBody>
      </p:sp>
      <p:sp>
        <p:nvSpPr>
          <p:cNvPr id="11" name="Rounded Rectangle 10">
            <a:extLst>
              <a:ext uri="{FF2B5EF4-FFF2-40B4-BE49-F238E27FC236}">
                <a16:creationId xmlns:a16="http://schemas.microsoft.com/office/drawing/2014/main" id="{34CA9B9B-C9F9-7F35-3E35-2BF5E077624E}"/>
              </a:ext>
            </a:extLst>
          </p:cNvPr>
          <p:cNvSpPr/>
          <p:nvPr/>
        </p:nvSpPr>
        <p:spPr>
          <a:xfrm>
            <a:off x="5245227" y="12653026"/>
            <a:ext cx="3257070" cy="1002654"/>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Preprocessing </a:t>
            </a:r>
          </a:p>
        </p:txBody>
      </p:sp>
      <p:sp>
        <p:nvSpPr>
          <p:cNvPr id="12" name="Rectangle 11">
            <a:extLst>
              <a:ext uri="{FF2B5EF4-FFF2-40B4-BE49-F238E27FC236}">
                <a16:creationId xmlns:a16="http://schemas.microsoft.com/office/drawing/2014/main" id="{0CA6B0F8-05BF-FF8B-B050-181B2D7F4B1F}"/>
              </a:ext>
            </a:extLst>
          </p:cNvPr>
          <p:cNvSpPr/>
          <p:nvPr/>
        </p:nvSpPr>
        <p:spPr>
          <a:xfrm>
            <a:off x="5129270" y="10994714"/>
            <a:ext cx="3396794" cy="947786"/>
          </a:xfrm>
          <a:prstGeom prst="rect">
            <a:avLst/>
          </a:prstGeom>
          <a:solidFill>
            <a:srgbClr val="ED1B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Brain Tumor data</a:t>
            </a:r>
            <a:endParaRPr lang="en-IN" sz="2362" dirty="0"/>
          </a:p>
        </p:txBody>
      </p:sp>
      <p:sp>
        <p:nvSpPr>
          <p:cNvPr id="14" name="Rectangle 13">
            <a:extLst>
              <a:ext uri="{FF2B5EF4-FFF2-40B4-BE49-F238E27FC236}">
                <a16:creationId xmlns:a16="http://schemas.microsoft.com/office/drawing/2014/main" id="{6EDE345C-2525-71A5-4D1C-0D48FE7F4667}"/>
              </a:ext>
            </a:extLst>
          </p:cNvPr>
          <p:cNvSpPr/>
          <p:nvPr/>
        </p:nvSpPr>
        <p:spPr>
          <a:xfrm>
            <a:off x="4526798" y="14565062"/>
            <a:ext cx="4571628" cy="1032038"/>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Cleansed and processed </a:t>
            </a:r>
          </a:p>
          <a:p>
            <a:pPr algn="ctr"/>
            <a:r>
              <a:rPr lang="en-US" sz="2362" dirty="0"/>
              <a:t>Brain Tumor data</a:t>
            </a:r>
          </a:p>
        </p:txBody>
      </p:sp>
      <p:sp>
        <p:nvSpPr>
          <p:cNvPr id="17" name="Rounded Rectangle 16">
            <a:extLst>
              <a:ext uri="{FF2B5EF4-FFF2-40B4-BE49-F238E27FC236}">
                <a16:creationId xmlns:a16="http://schemas.microsoft.com/office/drawing/2014/main" id="{D7B27DCA-2FFA-A264-EFE6-AAD3B5EFDBF0}"/>
              </a:ext>
            </a:extLst>
          </p:cNvPr>
          <p:cNvSpPr/>
          <p:nvPr/>
        </p:nvSpPr>
        <p:spPr>
          <a:xfrm>
            <a:off x="11225083" y="10078745"/>
            <a:ext cx="4435203" cy="80590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BI Techniques</a:t>
            </a:r>
            <a:endParaRPr lang="en-IN" sz="2362" dirty="0"/>
          </a:p>
        </p:txBody>
      </p:sp>
      <p:sp>
        <p:nvSpPr>
          <p:cNvPr id="18" name="Rounded Rectangle 17">
            <a:extLst>
              <a:ext uri="{FF2B5EF4-FFF2-40B4-BE49-F238E27FC236}">
                <a16:creationId xmlns:a16="http://schemas.microsoft.com/office/drawing/2014/main" id="{20880C73-3AC4-C7A0-00A8-CDF6D4B3BDDC}"/>
              </a:ext>
            </a:extLst>
          </p:cNvPr>
          <p:cNvSpPr/>
          <p:nvPr/>
        </p:nvSpPr>
        <p:spPr>
          <a:xfrm>
            <a:off x="11357015" y="11578997"/>
            <a:ext cx="4171336" cy="1074029"/>
          </a:xfrm>
          <a:prstGeom prst="roundRect">
            <a:avLst/>
          </a:prstGeom>
          <a:solidFill>
            <a:srgbClr val="2D0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Data visualization </a:t>
            </a:r>
          </a:p>
          <a:p>
            <a:pPr algn="ctr"/>
            <a:r>
              <a:rPr lang="en-US" sz="2362" dirty="0"/>
              <a:t>And </a:t>
            </a:r>
          </a:p>
          <a:p>
            <a:pPr algn="ctr"/>
            <a:r>
              <a:rPr lang="en-US" sz="2362" dirty="0"/>
              <a:t>Modelling </a:t>
            </a:r>
            <a:endParaRPr lang="en-IN" sz="2362" dirty="0"/>
          </a:p>
        </p:txBody>
      </p:sp>
      <p:sp>
        <p:nvSpPr>
          <p:cNvPr id="21" name="Rectangle 20">
            <a:extLst>
              <a:ext uri="{FF2B5EF4-FFF2-40B4-BE49-F238E27FC236}">
                <a16:creationId xmlns:a16="http://schemas.microsoft.com/office/drawing/2014/main" id="{749686DE-9F80-833D-96EB-20FAAF8D56BE}"/>
              </a:ext>
            </a:extLst>
          </p:cNvPr>
          <p:cNvSpPr/>
          <p:nvPr/>
        </p:nvSpPr>
        <p:spPr>
          <a:xfrm>
            <a:off x="16957698" y="11531442"/>
            <a:ext cx="3456290" cy="1169137"/>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Multi_Layer </a:t>
            </a:r>
          </a:p>
          <a:p>
            <a:pPr algn="ctr"/>
            <a:r>
              <a:rPr lang="en-US" sz="2362" dirty="0"/>
              <a:t>percepton</a:t>
            </a:r>
          </a:p>
        </p:txBody>
      </p:sp>
      <p:sp>
        <p:nvSpPr>
          <p:cNvPr id="25" name="Rectangle 24">
            <a:extLst>
              <a:ext uri="{FF2B5EF4-FFF2-40B4-BE49-F238E27FC236}">
                <a16:creationId xmlns:a16="http://schemas.microsoft.com/office/drawing/2014/main" id="{C2AE73CA-82D9-C320-329C-437E4BB37629}"/>
              </a:ext>
            </a:extLst>
          </p:cNvPr>
          <p:cNvSpPr/>
          <p:nvPr/>
        </p:nvSpPr>
        <p:spPr>
          <a:xfrm>
            <a:off x="17558449" y="12833636"/>
            <a:ext cx="2857080" cy="1926737"/>
          </a:xfrm>
          <a:prstGeom prst="rect">
            <a:avLst/>
          </a:prstGeom>
          <a:solidFill>
            <a:srgbClr val="61D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Decision makers</a:t>
            </a:r>
            <a:endParaRPr lang="en-IN" sz="2362" dirty="0"/>
          </a:p>
        </p:txBody>
      </p:sp>
      <p:sp>
        <p:nvSpPr>
          <p:cNvPr id="27" name="Right Arrow 26">
            <a:extLst>
              <a:ext uri="{FF2B5EF4-FFF2-40B4-BE49-F238E27FC236}">
                <a16:creationId xmlns:a16="http://schemas.microsoft.com/office/drawing/2014/main" id="{D93FE60C-81CA-DD96-9A52-4B216A43B4FB}"/>
              </a:ext>
            </a:extLst>
          </p:cNvPr>
          <p:cNvSpPr/>
          <p:nvPr/>
        </p:nvSpPr>
        <p:spPr>
          <a:xfrm>
            <a:off x="4030325" y="11228876"/>
            <a:ext cx="1101761" cy="58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dirty="0"/>
          </a:p>
        </p:txBody>
      </p:sp>
      <p:sp>
        <p:nvSpPr>
          <p:cNvPr id="28" name="Down Arrow 27">
            <a:extLst>
              <a:ext uri="{FF2B5EF4-FFF2-40B4-BE49-F238E27FC236}">
                <a16:creationId xmlns:a16="http://schemas.microsoft.com/office/drawing/2014/main" id="{410B1F50-130E-AC02-CE46-4C8E8BA116CE}"/>
              </a:ext>
            </a:extLst>
          </p:cNvPr>
          <p:cNvSpPr/>
          <p:nvPr/>
        </p:nvSpPr>
        <p:spPr>
          <a:xfrm>
            <a:off x="6381325" y="13707228"/>
            <a:ext cx="997762" cy="8124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cxnSp>
        <p:nvCxnSpPr>
          <p:cNvPr id="29" name="Elbow Connector 28">
            <a:extLst>
              <a:ext uri="{FF2B5EF4-FFF2-40B4-BE49-F238E27FC236}">
                <a16:creationId xmlns:a16="http://schemas.microsoft.com/office/drawing/2014/main" id="{EBEED170-059C-1D01-0458-55988B9E4658}"/>
              </a:ext>
            </a:extLst>
          </p:cNvPr>
          <p:cNvCxnSpPr>
            <a:cxnSpLocks/>
          </p:cNvCxnSpPr>
          <p:nvPr/>
        </p:nvCxnSpPr>
        <p:spPr>
          <a:xfrm flipV="1">
            <a:off x="9613335" y="10444575"/>
            <a:ext cx="1470247" cy="4724306"/>
          </a:xfrm>
          <a:prstGeom prst="bentConnector3">
            <a:avLst>
              <a:gd name="adj1" fmla="val 50000"/>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Down Arrow 29">
            <a:extLst>
              <a:ext uri="{FF2B5EF4-FFF2-40B4-BE49-F238E27FC236}">
                <a16:creationId xmlns:a16="http://schemas.microsoft.com/office/drawing/2014/main" id="{87284686-C2D3-C8D5-829D-383CC3F74373}"/>
              </a:ext>
            </a:extLst>
          </p:cNvPr>
          <p:cNvSpPr/>
          <p:nvPr/>
        </p:nvSpPr>
        <p:spPr>
          <a:xfrm>
            <a:off x="13083087" y="10916160"/>
            <a:ext cx="719193" cy="584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31" name="Down Arrow 30">
            <a:extLst>
              <a:ext uri="{FF2B5EF4-FFF2-40B4-BE49-F238E27FC236}">
                <a16:creationId xmlns:a16="http://schemas.microsoft.com/office/drawing/2014/main" id="{EF9B82A4-5D26-2816-FAC3-953B5A22983F}"/>
              </a:ext>
            </a:extLst>
          </p:cNvPr>
          <p:cNvSpPr/>
          <p:nvPr/>
        </p:nvSpPr>
        <p:spPr>
          <a:xfrm>
            <a:off x="13138568" y="12769806"/>
            <a:ext cx="608229" cy="8072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32" name="Rectangle 31">
            <a:extLst>
              <a:ext uri="{FF2B5EF4-FFF2-40B4-BE49-F238E27FC236}">
                <a16:creationId xmlns:a16="http://schemas.microsoft.com/office/drawing/2014/main" id="{E281878C-41EE-C6F4-0FEA-78A5D0800588}"/>
              </a:ext>
            </a:extLst>
          </p:cNvPr>
          <p:cNvSpPr/>
          <p:nvPr/>
        </p:nvSpPr>
        <p:spPr>
          <a:xfrm>
            <a:off x="11220538" y="13615539"/>
            <a:ext cx="4419401" cy="1169137"/>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62" dirty="0"/>
              <a:t>Classified output </a:t>
            </a:r>
          </a:p>
          <a:p>
            <a:pPr algn="ctr"/>
            <a:r>
              <a:rPr lang="en-US" sz="2362" dirty="0"/>
              <a:t>Brain Tumor data</a:t>
            </a:r>
            <a:endParaRPr lang="en-IN" sz="2362" dirty="0"/>
          </a:p>
        </p:txBody>
      </p:sp>
      <p:sp>
        <p:nvSpPr>
          <p:cNvPr id="33" name="Right Arrow 32">
            <a:extLst>
              <a:ext uri="{FF2B5EF4-FFF2-40B4-BE49-F238E27FC236}">
                <a16:creationId xmlns:a16="http://schemas.microsoft.com/office/drawing/2014/main" id="{2912D890-7137-8841-4CBC-FAD692537B75}"/>
              </a:ext>
            </a:extLst>
          </p:cNvPr>
          <p:cNvSpPr/>
          <p:nvPr/>
        </p:nvSpPr>
        <p:spPr>
          <a:xfrm>
            <a:off x="15796610" y="11799217"/>
            <a:ext cx="1113180" cy="587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34" name="Curved Up Arrow 33">
            <a:extLst>
              <a:ext uri="{FF2B5EF4-FFF2-40B4-BE49-F238E27FC236}">
                <a16:creationId xmlns:a16="http://schemas.microsoft.com/office/drawing/2014/main" id="{334387EA-828E-D076-A008-0EBAFEFD307B}"/>
              </a:ext>
            </a:extLst>
          </p:cNvPr>
          <p:cNvSpPr/>
          <p:nvPr/>
        </p:nvSpPr>
        <p:spPr>
          <a:xfrm>
            <a:off x="15051480" y="14828037"/>
            <a:ext cx="3250040" cy="7690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solidFill>
                <a:schemeClr val="tx1"/>
              </a:solidFill>
            </a:endParaRPr>
          </a:p>
        </p:txBody>
      </p:sp>
      <p:sp>
        <p:nvSpPr>
          <p:cNvPr id="35" name="Down Arrow 34">
            <a:extLst>
              <a:ext uri="{FF2B5EF4-FFF2-40B4-BE49-F238E27FC236}">
                <a16:creationId xmlns:a16="http://schemas.microsoft.com/office/drawing/2014/main" id="{1AB10287-C0AD-0CB6-3469-75B0C29DFBBC}"/>
              </a:ext>
            </a:extLst>
          </p:cNvPr>
          <p:cNvSpPr/>
          <p:nvPr/>
        </p:nvSpPr>
        <p:spPr>
          <a:xfrm>
            <a:off x="6299107" y="11981290"/>
            <a:ext cx="1057120" cy="609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62"/>
          </a:p>
        </p:txBody>
      </p:sp>
      <p:sp>
        <p:nvSpPr>
          <p:cNvPr id="36" name="TextBox 35">
            <a:extLst>
              <a:ext uri="{FF2B5EF4-FFF2-40B4-BE49-F238E27FC236}">
                <a16:creationId xmlns:a16="http://schemas.microsoft.com/office/drawing/2014/main" id="{316672AA-DF2E-6D64-02DF-49BFF3F12123}"/>
              </a:ext>
            </a:extLst>
          </p:cNvPr>
          <p:cNvSpPr txBox="1"/>
          <p:nvPr/>
        </p:nvSpPr>
        <p:spPr>
          <a:xfrm>
            <a:off x="2734055" y="20075210"/>
            <a:ext cx="13970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Error Bars: 95% Cl</a:t>
            </a:r>
          </a:p>
          <a:p>
            <a:r>
              <a:rPr lang="en-US" sz="1000" dirty="0">
                <a:latin typeface="Times New Roman" panose="02020603050405020304" pitchFamily="18" charset="0"/>
                <a:cs typeface="Times New Roman" panose="02020603050405020304" pitchFamily="18" charset="0"/>
              </a:rPr>
              <a:t>Error Bars +/- 2 SD</a:t>
            </a:r>
          </a:p>
        </p:txBody>
      </p:sp>
      <p:sp>
        <p:nvSpPr>
          <p:cNvPr id="40" name="TextBox 39">
            <a:extLst>
              <a:ext uri="{FF2B5EF4-FFF2-40B4-BE49-F238E27FC236}">
                <a16:creationId xmlns:a16="http://schemas.microsoft.com/office/drawing/2014/main" id="{36D9A806-1C14-52D8-C0FC-2D5CC9CEAFFE}"/>
              </a:ext>
            </a:extLst>
          </p:cNvPr>
          <p:cNvSpPr txBox="1"/>
          <p:nvPr/>
        </p:nvSpPr>
        <p:spPr>
          <a:xfrm rot="16200000">
            <a:off x="-919443" y="18377552"/>
            <a:ext cx="4011895" cy="369332"/>
          </a:xfrm>
          <a:prstGeom prst="rect">
            <a:avLst/>
          </a:prstGeom>
          <a:solidFill>
            <a:schemeClr val="bg1"/>
          </a:solidFill>
        </p:spPr>
        <p:txBody>
          <a:bodyPr wrap="square" rtlCol="0">
            <a:spAutoFit/>
          </a:bodyPr>
          <a:lstStyle/>
          <a:p>
            <a:pPr algn="ctr"/>
            <a:r>
              <a:rPr lang="en-US" dirty="0">
                <a:solidFill>
                  <a:schemeClr val="tx1">
                    <a:lumMod val="50000"/>
                    <a:lumOff val="50000"/>
                  </a:schemeClr>
                </a:solidFill>
              </a:rPr>
              <a:t>VALUES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783</Words>
  <Application>Microsoft Macintosh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Sunil Pehal</cp:lastModifiedBy>
  <cp:revision>88</cp:revision>
  <cp:lastPrinted>2024-04-26T05:25:19Z</cp:lastPrinted>
  <dcterms:created xsi:type="dcterms:W3CDTF">2023-04-19T08:35:00Z</dcterms:created>
  <dcterms:modified xsi:type="dcterms:W3CDTF">2024-04-26T11:00:40Z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