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aleway Medium" charset="1" panose="00000000000000000000"/>
      <p:regular r:id="rId14"/>
    </p:embeddedFont>
    <p:embeddedFont>
      <p:font typeface="Raleway Semi-Bold" charset="1" panose="00000000000000000000"/>
      <p:regular r:id="rId15"/>
    </p:embeddedFont>
    <p:embeddedFont>
      <p:font typeface="Raleway Bold" charset="1" panose="00000000000000000000"/>
      <p:regular r:id="rId16"/>
    </p:embeddedFont>
    <p:embeddedFont>
      <p:font typeface="Raleway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github.com/shuramishfuh/Clyclistic_Data_analysis/blob/main/README.md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8050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3354019"/>
            <a:ext cx="9074765" cy="2925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047"/>
              </a:lnSpc>
            </a:pPr>
            <a:r>
              <a:rPr lang="en-US" b="true" sz="12274" spc="-564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Cyclistic Bike Usage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6611167"/>
            <a:ext cx="91795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Trends and challenges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9200" y="8877297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 u="sng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  <a:hlinkClick r:id="rId6" tooltip="https://github.com/shuramishfuh/Clyclistic_Data_analysis/blob/main/README.md"/>
              </a:rPr>
              <a:t>See all context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Presented by Ramish F Shu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6079" y="1920197"/>
            <a:ext cx="6270790" cy="6446606"/>
          </a:xfrm>
          <a:custGeom>
            <a:avLst/>
            <a:gdLst/>
            <a:ahLst/>
            <a:cxnLst/>
            <a:rect r="r" b="b" t="t" l="l"/>
            <a:pathLst>
              <a:path h="6446606" w="6270790">
                <a:moveTo>
                  <a:pt x="0" y="0"/>
                </a:moveTo>
                <a:lnTo>
                  <a:pt x="6270790" y="0"/>
                </a:lnTo>
                <a:lnTo>
                  <a:pt x="6270790" y="6446606"/>
                </a:lnTo>
                <a:lnTo>
                  <a:pt x="0" y="644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19200" y="3218229"/>
            <a:ext cx="79248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5762577"/>
            <a:ext cx="7635008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To understand how casual riders and annual members use Cyclistic bikes differently.</a:t>
            </a:r>
          </a:p>
          <a:p>
            <a:pPr algn="l">
              <a:lnSpc>
                <a:spcPts val="3080"/>
              </a:lnSpc>
            </a:pP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Support marketing efforts to convert casual riders into annual members by identifying usage patterns.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98912" y="1175459"/>
            <a:ext cx="6190373" cy="8601711"/>
          </a:xfrm>
          <a:custGeom>
            <a:avLst/>
            <a:gdLst/>
            <a:ahLst/>
            <a:cxnLst/>
            <a:rect r="r" b="b" t="t" l="l"/>
            <a:pathLst>
              <a:path h="8601711" w="6190373">
                <a:moveTo>
                  <a:pt x="0" y="0"/>
                </a:moveTo>
                <a:lnTo>
                  <a:pt x="6190373" y="0"/>
                </a:lnTo>
                <a:lnTo>
                  <a:pt x="6190373" y="8601711"/>
                </a:lnTo>
                <a:lnTo>
                  <a:pt x="0" y="8601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8" r="0" b="-2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6648" y="2764471"/>
            <a:ext cx="7757560" cy="18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2"/>
              </a:lnSpc>
            </a:pPr>
            <a:r>
              <a:rPr lang="en-US" sz="5080" spc="-233" b="tru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Average Ride Length by Rider Type</a:t>
            </a:r>
          </a:p>
          <a:p>
            <a:pPr algn="l" marL="0" indent="0" lvl="1">
              <a:lnSpc>
                <a:spcPts val="457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5762577"/>
            <a:ext cx="7635008" cy="35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Insight:</a:t>
            </a:r>
            <a:r>
              <a:rPr lang="en-US" sz="2200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</a:t>
            </a:r>
            <a:r>
              <a:rPr lang="en-US" sz="2200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Casual riders tend to have longer rides than members, suggesting they may use the service more for leisure.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Implication:</a:t>
            </a:r>
            <a:r>
              <a:rPr lang="en-US" sz="2200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Highlighting benefits of shorter commute rides or offering incentives for longer rides might attract casual users to membership.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34546" y="1225279"/>
            <a:ext cx="6309113" cy="8808534"/>
          </a:xfrm>
          <a:custGeom>
            <a:avLst/>
            <a:gdLst/>
            <a:ahLst/>
            <a:cxnLst/>
            <a:rect r="r" b="b" t="t" l="l"/>
            <a:pathLst>
              <a:path h="8808534" w="6309113">
                <a:moveTo>
                  <a:pt x="0" y="0"/>
                </a:moveTo>
                <a:lnTo>
                  <a:pt x="6309113" y="0"/>
                </a:lnTo>
                <a:lnTo>
                  <a:pt x="6309113" y="8808534"/>
                </a:lnTo>
                <a:lnTo>
                  <a:pt x="0" y="8808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6648" y="2764471"/>
            <a:ext cx="7757560" cy="18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2"/>
              </a:lnSpc>
            </a:pPr>
            <a:r>
              <a:rPr lang="en-US" sz="5080" spc="-233" b="tru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Ride Frequency by Day of the Week</a:t>
            </a:r>
          </a:p>
          <a:p>
            <a:pPr algn="l" marL="0" indent="0" lvl="1">
              <a:lnSpc>
                <a:spcPts val="457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5762577"/>
            <a:ext cx="7635008" cy="35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Insight:</a:t>
            </a:r>
            <a:r>
              <a:rPr lang="en-US" sz="2200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Casual riders are most active on weekends, while members show consistent usage on weekdays.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 Implication:</a:t>
            </a:r>
            <a:r>
              <a:rPr lang="en-US" sz="2200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Marketing efforts could focus on weekend promotions to convert casual riders who primarily ride during leisure times.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72321" y="1280669"/>
            <a:ext cx="5448527" cy="8735114"/>
          </a:xfrm>
          <a:custGeom>
            <a:avLst/>
            <a:gdLst/>
            <a:ahLst/>
            <a:cxnLst/>
            <a:rect r="r" b="b" t="t" l="l"/>
            <a:pathLst>
              <a:path h="8735114" w="5448527">
                <a:moveTo>
                  <a:pt x="0" y="0"/>
                </a:moveTo>
                <a:lnTo>
                  <a:pt x="5448527" y="0"/>
                </a:lnTo>
                <a:lnTo>
                  <a:pt x="5448527" y="8735114"/>
                </a:lnTo>
                <a:lnTo>
                  <a:pt x="0" y="8735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6648" y="2764471"/>
            <a:ext cx="7757560" cy="18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2"/>
              </a:lnSpc>
            </a:pPr>
            <a:r>
              <a:rPr lang="en-US" sz="5080" spc="-233" b="tru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Top 5 Start Stations by Rider Type</a:t>
            </a:r>
          </a:p>
          <a:p>
            <a:pPr algn="l" marL="0" indent="0" lvl="1">
              <a:lnSpc>
                <a:spcPts val="457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5762577"/>
            <a:ext cx="7635008" cy="389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Insight: </a:t>
            </a:r>
            <a:r>
              <a:rPr lang="en-US" sz="2200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Streeter Dr &amp; Grand Ave, Lake Shore Dr &amp; Monroe St, and Millennium Park are the most popular starting points for casual riders.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Implication</a:t>
            </a:r>
            <a:r>
              <a:rPr lang="en-US" sz="2200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: These locations could be targeted with marketing material promoting membership benefits.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97251" y="4028229"/>
            <a:ext cx="5293498" cy="4944885"/>
            <a:chOff x="0" y="0"/>
            <a:chExt cx="1394172" cy="13023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15665" y="1876425"/>
            <a:ext cx="13856669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Key Findings Summary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028229"/>
            <a:ext cx="5293498" cy="4944885"/>
            <a:chOff x="0" y="0"/>
            <a:chExt cx="1394172" cy="13023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65802" y="4028229"/>
            <a:ext cx="5293498" cy="4944885"/>
            <a:chOff x="0" y="0"/>
            <a:chExt cx="1394172" cy="13023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465094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33645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02196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876" y="6018954"/>
            <a:ext cx="4095146" cy="141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2"/>
              </a:lnSpc>
            </a:pPr>
            <a:r>
              <a:rPr lang="en-US" b="true" sz="1800" spc="-12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Casual riders have significantly longer average ride times than members.</a:t>
            </a:r>
          </a:p>
          <a:p>
            <a:pPr algn="just">
              <a:lnSpc>
                <a:spcPts val="385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096427" y="6095154"/>
            <a:ext cx="4095146" cy="1511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6"/>
              </a:lnSpc>
            </a:pPr>
            <a:r>
              <a:rPr lang="en-US" sz="1800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Casual riders are more active on weekends, while members use bikes consistently throughout the week.</a:t>
            </a:r>
          </a:p>
          <a:p>
            <a:pPr algn="just">
              <a:lnSpc>
                <a:spcPts val="300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564978" y="6142779"/>
            <a:ext cx="4095146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Specific start locations are more popular with casual riders, indicating potential target locations for conversion efforts.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0B4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3950" y="1304925"/>
            <a:ext cx="160401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FBF6F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Recommendations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10739" y="3137119"/>
            <a:ext cx="5646735" cy="4428328"/>
            <a:chOff x="0" y="0"/>
            <a:chExt cx="1258966" cy="9873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8966" cy="987316"/>
            </a:xfrm>
            <a:custGeom>
              <a:avLst/>
              <a:gdLst/>
              <a:ahLst/>
              <a:cxnLst/>
              <a:rect r="r" b="b" t="t" l="l"/>
              <a:pathLst>
                <a:path h="987316" w="1258966">
                  <a:moveTo>
                    <a:pt x="10968" y="0"/>
                  </a:moveTo>
                  <a:lnTo>
                    <a:pt x="1247998" y="0"/>
                  </a:lnTo>
                  <a:cubicBezTo>
                    <a:pt x="1250907" y="0"/>
                    <a:pt x="1253697" y="1156"/>
                    <a:pt x="1255753" y="3213"/>
                  </a:cubicBezTo>
                  <a:cubicBezTo>
                    <a:pt x="1257811" y="5270"/>
                    <a:pt x="1258966" y="8059"/>
                    <a:pt x="1258966" y="10968"/>
                  </a:cubicBezTo>
                  <a:lnTo>
                    <a:pt x="1258966" y="976348"/>
                  </a:lnTo>
                  <a:cubicBezTo>
                    <a:pt x="1258966" y="979257"/>
                    <a:pt x="1257811" y="982047"/>
                    <a:pt x="1255753" y="984104"/>
                  </a:cubicBezTo>
                  <a:cubicBezTo>
                    <a:pt x="1253697" y="986161"/>
                    <a:pt x="1250907" y="987316"/>
                    <a:pt x="1247998" y="987316"/>
                  </a:cubicBezTo>
                  <a:lnTo>
                    <a:pt x="10968" y="987316"/>
                  </a:lnTo>
                  <a:cubicBezTo>
                    <a:pt x="8059" y="987316"/>
                    <a:pt x="5270" y="986161"/>
                    <a:pt x="3213" y="984104"/>
                  </a:cubicBezTo>
                  <a:cubicBezTo>
                    <a:pt x="1156" y="982047"/>
                    <a:pt x="0" y="979257"/>
                    <a:pt x="0" y="976348"/>
                  </a:cubicBezTo>
                  <a:lnTo>
                    <a:pt x="0" y="10968"/>
                  </a:lnTo>
                  <a:cubicBezTo>
                    <a:pt x="0" y="8059"/>
                    <a:pt x="1156" y="5270"/>
                    <a:pt x="3213" y="3213"/>
                  </a:cubicBezTo>
                  <a:cubicBezTo>
                    <a:pt x="5270" y="1156"/>
                    <a:pt x="8059" y="0"/>
                    <a:pt x="10968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8966" cy="1025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51305" y="3658886"/>
            <a:ext cx="4369245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50"/>
              </a:lnSpc>
            </a:pPr>
            <a:r>
              <a:rPr lang="en-US" b="true" sz="5500" spc="-253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Weekend Promotions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3169" y="5190767"/>
            <a:ext cx="5125517" cy="129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5"/>
              </a:lnSpc>
            </a:pPr>
            <a:r>
              <a:rPr lang="en-US" sz="2432" spc="-119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Target casual riders with weekend-only promotions.</a:t>
            </a:r>
          </a:p>
          <a:p>
            <a:pPr algn="just">
              <a:lnSpc>
                <a:spcPts val="3405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6207652" y="3129863"/>
            <a:ext cx="6455044" cy="4435584"/>
            <a:chOff x="0" y="0"/>
            <a:chExt cx="1439182" cy="9889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39182" cy="988934"/>
            </a:xfrm>
            <a:custGeom>
              <a:avLst/>
              <a:gdLst/>
              <a:ahLst/>
              <a:cxnLst/>
              <a:rect r="r" b="b" t="t" l="l"/>
              <a:pathLst>
                <a:path h="988934" w="1439182">
                  <a:moveTo>
                    <a:pt x="9595" y="0"/>
                  </a:moveTo>
                  <a:lnTo>
                    <a:pt x="1429587" y="0"/>
                  </a:lnTo>
                  <a:cubicBezTo>
                    <a:pt x="1434887" y="0"/>
                    <a:pt x="1439182" y="4296"/>
                    <a:pt x="1439182" y="9595"/>
                  </a:cubicBezTo>
                  <a:lnTo>
                    <a:pt x="1439182" y="979339"/>
                  </a:lnTo>
                  <a:cubicBezTo>
                    <a:pt x="1439182" y="984639"/>
                    <a:pt x="1434887" y="988934"/>
                    <a:pt x="1429587" y="988934"/>
                  </a:cubicBezTo>
                  <a:lnTo>
                    <a:pt x="9595" y="988934"/>
                  </a:lnTo>
                  <a:cubicBezTo>
                    <a:pt x="4296" y="988934"/>
                    <a:pt x="0" y="984639"/>
                    <a:pt x="0" y="979339"/>
                  </a:cubicBezTo>
                  <a:lnTo>
                    <a:pt x="0" y="9595"/>
                  </a:lnTo>
                  <a:cubicBezTo>
                    <a:pt x="0" y="4296"/>
                    <a:pt x="4296" y="0"/>
                    <a:pt x="9595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39182" cy="1027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957474" y="3476369"/>
            <a:ext cx="6889398" cy="165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0"/>
              </a:lnSpc>
            </a:pPr>
            <a:r>
              <a:rPr lang="en-US" b="true" sz="4700" spc="-21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Targeted Advertising at Popular Stations</a:t>
            </a:r>
          </a:p>
          <a:p>
            <a:pPr algn="ctr" marL="0" indent="0" lvl="1">
              <a:lnSpc>
                <a:spcPts val="423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470082" y="5088260"/>
            <a:ext cx="5125517" cy="1653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52"/>
              </a:lnSpc>
            </a:pPr>
            <a:r>
              <a:rPr lang="en-US" sz="2432" spc="-197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Display promotional material at popular stations like Streeter Dr &amp; Grand Ave</a:t>
            </a:r>
          </a:p>
          <a:p>
            <a:pPr algn="just">
              <a:lnSpc>
                <a:spcPts val="4452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2750979" y="3129863"/>
            <a:ext cx="5465069" cy="4435584"/>
            <a:chOff x="0" y="0"/>
            <a:chExt cx="1236116" cy="100326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36116" cy="1003262"/>
            </a:xfrm>
            <a:custGeom>
              <a:avLst/>
              <a:gdLst/>
              <a:ahLst/>
              <a:cxnLst/>
              <a:rect r="r" b="b" t="t" l="l"/>
              <a:pathLst>
                <a:path h="1003262" w="1236116">
                  <a:moveTo>
                    <a:pt x="11333" y="0"/>
                  </a:moveTo>
                  <a:lnTo>
                    <a:pt x="1224783" y="0"/>
                  </a:lnTo>
                  <a:cubicBezTo>
                    <a:pt x="1227789" y="0"/>
                    <a:pt x="1230672" y="1194"/>
                    <a:pt x="1232797" y="3319"/>
                  </a:cubicBezTo>
                  <a:cubicBezTo>
                    <a:pt x="1234922" y="5445"/>
                    <a:pt x="1236116" y="8327"/>
                    <a:pt x="1236116" y="11333"/>
                  </a:cubicBezTo>
                  <a:lnTo>
                    <a:pt x="1236116" y="991929"/>
                  </a:lnTo>
                  <a:cubicBezTo>
                    <a:pt x="1236116" y="994935"/>
                    <a:pt x="1234922" y="997818"/>
                    <a:pt x="1232797" y="999943"/>
                  </a:cubicBezTo>
                  <a:cubicBezTo>
                    <a:pt x="1230672" y="1002068"/>
                    <a:pt x="1227789" y="1003262"/>
                    <a:pt x="1224783" y="1003262"/>
                  </a:cubicBezTo>
                  <a:lnTo>
                    <a:pt x="11333" y="1003262"/>
                  </a:lnTo>
                  <a:cubicBezTo>
                    <a:pt x="8327" y="1003262"/>
                    <a:pt x="5445" y="1002068"/>
                    <a:pt x="3319" y="999943"/>
                  </a:cubicBezTo>
                  <a:cubicBezTo>
                    <a:pt x="1194" y="997818"/>
                    <a:pt x="0" y="994935"/>
                    <a:pt x="0" y="991929"/>
                  </a:cubicBezTo>
                  <a:lnTo>
                    <a:pt x="0" y="11333"/>
                  </a:lnTo>
                  <a:cubicBezTo>
                    <a:pt x="0" y="8327"/>
                    <a:pt x="1194" y="5445"/>
                    <a:pt x="3319" y="3319"/>
                  </a:cubicBezTo>
                  <a:cubicBezTo>
                    <a:pt x="5445" y="1194"/>
                    <a:pt x="8327" y="0"/>
                    <a:pt x="11333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36116" cy="1041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846872" y="3568660"/>
            <a:ext cx="4842369" cy="1420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9"/>
              </a:lnSpc>
            </a:pPr>
            <a:r>
              <a:rPr lang="en-US" b="true" sz="4021" spc="-184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Highlight Membership Benefits</a:t>
            </a:r>
          </a:p>
          <a:p>
            <a:pPr algn="ctr" marL="0" indent="0" lvl="1">
              <a:lnSpc>
                <a:spcPts val="361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3009660" y="5124654"/>
            <a:ext cx="5052317" cy="185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6"/>
              </a:lnSpc>
            </a:pPr>
            <a:r>
              <a:rPr lang="en-US" sz="2398" spc="-218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Emphasize the cost savings and convenience for frequent riders, especially those with longer ride durations.</a:t>
            </a:r>
          </a:p>
          <a:p>
            <a:pPr algn="just">
              <a:lnSpc>
                <a:spcPts val="371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2646761"/>
            <a:ext cx="8144502" cy="521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8877297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Ramish F Shu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DAGWQp8PiTI</dc:identifier>
  <dcterms:modified xsi:type="dcterms:W3CDTF">2011-08-01T06:04:30Z</dcterms:modified>
  <cp:revision>1</cp:revision>
  <dc:title>Non Text Magic Studio Magic Design for Presentations L&amp;P</dc:title>
</cp:coreProperties>
</file>