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1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3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2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07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58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0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96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8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8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F6B0C0-CB89-4A97-BCAC-BCCBFF4D755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378924-716D-4460-9BF8-8848A7882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46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BC79C-F705-655C-EA65-5B06314D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8669"/>
            <a:ext cx="7376712" cy="2971801"/>
          </a:xfrm>
        </p:spPr>
        <p:txBody>
          <a:bodyPr/>
          <a:lstStyle/>
          <a:p>
            <a:r>
              <a:rPr lang="ru-RU" dirty="0"/>
              <a:t>Методы выделения границ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88831-C375-824C-9F72-50417757E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60791"/>
            <a:ext cx="6400800" cy="1947333"/>
          </a:xfrm>
        </p:spPr>
        <p:txBody>
          <a:bodyPr/>
          <a:lstStyle/>
          <a:p>
            <a:r>
              <a:rPr lang="ru-RU" dirty="0"/>
              <a:t>Выявление контуров перелётных птиц</a:t>
            </a:r>
          </a:p>
        </p:txBody>
      </p:sp>
    </p:spTree>
    <p:extLst>
      <p:ext uri="{BB962C8B-B14F-4D97-AF65-F5344CB8AC3E}">
        <p14:creationId xmlns:p14="http://schemas.microsoft.com/office/powerpoint/2010/main" val="10363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AECE0-E4EB-F8FA-FCBD-130425A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923" y="5481631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31177-160D-98D9-333E-110A80DE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9790"/>
            <a:ext cx="4953108" cy="3602115"/>
          </a:xfrm>
        </p:spPr>
        <p:txBody>
          <a:bodyPr/>
          <a:lstStyle/>
          <a:p>
            <a:r>
              <a:rPr lang="ru-RU" dirty="0"/>
              <a:t>Граница – линия, которая определяет грани объекта и разделяет его от окружающего фона или других объектов.</a:t>
            </a:r>
          </a:p>
          <a:p>
            <a:r>
              <a:rPr lang="ru-RU" dirty="0"/>
              <a:t>Выделение границ — принцип, основывающийся на алгоритмах, которые выделяют точки цифрового изображения с резко изменяющейся яркостью, интенсивностью и т.д.</a:t>
            </a:r>
          </a:p>
        </p:txBody>
      </p:sp>
      <p:pic>
        <p:nvPicPr>
          <p:cNvPr id="1028" name="Picture 4" descr="Алгоритмы выделения контуров изображений / Хабр">
            <a:extLst>
              <a:ext uri="{FF2B5EF4-FFF2-40B4-BE49-F238E27FC236}">
                <a16:creationId xmlns:a16="http://schemas.microsoft.com/office/drawing/2014/main" id="{5DA7974E-3535-BCA1-3E1A-8A4AC281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18" y="9797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E9DDD-A000-65E4-25BB-95C3F94D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746" y="-6658"/>
            <a:ext cx="3657600" cy="78789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Выделение контуров перелётных птиц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AA42362-EF96-BCC9-7DE2-90BD1C84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358900"/>
            <a:ext cx="5943600" cy="39624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0EFB96C-FDCE-37CE-A5C9-1BBF0100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8682" y="781235"/>
            <a:ext cx="5106988" cy="4325645"/>
          </a:xfrm>
        </p:spPr>
        <p:txBody>
          <a:bodyPr>
            <a:noAutofit/>
          </a:bodyPr>
          <a:lstStyle/>
          <a:p>
            <a:pPr algn="l"/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Выделение контуров перелётных птиц на фотографиях и видео может быть полезным в различных областях исследования и практики: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74151"/>
                </a:solidFill>
                <a:effectLst/>
                <a:latin typeface="Söhne"/>
              </a:rPr>
              <a:t>Экологические исследования:</a:t>
            </a:r>
            <a:endParaRPr lang="ru-RU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Анализ миграций птиц может предоставить важную информацию о популяциях, маршрутах и времени миграций.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74151"/>
                </a:solidFill>
                <a:effectLst/>
                <a:latin typeface="Söhne"/>
              </a:rPr>
              <a:t>Охрана природы:</a:t>
            </a:r>
            <a:endParaRPr lang="ru-RU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Слежение за численностью и поведением птиц в природной среде помогает определить их состояние здоровья и принимать меры по сохранению их биологического разнообразия.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74151"/>
                </a:solidFill>
                <a:effectLst/>
                <a:latin typeface="Söhne"/>
              </a:rPr>
              <a:t>Сельское хозяйство:</a:t>
            </a:r>
            <a:endParaRPr lang="ru-RU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Использование технологий выделения контуров может помочь в мониторинге воздействия пестицидов на птиц и других видов животных.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rgbClr val="374151"/>
                </a:solidFill>
                <a:effectLst/>
                <a:latin typeface="Söhne"/>
              </a:rPr>
              <a:t>Авиационная безопасность:</a:t>
            </a:r>
            <a:endParaRPr lang="ru-RU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Анализ движения птиц вблизи аэропортов может помочь в разработке систем предотвращения столкновений с птицами и обеспечении безопасности авиации.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3104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AE96E-4283-EF7C-CE54-D8ED7A28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0"/>
            <a:ext cx="3657600" cy="1371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Кэнни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40F8250-32D3-4FDB-7092-781BF3EAE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962660"/>
            <a:ext cx="5943600" cy="475488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E4DADB9-38E6-5139-4F35-F3BA0AC8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1371600"/>
            <a:ext cx="3657600" cy="2091267"/>
          </a:xfrm>
        </p:spPr>
        <p:txBody>
          <a:bodyPr>
            <a:noAutofit/>
          </a:bodyPr>
          <a:lstStyle/>
          <a:p>
            <a:r>
              <a:rPr lang="ru-RU" sz="1050" dirty="0"/>
              <a:t>Алгоритм </a:t>
            </a:r>
            <a:r>
              <a:rPr lang="ru-RU" sz="1050" dirty="0" err="1"/>
              <a:t>Кэнни</a:t>
            </a:r>
            <a:r>
              <a:rPr lang="ru-RU" sz="1050" dirty="0"/>
              <a:t> состоит из нескольких этапов, которые выполняются последовательно для выделения границ на изображении.</a:t>
            </a:r>
          </a:p>
          <a:p>
            <a:r>
              <a:rPr lang="ru-RU" sz="1050" dirty="0"/>
              <a:t>Применяется фильтр Гаусса для сглаживания изображения и уменьшения шума. Этот шаг помогает уменьшить влияние случайных изменений яркости.</a:t>
            </a:r>
          </a:p>
          <a:p>
            <a:r>
              <a:rPr lang="ru-RU" sz="1050" dirty="0"/>
              <a:t>Используются операторы </a:t>
            </a:r>
            <a:r>
              <a:rPr lang="ru-RU" sz="1050" dirty="0" err="1"/>
              <a:t>Собеля</a:t>
            </a:r>
            <a:r>
              <a:rPr lang="ru-RU" sz="1050" dirty="0"/>
              <a:t> для вычисления градиента яркости по обеим осям (горизонтальной и вертикальной). Градиент показывает изменение яркости в каждой точке изображения.</a:t>
            </a:r>
          </a:p>
          <a:p>
            <a:r>
              <a:rPr lang="ru-RU" sz="1050" dirty="0"/>
              <a:t>Отбираются только локальные максимумы в направлении градиента. Это позволяет сохранить только точки, где градиент яркости максимален.</a:t>
            </a:r>
          </a:p>
          <a:p>
            <a:r>
              <a:rPr lang="ru-RU" sz="1050" dirty="0"/>
              <a:t>Определение двух порогов (нижнего и верхнего) для выделения границ. Пиксели, значение яркости которых выше верхнего порога, считаются граничными. Пиксели, значение которых между нижним и верхним порогами, рассматриваются как граничные только в случае, если они соединены с пикселями, значения яркости которых превышают верхний порог.</a:t>
            </a:r>
          </a:p>
          <a:p>
            <a:r>
              <a:rPr lang="ru-RU" sz="1050" dirty="0"/>
              <a:t>Пиксели, считающиеся граничными после пороговой обработки, объединяются в непрерывные кривые (границы). Этот шаг помогает устранить разрывы в границах и создать более непрерывные контуры.</a:t>
            </a:r>
          </a:p>
        </p:txBody>
      </p:sp>
    </p:spTree>
    <p:extLst>
      <p:ext uri="{BB962C8B-B14F-4D97-AF65-F5344CB8AC3E}">
        <p14:creationId xmlns:p14="http://schemas.microsoft.com/office/powerpoint/2010/main" val="96883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1396B-E017-EA76-1D40-D6EC0FDA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06" y="-834501"/>
            <a:ext cx="9678987" cy="1917577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ru-RU" dirty="0" err="1"/>
              <a:t>Собеля</a:t>
            </a:r>
            <a:r>
              <a:rPr lang="ru-RU" dirty="0"/>
              <a:t>, </a:t>
            </a:r>
            <a:r>
              <a:rPr lang="ru-RU" dirty="0" err="1"/>
              <a:t>робертса</a:t>
            </a:r>
            <a:r>
              <a:rPr lang="ru-RU" dirty="0"/>
              <a:t>, </a:t>
            </a:r>
            <a:r>
              <a:rPr lang="ru-RU" dirty="0" err="1"/>
              <a:t>кирша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A4DAC-8DE1-5286-F7B1-1E6E4AC6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9" y="1486270"/>
            <a:ext cx="8534400" cy="1498600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ru-RU" dirty="0" err="1"/>
              <a:t>Собеля</a:t>
            </a:r>
            <a:r>
              <a:rPr lang="ru-RU" dirty="0"/>
              <a:t>, Робертса и Кирша - это операторы выделения границ, которые используются в обработке изображений для определения градиента яркости в каждой точке.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0BC0F-E674-B1A2-B0A4-541F7A88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86" y="3472524"/>
            <a:ext cx="2181529" cy="144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F0717-171C-EF37-46A7-4DBE63140DD8}"/>
              </a:ext>
            </a:extLst>
          </p:cNvPr>
          <p:cNvSpPr txBox="1"/>
          <p:nvPr/>
        </p:nvSpPr>
        <p:spPr>
          <a:xfrm>
            <a:off x="850486" y="3018732"/>
            <a:ext cx="246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Собеля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8D636-2DDE-44DD-05A2-1D465404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294" y="3472524"/>
            <a:ext cx="2992412" cy="1244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476B93-C251-6ED8-8EF7-2E53B0C9CA08}"/>
              </a:ext>
            </a:extLst>
          </p:cNvPr>
          <p:cNvSpPr txBox="1"/>
          <p:nvPr/>
        </p:nvSpPr>
        <p:spPr>
          <a:xfrm>
            <a:off x="4302294" y="3018732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Робертса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7A77F7-B903-A170-447D-AB77BB8D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473" y="3477373"/>
            <a:ext cx="3772426" cy="2095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24D497-3B4C-03E5-BC0A-B26D7D3963BE}"/>
              </a:ext>
            </a:extLst>
          </p:cNvPr>
          <p:cNvSpPr txBox="1"/>
          <p:nvPr/>
        </p:nvSpPr>
        <p:spPr>
          <a:xfrm>
            <a:off x="8019497" y="2984870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Кирша</a:t>
            </a:r>
          </a:p>
        </p:txBody>
      </p:sp>
    </p:spTree>
    <p:extLst>
      <p:ext uri="{BB962C8B-B14F-4D97-AF65-F5344CB8AC3E}">
        <p14:creationId xmlns:p14="http://schemas.microsoft.com/office/powerpoint/2010/main" val="295538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863C9-E0D9-D3CA-ABC6-468E0BE6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-277200"/>
            <a:ext cx="8534401" cy="2281600"/>
          </a:xfrm>
        </p:spPr>
        <p:txBody>
          <a:bodyPr/>
          <a:lstStyle/>
          <a:p>
            <a:pPr algn="ctr"/>
            <a:r>
              <a:rPr lang="ru-RU" dirty="0"/>
              <a:t>Оператор </a:t>
            </a:r>
            <a:r>
              <a:rPr lang="ru-RU" dirty="0" err="1"/>
              <a:t>собеля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4CAB91-B60B-ACBF-D4CE-40D0C213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129" y="2295809"/>
            <a:ext cx="5344562" cy="3851494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Собеля</a:t>
            </a:r>
            <a:r>
              <a:rPr lang="ru-RU" dirty="0"/>
              <a:t> широко применяется для обнаружения границ из-за его эффективности и простоты. Он использует два ядра (матрицы) - одно для вычисления градиента по горизонтали, а другое по вертикали.</a:t>
            </a:r>
          </a:p>
        </p:txBody>
      </p:sp>
      <p:pic>
        <p:nvPicPr>
          <p:cNvPr id="2050" name="Picture 2" descr="PPT - Дисциплина: Методы и средства распознавания образов и визуализации  PowerPoint Presentation - ID:4063658">
            <a:extLst>
              <a:ext uri="{FF2B5EF4-FFF2-40B4-BE49-F238E27FC236}">
                <a16:creationId xmlns:a16="http://schemas.microsoft.com/office/drawing/2014/main" id="{38CFF26B-8C51-FDE0-DF1E-55ED66F6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98414"/>
            <a:ext cx="5344562" cy="40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0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B35BA-199E-1874-191B-BBC5F7C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A7D34-EB8C-6922-492E-40F04E84E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1 pic1 (</a:t>
            </a:r>
            <a:r>
              <a:rPr lang="en-US" dirty="0" err="1"/>
              <a:t>ks</a:t>
            </a:r>
            <a:r>
              <a:rPr lang="en-US" dirty="0"/>
              <a:t>=3; </a:t>
            </a:r>
            <a:r>
              <a:rPr lang="en-US" dirty="0" err="1"/>
              <a:t>sd</a:t>
            </a:r>
            <a:r>
              <a:rPr lang="en-US" dirty="0"/>
              <a:t>=3.0 bp=12)		TEST 2 (</a:t>
            </a:r>
            <a:r>
              <a:rPr lang="en-US" dirty="0" err="1"/>
              <a:t>ks</a:t>
            </a:r>
            <a:r>
              <a:rPr lang="en-US" dirty="0"/>
              <a:t> 7; </a:t>
            </a:r>
            <a:r>
              <a:rPr lang="en-US" dirty="0" err="1"/>
              <a:t>sd</a:t>
            </a:r>
            <a:r>
              <a:rPr lang="en-US" dirty="0"/>
              <a:t> 3; bp=6)  		TEST3 (</a:t>
            </a:r>
            <a:r>
              <a:rPr lang="en-US" dirty="0" err="1"/>
              <a:t>ks</a:t>
            </a:r>
            <a:r>
              <a:rPr lang="en-US" dirty="0"/>
              <a:t> 11 </a:t>
            </a:r>
            <a:r>
              <a:rPr lang="en-US" dirty="0" err="1"/>
              <a:t>sd</a:t>
            </a:r>
            <a:r>
              <a:rPr lang="en-US" dirty="0"/>
              <a:t> 3 bp 12)</a:t>
            </a:r>
          </a:p>
          <a:p>
            <a:r>
              <a:rPr lang="en-US" dirty="0"/>
              <a:t>Sobel 1m 56s					1m 52s					1m 52s</a:t>
            </a:r>
          </a:p>
          <a:p>
            <a:r>
              <a:rPr lang="en-US" dirty="0"/>
              <a:t>Roberts 1m 4s					1m 2s					1m 3s</a:t>
            </a:r>
          </a:p>
          <a:p>
            <a:r>
              <a:rPr lang="en-US" dirty="0"/>
              <a:t>Kirsch 6m 38s					6m 33s					6m 34s</a:t>
            </a:r>
          </a:p>
          <a:p>
            <a:r>
              <a:rPr lang="en-US" dirty="0"/>
              <a:t>log 47s						47s						46s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2066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801</TotalTime>
  <Words>500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Söhne</vt:lpstr>
      <vt:lpstr>Wingdings 3</vt:lpstr>
      <vt:lpstr>Сектор</vt:lpstr>
      <vt:lpstr>Методы выделения границ</vt:lpstr>
      <vt:lpstr>Презентация PowerPoint</vt:lpstr>
      <vt:lpstr>Выделение контуров перелётных птиц</vt:lpstr>
      <vt:lpstr>Алгоритм Кэнни</vt:lpstr>
      <vt:lpstr>Операторы Собеля, робертса, кирша</vt:lpstr>
      <vt:lpstr>Оператор собеля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выделения границ</dc:title>
  <dc:creator>Александр Иванищев</dc:creator>
  <cp:lastModifiedBy>Александр Иванищев</cp:lastModifiedBy>
  <cp:revision>4</cp:revision>
  <dcterms:created xsi:type="dcterms:W3CDTF">2023-12-20T07:45:59Z</dcterms:created>
  <dcterms:modified xsi:type="dcterms:W3CDTF">2023-12-21T04:58:26Z</dcterms:modified>
</cp:coreProperties>
</file>