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94" r:id="rId2"/>
  </p:sldMasterIdLst>
  <p:notesMasterIdLst>
    <p:notesMasterId r:id="rId34"/>
  </p:notesMasterIdLst>
  <p:handoutMasterIdLst>
    <p:handoutMasterId r:id="rId35"/>
  </p:handoutMasterIdLst>
  <p:sldIdLst>
    <p:sldId id="319" r:id="rId3"/>
    <p:sldId id="478" r:id="rId4"/>
    <p:sldId id="490" r:id="rId5"/>
    <p:sldId id="382" r:id="rId6"/>
    <p:sldId id="458" r:id="rId7"/>
    <p:sldId id="499" r:id="rId8"/>
    <p:sldId id="487" r:id="rId9"/>
    <p:sldId id="508" r:id="rId10"/>
    <p:sldId id="503" r:id="rId11"/>
    <p:sldId id="504" r:id="rId12"/>
    <p:sldId id="491" r:id="rId13"/>
    <p:sldId id="489" r:id="rId14"/>
    <p:sldId id="506" r:id="rId15"/>
    <p:sldId id="505" r:id="rId16"/>
    <p:sldId id="494" r:id="rId17"/>
    <p:sldId id="507" r:id="rId18"/>
    <p:sldId id="495" r:id="rId19"/>
    <p:sldId id="500" r:id="rId20"/>
    <p:sldId id="454" r:id="rId21"/>
    <p:sldId id="501" r:id="rId22"/>
    <p:sldId id="327" r:id="rId23"/>
    <p:sldId id="447" r:id="rId24"/>
    <p:sldId id="404" r:id="rId25"/>
    <p:sldId id="375" r:id="rId26"/>
    <p:sldId id="330" r:id="rId27"/>
    <p:sldId id="374" r:id="rId28"/>
    <p:sldId id="509" r:id="rId29"/>
    <p:sldId id="431" r:id="rId30"/>
    <p:sldId id="432" r:id="rId31"/>
    <p:sldId id="452" r:id="rId32"/>
    <p:sldId id="493"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3C5"/>
    <a:srgbClr val="B2BEBE"/>
    <a:srgbClr val="A30A0A"/>
    <a:srgbClr val="6E1516"/>
    <a:srgbClr val="165775"/>
    <a:srgbClr val="A71518"/>
    <a:srgbClr val="339BCC"/>
    <a:srgbClr val="E32024"/>
    <a:srgbClr val="C9484B"/>
    <a:srgbClr val="7A0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8" autoAdjust="0"/>
    <p:restoredTop sz="75214" autoAdjust="0"/>
  </p:normalViewPr>
  <p:slideViewPr>
    <p:cSldViewPr snapToGrid="0">
      <p:cViewPr varScale="1">
        <p:scale>
          <a:sx n="81" d="100"/>
          <a:sy n="81" d="100"/>
        </p:scale>
        <p:origin x="-26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1280"/>
    </p:cViewPr>
  </p:sorterViewPr>
  <p:notesViewPr>
    <p:cSldViewPr>
      <p:cViewPr varScale="1">
        <p:scale>
          <a:sx n="140" d="100"/>
          <a:sy n="140" d="100"/>
        </p:scale>
        <p:origin x="-458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2302" tIns="46151" rIns="92302" bIns="46151" rtlCol="0"/>
          <a:lstStyle>
            <a:lvl1pPr algn="r">
              <a:defRPr sz="1200"/>
            </a:lvl1pPr>
          </a:lstStyle>
          <a:p>
            <a:fld id="{331799B8-3223-4E55-87BA-A009D2A969D1}" type="datetimeFigureOut">
              <a:rPr lang="en-US" smtClean="0"/>
              <a:pPr/>
              <a:t>2/4/14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2302" tIns="46151" rIns="92302" bIns="46151"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2302" tIns="46151" rIns="92302" bIns="46151" rtlCol="0" anchor="b"/>
          <a:lstStyle>
            <a:lvl1pPr algn="r">
              <a:defRPr sz="1200"/>
            </a:lvl1pPr>
          </a:lstStyle>
          <a:p>
            <a:fld id="{E27F9358-9E7D-42A8-A2A6-BDB2385AEF66}" type="slidenum">
              <a:rPr lang="en-US" smtClean="0"/>
              <a:pPr/>
              <a:t>‹#›</a:t>
            </a:fld>
            <a:endParaRPr lang="en-US"/>
          </a:p>
        </p:txBody>
      </p:sp>
    </p:spTree>
    <p:extLst>
      <p:ext uri="{BB962C8B-B14F-4D97-AF65-F5344CB8AC3E}">
        <p14:creationId xmlns:p14="http://schemas.microsoft.com/office/powerpoint/2010/main" val="3261512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302" tIns="46151" rIns="92302" bIns="46151"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2302" tIns="46151" rIns="92302" bIns="46151" rtlCol="0"/>
          <a:lstStyle>
            <a:lvl1pPr algn="r">
              <a:defRPr sz="1200"/>
            </a:lvl1pPr>
          </a:lstStyle>
          <a:p>
            <a:fld id="{B3DB610C-3484-4D48-B2E2-62FC89CEA5D9}" type="datetimeFigureOut">
              <a:rPr lang="en-US" smtClean="0"/>
              <a:pPr/>
              <a:t>2/4/14</a:t>
            </a:fld>
            <a:endParaRPr lang="en-US"/>
          </a:p>
        </p:txBody>
      </p:sp>
      <p:sp>
        <p:nvSpPr>
          <p:cNvPr id="4" name="Slide Image Placeholder 3"/>
          <p:cNvSpPr>
            <a:spLocks noGrp="1" noRot="1" noChangeAspect="1"/>
          </p:cNvSpPr>
          <p:nvPr>
            <p:ph type="sldImg" idx="2"/>
          </p:nvPr>
        </p:nvSpPr>
        <p:spPr>
          <a:xfrm>
            <a:off x="1106488" y="698500"/>
            <a:ext cx="4646612" cy="3486150"/>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302" tIns="46151" rIns="92302" bIns="4615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302" tIns="46151" rIns="92302" bIns="4615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2302" tIns="46151" rIns="92302" bIns="46151" rtlCol="0" anchor="b"/>
          <a:lstStyle>
            <a:lvl1pPr algn="r">
              <a:defRPr sz="1200"/>
            </a:lvl1pPr>
          </a:lstStyle>
          <a:p>
            <a:fld id="{30F53A81-551D-4C23-82F6-D56461A6A4F9}" type="slidenum">
              <a:rPr lang="en-US" smtClean="0"/>
              <a:pPr/>
              <a:t>‹#›</a:t>
            </a:fld>
            <a:endParaRPr lang="en-US"/>
          </a:p>
        </p:txBody>
      </p:sp>
    </p:spTree>
    <p:extLst>
      <p:ext uri="{BB962C8B-B14F-4D97-AF65-F5344CB8AC3E}">
        <p14:creationId xmlns:p14="http://schemas.microsoft.com/office/powerpoint/2010/main" val="265571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session, we’re shifting gears from development to production. I’m going to talk about how to operate Couchbase in production – how to “care and feed” for the system to maintain application uptime and performance.</a:t>
            </a:r>
          </a:p>
          <a:p>
            <a:r>
              <a:rPr lang="en-US" baseline="0" dirty="0" smtClean="0"/>
              <a:t>I will try to demo as much as time permits – as this is a lot about practice.</a:t>
            </a:r>
          </a:p>
          <a:p>
            <a:endParaRPr lang="en-US" baseline="0" dirty="0" smtClean="0"/>
          </a:p>
          <a:p>
            <a:r>
              <a:rPr lang="en-US" baseline="0" dirty="0" smtClean="0"/>
              <a:t>-This presentation will discuss the new features and production impact of 2.0, while most of this remains the same for 1.8 I will call out the specific differences as we come to them.</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a:t>
            </a:fld>
            <a:endParaRPr lang="en-US"/>
          </a:p>
        </p:txBody>
      </p:sp>
    </p:spTree>
    <p:extLst>
      <p:ext uri="{BB962C8B-B14F-4D97-AF65-F5344CB8AC3E}">
        <p14:creationId xmlns:p14="http://schemas.microsoft.com/office/powerpoint/2010/main" val="86507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10</a:t>
            </a:fld>
            <a:endParaRPr lang="en-US"/>
          </a:p>
        </p:txBody>
      </p:sp>
    </p:spTree>
    <p:extLst>
      <p:ext uri="{BB962C8B-B14F-4D97-AF65-F5344CB8AC3E}">
        <p14:creationId xmlns:p14="http://schemas.microsoft.com/office/powerpoint/2010/main" val="276552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getting into</a:t>
            </a:r>
            <a:r>
              <a:rPr lang="en-US" baseline="0" dirty="0" smtClean="0"/>
              <a:t> the detailed recommendations and considerations for operating Couchbase across the application lifecycle, we’ll cover a few key concepts and describe the “high level” considerations for successfully operating Couchbase in production.</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11</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monitoring goal is to help assess the cluster capacity usage which derive the decision of when to grow.</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12</a:t>
            </a:fld>
            <a:endParaRPr lang="en-US"/>
          </a:p>
        </p:txBody>
      </p:sp>
    </p:spTree>
    <p:extLst>
      <p:ext uri="{BB962C8B-B14F-4D97-AF65-F5344CB8AC3E}">
        <p14:creationId xmlns:p14="http://schemas.microsoft.com/office/powerpoint/2010/main" val="610384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13</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14</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15</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16</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 unique to Couchbase…MySQL suffers as well for example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17</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monitoring goal is to help assess the cluster capacity usage which derive the decision of when to grow.</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18</a:t>
            </a:fld>
            <a:endParaRPr lang="en-US"/>
          </a:p>
        </p:txBody>
      </p:sp>
    </p:spTree>
    <p:extLst>
      <p:ext uri="{BB962C8B-B14F-4D97-AF65-F5344CB8AC3E}">
        <p14:creationId xmlns:p14="http://schemas.microsoft.com/office/powerpoint/2010/main" val="610384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monitoring goal is to help assess the cluster capacity usage which derive the decision of when to grow.</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19</a:t>
            </a:fld>
            <a:endParaRPr lang="en-US"/>
          </a:p>
        </p:txBody>
      </p:sp>
    </p:spTree>
    <p:extLst>
      <p:ext uri="{BB962C8B-B14F-4D97-AF65-F5344CB8AC3E}">
        <p14:creationId xmlns:p14="http://schemas.microsoft.com/office/powerpoint/2010/main" val="61038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on of</a:t>
            </a:r>
            <a:r>
              <a:rPr lang="en-US" baseline="0" dirty="0" smtClean="0"/>
              <a:t> these can determined the number of nodes</a:t>
            </a:r>
          </a:p>
          <a:p>
            <a:r>
              <a:rPr lang="en-US" baseline="0" dirty="0" smtClean="0"/>
              <a:t>Data sets, work load, etc.</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of a weekly</a:t>
            </a:r>
            <a:r>
              <a:rPr lang="en-US" baseline="0" dirty="0" smtClean="0"/>
              <a:t> view of application on production, clearly see the oscillation on the disk write queue load.</a:t>
            </a:r>
          </a:p>
          <a:p>
            <a:r>
              <a:rPr lang="en-US" baseline="0" dirty="0" smtClean="0"/>
              <a:t>About 13 node cluster at the time (grew since then),</a:t>
            </a:r>
          </a:p>
          <a:p>
            <a:r>
              <a:rPr lang="en-US" baseline="0" dirty="0" smtClean="0"/>
              <a:t>With ops/sec that varies from 1k at the low time to 65K at peak, running on EC2.</a:t>
            </a:r>
          </a:p>
          <a:p>
            <a:r>
              <a:rPr lang="en-US" baseline="0" dirty="0" smtClean="0"/>
              <a:t>We can easily see the traffic patterns on the disk write queue, and regardless the load, the application sees the same deterministic latency.</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21</a:t>
            </a:fld>
            <a:endParaRPr lang="en-US"/>
          </a:p>
        </p:txBody>
      </p:sp>
    </p:spTree>
    <p:extLst>
      <p:ext uri="{BB962C8B-B14F-4D97-AF65-F5344CB8AC3E}">
        <p14:creationId xmlns:p14="http://schemas.microsoft.com/office/powerpoint/2010/main" val="296635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Amazon “disaster” in December.  Amazon told almost all our customers that almost all of their nodes would be restarted.  We advised</a:t>
            </a:r>
            <a:r>
              <a:rPr lang="en-US" baseline="0" dirty="0" smtClean="0"/>
              <a:t> them to proactively rebalance in a whole cluster of new nodes and rebalance out the old ones, preventing any disruption when the restarts actually happened.</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23</a:t>
            </a:fld>
            <a:endParaRPr lang="en-US"/>
          </a:p>
        </p:txBody>
      </p:sp>
    </p:spTree>
    <p:extLst>
      <p:ext uri="{BB962C8B-B14F-4D97-AF65-F5344CB8AC3E}">
        <p14:creationId xmlns:p14="http://schemas.microsoft.com/office/powerpoint/2010/main" val="1268108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24</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25</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26</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www.couchbase.com</a:t>
            </a:r>
            <a:r>
              <a:rPr lang="en-US" dirty="0" smtClean="0"/>
              <a:t>/docs/couchbase-manual-2.0/</a:t>
            </a:r>
            <a:r>
              <a:rPr lang="en-US" dirty="0" err="1" smtClean="0"/>
              <a:t>couchbase</a:t>
            </a:r>
            <a:r>
              <a:rPr lang="en-US" dirty="0" smtClean="0"/>
              <a:t>-admin-tasks-</a:t>
            </a:r>
            <a:r>
              <a:rPr lang="en-US" dirty="0" err="1" smtClean="0"/>
              <a:t>failover.html</a:t>
            </a:r>
            <a:endParaRPr lang="en-US" dirty="0" smtClean="0"/>
          </a:p>
          <a:p>
            <a:endParaRPr lang="en-US" dirty="0" smtClean="0"/>
          </a:p>
          <a:p>
            <a:r>
              <a:rPr lang="en-US" dirty="0" smtClean="0"/>
              <a:t>Finally, let’s look at what happens when a</a:t>
            </a:r>
            <a:r>
              <a:rPr lang="en-US" baseline="0" dirty="0" smtClean="0"/>
              <a:t> node fails.  </a:t>
            </a:r>
          </a:p>
          <a:p>
            <a:endParaRPr lang="en-US" baseline="0" dirty="0" smtClean="0"/>
          </a:p>
          <a:p>
            <a:r>
              <a:rPr lang="en-US" baseline="0" dirty="0" smtClean="0"/>
              <a:t>Imagine the application is reading and writing to server #3. (click) In reality, it is sending requests to all the servers, but let’s just focus on number 3.  </a:t>
            </a:r>
          </a:p>
          <a:p>
            <a:endParaRPr lang="en-US" baseline="0" dirty="0" smtClean="0"/>
          </a:p>
          <a:p>
            <a:r>
              <a:rPr lang="en-US" dirty="0" smtClean="0"/>
              <a:t>If</a:t>
            </a:r>
            <a:r>
              <a:rPr lang="en-US" baseline="0" dirty="0" smtClean="0"/>
              <a:t> that nodes goes down, there have to be some requests that fail.  Some will have already been sent on the wire, and others may be sent before the failure is detected.  It’s important for your application to be prepared for some requests to fail, whether it’s a problem with Couchbase or not.</a:t>
            </a:r>
          </a:p>
          <a:p>
            <a:endParaRPr lang="en-US" baseline="0" dirty="0" smtClean="0"/>
          </a:p>
          <a:p>
            <a:r>
              <a:rPr lang="en-US" baseline="0" dirty="0" smtClean="0"/>
              <a:t>Once the failure is detected, the node can be failed over either automatically by the cluster or manually by the administrator pressing a button or a script triggering our REST API.  Once this happens (click), the replica data elsewhere in the cluster is made active, (click) the client libraries are updated and (click) subsequent accesses are immediately directed at the other nodes.  Notice that server 3 doesn’t fail all of its data over to just one other server which would disproportionately increase the load on that node, but all of the other nodes in the cluster take on some of that data and traffic.</a:t>
            </a:r>
          </a:p>
          <a:p>
            <a:endParaRPr lang="en-US" baseline="0" dirty="0" smtClean="0"/>
          </a:p>
          <a:p>
            <a:r>
              <a:rPr lang="en-US" baseline="0" dirty="0" smtClean="0"/>
              <a:t>Note also that the data on that node is not re-replicated.  This would put undo load on an already degraded cluster and potentially lead to further failures.</a:t>
            </a:r>
          </a:p>
          <a:p>
            <a:endParaRPr lang="en-US" baseline="0" dirty="0" smtClean="0"/>
          </a:p>
          <a:p>
            <a:r>
              <a:rPr lang="en-US" baseline="0" dirty="0" smtClean="0"/>
              <a:t>The failed node can now be rebooted or replaced and rebalanced back into the cluster.  It is our best practice to return the cluster to full capacity before rebalancing which will automatically recreate any missing replicas.  There is no worry about that node bringing its potentially stale data back online, once failed over the node is not allowed to return to the cluster without a rebalance.</a:t>
            </a:r>
            <a:endParaRPr lang="en-US" dirty="0"/>
          </a:p>
        </p:txBody>
      </p:sp>
      <p:sp>
        <p:nvSpPr>
          <p:cNvPr id="4" name="Slide Number Placeholder 3"/>
          <p:cNvSpPr>
            <a:spLocks noGrp="1"/>
          </p:cNvSpPr>
          <p:nvPr>
            <p:ph type="sldNum" sz="quarter" idx="10"/>
          </p:nvPr>
        </p:nvSpPr>
        <p:spPr/>
        <p:txBody>
          <a:bodyPr/>
          <a:lstStyle/>
          <a:p>
            <a:fld id="{A79922F5-C0F3-4004-A3F8-B5C12F85E978}"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2865958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Worthwhile to say that during </a:t>
            </a:r>
            <a:r>
              <a:rPr lang="en-US" dirty="0" err="1" smtClean="0"/>
              <a:t>warmup</a:t>
            </a:r>
            <a:r>
              <a:rPr lang="en-US" dirty="0" smtClean="0"/>
              <a:t>, data is not available from node…</a:t>
            </a:r>
          </a:p>
          <a:p>
            <a:r>
              <a:rPr lang="en-US" dirty="0" smtClean="0"/>
              <a:t>Unlike</a:t>
            </a:r>
            <a:r>
              <a:rPr lang="en-US" baseline="0" dirty="0" smtClean="0"/>
              <a:t> traditional RDBMS…</a:t>
            </a:r>
            <a:endParaRPr lang="en-US" dirty="0" smtClean="0"/>
          </a:p>
          <a:p>
            <a:r>
              <a:rPr lang="en-US" dirty="0" smtClean="0"/>
              <a:t>Can handle at application level with “move on”,</a:t>
            </a:r>
            <a:r>
              <a:rPr lang="en-US" baseline="0" dirty="0" smtClean="0"/>
              <a:t> “retry”, “log”, “blow up”…some data is unavailable, not all</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29</a:t>
            </a:fld>
            <a:endParaRPr lang="en-US"/>
          </a:p>
        </p:txBody>
      </p:sp>
    </p:spTree>
    <p:extLst>
      <p:ext uri="{BB962C8B-B14F-4D97-AF65-F5344CB8AC3E}">
        <p14:creationId xmlns:p14="http://schemas.microsoft.com/office/powerpoint/2010/main" val="12667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30</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getting into</a:t>
            </a:r>
            <a:r>
              <a:rPr lang="en-US" baseline="0" dirty="0" smtClean="0"/>
              <a:t> the detailed recommendations and considerations for operating Couchbase across the application lifecycle, we’ll cover a few key concepts and describe the “high level” considerations for successfully operating Couchbase in production.</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3</a:t>
            </a:fld>
            <a:endParaRPr lang="en-US"/>
          </a:p>
        </p:txBody>
      </p:sp>
    </p:spTree>
    <p:extLst>
      <p:ext uri="{BB962C8B-B14F-4D97-AF65-F5344CB8AC3E}">
        <p14:creationId xmlns:p14="http://schemas.microsoft.com/office/powerpoint/2010/main" val="1049162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couchbase production environment</a:t>
            </a:r>
            <a:r>
              <a:rPr lang="en-US" baseline="0" dirty="0" smtClean="0"/>
              <a:t>. Many users of a web application, served by a load balanced tier of web/application servers, backed by a cluster of Couchbase Servers. Couchbase provides the real-time/transactional data store for the application data.</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4</a:t>
            </a:fld>
            <a:endParaRPr lang="en-US"/>
          </a:p>
        </p:txBody>
      </p:sp>
    </p:spTree>
    <p:extLst>
      <p:ext uri="{BB962C8B-B14F-4D97-AF65-F5344CB8AC3E}">
        <p14:creationId xmlns:p14="http://schemas.microsoft.com/office/powerpoint/2010/main" val="388665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an application server or process starts up, it instantiates a Couchbase client object.  This object takes a bit of configuration (language dependent) which includes one or more URL’s to the Couchbase Server cluster.  That client object then makes a connection on port 8091 to one of the URL’s in its list and receives the topology of the cluster (called a </a:t>
            </a:r>
            <a:r>
              <a:rPr lang="en-US" baseline="0" dirty="0" err="1" smtClean="0"/>
              <a:t>vbucket</a:t>
            </a:r>
            <a:r>
              <a:rPr lang="en-US" baseline="0" dirty="0" smtClean="0"/>
              <a:t> map).  Technically a client connects to one bucket within the cluster.  Using this map, the client library then sends the data requests to the individual Couchbase Server nodes.  In this way, every application server does the load balancing for us without the need for any routing or proxy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first start out by looking at the operations within each single node.  Keep in mind again that each node is completely independent from one another when it comes to taking in and serving data.  Every operation (with the exception of queries) is only between a single application server and a single Couchbase node.  ALL operations are atomic and there is no blocking or locking done by the database itself.  Application requests are responded to as quickly as possible which should mean sub-</a:t>
            </a:r>
            <a:r>
              <a:rPr lang="en-US" baseline="0" dirty="0" err="1" smtClean="0"/>
              <a:t>ms</a:t>
            </a:r>
            <a:r>
              <a:rPr lang="en-US" baseline="0" dirty="0" smtClean="0"/>
              <a:t> depending on your network unless a read is coming from disk and any failure (except timeouts) is designed to be sent as quickly as possible…”fail fast”.</a:t>
            </a:r>
            <a:endParaRPr lang="en-US" dirty="0" smtClean="0"/>
          </a:p>
        </p:txBody>
      </p:sp>
      <p:sp>
        <p:nvSpPr>
          <p:cNvPr id="4" name="Slide Number Placeholder 3"/>
          <p:cNvSpPr>
            <a:spLocks noGrp="1"/>
          </p:cNvSpPr>
          <p:nvPr>
            <p:ph type="sldNum" sz="quarter" idx="10"/>
          </p:nvPr>
        </p:nvSpPr>
        <p:spPr/>
        <p:txBody>
          <a:bodyPr/>
          <a:lstStyle/>
          <a:p>
            <a:fld id="{30F53A81-551D-4C23-82F6-D56461A6A4F9}" type="slidenum">
              <a:rPr lang="en-US" smtClean="0"/>
              <a:pPr/>
              <a:t>5</a:t>
            </a:fld>
            <a:endParaRPr lang="en-US"/>
          </a:p>
        </p:txBody>
      </p:sp>
    </p:spTree>
    <p:extLst>
      <p:ext uri="{BB962C8B-B14F-4D97-AF65-F5344CB8AC3E}">
        <p14:creationId xmlns:p14="http://schemas.microsoft.com/office/powerpoint/2010/main" val="246754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not failover a healthy node!</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6</a:t>
            </a:fld>
            <a:endParaRPr lang="en-US"/>
          </a:p>
        </p:txBody>
      </p:sp>
    </p:spTree>
    <p:extLst>
      <p:ext uri="{BB962C8B-B14F-4D97-AF65-F5344CB8AC3E}">
        <p14:creationId xmlns:p14="http://schemas.microsoft.com/office/powerpoint/2010/main" val="59243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Amazon “disaster” in December.  Amazon told almost all our customers that almost all of their nodes would be restarted.  We advised</a:t>
            </a:r>
            <a:r>
              <a:rPr lang="en-US" baseline="0" dirty="0" smtClean="0"/>
              <a:t> them to proactively rebalance in a whole cluster of new nodes and rebalance out the old ones, preventing any disruption when the restarts actually happened.</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7</a:t>
            </a:fld>
            <a:endParaRPr lang="en-US"/>
          </a:p>
        </p:txBody>
      </p:sp>
    </p:spTree>
    <p:extLst>
      <p:ext uri="{BB962C8B-B14F-4D97-AF65-F5344CB8AC3E}">
        <p14:creationId xmlns:p14="http://schemas.microsoft.com/office/powerpoint/2010/main" val="1268108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Amazon “disaster” in December.  Amazon told almost all our customers that almost all of their nodes would be restarted.  We advised</a:t>
            </a:r>
            <a:r>
              <a:rPr lang="en-US" baseline="0" dirty="0" smtClean="0"/>
              <a:t> them to proactively rebalance in a whole cluster of new nodes and rebalance out the old ones, preventing any disruption when the restarts actually happened.</a:t>
            </a:r>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8</a:t>
            </a:fld>
            <a:endParaRPr lang="en-US"/>
          </a:p>
        </p:txBody>
      </p:sp>
    </p:spTree>
    <p:extLst>
      <p:ext uri="{BB962C8B-B14F-4D97-AF65-F5344CB8AC3E}">
        <p14:creationId xmlns:p14="http://schemas.microsoft.com/office/powerpoint/2010/main" val="126810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53A81-551D-4C23-82F6-D56461A6A4F9}" type="slidenum">
              <a:rPr lang="en-US" smtClean="0"/>
              <a:pPr/>
              <a:t>9</a:t>
            </a:fld>
            <a:endParaRPr lang="en-US"/>
          </a:p>
        </p:txBody>
      </p:sp>
    </p:spTree>
    <p:extLst>
      <p:ext uri="{BB962C8B-B14F-4D97-AF65-F5344CB8AC3E}">
        <p14:creationId xmlns:p14="http://schemas.microsoft.com/office/powerpoint/2010/main" val="276552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end slide">
    <p:spTree>
      <p:nvGrpSpPr>
        <p:cNvPr id="1" name=""/>
        <p:cNvGrpSpPr/>
        <p:nvPr/>
      </p:nvGrpSpPr>
      <p:grpSpPr>
        <a:xfrm>
          <a:off x="0" y="0"/>
          <a:ext cx="0" cy="0"/>
          <a:chOff x="0" y="0"/>
          <a:chExt cx="0" cy="0"/>
        </a:xfrm>
      </p:grpSpPr>
      <p:pic>
        <p:nvPicPr>
          <p:cNvPr id="3" name="Picture 2" descr="couchbase_large_gradient.png"/>
          <p:cNvPicPr>
            <a:picLocks noChangeAspect="1"/>
          </p:cNvPicPr>
          <p:nvPr userDrawn="1"/>
        </p:nvPicPr>
        <p:blipFill>
          <a:blip r:embed="rId2"/>
          <a:stretch>
            <a:fillRect/>
          </a:stretch>
        </p:blipFill>
        <p:spPr>
          <a:xfrm>
            <a:off x="1929591" y="1634883"/>
            <a:ext cx="5450045" cy="3114851"/>
          </a:xfrm>
          <a:prstGeom prst="rect">
            <a:avLst/>
          </a:prstGeom>
        </p:spPr>
      </p:pic>
      <p:sp>
        <p:nvSpPr>
          <p:cNvPr id="4" name="Oval 3"/>
          <p:cNvSpPr/>
          <p:nvPr userDrawn="1"/>
        </p:nvSpPr>
        <p:spPr>
          <a:xfrm>
            <a:off x="1822575" y="460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Tree>
    <p:extLst>
      <p:ext uri="{BB962C8B-B14F-4D97-AF65-F5344CB8AC3E}">
        <p14:creationId xmlns:p14="http://schemas.microsoft.com/office/powerpoint/2010/main" val="2566321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74870300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478155"/>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77268081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spTree>
      <p:nvGrpSpPr>
        <p:cNvPr id="1" name=""/>
        <p:cNvGrpSpPr/>
        <p:nvPr/>
      </p:nvGrpSpPr>
      <p:grpSpPr>
        <a:xfrm>
          <a:off x="0" y="0"/>
          <a:ext cx="0" cy="0"/>
          <a:chOff x="0" y="0"/>
          <a:chExt cx="0" cy="0"/>
        </a:xfrm>
      </p:grpSpPr>
      <p:sp>
        <p:nvSpPr>
          <p:cNvPr id="43" name="Text Placeholder 42"/>
          <p:cNvSpPr>
            <a:spLocks noGrp="1"/>
          </p:cNvSpPr>
          <p:nvPr>
            <p:ph type="body" sz="quarter" idx="17"/>
          </p:nvPr>
        </p:nvSpPr>
        <p:spPr>
          <a:xfrm>
            <a:off x="3754438" y="1931947"/>
            <a:ext cx="2192337" cy="147955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13"/>
          <p:cNvSpPr/>
          <p:nvPr/>
        </p:nvSpPr>
        <p:spPr>
          <a:xfrm>
            <a:off x="402167" y="1596433"/>
            <a:ext cx="3154989" cy="245662"/>
          </a:xfrm>
          <a:prstGeom prst="rect">
            <a:avLst/>
          </a:prstGeom>
          <a:solidFill>
            <a:schemeClr val="bg1">
              <a:lumMod val="50000"/>
            </a:schemeClr>
          </a:solidFill>
          <a:ln>
            <a:noFill/>
          </a:ln>
        </p:spPr>
        <p:txBody>
          <a:bodyPr wrap="square" rtlCol="0" anchor="ctr">
            <a:noAutofit/>
          </a:bodyPr>
          <a:lstStyle/>
          <a:p>
            <a:pPr>
              <a:lnSpc>
                <a:spcPct val="80000"/>
              </a:lnSpc>
            </a:pPr>
            <a:endParaRPr lang="en-US" sz="1400" b="1" dirty="0">
              <a:solidFill>
                <a:prstClr val="white"/>
              </a:solidFill>
              <a:latin typeface="Calibri"/>
            </a:endParaRPr>
          </a:p>
        </p:txBody>
      </p:sp>
      <p:sp>
        <p:nvSpPr>
          <p:cNvPr id="18" name="Rectangle 17"/>
          <p:cNvSpPr/>
          <p:nvPr userDrawn="1"/>
        </p:nvSpPr>
        <p:spPr>
          <a:xfrm>
            <a:off x="3754968" y="1601684"/>
            <a:ext cx="2191788" cy="268984"/>
          </a:xfrm>
          <a:prstGeom prst="rect">
            <a:avLst/>
          </a:prstGeom>
          <a:solidFill>
            <a:schemeClr val="accent1"/>
          </a:solid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80000"/>
              </a:lnSpc>
            </a:pPr>
            <a:endParaRPr lang="en-US" sz="1400" b="1" dirty="0">
              <a:solidFill>
                <a:prstClr val="white"/>
              </a:solidFill>
              <a:latin typeface="Calibri"/>
            </a:endParaRPr>
          </a:p>
        </p:txBody>
      </p:sp>
      <p:sp>
        <p:nvSpPr>
          <p:cNvPr id="19" name="Rectangle 18"/>
          <p:cNvSpPr/>
          <p:nvPr userDrawn="1"/>
        </p:nvSpPr>
        <p:spPr>
          <a:xfrm>
            <a:off x="3754967" y="3671289"/>
            <a:ext cx="4967613" cy="268984"/>
          </a:xfrm>
          <a:prstGeom prst="rect">
            <a:avLst/>
          </a:prstGeom>
          <a:solidFill>
            <a:schemeClr val="accent2"/>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80000"/>
              </a:lnSpc>
            </a:pPr>
            <a:endParaRPr lang="en-US" sz="1400" b="1" dirty="0">
              <a:solidFill>
                <a:prstClr val="white"/>
              </a:solidFill>
              <a:latin typeface="Calibri"/>
            </a:endParaRPr>
          </a:p>
        </p:txBody>
      </p:sp>
      <p:sp>
        <p:nvSpPr>
          <p:cNvPr id="20" name="Rectangle 19"/>
          <p:cNvSpPr/>
          <p:nvPr userDrawn="1"/>
        </p:nvSpPr>
        <p:spPr>
          <a:xfrm>
            <a:off x="6158253" y="1601684"/>
            <a:ext cx="2564328" cy="268984"/>
          </a:xfrm>
          <a:prstGeom prst="rect">
            <a:avLst/>
          </a:prstGeom>
          <a:solidFill>
            <a:schemeClr val="accent4"/>
          </a:solid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80000"/>
              </a:lnSpc>
            </a:pPr>
            <a:endParaRPr lang="en-US" sz="1400" b="1" dirty="0">
              <a:solidFill>
                <a:prstClr val="white"/>
              </a:solidFill>
              <a:latin typeface="Calibri"/>
            </a:endParaRPr>
          </a:p>
        </p:txBody>
      </p:sp>
      <p:cxnSp>
        <p:nvCxnSpPr>
          <p:cNvPr id="21" name="Straight Connector 20"/>
          <p:cNvCxnSpPr/>
          <p:nvPr userDrawn="1"/>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065120" y="1610602"/>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5"/>
          <p:cNvSpPr>
            <a:spLocks noGrp="1"/>
          </p:cNvSpPr>
          <p:nvPr>
            <p:ph type="pic" sz="quarter" idx="10"/>
          </p:nvPr>
        </p:nvSpPr>
        <p:spPr>
          <a:xfrm>
            <a:off x="401638" y="1841500"/>
            <a:ext cx="3155950" cy="3779838"/>
          </a:xfrm>
        </p:spPr>
        <p:txBody>
          <a:bodyPr/>
          <a:lstStyle/>
          <a:p>
            <a:r>
              <a:rPr lang="en-US" smtClean="0"/>
              <a:t>Click icon to add picture</a:t>
            </a:r>
            <a:endParaRPr lang="en-US" dirty="0"/>
          </a:p>
        </p:txBody>
      </p:sp>
      <p:sp>
        <p:nvSpPr>
          <p:cNvPr id="28" name="Text Placeholder 27"/>
          <p:cNvSpPr>
            <a:spLocks noGrp="1"/>
          </p:cNvSpPr>
          <p:nvPr>
            <p:ph type="body" sz="quarter" idx="11"/>
          </p:nvPr>
        </p:nvSpPr>
        <p:spPr>
          <a:xfrm>
            <a:off x="508882" y="1604976"/>
            <a:ext cx="3048705" cy="244475"/>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39" name="Title 38"/>
          <p:cNvSpPr>
            <a:spLocks noGrp="1"/>
          </p:cNvSpPr>
          <p:nvPr>
            <p:ph type="title"/>
          </p:nvPr>
        </p:nvSpPr>
        <p:spPr/>
        <p:txBody>
          <a:bodyPr/>
          <a:lstStyle/>
          <a:p>
            <a:r>
              <a:rPr lang="en-US" smtClean="0"/>
              <a:t>Click to edit Master title style</a:t>
            </a:r>
            <a:endParaRPr lang="en-US"/>
          </a:p>
        </p:txBody>
      </p:sp>
      <p:sp>
        <p:nvSpPr>
          <p:cNvPr id="44" name="Text Placeholder 42"/>
          <p:cNvSpPr>
            <a:spLocks noGrp="1"/>
          </p:cNvSpPr>
          <p:nvPr>
            <p:ph type="body" sz="quarter" idx="18"/>
          </p:nvPr>
        </p:nvSpPr>
        <p:spPr>
          <a:xfrm>
            <a:off x="6158253" y="1931947"/>
            <a:ext cx="2564328" cy="147955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42"/>
          <p:cNvSpPr>
            <a:spLocks noGrp="1"/>
          </p:cNvSpPr>
          <p:nvPr>
            <p:ph type="body" sz="quarter" idx="19"/>
          </p:nvPr>
        </p:nvSpPr>
        <p:spPr>
          <a:xfrm>
            <a:off x="3754437" y="4029502"/>
            <a:ext cx="4968143" cy="159207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27"/>
          <p:cNvSpPr>
            <a:spLocks noGrp="1"/>
          </p:cNvSpPr>
          <p:nvPr>
            <p:ph type="body" sz="quarter" idx="20"/>
          </p:nvPr>
        </p:nvSpPr>
        <p:spPr>
          <a:xfrm>
            <a:off x="3823583" y="1604976"/>
            <a:ext cx="2123174" cy="237119"/>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5" name="Text Placeholder 27"/>
          <p:cNvSpPr>
            <a:spLocks noGrp="1"/>
          </p:cNvSpPr>
          <p:nvPr>
            <p:ph type="body" sz="quarter" idx="21"/>
          </p:nvPr>
        </p:nvSpPr>
        <p:spPr>
          <a:xfrm>
            <a:off x="6259852" y="1604976"/>
            <a:ext cx="2462727" cy="265692"/>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7" name="Text Placeholder 27"/>
          <p:cNvSpPr>
            <a:spLocks noGrp="1"/>
          </p:cNvSpPr>
          <p:nvPr>
            <p:ph type="body" sz="quarter" idx="22"/>
          </p:nvPr>
        </p:nvSpPr>
        <p:spPr>
          <a:xfrm>
            <a:off x="3823583" y="3683989"/>
            <a:ext cx="2123174" cy="237119"/>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pic>
        <p:nvPicPr>
          <p:cNvPr id="23" name="Picture 22"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82613635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chor="b"/>
          <a:lstStyle>
            <a:lvl1pPr algn="ctr">
              <a:defRPr sz="4800">
                <a:solidFill>
                  <a:srgbClr val="005A7A"/>
                </a:solidFill>
              </a:defRPr>
            </a:lvl1pPr>
          </a:lstStyle>
          <a:p>
            <a:r>
              <a:rPr lang="x-none"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Tree>
    <p:extLst>
      <p:ext uri="{BB962C8B-B14F-4D97-AF65-F5344CB8AC3E}">
        <p14:creationId xmlns:p14="http://schemas.microsoft.com/office/powerpoint/2010/main" val="161307239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2775" y="1908162"/>
            <a:ext cx="8074025" cy="4256087"/>
          </a:xfrm>
        </p:spPr>
        <p:txBody>
          <a:bodyPr/>
          <a:lstStyle/>
          <a:p>
            <a:pPr lvl="0"/>
            <a:r>
              <a:rPr lang="x-none" smtClean="0"/>
              <a:t>Click to edit Master text styles</a:t>
            </a:r>
          </a:p>
          <a:p>
            <a:pPr lvl="1"/>
            <a:r>
              <a:rPr lang="x-none" smtClean="0"/>
              <a:t>Second level</a:t>
            </a:r>
          </a:p>
        </p:txBody>
      </p:sp>
      <p:sp>
        <p:nvSpPr>
          <p:cNvPr id="2" name="Title 1"/>
          <p:cNvSpPr>
            <a:spLocks noGrp="1"/>
          </p:cNvSpPr>
          <p:nvPr>
            <p:ph type="title"/>
          </p:nvPr>
        </p:nvSpPr>
        <p:spPr/>
        <p:txBody>
          <a:bodyPr>
            <a:normAutofit/>
          </a:bodyPr>
          <a:lstStyle>
            <a:lvl1pPr>
              <a:defRPr sz="4000">
                <a:solidFill>
                  <a:schemeClr val="tx1"/>
                </a:solidFill>
              </a:defRPr>
            </a:lvl1pPr>
          </a:lstStyle>
          <a:p>
            <a:r>
              <a:rPr lang="x-none" smtClean="0"/>
              <a:t>Click to edit Master title style</a:t>
            </a:r>
            <a:endParaRPr lang="en-US" dirty="0"/>
          </a:p>
        </p:txBody>
      </p:sp>
      <p:grpSp>
        <p:nvGrpSpPr>
          <p:cNvPr id="14" name="Group 13"/>
          <p:cNvGrpSpPr/>
          <p:nvPr/>
        </p:nvGrpSpPr>
        <p:grpSpPr>
          <a:xfrm>
            <a:off x="4115017" y="6477000"/>
            <a:ext cx="913966" cy="144183"/>
            <a:chOff x="3816626" y="6202572"/>
            <a:chExt cx="1510748" cy="238328"/>
          </a:xfrm>
          <a:solidFill>
            <a:schemeClr val="bg1">
              <a:lumMod val="50000"/>
            </a:schemeClr>
          </a:solidFill>
        </p:grpSpPr>
        <p:sp>
          <p:nvSpPr>
            <p:cNvPr id="15" name="Freeform 6"/>
            <p:cNvSpPr>
              <a:spLocks/>
            </p:cNvSpPr>
            <p:nvPr/>
          </p:nvSpPr>
          <p:spPr bwMode="auto">
            <a:xfrm>
              <a:off x="3816626" y="6202572"/>
              <a:ext cx="157100" cy="216013"/>
            </a:xfrm>
            <a:custGeom>
              <a:avLst/>
              <a:gdLst>
                <a:gd name="T0" fmla="*/ 102 w 149"/>
                <a:gd name="T1" fmla="*/ 159 h 205"/>
                <a:gd name="T2" fmla="*/ 54 w 149"/>
                <a:gd name="T3" fmla="*/ 103 h 205"/>
                <a:gd name="T4" fmla="*/ 100 w 149"/>
                <a:gd name="T5" fmla="*/ 42 h 205"/>
                <a:gd name="T6" fmla="*/ 135 w 149"/>
                <a:gd name="T7" fmla="*/ 49 h 205"/>
                <a:gd name="T8" fmla="*/ 146 w 149"/>
                <a:gd name="T9" fmla="*/ 10 h 205"/>
                <a:gd name="T10" fmla="*/ 98 w 149"/>
                <a:gd name="T11" fmla="*/ 0 h 205"/>
                <a:gd name="T12" fmla="*/ 3 w 149"/>
                <a:gd name="T13" fmla="*/ 102 h 205"/>
                <a:gd name="T14" fmla="*/ 90 w 149"/>
                <a:gd name="T15" fmla="*/ 202 h 205"/>
                <a:gd name="T16" fmla="*/ 149 w 149"/>
                <a:gd name="T17" fmla="*/ 192 h 205"/>
                <a:gd name="T18" fmla="*/ 137 w 149"/>
                <a:gd name="T19" fmla="*/ 153 h 205"/>
                <a:gd name="T20" fmla="*/ 102 w 149"/>
                <a:gd name="T21" fmla="*/ 15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205">
                  <a:moveTo>
                    <a:pt x="102" y="159"/>
                  </a:moveTo>
                  <a:cubicBezTo>
                    <a:pt x="50" y="161"/>
                    <a:pt x="54" y="103"/>
                    <a:pt x="54" y="103"/>
                  </a:cubicBezTo>
                  <a:cubicBezTo>
                    <a:pt x="52" y="39"/>
                    <a:pt x="100" y="42"/>
                    <a:pt x="100" y="42"/>
                  </a:cubicBezTo>
                  <a:cubicBezTo>
                    <a:pt x="113" y="42"/>
                    <a:pt x="135" y="49"/>
                    <a:pt x="135" y="49"/>
                  </a:cubicBezTo>
                  <a:cubicBezTo>
                    <a:pt x="141" y="43"/>
                    <a:pt x="146" y="10"/>
                    <a:pt x="146" y="10"/>
                  </a:cubicBezTo>
                  <a:cubicBezTo>
                    <a:pt x="129" y="1"/>
                    <a:pt x="98" y="0"/>
                    <a:pt x="98" y="0"/>
                  </a:cubicBezTo>
                  <a:cubicBezTo>
                    <a:pt x="0" y="0"/>
                    <a:pt x="3" y="102"/>
                    <a:pt x="3" y="102"/>
                  </a:cubicBezTo>
                  <a:cubicBezTo>
                    <a:pt x="5" y="205"/>
                    <a:pt x="90" y="202"/>
                    <a:pt x="90" y="202"/>
                  </a:cubicBezTo>
                  <a:cubicBezTo>
                    <a:pt x="129" y="204"/>
                    <a:pt x="149" y="192"/>
                    <a:pt x="149" y="192"/>
                  </a:cubicBezTo>
                  <a:cubicBezTo>
                    <a:pt x="148" y="184"/>
                    <a:pt x="137" y="153"/>
                    <a:pt x="137" y="153"/>
                  </a:cubicBezTo>
                  <a:cubicBezTo>
                    <a:pt x="122" y="159"/>
                    <a:pt x="102" y="159"/>
                    <a:pt x="102" y="15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1" name="Freeform 20"/>
            <p:cNvSpPr>
              <a:spLocks/>
            </p:cNvSpPr>
            <p:nvPr/>
          </p:nvSpPr>
          <p:spPr bwMode="auto">
            <a:xfrm>
              <a:off x="4346838" y="6261485"/>
              <a:ext cx="125412" cy="155315"/>
            </a:xfrm>
            <a:custGeom>
              <a:avLst/>
              <a:gdLst>
                <a:gd name="T0" fmla="*/ 82 w 119"/>
                <a:gd name="T1" fmla="*/ 108 h 147"/>
                <a:gd name="T2" fmla="*/ 49 w 119"/>
                <a:gd name="T3" fmla="*/ 73 h 147"/>
                <a:gd name="T4" fmla="*/ 81 w 119"/>
                <a:gd name="T5" fmla="*/ 39 h 147"/>
                <a:gd name="T6" fmla="*/ 107 w 119"/>
                <a:gd name="T7" fmla="*/ 43 h 147"/>
                <a:gd name="T8" fmla="*/ 117 w 119"/>
                <a:gd name="T9" fmla="*/ 8 h 147"/>
                <a:gd name="T10" fmla="*/ 78 w 119"/>
                <a:gd name="T11" fmla="*/ 0 h 147"/>
                <a:gd name="T12" fmla="*/ 3 w 119"/>
                <a:gd name="T13" fmla="*/ 75 h 147"/>
                <a:gd name="T14" fmla="*/ 72 w 119"/>
                <a:gd name="T15" fmla="*/ 146 h 147"/>
                <a:gd name="T16" fmla="*/ 119 w 119"/>
                <a:gd name="T17" fmla="*/ 135 h 147"/>
                <a:gd name="T18" fmla="*/ 108 w 119"/>
                <a:gd name="T19" fmla="*/ 102 h 147"/>
                <a:gd name="T20" fmla="*/ 82 w 119"/>
                <a:gd name="T21" fmla="*/ 10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7">
                  <a:moveTo>
                    <a:pt x="82" y="108"/>
                  </a:moveTo>
                  <a:cubicBezTo>
                    <a:pt x="46" y="111"/>
                    <a:pt x="49" y="73"/>
                    <a:pt x="49" y="73"/>
                  </a:cubicBezTo>
                  <a:cubicBezTo>
                    <a:pt x="49" y="33"/>
                    <a:pt x="81" y="39"/>
                    <a:pt x="81" y="39"/>
                  </a:cubicBezTo>
                  <a:cubicBezTo>
                    <a:pt x="91" y="39"/>
                    <a:pt x="107" y="43"/>
                    <a:pt x="107" y="43"/>
                  </a:cubicBezTo>
                  <a:cubicBezTo>
                    <a:pt x="112" y="38"/>
                    <a:pt x="117" y="8"/>
                    <a:pt x="117" y="8"/>
                  </a:cubicBezTo>
                  <a:cubicBezTo>
                    <a:pt x="103" y="2"/>
                    <a:pt x="78" y="0"/>
                    <a:pt x="78" y="0"/>
                  </a:cubicBezTo>
                  <a:cubicBezTo>
                    <a:pt x="0" y="0"/>
                    <a:pt x="3" y="75"/>
                    <a:pt x="3" y="75"/>
                  </a:cubicBezTo>
                  <a:cubicBezTo>
                    <a:pt x="4" y="146"/>
                    <a:pt x="72" y="146"/>
                    <a:pt x="72" y="146"/>
                  </a:cubicBezTo>
                  <a:cubicBezTo>
                    <a:pt x="103" y="147"/>
                    <a:pt x="119" y="135"/>
                    <a:pt x="119" y="135"/>
                  </a:cubicBezTo>
                  <a:cubicBezTo>
                    <a:pt x="118" y="130"/>
                    <a:pt x="108" y="102"/>
                    <a:pt x="108" y="102"/>
                  </a:cubicBezTo>
                  <a:cubicBezTo>
                    <a:pt x="96" y="106"/>
                    <a:pt x="82" y="108"/>
                    <a:pt x="82" y="108"/>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2" name="Freeform 21"/>
            <p:cNvSpPr>
              <a:spLocks noEditPoints="1"/>
            </p:cNvSpPr>
            <p:nvPr/>
          </p:nvSpPr>
          <p:spPr bwMode="auto">
            <a:xfrm>
              <a:off x="3993363" y="6260592"/>
              <a:ext cx="144603" cy="157100"/>
            </a:xfrm>
            <a:custGeom>
              <a:avLst/>
              <a:gdLst>
                <a:gd name="T0" fmla="*/ 69 w 137"/>
                <a:gd name="T1" fmla="*/ 0 h 149"/>
                <a:gd name="T2" fmla="*/ 0 w 137"/>
                <a:gd name="T3" fmla="*/ 74 h 149"/>
                <a:gd name="T4" fmla="*/ 69 w 137"/>
                <a:gd name="T5" fmla="*/ 149 h 149"/>
                <a:gd name="T6" fmla="*/ 137 w 137"/>
                <a:gd name="T7" fmla="*/ 74 h 149"/>
                <a:gd name="T8" fmla="*/ 69 w 137"/>
                <a:gd name="T9" fmla="*/ 0 h 149"/>
                <a:gd name="T10" fmla="*/ 70 w 137"/>
                <a:gd name="T11" fmla="*/ 111 h 149"/>
                <a:gd name="T12" fmla="*/ 45 w 137"/>
                <a:gd name="T13" fmla="*/ 74 h 149"/>
                <a:gd name="T14" fmla="*/ 70 w 137"/>
                <a:gd name="T15" fmla="*/ 38 h 149"/>
                <a:gd name="T16" fmla="*/ 95 w 137"/>
                <a:gd name="T17" fmla="*/ 74 h 149"/>
                <a:gd name="T18" fmla="*/ 70 w 137"/>
                <a:gd name="T19" fmla="*/ 11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49">
                  <a:moveTo>
                    <a:pt x="69" y="0"/>
                  </a:moveTo>
                  <a:cubicBezTo>
                    <a:pt x="31" y="0"/>
                    <a:pt x="0" y="33"/>
                    <a:pt x="0" y="74"/>
                  </a:cubicBezTo>
                  <a:cubicBezTo>
                    <a:pt x="0" y="115"/>
                    <a:pt x="31" y="149"/>
                    <a:pt x="69" y="149"/>
                  </a:cubicBezTo>
                  <a:cubicBezTo>
                    <a:pt x="106" y="149"/>
                    <a:pt x="137" y="115"/>
                    <a:pt x="137" y="74"/>
                  </a:cubicBezTo>
                  <a:cubicBezTo>
                    <a:pt x="137" y="33"/>
                    <a:pt x="106" y="0"/>
                    <a:pt x="69" y="0"/>
                  </a:cubicBezTo>
                  <a:close/>
                  <a:moveTo>
                    <a:pt x="70" y="111"/>
                  </a:moveTo>
                  <a:cubicBezTo>
                    <a:pt x="56" y="111"/>
                    <a:pt x="45" y="95"/>
                    <a:pt x="45" y="74"/>
                  </a:cubicBezTo>
                  <a:cubicBezTo>
                    <a:pt x="45" y="54"/>
                    <a:pt x="56" y="38"/>
                    <a:pt x="70" y="38"/>
                  </a:cubicBezTo>
                  <a:cubicBezTo>
                    <a:pt x="83" y="38"/>
                    <a:pt x="95" y="54"/>
                    <a:pt x="95" y="74"/>
                  </a:cubicBezTo>
                  <a:cubicBezTo>
                    <a:pt x="95" y="95"/>
                    <a:pt x="83" y="111"/>
                    <a:pt x="70" y="111"/>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3" name="Freeform 22"/>
            <p:cNvSpPr>
              <a:spLocks/>
            </p:cNvSpPr>
            <p:nvPr/>
          </p:nvSpPr>
          <p:spPr bwMode="auto">
            <a:xfrm>
              <a:off x="4178134" y="6255236"/>
              <a:ext cx="131660" cy="162456"/>
            </a:xfrm>
            <a:custGeom>
              <a:avLst/>
              <a:gdLst>
                <a:gd name="T0" fmla="*/ 79 w 125"/>
                <a:gd name="T1" fmla="*/ 9 h 154"/>
                <a:gd name="T2" fmla="*/ 79 w 125"/>
                <a:gd name="T3" fmla="*/ 111 h 154"/>
                <a:gd name="T4" fmla="*/ 46 w 125"/>
                <a:gd name="T5" fmla="*/ 90 h 154"/>
                <a:gd name="T6" fmla="*/ 46 w 125"/>
                <a:gd name="T7" fmla="*/ 9 h 154"/>
                <a:gd name="T8" fmla="*/ 0 w 125"/>
                <a:gd name="T9" fmla="*/ 8 h 154"/>
                <a:gd name="T10" fmla="*/ 2 w 125"/>
                <a:gd name="T11" fmla="*/ 103 h 154"/>
                <a:gd name="T12" fmla="*/ 61 w 125"/>
                <a:gd name="T13" fmla="*/ 152 h 154"/>
                <a:gd name="T14" fmla="*/ 125 w 125"/>
                <a:gd name="T15" fmla="*/ 143 h 154"/>
                <a:gd name="T16" fmla="*/ 125 w 125"/>
                <a:gd name="T17" fmla="*/ 9 h 154"/>
                <a:gd name="T18" fmla="*/ 79 w 125"/>
                <a:gd name="T19"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54">
                  <a:moveTo>
                    <a:pt x="79" y="9"/>
                  </a:moveTo>
                  <a:cubicBezTo>
                    <a:pt x="79" y="111"/>
                    <a:pt x="79" y="111"/>
                    <a:pt x="79" y="111"/>
                  </a:cubicBezTo>
                  <a:cubicBezTo>
                    <a:pt x="45" y="119"/>
                    <a:pt x="46" y="90"/>
                    <a:pt x="46" y="90"/>
                  </a:cubicBezTo>
                  <a:cubicBezTo>
                    <a:pt x="46" y="9"/>
                    <a:pt x="46" y="9"/>
                    <a:pt x="46" y="9"/>
                  </a:cubicBezTo>
                  <a:cubicBezTo>
                    <a:pt x="25" y="3"/>
                    <a:pt x="0" y="8"/>
                    <a:pt x="0" y="8"/>
                  </a:cubicBezTo>
                  <a:cubicBezTo>
                    <a:pt x="2" y="103"/>
                    <a:pt x="2" y="103"/>
                    <a:pt x="2" y="103"/>
                  </a:cubicBezTo>
                  <a:cubicBezTo>
                    <a:pt x="5" y="154"/>
                    <a:pt x="61" y="152"/>
                    <a:pt x="61" y="152"/>
                  </a:cubicBezTo>
                  <a:cubicBezTo>
                    <a:pt x="94" y="154"/>
                    <a:pt x="125" y="143"/>
                    <a:pt x="125" y="143"/>
                  </a:cubicBezTo>
                  <a:cubicBezTo>
                    <a:pt x="125" y="9"/>
                    <a:pt x="125" y="9"/>
                    <a:pt x="125" y="9"/>
                  </a:cubicBezTo>
                  <a:cubicBezTo>
                    <a:pt x="98" y="0"/>
                    <a:pt x="79" y="9"/>
                    <a:pt x="79" y="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4" name="Freeform 23"/>
            <p:cNvSpPr>
              <a:spLocks/>
            </p:cNvSpPr>
            <p:nvPr/>
          </p:nvSpPr>
          <p:spPr bwMode="auto">
            <a:xfrm>
              <a:off x="4506170" y="6258361"/>
              <a:ext cx="137016" cy="162456"/>
            </a:xfrm>
            <a:custGeom>
              <a:avLst/>
              <a:gdLst>
                <a:gd name="T0" fmla="*/ 85 w 130"/>
                <a:gd name="T1" fmla="*/ 6 h 154"/>
                <a:gd name="T2" fmla="*/ 85 w 130"/>
                <a:gd name="T3" fmla="*/ 53 h 154"/>
                <a:gd name="T4" fmla="*/ 45 w 130"/>
                <a:gd name="T5" fmla="*/ 53 h 154"/>
                <a:gd name="T6" fmla="*/ 45 w 130"/>
                <a:gd name="T7" fmla="*/ 5 h 154"/>
                <a:gd name="T8" fmla="*/ 0 w 130"/>
                <a:gd name="T9" fmla="*/ 5 h 154"/>
                <a:gd name="T10" fmla="*/ 0 w 130"/>
                <a:gd name="T11" fmla="*/ 145 h 154"/>
                <a:gd name="T12" fmla="*/ 45 w 130"/>
                <a:gd name="T13" fmla="*/ 145 h 154"/>
                <a:gd name="T14" fmla="*/ 45 w 130"/>
                <a:gd name="T15" fmla="*/ 95 h 154"/>
                <a:gd name="T16" fmla="*/ 86 w 130"/>
                <a:gd name="T17" fmla="*/ 95 h 154"/>
                <a:gd name="T18" fmla="*/ 86 w 130"/>
                <a:gd name="T19" fmla="*/ 145 h 154"/>
                <a:gd name="T20" fmla="*/ 130 w 130"/>
                <a:gd name="T21" fmla="*/ 144 h 154"/>
                <a:gd name="T22" fmla="*/ 130 w 130"/>
                <a:gd name="T23" fmla="*/ 6 h 154"/>
                <a:gd name="T24" fmla="*/ 85 w 130"/>
                <a:gd name="T25"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54">
                  <a:moveTo>
                    <a:pt x="85" y="6"/>
                  </a:moveTo>
                  <a:cubicBezTo>
                    <a:pt x="85" y="53"/>
                    <a:pt x="85" y="53"/>
                    <a:pt x="85" y="53"/>
                  </a:cubicBezTo>
                  <a:cubicBezTo>
                    <a:pt x="45" y="53"/>
                    <a:pt x="45" y="53"/>
                    <a:pt x="45" y="53"/>
                  </a:cubicBezTo>
                  <a:cubicBezTo>
                    <a:pt x="45" y="5"/>
                    <a:pt x="45" y="5"/>
                    <a:pt x="45" y="5"/>
                  </a:cubicBezTo>
                  <a:cubicBezTo>
                    <a:pt x="24" y="0"/>
                    <a:pt x="0" y="5"/>
                    <a:pt x="0" y="5"/>
                  </a:cubicBezTo>
                  <a:cubicBezTo>
                    <a:pt x="0" y="145"/>
                    <a:pt x="0" y="145"/>
                    <a:pt x="0" y="145"/>
                  </a:cubicBezTo>
                  <a:cubicBezTo>
                    <a:pt x="24" y="154"/>
                    <a:pt x="45" y="145"/>
                    <a:pt x="45" y="145"/>
                  </a:cubicBezTo>
                  <a:cubicBezTo>
                    <a:pt x="45" y="95"/>
                    <a:pt x="45" y="95"/>
                    <a:pt x="45" y="95"/>
                  </a:cubicBezTo>
                  <a:cubicBezTo>
                    <a:pt x="86" y="95"/>
                    <a:pt x="86" y="95"/>
                    <a:pt x="86" y="95"/>
                  </a:cubicBezTo>
                  <a:cubicBezTo>
                    <a:pt x="86" y="145"/>
                    <a:pt x="86" y="145"/>
                    <a:pt x="86" y="145"/>
                  </a:cubicBezTo>
                  <a:cubicBezTo>
                    <a:pt x="103" y="153"/>
                    <a:pt x="130" y="144"/>
                    <a:pt x="130" y="144"/>
                  </a:cubicBezTo>
                  <a:cubicBezTo>
                    <a:pt x="130" y="6"/>
                    <a:pt x="130" y="6"/>
                    <a:pt x="130" y="6"/>
                  </a:cubicBezTo>
                  <a:cubicBezTo>
                    <a:pt x="111" y="0"/>
                    <a:pt x="85" y="6"/>
                    <a:pt x="85" y="6"/>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5" name="Freeform 24"/>
            <p:cNvSpPr>
              <a:spLocks noEditPoints="1"/>
            </p:cNvSpPr>
            <p:nvPr/>
          </p:nvSpPr>
          <p:spPr bwMode="auto">
            <a:xfrm>
              <a:off x="4691387" y="6259699"/>
              <a:ext cx="143711" cy="181201"/>
            </a:xfrm>
            <a:custGeom>
              <a:avLst/>
              <a:gdLst>
                <a:gd name="T0" fmla="*/ 104 w 136"/>
                <a:gd name="T1" fmla="*/ 71 h 172"/>
                <a:gd name="T2" fmla="*/ 120 w 136"/>
                <a:gd name="T3" fmla="*/ 35 h 172"/>
                <a:gd name="T4" fmla="*/ 71 w 136"/>
                <a:gd name="T5" fmla="*/ 2 h 172"/>
                <a:gd name="T6" fmla="*/ 0 w 136"/>
                <a:gd name="T7" fmla="*/ 6 h 172"/>
                <a:gd name="T8" fmla="*/ 0 w 136"/>
                <a:gd name="T9" fmla="*/ 144 h 172"/>
                <a:gd name="T10" fmla="*/ 128 w 136"/>
                <a:gd name="T11" fmla="*/ 109 h 172"/>
                <a:gd name="T12" fmla="*/ 104 w 136"/>
                <a:gd name="T13" fmla="*/ 71 h 172"/>
                <a:gd name="T14" fmla="*/ 45 w 136"/>
                <a:gd name="T15" fmla="*/ 32 h 172"/>
                <a:gd name="T16" fmla="*/ 75 w 136"/>
                <a:gd name="T17" fmla="*/ 45 h 172"/>
                <a:gd name="T18" fmla="*/ 45 w 136"/>
                <a:gd name="T19" fmla="*/ 58 h 172"/>
                <a:gd name="T20" fmla="*/ 45 w 136"/>
                <a:gd name="T21" fmla="*/ 32 h 172"/>
                <a:gd name="T22" fmla="*/ 80 w 136"/>
                <a:gd name="T23" fmla="*/ 102 h 172"/>
                <a:gd name="T24" fmla="*/ 45 w 136"/>
                <a:gd name="T25" fmla="*/ 115 h 172"/>
                <a:gd name="T26" fmla="*/ 45 w 136"/>
                <a:gd name="T27" fmla="*/ 87 h 172"/>
                <a:gd name="T28" fmla="*/ 80 w 136"/>
                <a:gd name="T29"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72">
                  <a:moveTo>
                    <a:pt x="104" y="71"/>
                  </a:moveTo>
                  <a:cubicBezTo>
                    <a:pt x="104" y="71"/>
                    <a:pt x="122" y="59"/>
                    <a:pt x="120" y="35"/>
                  </a:cubicBezTo>
                  <a:cubicBezTo>
                    <a:pt x="120" y="35"/>
                    <a:pt x="117" y="5"/>
                    <a:pt x="71" y="2"/>
                  </a:cubicBezTo>
                  <a:cubicBezTo>
                    <a:pt x="71" y="2"/>
                    <a:pt x="14" y="0"/>
                    <a:pt x="0" y="6"/>
                  </a:cubicBezTo>
                  <a:cubicBezTo>
                    <a:pt x="0" y="144"/>
                    <a:pt x="0" y="144"/>
                    <a:pt x="0" y="144"/>
                  </a:cubicBezTo>
                  <a:cubicBezTo>
                    <a:pt x="0" y="144"/>
                    <a:pt x="119" y="172"/>
                    <a:pt x="128" y="109"/>
                  </a:cubicBezTo>
                  <a:cubicBezTo>
                    <a:pt x="128" y="109"/>
                    <a:pt x="136" y="86"/>
                    <a:pt x="104" y="71"/>
                  </a:cubicBezTo>
                  <a:close/>
                  <a:moveTo>
                    <a:pt x="45" y="32"/>
                  </a:moveTo>
                  <a:cubicBezTo>
                    <a:pt x="78" y="29"/>
                    <a:pt x="75" y="45"/>
                    <a:pt x="75" y="45"/>
                  </a:cubicBezTo>
                  <a:cubicBezTo>
                    <a:pt x="76" y="64"/>
                    <a:pt x="45" y="58"/>
                    <a:pt x="45" y="58"/>
                  </a:cubicBezTo>
                  <a:lnTo>
                    <a:pt x="45" y="32"/>
                  </a:lnTo>
                  <a:close/>
                  <a:moveTo>
                    <a:pt x="80" y="102"/>
                  </a:moveTo>
                  <a:cubicBezTo>
                    <a:pt x="79" y="122"/>
                    <a:pt x="45" y="115"/>
                    <a:pt x="45" y="115"/>
                  </a:cubicBezTo>
                  <a:cubicBezTo>
                    <a:pt x="45" y="87"/>
                    <a:pt x="45" y="87"/>
                    <a:pt x="45" y="87"/>
                  </a:cubicBezTo>
                  <a:cubicBezTo>
                    <a:pt x="85" y="83"/>
                    <a:pt x="80" y="102"/>
                    <a:pt x="80" y="102"/>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6" name="Freeform 25"/>
            <p:cNvSpPr>
              <a:spLocks noEditPoints="1"/>
            </p:cNvSpPr>
            <p:nvPr/>
          </p:nvSpPr>
          <p:spPr bwMode="auto">
            <a:xfrm>
              <a:off x="4856967" y="6257468"/>
              <a:ext cx="128536" cy="160224"/>
            </a:xfrm>
            <a:custGeom>
              <a:avLst/>
              <a:gdLst>
                <a:gd name="T0" fmla="*/ 75 w 122"/>
                <a:gd name="T1" fmla="*/ 3 h 152"/>
                <a:gd name="T2" fmla="*/ 10 w 122"/>
                <a:gd name="T3" fmla="*/ 12 h 152"/>
                <a:gd name="T4" fmla="*/ 20 w 122"/>
                <a:gd name="T5" fmla="*/ 45 h 152"/>
                <a:gd name="T6" fmla="*/ 79 w 122"/>
                <a:gd name="T7" fmla="*/ 55 h 152"/>
                <a:gd name="T8" fmla="*/ 45 w 122"/>
                <a:gd name="T9" fmla="*/ 57 h 152"/>
                <a:gd name="T10" fmla="*/ 1 w 122"/>
                <a:gd name="T11" fmla="*/ 106 h 152"/>
                <a:gd name="T12" fmla="*/ 54 w 122"/>
                <a:gd name="T13" fmla="*/ 149 h 152"/>
                <a:gd name="T14" fmla="*/ 122 w 122"/>
                <a:gd name="T15" fmla="*/ 141 h 152"/>
                <a:gd name="T16" fmla="*/ 122 w 122"/>
                <a:gd name="T17" fmla="*/ 55 h 152"/>
                <a:gd name="T18" fmla="*/ 75 w 122"/>
                <a:gd name="T19" fmla="*/ 3 h 152"/>
                <a:gd name="T20" fmla="*/ 80 w 122"/>
                <a:gd name="T21" fmla="*/ 116 h 152"/>
                <a:gd name="T22" fmla="*/ 58 w 122"/>
                <a:gd name="T23" fmla="*/ 116 h 152"/>
                <a:gd name="T24" fmla="*/ 41 w 122"/>
                <a:gd name="T25" fmla="*/ 100 h 152"/>
                <a:gd name="T26" fmla="*/ 58 w 122"/>
                <a:gd name="T27" fmla="*/ 86 h 152"/>
                <a:gd name="T28" fmla="*/ 80 w 122"/>
                <a:gd name="T29" fmla="*/ 86 h 152"/>
                <a:gd name="T30" fmla="*/ 80 w 122"/>
                <a:gd name="T31"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2">
                  <a:moveTo>
                    <a:pt x="75" y="3"/>
                  </a:moveTo>
                  <a:cubicBezTo>
                    <a:pt x="75" y="3"/>
                    <a:pt x="24" y="0"/>
                    <a:pt x="10" y="12"/>
                  </a:cubicBezTo>
                  <a:cubicBezTo>
                    <a:pt x="10" y="12"/>
                    <a:pt x="13" y="41"/>
                    <a:pt x="20" y="45"/>
                  </a:cubicBezTo>
                  <a:cubicBezTo>
                    <a:pt x="20" y="45"/>
                    <a:pt x="77" y="29"/>
                    <a:pt x="79" y="55"/>
                  </a:cubicBezTo>
                  <a:cubicBezTo>
                    <a:pt x="45" y="57"/>
                    <a:pt x="45" y="57"/>
                    <a:pt x="45" y="57"/>
                  </a:cubicBezTo>
                  <a:cubicBezTo>
                    <a:pt x="45" y="57"/>
                    <a:pt x="1" y="64"/>
                    <a:pt x="1" y="106"/>
                  </a:cubicBezTo>
                  <a:cubicBezTo>
                    <a:pt x="1" y="106"/>
                    <a:pt x="0" y="146"/>
                    <a:pt x="54" y="149"/>
                  </a:cubicBezTo>
                  <a:cubicBezTo>
                    <a:pt x="54" y="149"/>
                    <a:pt x="104" y="152"/>
                    <a:pt x="122" y="141"/>
                  </a:cubicBezTo>
                  <a:cubicBezTo>
                    <a:pt x="122" y="55"/>
                    <a:pt x="122" y="55"/>
                    <a:pt x="122" y="55"/>
                  </a:cubicBezTo>
                  <a:cubicBezTo>
                    <a:pt x="122" y="55"/>
                    <a:pt x="120" y="7"/>
                    <a:pt x="75" y="3"/>
                  </a:cubicBezTo>
                  <a:close/>
                  <a:moveTo>
                    <a:pt x="80" y="116"/>
                  </a:moveTo>
                  <a:cubicBezTo>
                    <a:pt x="58" y="116"/>
                    <a:pt x="58" y="116"/>
                    <a:pt x="58" y="116"/>
                  </a:cubicBezTo>
                  <a:cubicBezTo>
                    <a:pt x="58" y="116"/>
                    <a:pt x="42" y="115"/>
                    <a:pt x="41" y="100"/>
                  </a:cubicBezTo>
                  <a:cubicBezTo>
                    <a:pt x="41" y="100"/>
                    <a:pt x="43" y="87"/>
                    <a:pt x="58" y="86"/>
                  </a:cubicBezTo>
                  <a:cubicBezTo>
                    <a:pt x="80" y="86"/>
                    <a:pt x="80" y="86"/>
                    <a:pt x="80" y="86"/>
                  </a:cubicBezTo>
                  <a:lnTo>
                    <a:pt x="80" y="116"/>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7" name="Freeform 26"/>
            <p:cNvSpPr>
              <a:spLocks/>
            </p:cNvSpPr>
            <p:nvPr/>
          </p:nvSpPr>
          <p:spPr bwMode="auto">
            <a:xfrm>
              <a:off x="5020315" y="6260592"/>
              <a:ext cx="122288" cy="157100"/>
            </a:xfrm>
            <a:custGeom>
              <a:avLst/>
              <a:gdLst>
                <a:gd name="T0" fmla="*/ 68 w 116"/>
                <a:gd name="T1" fmla="*/ 55 h 149"/>
                <a:gd name="T2" fmla="*/ 49 w 116"/>
                <a:gd name="T3" fmla="*/ 43 h 149"/>
                <a:gd name="T4" fmla="*/ 98 w 116"/>
                <a:gd name="T5" fmla="*/ 45 h 149"/>
                <a:gd name="T6" fmla="*/ 109 w 116"/>
                <a:gd name="T7" fmla="*/ 8 h 149"/>
                <a:gd name="T8" fmla="*/ 61 w 116"/>
                <a:gd name="T9" fmla="*/ 0 h 149"/>
                <a:gd name="T10" fmla="*/ 4 w 116"/>
                <a:gd name="T11" fmla="*/ 46 h 149"/>
                <a:gd name="T12" fmla="*/ 55 w 116"/>
                <a:gd name="T13" fmla="*/ 92 h 149"/>
                <a:gd name="T14" fmla="*/ 67 w 116"/>
                <a:gd name="T15" fmla="*/ 102 h 149"/>
                <a:gd name="T16" fmla="*/ 12 w 116"/>
                <a:gd name="T17" fmla="*/ 101 h 149"/>
                <a:gd name="T18" fmla="*/ 1 w 116"/>
                <a:gd name="T19" fmla="*/ 139 h 149"/>
                <a:gd name="T20" fmla="*/ 48 w 116"/>
                <a:gd name="T21" fmla="*/ 148 h 149"/>
                <a:gd name="T22" fmla="*/ 113 w 116"/>
                <a:gd name="T23" fmla="*/ 100 h 149"/>
                <a:gd name="T24" fmla="*/ 68 w 116"/>
                <a:gd name="T25"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49">
                  <a:moveTo>
                    <a:pt x="68" y="55"/>
                  </a:moveTo>
                  <a:cubicBezTo>
                    <a:pt x="46" y="52"/>
                    <a:pt x="49" y="43"/>
                    <a:pt x="49" y="43"/>
                  </a:cubicBezTo>
                  <a:cubicBezTo>
                    <a:pt x="51" y="28"/>
                    <a:pt x="98" y="45"/>
                    <a:pt x="98" y="45"/>
                  </a:cubicBezTo>
                  <a:cubicBezTo>
                    <a:pt x="104" y="40"/>
                    <a:pt x="109" y="8"/>
                    <a:pt x="109" y="8"/>
                  </a:cubicBezTo>
                  <a:cubicBezTo>
                    <a:pt x="97" y="3"/>
                    <a:pt x="61" y="0"/>
                    <a:pt x="61" y="0"/>
                  </a:cubicBezTo>
                  <a:cubicBezTo>
                    <a:pt x="0" y="2"/>
                    <a:pt x="4" y="46"/>
                    <a:pt x="4" y="46"/>
                  </a:cubicBezTo>
                  <a:cubicBezTo>
                    <a:pt x="0" y="86"/>
                    <a:pt x="55" y="92"/>
                    <a:pt x="55" y="92"/>
                  </a:cubicBezTo>
                  <a:cubicBezTo>
                    <a:pt x="70" y="95"/>
                    <a:pt x="67" y="102"/>
                    <a:pt x="67" y="102"/>
                  </a:cubicBezTo>
                  <a:cubicBezTo>
                    <a:pt x="66" y="122"/>
                    <a:pt x="12" y="101"/>
                    <a:pt x="12" y="101"/>
                  </a:cubicBezTo>
                  <a:cubicBezTo>
                    <a:pt x="4" y="106"/>
                    <a:pt x="1" y="139"/>
                    <a:pt x="1" y="139"/>
                  </a:cubicBezTo>
                  <a:cubicBezTo>
                    <a:pt x="8" y="145"/>
                    <a:pt x="48" y="148"/>
                    <a:pt x="48" y="148"/>
                  </a:cubicBezTo>
                  <a:cubicBezTo>
                    <a:pt x="112" y="149"/>
                    <a:pt x="113" y="100"/>
                    <a:pt x="113" y="100"/>
                  </a:cubicBezTo>
                  <a:cubicBezTo>
                    <a:pt x="116" y="57"/>
                    <a:pt x="68" y="55"/>
                    <a:pt x="68" y="55"/>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8" name="Freeform 27"/>
            <p:cNvSpPr>
              <a:spLocks noEditPoints="1"/>
            </p:cNvSpPr>
            <p:nvPr/>
          </p:nvSpPr>
          <p:spPr bwMode="auto">
            <a:xfrm>
              <a:off x="5168043" y="6252112"/>
              <a:ext cx="159331" cy="167811"/>
            </a:xfrm>
            <a:custGeom>
              <a:avLst/>
              <a:gdLst>
                <a:gd name="T0" fmla="*/ 75 w 151"/>
                <a:gd name="T1" fmla="*/ 8 h 159"/>
                <a:gd name="T2" fmla="*/ 4 w 151"/>
                <a:gd name="T3" fmla="*/ 85 h 159"/>
                <a:gd name="T4" fmla="*/ 77 w 151"/>
                <a:gd name="T5" fmla="*/ 157 h 159"/>
                <a:gd name="T6" fmla="*/ 126 w 151"/>
                <a:gd name="T7" fmla="*/ 147 h 159"/>
                <a:gd name="T8" fmla="*/ 116 w 151"/>
                <a:gd name="T9" fmla="*/ 109 h 159"/>
                <a:gd name="T10" fmla="*/ 49 w 151"/>
                <a:gd name="T11" fmla="*/ 96 h 159"/>
                <a:gd name="T12" fmla="*/ 132 w 151"/>
                <a:gd name="T13" fmla="*/ 96 h 159"/>
                <a:gd name="T14" fmla="*/ 75 w 151"/>
                <a:gd name="T15" fmla="*/ 8 h 159"/>
                <a:gd name="T16" fmla="*/ 93 w 151"/>
                <a:gd name="T17" fmla="*/ 65 h 159"/>
                <a:gd name="T18" fmla="*/ 48 w 151"/>
                <a:gd name="T19" fmla="*/ 65 h 159"/>
                <a:gd name="T20" fmla="*/ 72 w 151"/>
                <a:gd name="T21" fmla="*/ 43 h 159"/>
                <a:gd name="T22" fmla="*/ 93 w 151"/>
                <a:gd name="T23" fmla="*/ 63 h 159"/>
                <a:gd name="T24" fmla="*/ 93 w 151"/>
                <a:gd name="T25"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9">
                  <a:moveTo>
                    <a:pt x="75" y="8"/>
                  </a:moveTo>
                  <a:cubicBezTo>
                    <a:pt x="75" y="8"/>
                    <a:pt x="7" y="0"/>
                    <a:pt x="4" y="85"/>
                  </a:cubicBezTo>
                  <a:cubicBezTo>
                    <a:pt x="4" y="85"/>
                    <a:pt x="0" y="156"/>
                    <a:pt x="77" y="157"/>
                  </a:cubicBezTo>
                  <a:cubicBezTo>
                    <a:pt x="77" y="157"/>
                    <a:pt x="100" y="159"/>
                    <a:pt x="126" y="147"/>
                  </a:cubicBezTo>
                  <a:cubicBezTo>
                    <a:pt x="129" y="145"/>
                    <a:pt x="121" y="117"/>
                    <a:pt x="116" y="109"/>
                  </a:cubicBezTo>
                  <a:cubicBezTo>
                    <a:pt x="116" y="109"/>
                    <a:pt x="57" y="132"/>
                    <a:pt x="49" y="96"/>
                  </a:cubicBezTo>
                  <a:cubicBezTo>
                    <a:pt x="132" y="96"/>
                    <a:pt x="132" y="96"/>
                    <a:pt x="132" y="96"/>
                  </a:cubicBezTo>
                  <a:cubicBezTo>
                    <a:pt x="132" y="96"/>
                    <a:pt x="151" y="15"/>
                    <a:pt x="75" y="8"/>
                  </a:cubicBezTo>
                  <a:close/>
                  <a:moveTo>
                    <a:pt x="93" y="65"/>
                  </a:moveTo>
                  <a:cubicBezTo>
                    <a:pt x="48" y="65"/>
                    <a:pt x="48" y="65"/>
                    <a:pt x="48" y="65"/>
                  </a:cubicBezTo>
                  <a:cubicBezTo>
                    <a:pt x="48" y="65"/>
                    <a:pt x="51" y="43"/>
                    <a:pt x="72" y="43"/>
                  </a:cubicBezTo>
                  <a:cubicBezTo>
                    <a:pt x="72" y="43"/>
                    <a:pt x="88" y="43"/>
                    <a:pt x="93" y="63"/>
                  </a:cubicBezTo>
                  <a:lnTo>
                    <a:pt x="93" y="65"/>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Tree>
    <p:extLst>
      <p:ext uri="{BB962C8B-B14F-4D97-AF65-F5344CB8AC3E}">
        <p14:creationId xmlns:p14="http://schemas.microsoft.com/office/powerpoint/2010/main" val="3679459213"/>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x-none" smtClean="0"/>
              <a:t>Click to edit Master title style</a:t>
            </a:r>
            <a:endParaRPr lang="en-US" dirty="0"/>
          </a:p>
        </p:txBody>
      </p:sp>
      <p:grpSp>
        <p:nvGrpSpPr>
          <p:cNvPr id="14" name="Group 13"/>
          <p:cNvGrpSpPr/>
          <p:nvPr/>
        </p:nvGrpSpPr>
        <p:grpSpPr>
          <a:xfrm>
            <a:off x="4115017" y="6477000"/>
            <a:ext cx="913966" cy="144183"/>
            <a:chOff x="3816626" y="6202572"/>
            <a:chExt cx="1510748" cy="238328"/>
          </a:xfrm>
          <a:solidFill>
            <a:schemeClr val="bg1">
              <a:lumMod val="50000"/>
            </a:schemeClr>
          </a:solidFill>
        </p:grpSpPr>
        <p:sp>
          <p:nvSpPr>
            <p:cNvPr id="16" name="Freeform 6"/>
            <p:cNvSpPr>
              <a:spLocks/>
            </p:cNvSpPr>
            <p:nvPr/>
          </p:nvSpPr>
          <p:spPr bwMode="auto">
            <a:xfrm>
              <a:off x="3816626" y="6202572"/>
              <a:ext cx="157100" cy="216013"/>
            </a:xfrm>
            <a:custGeom>
              <a:avLst/>
              <a:gdLst>
                <a:gd name="T0" fmla="*/ 102 w 149"/>
                <a:gd name="T1" fmla="*/ 159 h 205"/>
                <a:gd name="T2" fmla="*/ 54 w 149"/>
                <a:gd name="T3" fmla="*/ 103 h 205"/>
                <a:gd name="T4" fmla="*/ 100 w 149"/>
                <a:gd name="T5" fmla="*/ 42 h 205"/>
                <a:gd name="T6" fmla="*/ 135 w 149"/>
                <a:gd name="T7" fmla="*/ 49 h 205"/>
                <a:gd name="T8" fmla="*/ 146 w 149"/>
                <a:gd name="T9" fmla="*/ 10 h 205"/>
                <a:gd name="T10" fmla="*/ 98 w 149"/>
                <a:gd name="T11" fmla="*/ 0 h 205"/>
                <a:gd name="T12" fmla="*/ 3 w 149"/>
                <a:gd name="T13" fmla="*/ 102 h 205"/>
                <a:gd name="T14" fmla="*/ 90 w 149"/>
                <a:gd name="T15" fmla="*/ 202 h 205"/>
                <a:gd name="T16" fmla="*/ 149 w 149"/>
                <a:gd name="T17" fmla="*/ 192 h 205"/>
                <a:gd name="T18" fmla="*/ 137 w 149"/>
                <a:gd name="T19" fmla="*/ 153 h 205"/>
                <a:gd name="T20" fmla="*/ 102 w 149"/>
                <a:gd name="T21" fmla="*/ 15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205">
                  <a:moveTo>
                    <a:pt x="102" y="159"/>
                  </a:moveTo>
                  <a:cubicBezTo>
                    <a:pt x="50" y="161"/>
                    <a:pt x="54" y="103"/>
                    <a:pt x="54" y="103"/>
                  </a:cubicBezTo>
                  <a:cubicBezTo>
                    <a:pt x="52" y="39"/>
                    <a:pt x="100" y="42"/>
                    <a:pt x="100" y="42"/>
                  </a:cubicBezTo>
                  <a:cubicBezTo>
                    <a:pt x="113" y="42"/>
                    <a:pt x="135" y="49"/>
                    <a:pt x="135" y="49"/>
                  </a:cubicBezTo>
                  <a:cubicBezTo>
                    <a:pt x="141" y="43"/>
                    <a:pt x="146" y="10"/>
                    <a:pt x="146" y="10"/>
                  </a:cubicBezTo>
                  <a:cubicBezTo>
                    <a:pt x="129" y="1"/>
                    <a:pt x="98" y="0"/>
                    <a:pt x="98" y="0"/>
                  </a:cubicBezTo>
                  <a:cubicBezTo>
                    <a:pt x="0" y="0"/>
                    <a:pt x="3" y="102"/>
                    <a:pt x="3" y="102"/>
                  </a:cubicBezTo>
                  <a:cubicBezTo>
                    <a:pt x="5" y="205"/>
                    <a:pt x="90" y="202"/>
                    <a:pt x="90" y="202"/>
                  </a:cubicBezTo>
                  <a:cubicBezTo>
                    <a:pt x="129" y="204"/>
                    <a:pt x="149" y="192"/>
                    <a:pt x="149" y="192"/>
                  </a:cubicBezTo>
                  <a:cubicBezTo>
                    <a:pt x="148" y="184"/>
                    <a:pt x="137" y="153"/>
                    <a:pt x="137" y="153"/>
                  </a:cubicBezTo>
                  <a:cubicBezTo>
                    <a:pt x="122" y="159"/>
                    <a:pt x="102" y="159"/>
                    <a:pt x="102" y="15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7" name="Freeform 16"/>
            <p:cNvSpPr>
              <a:spLocks/>
            </p:cNvSpPr>
            <p:nvPr/>
          </p:nvSpPr>
          <p:spPr bwMode="auto">
            <a:xfrm>
              <a:off x="4346838" y="6261485"/>
              <a:ext cx="125412" cy="155315"/>
            </a:xfrm>
            <a:custGeom>
              <a:avLst/>
              <a:gdLst>
                <a:gd name="T0" fmla="*/ 82 w 119"/>
                <a:gd name="T1" fmla="*/ 108 h 147"/>
                <a:gd name="T2" fmla="*/ 49 w 119"/>
                <a:gd name="T3" fmla="*/ 73 h 147"/>
                <a:gd name="T4" fmla="*/ 81 w 119"/>
                <a:gd name="T5" fmla="*/ 39 h 147"/>
                <a:gd name="T6" fmla="*/ 107 w 119"/>
                <a:gd name="T7" fmla="*/ 43 h 147"/>
                <a:gd name="T8" fmla="*/ 117 w 119"/>
                <a:gd name="T9" fmla="*/ 8 h 147"/>
                <a:gd name="T10" fmla="*/ 78 w 119"/>
                <a:gd name="T11" fmla="*/ 0 h 147"/>
                <a:gd name="T12" fmla="*/ 3 w 119"/>
                <a:gd name="T13" fmla="*/ 75 h 147"/>
                <a:gd name="T14" fmla="*/ 72 w 119"/>
                <a:gd name="T15" fmla="*/ 146 h 147"/>
                <a:gd name="T16" fmla="*/ 119 w 119"/>
                <a:gd name="T17" fmla="*/ 135 h 147"/>
                <a:gd name="T18" fmla="*/ 108 w 119"/>
                <a:gd name="T19" fmla="*/ 102 h 147"/>
                <a:gd name="T20" fmla="*/ 82 w 119"/>
                <a:gd name="T21" fmla="*/ 10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7">
                  <a:moveTo>
                    <a:pt x="82" y="108"/>
                  </a:moveTo>
                  <a:cubicBezTo>
                    <a:pt x="46" y="111"/>
                    <a:pt x="49" y="73"/>
                    <a:pt x="49" y="73"/>
                  </a:cubicBezTo>
                  <a:cubicBezTo>
                    <a:pt x="49" y="33"/>
                    <a:pt x="81" y="39"/>
                    <a:pt x="81" y="39"/>
                  </a:cubicBezTo>
                  <a:cubicBezTo>
                    <a:pt x="91" y="39"/>
                    <a:pt x="107" y="43"/>
                    <a:pt x="107" y="43"/>
                  </a:cubicBezTo>
                  <a:cubicBezTo>
                    <a:pt x="112" y="38"/>
                    <a:pt x="117" y="8"/>
                    <a:pt x="117" y="8"/>
                  </a:cubicBezTo>
                  <a:cubicBezTo>
                    <a:pt x="103" y="2"/>
                    <a:pt x="78" y="0"/>
                    <a:pt x="78" y="0"/>
                  </a:cubicBezTo>
                  <a:cubicBezTo>
                    <a:pt x="0" y="0"/>
                    <a:pt x="3" y="75"/>
                    <a:pt x="3" y="75"/>
                  </a:cubicBezTo>
                  <a:cubicBezTo>
                    <a:pt x="4" y="146"/>
                    <a:pt x="72" y="146"/>
                    <a:pt x="72" y="146"/>
                  </a:cubicBezTo>
                  <a:cubicBezTo>
                    <a:pt x="103" y="147"/>
                    <a:pt x="119" y="135"/>
                    <a:pt x="119" y="135"/>
                  </a:cubicBezTo>
                  <a:cubicBezTo>
                    <a:pt x="118" y="130"/>
                    <a:pt x="108" y="102"/>
                    <a:pt x="108" y="102"/>
                  </a:cubicBezTo>
                  <a:cubicBezTo>
                    <a:pt x="96" y="106"/>
                    <a:pt x="82" y="108"/>
                    <a:pt x="82" y="108"/>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8" name="Freeform 17"/>
            <p:cNvSpPr>
              <a:spLocks noEditPoints="1"/>
            </p:cNvSpPr>
            <p:nvPr/>
          </p:nvSpPr>
          <p:spPr bwMode="auto">
            <a:xfrm>
              <a:off x="3993363" y="6260592"/>
              <a:ext cx="144603" cy="157100"/>
            </a:xfrm>
            <a:custGeom>
              <a:avLst/>
              <a:gdLst>
                <a:gd name="T0" fmla="*/ 69 w 137"/>
                <a:gd name="T1" fmla="*/ 0 h 149"/>
                <a:gd name="T2" fmla="*/ 0 w 137"/>
                <a:gd name="T3" fmla="*/ 74 h 149"/>
                <a:gd name="T4" fmla="*/ 69 w 137"/>
                <a:gd name="T5" fmla="*/ 149 h 149"/>
                <a:gd name="T6" fmla="*/ 137 w 137"/>
                <a:gd name="T7" fmla="*/ 74 h 149"/>
                <a:gd name="T8" fmla="*/ 69 w 137"/>
                <a:gd name="T9" fmla="*/ 0 h 149"/>
                <a:gd name="T10" fmla="*/ 70 w 137"/>
                <a:gd name="T11" fmla="*/ 111 h 149"/>
                <a:gd name="T12" fmla="*/ 45 w 137"/>
                <a:gd name="T13" fmla="*/ 74 h 149"/>
                <a:gd name="T14" fmla="*/ 70 w 137"/>
                <a:gd name="T15" fmla="*/ 38 h 149"/>
                <a:gd name="T16" fmla="*/ 95 w 137"/>
                <a:gd name="T17" fmla="*/ 74 h 149"/>
                <a:gd name="T18" fmla="*/ 70 w 137"/>
                <a:gd name="T19" fmla="*/ 11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49">
                  <a:moveTo>
                    <a:pt x="69" y="0"/>
                  </a:moveTo>
                  <a:cubicBezTo>
                    <a:pt x="31" y="0"/>
                    <a:pt x="0" y="33"/>
                    <a:pt x="0" y="74"/>
                  </a:cubicBezTo>
                  <a:cubicBezTo>
                    <a:pt x="0" y="115"/>
                    <a:pt x="31" y="149"/>
                    <a:pt x="69" y="149"/>
                  </a:cubicBezTo>
                  <a:cubicBezTo>
                    <a:pt x="106" y="149"/>
                    <a:pt x="137" y="115"/>
                    <a:pt x="137" y="74"/>
                  </a:cubicBezTo>
                  <a:cubicBezTo>
                    <a:pt x="137" y="33"/>
                    <a:pt x="106" y="0"/>
                    <a:pt x="69" y="0"/>
                  </a:cubicBezTo>
                  <a:close/>
                  <a:moveTo>
                    <a:pt x="70" y="111"/>
                  </a:moveTo>
                  <a:cubicBezTo>
                    <a:pt x="56" y="111"/>
                    <a:pt x="45" y="95"/>
                    <a:pt x="45" y="74"/>
                  </a:cubicBezTo>
                  <a:cubicBezTo>
                    <a:pt x="45" y="54"/>
                    <a:pt x="56" y="38"/>
                    <a:pt x="70" y="38"/>
                  </a:cubicBezTo>
                  <a:cubicBezTo>
                    <a:pt x="83" y="38"/>
                    <a:pt x="95" y="54"/>
                    <a:pt x="95" y="74"/>
                  </a:cubicBezTo>
                  <a:cubicBezTo>
                    <a:pt x="95" y="95"/>
                    <a:pt x="83" y="111"/>
                    <a:pt x="70" y="111"/>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9" name="Freeform 28"/>
            <p:cNvSpPr>
              <a:spLocks/>
            </p:cNvSpPr>
            <p:nvPr/>
          </p:nvSpPr>
          <p:spPr bwMode="auto">
            <a:xfrm>
              <a:off x="4178134" y="6255236"/>
              <a:ext cx="131660" cy="162456"/>
            </a:xfrm>
            <a:custGeom>
              <a:avLst/>
              <a:gdLst>
                <a:gd name="T0" fmla="*/ 79 w 125"/>
                <a:gd name="T1" fmla="*/ 9 h 154"/>
                <a:gd name="T2" fmla="*/ 79 w 125"/>
                <a:gd name="T3" fmla="*/ 111 h 154"/>
                <a:gd name="T4" fmla="*/ 46 w 125"/>
                <a:gd name="T5" fmla="*/ 90 h 154"/>
                <a:gd name="T6" fmla="*/ 46 w 125"/>
                <a:gd name="T7" fmla="*/ 9 h 154"/>
                <a:gd name="T8" fmla="*/ 0 w 125"/>
                <a:gd name="T9" fmla="*/ 8 h 154"/>
                <a:gd name="T10" fmla="*/ 2 w 125"/>
                <a:gd name="T11" fmla="*/ 103 h 154"/>
                <a:gd name="T12" fmla="*/ 61 w 125"/>
                <a:gd name="T13" fmla="*/ 152 h 154"/>
                <a:gd name="T14" fmla="*/ 125 w 125"/>
                <a:gd name="T15" fmla="*/ 143 h 154"/>
                <a:gd name="T16" fmla="*/ 125 w 125"/>
                <a:gd name="T17" fmla="*/ 9 h 154"/>
                <a:gd name="T18" fmla="*/ 79 w 125"/>
                <a:gd name="T19"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54">
                  <a:moveTo>
                    <a:pt x="79" y="9"/>
                  </a:moveTo>
                  <a:cubicBezTo>
                    <a:pt x="79" y="111"/>
                    <a:pt x="79" y="111"/>
                    <a:pt x="79" y="111"/>
                  </a:cubicBezTo>
                  <a:cubicBezTo>
                    <a:pt x="45" y="119"/>
                    <a:pt x="46" y="90"/>
                    <a:pt x="46" y="90"/>
                  </a:cubicBezTo>
                  <a:cubicBezTo>
                    <a:pt x="46" y="9"/>
                    <a:pt x="46" y="9"/>
                    <a:pt x="46" y="9"/>
                  </a:cubicBezTo>
                  <a:cubicBezTo>
                    <a:pt x="25" y="3"/>
                    <a:pt x="0" y="8"/>
                    <a:pt x="0" y="8"/>
                  </a:cubicBezTo>
                  <a:cubicBezTo>
                    <a:pt x="2" y="103"/>
                    <a:pt x="2" y="103"/>
                    <a:pt x="2" y="103"/>
                  </a:cubicBezTo>
                  <a:cubicBezTo>
                    <a:pt x="5" y="154"/>
                    <a:pt x="61" y="152"/>
                    <a:pt x="61" y="152"/>
                  </a:cubicBezTo>
                  <a:cubicBezTo>
                    <a:pt x="94" y="154"/>
                    <a:pt x="125" y="143"/>
                    <a:pt x="125" y="143"/>
                  </a:cubicBezTo>
                  <a:cubicBezTo>
                    <a:pt x="125" y="9"/>
                    <a:pt x="125" y="9"/>
                    <a:pt x="125" y="9"/>
                  </a:cubicBezTo>
                  <a:cubicBezTo>
                    <a:pt x="98" y="0"/>
                    <a:pt x="79" y="9"/>
                    <a:pt x="79" y="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0" name="Freeform 29"/>
            <p:cNvSpPr>
              <a:spLocks/>
            </p:cNvSpPr>
            <p:nvPr/>
          </p:nvSpPr>
          <p:spPr bwMode="auto">
            <a:xfrm>
              <a:off x="4506170" y="6258361"/>
              <a:ext cx="137016" cy="162456"/>
            </a:xfrm>
            <a:custGeom>
              <a:avLst/>
              <a:gdLst>
                <a:gd name="T0" fmla="*/ 85 w 130"/>
                <a:gd name="T1" fmla="*/ 6 h 154"/>
                <a:gd name="T2" fmla="*/ 85 w 130"/>
                <a:gd name="T3" fmla="*/ 53 h 154"/>
                <a:gd name="T4" fmla="*/ 45 w 130"/>
                <a:gd name="T5" fmla="*/ 53 h 154"/>
                <a:gd name="T6" fmla="*/ 45 w 130"/>
                <a:gd name="T7" fmla="*/ 5 h 154"/>
                <a:gd name="T8" fmla="*/ 0 w 130"/>
                <a:gd name="T9" fmla="*/ 5 h 154"/>
                <a:gd name="T10" fmla="*/ 0 w 130"/>
                <a:gd name="T11" fmla="*/ 145 h 154"/>
                <a:gd name="T12" fmla="*/ 45 w 130"/>
                <a:gd name="T13" fmla="*/ 145 h 154"/>
                <a:gd name="T14" fmla="*/ 45 w 130"/>
                <a:gd name="T15" fmla="*/ 95 h 154"/>
                <a:gd name="T16" fmla="*/ 86 w 130"/>
                <a:gd name="T17" fmla="*/ 95 h 154"/>
                <a:gd name="T18" fmla="*/ 86 w 130"/>
                <a:gd name="T19" fmla="*/ 145 h 154"/>
                <a:gd name="T20" fmla="*/ 130 w 130"/>
                <a:gd name="T21" fmla="*/ 144 h 154"/>
                <a:gd name="T22" fmla="*/ 130 w 130"/>
                <a:gd name="T23" fmla="*/ 6 h 154"/>
                <a:gd name="T24" fmla="*/ 85 w 130"/>
                <a:gd name="T25"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54">
                  <a:moveTo>
                    <a:pt x="85" y="6"/>
                  </a:moveTo>
                  <a:cubicBezTo>
                    <a:pt x="85" y="53"/>
                    <a:pt x="85" y="53"/>
                    <a:pt x="85" y="53"/>
                  </a:cubicBezTo>
                  <a:cubicBezTo>
                    <a:pt x="45" y="53"/>
                    <a:pt x="45" y="53"/>
                    <a:pt x="45" y="53"/>
                  </a:cubicBezTo>
                  <a:cubicBezTo>
                    <a:pt x="45" y="5"/>
                    <a:pt x="45" y="5"/>
                    <a:pt x="45" y="5"/>
                  </a:cubicBezTo>
                  <a:cubicBezTo>
                    <a:pt x="24" y="0"/>
                    <a:pt x="0" y="5"/>
                    <a:pt x="0" y="5"/>
                  </a:cubicBezTo>
                  <a:cubicBezTo>
                    <a:pt x="0" y="145"/>
                    <a:pt x="0" y="145"/>
                    <a:pt x="0" y="145"/>
                  </a:cubicBezTo>
                  <a:cubicBezTo>
                    <a:pt x="24" y="154"/>
                    <a:pt x="45" y="145"/>
                    <a:pt x="45" y="145"/>
                  </a:cubicBezTo>
                  <a:cubicBezTo>
                    <a:pt x="45" y="95"/>
                    <a:pt x="45" y="95"/>
                    <a:pt x="45" y="95"/>
                  </a:cubicBezTo>
                  <a:cubicBezTo>
                    <a:pt x="86" y="95"/>
                    <a:pt x="86" y="95"/>
                    <a:pt x="86" y="95"/>
                  </a:cubicBezTo>
                  <a:cubicBezTo>
                    <a:pt x="86" y="145"/>
                    <a:pt x="86" y="145"/>
                    <a:pt x="86" y="145"/>
                  </a:cubicBezTo>
                  <a:cubicBezTo>
                    <a:pt x="103" y="153"/>
                    <a:pt x="130" y="144"/>
                    <a:pt x="130" y="144"/>
                  </a:cubicBezTo>
                  <a:cubicBezTo>
                    <a:pt x="130" y="6"/>
                    <a:pt x="130" y="6"/>
                    <a:pt x="130" y="6"/>
                  </a:cubicBezTo>
                  <a:cubicBezTo>
                    <a:pt x="111" y="0"/>
                    <a:pt x="85" y="6"/>
                    <a:pt x="85" y="6"/>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1" name="Freeform 30"/>
            <p:cNvSpPr>
              <a:spLocks noEditPoints="1"/>
            </p:cNvSpPr>
            <p:nvPr/>
          </p:nvSpPr>
          <p:spPr bwMode="auto">
            <a:xfrm>
              <a:off x="4691387" y="6259699"/>
              <a:ext cx="143711" cy="181201"/>
            </a:xfrm>
            <a:custGeom>
              <a:avLst/>
              <a:gdLst>
                <a:gd name="T0" fmla="*/ 104 w 136"/>
                <a:gd name="T1" fmla="*/ 71 h 172"/>
                <a:gd name="T2" fmla="*/ 120 w 136"/>
                <a:gd name="T3" fmla="*/ 35 h 172"/>
                <a:gd name="T4" fmla="*/ 71 w 136"/>
                <a:gd name="T5" fmla="*/ 2 h 172"/>
                <a:gd name="T6" fmla="*/ 0 w 136"/>
                <a:gd name="T7" fmla="*/ 6 h 172"/>
                <a:gd name="T8" fmla="*/ 0 w 136"/>
                <a:gd name="T9" fmla="*/ 144 h 172"/>
                <a:gd name="T10" fmla="*/ 128 w 136"/>
                <a:gd name="T11" fmla="*/ 109 h 172"/>
                <a:gd name="T12" fmla="*/ 104 w 136"/>
                <a:gd name="T13" fmla="*/ 71 h 172"/>
                <a:gd name="T14" fmla="*/ 45 w 136"/>
                <a:gd name="T15" fmla="*/ 32 h 172"/>
                <a:gd name="T16" fmla="*/ 75 w 136"/>
                <a:gd name="T17" fmla="*/ 45 h 172"/>
                <a:gd name="T18" fmla="*/ 45 w 136"/>
                <a:gd name="T19" fmla="*/ 58 h 172"/>
                <a:gd name="T20" fmla="*/ 45 w 136"/>
                <a:gd name="T21" fmla="*/ 32 h 172"/>
                <a:gd name="T22" fmla="*/ 80 w 136"/>
                <a:gd name="T23" fmla="*/ 102 h 172"/>
                <a:gd name="T24" fmla="*/ 45 w 136"/>
                <a:gd name="T25" fmla="*/ 115 h 172"/>
                <a:gd name="T26" fmla="*/ 45 w 136"/>
                <a:gd name="T27" fmla="*/ 87 h 172"/>
                <a:gd name="T28" fmla="*/ 80 w 136"/>
                <a:gd name="T29"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72">
                  <a:moveTo>
                    <a:pt x="104" y="71"/>
                  </a:moveTo>
                  <a:cubicBezTo>
                    <a:pt x="104" y="71"/>
                    <a:pt x="122" y="59"/>
                    <a:pt x="120" y="35"/>
                  </a:cubicBezTo>
                  <a:cubicBezTo>
                    <a:pt x="120" y="35"/>
                    <a:pt x="117" y="5"/>
                    <a:pt x="71" y="2"/>
                  </a:cubicBezTo>
                  <a:cubicBezTo>
                    <a:pt x="71" y="2"/>
                    <a:pt x="14" y="0"/>
                    <a:pt x="0" y="6"/>
                  </a:cubicBezTo>
                  <a:cubicBezTo>
                    <a:pt x="0" y="144"/>
                    <a:pt x="0" y="144"/>
                    <a:pt x="0" y="144"/>
                  </a:cubicBezTo>
                  <a:cubicBezTo>
                    <a:pt x="0" y="144"/>
                    <a:pt x="119" y="172"/>
                    <a:pt x="128" y="109"/>
                  </a:cubicBezTo>
                  <a:cubicBezTo>
                    <a:pt x="128" y="109"/>
                    <a:pt x="136" y="86"/>
                    <a:pt x="104" y="71"/>
                  </a:cubicBezTo>
                  <a:close/>
                  <a:moveTo>
                    <a:pt x="45" y="32"/>
                  </a:moveTo>
                  <a:cubicBezTo>
                    <a:pt x="78" y="29"/>
                    <a:pt x="75" y="45"/>
                    <a:pt x="75" y="45"/>
                  </a:cubicBezTo>
                  <a:cubicBezTo>
                    <a:pt x="76" y="64"/>
                    <a:pt x="45" y="58"/>
                    <a:pt x="45" y="58"/>
                  </a:cubicBezTo>
                  <a:lnTo>
                    <a:pt x="45" y="32"/>
                  </a:lnTo>
                  <a:close/>
                  <a:moveTo>
                    <a:pt x="80" y="102"/>
                  </a:moveTo>
                  <a:cubicBezTo>
                    <a:pt x="79" y="122"/>
                    <a:pt x="45" y="115"/>
                    <a:pt x="45" y="115"/>
                  </a:cubicBezTo>
                  <a:cubicBezTo>
                    <a:pt x="45" y="87"/>
                    <a:pt x="45" y="87"/>
                    <a:pt x="45" y="87"/>
                  </a:cubicBezTo>
                  <a:cubicBezTo>
                    <a:pt x="85" y="83"/>
                    <a:pt x="80" y="102"/>
                    <a:pt x="80" y="102"/>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2" name="Freeform 31"/>
            <p:cNvSpPr>
              <a:spLocks noEditPoints="1"/>
            </p:cNvSpPr>
            <p:nvPr/>
          </p:nvSpPr>
          <p:spPr bwMode="auto">
            <a:xfrm>
              <a:off x="4856967" y="6257468"/>
              <a:ext cx="128536" cy="160224"/>
            </a:xfrm>
            <a:custGeom>
              <a:avLst/>
              <a:gdLst>
                <a:gd name="T0" fmla="*/ 75 w 122"/>
                <a:gd name="T1" fmla="*/ 3 h 152"/>
                <a:gd name="T2" fmla="*/ 10 w 122"/>
                <a:gd name="T3" fmla="*/ 12 h 152"/>
                <a:gd name="T4" fmla="*/ 20 w 122"/>
                <a:gd name="T5" fmla="*/ 45 h 152"/>
                <a:gd name="T6" fmla="*/ 79 w 122"/>
                <a:gd name="T7" fmla="*/ 55 h 152"/>
                <a:gd name="T8" fmla="*/ 45 w 122"/>
                <a:gd name="T9" fmla="*/ 57 h 152"/>
                <a:gd name="T10" fmla="*/ 1 w 122"/>
                <a:gd name="T11" fmla="*/ 106 h 152"/>
                <a:gd name="T12" fmla="*/ 54 w 122"/>
                <a:gd name="T13" fmla="*/ 149 h 152"/>
                <a:gd name="T14" fmla="*/ 122 w 122"/>
                <a:gd name="T15" fmla="*/ 141 h 152"/>
                <a:gd name="T16" fmla="*/ 122 w 122"/>
                <a:gd name="T17" fmla="*/ 55 h 152"/>
                <a:gd name="T18" fmla="*/ 75 w 122"/>
                <a:gd name="T19" fmla="*/ 3 h 152"/>
                <a:gd name="T20" fmla="*/ 80 w 122"/>
                <a:gd name="T21" fmla="*/ 116 h 152"/>
                <a:gd name="T22" fmla="*/ 58 w 122"/>
                <a:gd name="T23" fmla="*/ 116 h 152"/>
                <a:gd name="T24" fmla="*/ 41 w 122"/>
                <a:gd name="T25" fmla="*/ 100 h 152"/>
                <a:gd name="T26" fmla="*/ 58 w 122"/>
                <a:gd name="T27" fmla="*/ 86 h 152"/>
                <a:gd name="T28" fmla="*/ 80 w 122"/>
                <a:gd name="T29" fmla="*/ 86 h 152"/>
                <a:gd name="T30" fmla="*/ 80 w 122"/>
                <a:gd name="T31"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2">
                  <a:moveTo>
                    <a:pt x="75" y="3"/>
                  </a:moveTo>
                  <a:cubicBezTo>
                    <a:pt x="75" y="3"/>
                    <a:pt x="24" y="0"/>
                    <a:pt x="10" y="12"/>
                  </a:cubicBezTo>
                  <a:cubicBezTo>
                    <a:pt x="10" y="12"/>
                    <a:pt x="13" y="41"/>
                    <a:pt x="20" y="45"/>
                  </a:cubicBezTo>
                  <a:cubicBezTo>
                    <a:pt x="20" y="45"/>
                    <a:pt x="77" y="29"/>
                    <a:pt x="79" y="55"/>
                  </a:cubicBezTo>
                  <a:cubicBezTo>
                    <a:pt x="45" y="57"/>
                    <a:pt x="45" y="57"/>
                    <a:pt x="45" y="57"/>
                  </a:cubicBezTo>
                  <a:cubicBezTo>
                    <a:pt x="45" y="57"/>
                    <a:pt x="1" y="64"/>
                    <a:pt x="1" y="106"/>
                  </a:cubicBezTo>
                  <a:cubicBezTo>
                    <a:pt x="1" y="106"/>
                    <a:pt x="0" y="146"/>
                    <a:pt x="54" y="149"/>
                  </a:cubicBezTo>
                  <a:cubicBezTo>
                    <a:pt x="54" y="149"/>
                    <a:pt x="104" y="152"/>
                    <a:pt x="122" y="141"/>
                  </a:cubicBezTo>
                  <a:cubicBezTo>
                    <a:pt x="122" y="55"/>
                    <a:pt x="122" y="55"/>
                    <a:pt x="122" y="55"/>
                  </a:cubicBezTo>
                  <a:cubicBezTo>
                    <a:pt x="122" y="55"/>
                    <a:pt x="120" y="7"/>
                    <a:pt x="75" y="3"/>
                  </a:cubicBezTo>
                  <a:close/>
                  <a:moveTo>
                    <a:pt x="80" y="116"/>
                  </a:moveTo>
                  <a:cubicBezTo>
                    <a:pt x="58" y="116"/>
                    <a:pt x="58" y="116"/>
                    <a:pt x="58" y="116"/>
                  </a:cubicBezTo>
                  <a:cubicBezTo>
                    <a:pt x="58" y="116"/>
                    <a:pt x="42" y="115"/>
                    <a:pt x="41" y="100"/>
                  </a:cubicBezTo>
                  <a:cubicBezTo>
                    <a:pt x="41" y="100"/>
                    <a:pt x="43" y="87"/>
                    <a:pt x="58" y="86"/>
                  </a:cubicBezTo>
                  <a:cubicBezTo>
                    <a:pt x="80" y="86"/>
                    <a:pt x="80" y="86"/>
                    <a:pt x="80" y="86"/>
                  </a:cubicBezTo>
                  <a:lnTo>
                    <a:pt x="80" y="116"/>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3" name="Freeform 32"/>
            <p:cNvSpPr>
              <a:spLocks/>
            </p:cNvSpPr>
            <p:nvPr/>
          </p:nvSpPr>
          <p:spPr bwMode="auto">
            <a:xfrm>
              <a:off x="5020315" y="6260592"/>
              <a:ext cx="122288" cy="157100"/>
            </a:xfrm>
            <a:custGeom>
              <a:avLst/>
              <a:gdLst>
                <a:gd name="T0" fmla="*/ 68 w 116"/>
                <a:gd name="T1" fmla="*/ 55 h 149"/>
                <a:gd name="T2" fmla="*/ 49 w 116"/>
                <a:gd name="T3" fmla="*/ 43 h 149"/>
                <a:gd name="T4" fmla="*/ 98 w 116"/>
                <a:gd name="T5" fmla="*/ 45 h 149"/>
                <a:gd name="T6" fmla="*/ 109 w 116"/>
                <a:gd name="T7" fmla="*/ 8 h 149"/>
                <a:gd name="T8" fmla="*/ 61 w 116"/>
                <a:gd name="T9" fmla="*/ 0 h 149"/>
                <a:gd name="T10" fmla="*/ 4 w 116"/>
                <a:gd name="T11" fmla="*/ 46 h 149"/>
                <a:gd name="T12" fmla="*/ 55 w 116"/>
                <a:gd name="T13" fmla="*/ 92 h 149"/>
                <a:gd name="T14" fmla="*/ 67 w 116"/>
                <a:gd name="T15" fmla="*/ 102 h 149"/>
                <a:gd name="T16" fmla="*/ 12 w 116"/>
                <a:gd name="T17" fmla="*/ 101 h 149"/>
                <a:gd name="T18" fmla="*/ 1 w 116"/>
                <a:gd name="T19" fmla="*/ 139 h 149"/>
                <a:gd name="T20" fmla="*/ 48 w 116"/>
                <a:gd name="T21" fmla="*/ 148 h 149"/>
                <a:gd name="T22" fmla="*/ 113 w 116"/>
                <a:gd name="T23" fmla="*/ 100 h 149"/>
                <a:gd name="T24" fmla="*/ 68 w 116"/>
                <a:gd name="T25"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49">
                  <a:moveTo>
                    <a:pt x="68" y="55"/>
                  </a:moveTo>
                  <a:cubicBezTo>
                    <a:pt x="46" y="52"/>
                    <a:pt x="49" y="43"/>
                    <a:pt x="49" y="43"/>
                  </a:cubicBezTo>
                  <a:cubicBezTo>
                    <a:pt x="51" y="28"/>
                    <a:pt x="98" y="45"/>
                    <a:pt x="98" y="45"/>
                  </a:cubicBezTo>
                  <a:cubicBezTo>
                    <a:pt x="104" y="40"/>
                    <a:pt x="109" y="8"/>
                    <a:pt x="109" y="8"/>
                  </a:cubicBezTo>
                  <a:cubicBezTo>
                    <a:pt x="97" y="3"/>
                    <a:pt x="61" y="0"/>
                    <a:pt x="61" y="0"/>
                  </a:cubicBezTo>
                  <a:cubicBezTo>
                    <a:pt x="0" y="2"/>
                    <a:pt x="4" y="46"/>
                    <a:pt x="4" y="46"/>
                  </a:cubicBezTo>
                  <a:cubicBezTo>
                    <a:pt x="0" y="86"/>
                    <a:pt x="55" y="92"/>
                    <a:pt x="55" y="92"/>
                  </a:cubicBezTo>
                  <a:cubicBezTo>
                    <a:pt x="70" y="95"/>
                    <a:pt x="67" y="102"/>
                    <a:pt x="67" y="102"/>
                  </a:cubicBezTo>
                  <a:cubicBezTo>
                    <a:pt x="66" y="122"/>
                    <a:pt x="12" y="101"/>
                    <a:pt x="12" y="101"/>
                  </a:cubicBezTo>
                  <a:cubicBezTo>
                    <a:pt x="4" y="106"/>
                    <a:pt x="1" y="139"/>
                    <a:pt x="1" y="139"/>
                  </a:cubicBezTo>
                  <a:cubicBezTo>
                    <a:pt x="8" y="145"/>
                    <a:pt x="48" y="148"/>
                    <a:pt x="48" y="148"/>
                  </a:cubicBezTo>
                  <a:cubicBezTo>
                    <a:pt x="112" y="149"/>
                    <a:pt x="113" y="100"/>
                    <a:pt x="113" y="100"/>
                  </a:cubicBezTo>
                  <a:cubicBezTo>
                    <a:pt x="116" y="57"/>
                    <a:pt x="68" y="55"/>
                    <a:pt x="68" y="55"/>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4" name="Freeform 33"/>
            <p:cNvSpPr>
              <a:spLocks noEditPoints="1"/>
            </p:cNvSpPr>
            <p:nvPr/>
          </p:nvSpPr>
          <p:spPr bwMode="auto">
            <a:xfrm>
              <a:off x="5168043" y="6252112"/>
              <a:ext cx="159331" cy="167811"/>
            </a:xfrm>
            <a:custGeom>
              <a:avLst/>
              <a:gdLst>
                <a:gd name="T0" fmla="*/ 75 w 151"/>
                <a:gd name="T1" fmla="*/ 8 h 159"/>
                <a:gd name="T2" fmla="*/ 4 w 151"/>
                <a:gd name="T3" fmla="*/ 85 h 159"/>
                <a:gd name="T4" fmla="*/ 77 w 151"/>
                <a:gd name="T5" fmla="*/ 157 h 159"/>
                <a:gd name="T6" fmla="*/ 126 w 151"/>
                <a:gd name="T7" fmla="*/ 147 h 159"/>
                <a:gd name="T8" fmla="*/ 116 w 151"/>
                <a:gd name="T9" fmla="*/ 109 h 159"/>
                <a:gd name="T10" fmla="*/ 49 w 151"/>
                <a:gd name="T11" fmla="*/ 96 h 159"/>
                <a:gd name="T12" fmla="*/ 132 w 151"/>
                <a:gd name="T13" fmla="*/ 96 h 159"/>
                <a:gd name="T14" fmla="*/ 75 w 151"/>
                <a:gd name="T15" fmla="*/ 8 h 159"/>
                <a:gd name="T16" fmla="*/ 93 w 151"/>
                <a:gd name="T17" fmla="*/ 65 h 159"/>
                <a:gd name="T18" fmla="*/ 48 w 151"/>
                <a:gd name="T19" fmla="*/ 65 h 159"/>
                <a:gd name="T20" fmla="*/ 72 w 151"/>
                <a:gd name="T21" fmla="*/ 43 h 159"/>
                <a:gd name="T22" fmla="*/ 93 w 151"/>
                <a:gd name="T23" fmla="*/ 63 h 159"/>
                <a:gd name="T24" fmla="*/ 93 w 151"/>
                <a:gd name="T25"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9">
                  <a:moveTo>
                    <a:pt x="75" y="8"/>
                  </a:moveTo>
                  <a:cubicBezTo>
                    <a:pt x="75" y="8"/>
                    <a:pt x="7" y="0"/>
                    <a:pt x="4" y="85"/>
                  </a:cubicBezTo>
                  <a:cubicBezTo>
                    <a:pt x="4" y="85"/>
                    <a:pt x="0" y="156"/>
                    <a:pt x="77" y="157"/>
                  </a:cubicBezTo>
                  <a:cubicBezTo>
                    <a:pt x="77" y="157"/>
                    <a:pt x="100" y="159"/>
                    <a:pt x="126" y="147"/>
                  </a:cubicBezTo>
                  <a:cubicBezTo>
                    <a:pt x="129" y="145"/>
                    <a:pt x="121" y="117"/>
                    <a:pt x="116" y="109"/>
                  </a:cubicBezTo>
                  <a:cubicBezTo>
                    <a:pt x="116" y="109"/>
                    <a:pt x="57" y="132"/>
                    <a:pt x="49" y="96"/>
                  </a:cubicBezTo>
                  <a:cubicBezTo>
                    <a:pt x="132" y="96"/>
                    <a:pt x="132" y="96"/>
                    <a:pt x="132" y="96"/>
                  </a:cubicBezTo>
                  <a:cubicBezTo>
                    <a:pt x="132" y="96"/>
                    <a:pt x="151" y="15"/>
                    <a:pt x="75" y="8"/>
                  </a:cubicBezTo>
                  <a:close/>
                  <a:moveTo>
                    <a:pt x="93" y="65"/>
                  </a:moveTo>
                  <a:cubicBezTo>
                    <a:pt x="48" y="65"/>
                    <a:pt x="48" y="65"/>
                    <a:pt x="48" y="65"/>
                  </a:cubicBezTo>
                  <a:cubicBezTo>
                    <a:pt x="48" y="65"/>
                    <a:pt x="51" y="43"/>
                    <a:pt x="72" y="43"/>
                  </a:cubicBezTo>
                  <a:cubicBezTo>
                    <a:pt x="72" y="43"/>
                    <a:pt x="88" y="43"/>
                    <a:pt x="93" y="63"/>
                  </a:cubicBezTo>
                  <a:lnTo>
                    <a:pt x="93" y="65"/>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Tree>
    <p:extLst>
      <p:ext uri="{BB962C8B-B14F-4D97-AF65-F5344CB8AC3E}">
        <p14:creationId xmlns:p14="http://schemas.microsoft.com/office/powerpoint/2010/main" val="104688240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x-none" smtClean="0"/>
              <a:t>Click to edit Master title style</a:t>
            </a:r>
            <a:endParaRPr lang="en-US" dirty="0"/>
          </a:p>
        </p:txBody>
      </p:sp>
    </p:spTree>
    <p:extLst>
      <p:ext uri="{BB962C8B-B14F-4D97-AF65-F5344CB8AC3E}">
        <p14:creationId xmlns:p14="http://schemas.microsoft.com/office/powerpoint/2010/main" val="254632387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x-none"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grpSp>
        <p:nvGrpSpPr>
          <p:cNvPr id="14" name="Group 13"/>
          <p:cNvGrpSpPr/>
          <p:nvPr/>
        </p:nvGrpSpPr>
        <p:grpSpPr>
          <a:xfrm>
            <a:off x="4115017" y="6477000"/>
            <a:ext cx="913966" cy="144183"/>
            <a:chOff x="3816626" y="6202572"/>
            <a:chExt cx="1510748" cy="238328"/>
          </a:xfrm>
          <a:solidFill>
            <a:schemeClr val="bg1">
              <a:lumMod val="50000"/>
            </a:schemeClr>
          </a:solidFill>
        </p:grpSpPr>
        <p:sp>
          <p:nvSpPr>
            <p:cNvPr id="15" name="Freeform 6"/>
            <p:cNvSpPr>
              <a:spLocks/>
            </p:cNvSpPr>
            <p:nvPr/>
          </p:nvSpPr>
          <p:spPr bwMode="auto">
            <a:xfrm>
              <a:off x="3816626" y="6202572"/>
              <a:ext cx="157100" cy="216013"/>
            </a:xfrm>
            <a:custGeom>
              <a:avLst/>
              <a:gdLst>
                <a:gd name="T0" fmla="*/ 102 w 149"/>
                <a:gd name="T1" fmla="*/ 159 h 205"/>
                <a:gd name="T2" fmla="*/ 54 w 149"/>
                <a:gd name="T3" fmla="*/ 103 h 205"/>
                <a:gd name="T4" fmla="*/ 100 w 149"/>
                <a:gd name="T5" fmla="*/ 42 h 205"/>
                <a:gd name="T6" fmla="*/ 135 w 149"/>
                <a:gd name="T7" fmla="*/ 49 h 205"/>
                <a:gd name="T8" fmla="*/ 146 w 149"/>
                <a:gd name="T9" fmla="*/ 10 h 205"/>
                <a:gd name="T10" fmla="*/ 98 w 149"/>
                <a:gd name="T11" fmla="*/ 0 h 205"/>
                <a:gd name="T12" fmla="*/ 3 w 149"/>
                <a:gd name="T13" fmla="*/ 102 h 205"/>
                <a:gd name="T14" fmla="*/ 90 w 149"/>
                <a:gd name="T15" fmla="*/ 202 h 205"/>
                <a:gd name="T16" fmla="*/ 149 w 149"/>
                <a:gd name="T17" fmla="*/ 192 h 205"/>
                <a:gd name="T18" fmla="*/ 137 w 149"/>
                <a:gd name="T19" fmla="*/ 153 h 205"/>
                <a:gd name="T20" fmla="*/ 102 w 149"/>
                <a:gd name="T21" fmla="*/ 15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205">
                  <a:moveTo>
                    <a:pt x="102" y="159"/>
                  </a:moveTo>
                  <a:cubicBezTo>
                    <a:pt x="50" y="161"/>
                    <a:pt x="54" y="103"/>
                    <a:pt x="54" y="103"/>
                  </a:cubicBezTo>
                  <a:cubicBezTo>
                    <a:pt x="52" y="39"/>
                    <a:pt x="100" y="42"/>
                    <a:pt x="100" y="42"/>
                  </a:cubicBezTo>
                  <a:cubicBezTo>
                    <a:pt x="113" y="42"/>
                    <a:pt x="135" y="49"/>
                    <a:pt x="135" y="49"/>
                  </a:cubicBezTo>
                  <a:cubicBezTo>
                    <a:pt x="141" y="43"/>
                    <a:pt x="146" y="10"/>
                    <a:pt x="146" y="10"/>
                  </a:cubicBezTo>
                  <a:cubicBezTo>
                    <a:pt x="129" y="1"/>
                    <a:pt x="98" y="0"/>
                    <a:pt x="98" y="0"/>
                  </a:cubicBezTo>
                  <a:cubicBezTo>
                    <a:pt x="0" y="0"/>
                    <a:pt x="3" y="102"/>
                    <a:pt x="3" y="102"/>
                  </a:cubicBezTo>
                  <a:cubicBezTo>
                    <a:pt x="5" y="205"/>
                    <a:pt x="90" y="202"/>
                    <a:pt x="90" y="202"/>
                  </a:cubicBezTo>
                  <a:cubicBezTo>
                    <a:pt x="129" y="204"/>
                    <a:pt x="149" y="192"/>
                    <a:pt x="149" y="192"/>
                  </a:cubicBezTo>
                  <a:cubicBezTo>
                    <a:pt x="148" y="184"/>
                    <a:pt x="137" y="153"/>
                    <a:pt x="137" y="153"/>
                  </a:cubicBezTo>
                  <a:cubicBezTo>
                    <a:pt x="122" y="159"/>
                    <a:pt x="102" y="159"/>
                    <a:pt x="102" y="15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6" name="Freeform 15"/>
            <p:cNvSpPr>
              <a:spLocks/>
            </p:cNvSpPr>
            <p:nvPr/>
          </p:nvSpPr>
          <p:spPr bwMode="auto">
            <a:xfrm>
              <a:off x="4346838" y="6261485"/>
              <a:ext cx="125412" cy="155315"/>
            </a:xfrm>
            <a:custGeom>
              <a:avLst/>
              <a:gdLst>
                <a:gd name="T0" fmla="*/ 82 w 119"/>
                <a:gd name="T1" fmla="*/ 108 h 147"/>
                <a:gd name="T2" fmla="*/ 49 w 119"/>
                <a:gd name="T3" fmla="*/ 73 h 147"/>
                <a:gd name="T4" fmla="*/ 81 w 119"/>
                <a:gd name="T5" fmla="*/ 39 h 147"/>
                <a:gd name="T6" fmla="*/ 107 w 119"/>
                <a:gd name="T7" fmla="*/ 43 h 147"/>
                <a:gd name="T8" fmla="*/ 117 w 119"/>
                <a:gd name="T9" fmla="*/ 8 h 147"/>
                <a:gd name="T10" fmla="*/ 78 w 119"/>
                <a:gd name="T11" fmla="*/ 0 h 147"/>
                <a:gd name="T12" fmla="*/ 3 w 119"/>
                <a:gd name="T13" fmla="*/ 75 h 147"/>
                <a:gd name="T14" fmla="*/ 72 w 119"/>
                <a:gd name="T15" fmla="*/ 146 h 147"/>
                <a:gd name="T16" fmla="*/ 119 w 119"/>
                <a:gd name="T17" fmla="*/ 135 h 147"/>
                <a:gd name="T18" fmla="*/ 108 w 119"/>
                <a:gd name="T19" fmla="*/ 102 h 147"/>
                <a:gd name="T20" fmla="*/ 82 w 119"/>
                <a:gd name="T21" fmla="*/ 10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7">
                  <a:moveTo>
                    <a:pt x="82" y="108"/>
                  </a:moveTo>
                  <a:cubicBezTo>
                    <a:pt x="46" y="111"/>
                    <a:pt x="49" y="73"/>
                    <a:pt x="49" y="73"/>
                  </a:cubicBezTo>
                  <a:cubicBezTo>
                    <a:pt x="49" y="33"/>
                    <a:pt x="81" y="39"/>
                    <a:pt x="81" y="39"/>
                  </a:cubicBezTo>
                  <a:cubicBezTo>
                    <a:pt x="91" y="39"/>
                    <a:pt x="107" y="43"/>
                    <a:pt x="107" y="43"/>
                  </a:cubicBezTo>
                  <a:cubicBezTo>
                    <a:pt x="112" y="38"/>
                    <a:pt x="117" y="8"/>
                    <a:pt x="117" y="8"/>
                  </a:cubicBezTo>
                  <a:cubicBezTo>
                    <a:pt x="103" y="2"/>
                    <a:pt x="78" y="0"/>
                    <a:pt x="78" y="0"/>
                  </a:cubicBezTo>
                  <a:cubicBezTo>
                    <a:pt x="0" y="0"/>
                    <a:pt x="3" y="75"/>
                    <a:pt x="3" y="75"/>
                  </a:cubicBezTo>
                  <a:cubicBezTo>
                    <a:pt x="4" y="146"/>
                    <a:pt x="72" y="146"/>
                    <a:pt x="72" y="146"/>
                  </a:cubicBezTo>
                  <a:cubicBezTo>
                    <a:pt x="103" y="147"/>
                    <a:pt x="119" y="135"/>
                    <a:pt x="119" y="135"/>
                  </a:cubicBezTo>
                  <a:cubicBezTo>
                    <a:pt x="118" y="130"/>
                    <a:pt x="108" y="102"/>
                    <a:pt x="108" y="102"/>
                  </a:cubicBezTo>
                  <a:cubicBezTo>
                    <a:pt x="96" y="106"/>
                    <a:pt x="82" y="108"/>
                    <a:pt x="82" y="108"/>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7" name="Freeform 16"/>
            <p:cNvSpPr>
              <a:spLocks noEditPoints="1"/>
            </p:cNvSpPr>
            <p:nvPr/>
          </p:nvSpPr>
          <p:spPr bwMode="auto">
            <a:xfrm>
              <a:off x="3993363" y="6260592"/>
              <a:ext cx="144603" cy="157100"/>
            </a:xfrm>
            <a:custGeom>
              <a:avLst/>
              <a:gdLst>
                <a:gd name="T0" fmla="*/ 69 w 137"/>
                <a:gd name="T1" fmla="*/ 0 h 149"/>
                <a:gd name="T2" fmla="*/ 0 w 137"/>
                <a:gd name="T3" fmla="*/ 74 h 149"/>
                <a:gd name="T4" fmla="*/ 69 w 137"/>
                <a:gd name="T5" fmla="*/ 149 h 149"/>
                <a:gd name="T6" fmla="*/ 137 w 137"/>
                <a:gd name="T7" fmla="*/ 74 h 149"/>
                <a:gd name="T8" fmla="*/ 69 w 137"/>
                <a:gd name="T9" fmla="*/ 0 h 149"/>
                <a:gd name="T10" fmla="*/ 70 w 137"/>
                <a:gd name="T11" fmla="*/ 111 h 149"/>
                <a:gd name="T12" fmla="*/ 45 w 137"/>
                <a:gd name="T13" fmla="*/ 74 h 149"/>
                <a:gd name="T14" fmla="*/ 70 w 137"/>
                <a:gd name="T15" fmla="*/ 38 h 149"/>
                <a:gd name="T16" fmla="*/ 95 w 137"/>
                <a:gd name="T17" fmla="*/ 74 h 149"/>
                <a:gd name="T18" fmla="*/ 70 w 137"/>
                <a:gd name="T19" fmla="*/ 11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49">
                  <a:moveTo>
                    <a:pt x="69" y="0"/>
                  </a:moveTo>
                  <a:cubicBezTo>
                    <a:pt x="31" y="0"/>
                    <a:pt x="0" y="33"/>
                    <a:pt x="0" y="74"/>
                  </a:cubicBezTo>
                  <a:cubicBezTo>
                    <a:pt x="0" y="115"/>
                    <a:pt x="31" y="149"/>
                    <a:pt x="69" y="149"/>
                  </a:cubicBezTo>
                  <a:cubicBezTo>
                    <a:pt x="106" y="149"/>
                    <a:pt x="137" y="115"/>
                    <a:pt x="137" y="74"/>
                  </a:cubicBezTo>
                  <a:cubicBezTo>
                    <a:pt x="137" y="33"/>
                    <a:pt x="106" y="0"/>
                    <a:pt x="69" y="0"/>
                  </a:cubicBezTo>
                  <a:close/>
                  <a:moveTo>
                    <a:pt x="70" y="111"/>
                  </a:moveTo>
                  <a:cubicBezTo>
                    <a:pt x="56" y="111"/>
                    <a:pt x="45" y="95"/>
                    <a:pt x="45" y="74"/>
                  </a:cubicBezTo>
                  <a:cubicBezTo>
                    <a:pt x="45" y="54"/>
                    <a:pt x="56" y="38"/>
                    <a:pt x="70" y="38"/>
                  </a:cubicBezTo>
                  <a:cubicBezTo>
                    <a:pt x="83" y="38"/>
                    <a:pt x="95" y="54"/>
                    <a:pt x="95" y="74"/>
                  </a:cubicBezTo>
                  <a:cubicBezTo>
                    <a:pt x="95" y="95"/>
                    <a:pt x="83" y="111"/>
                    <a:pt x="70" y="111"/>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8" name="Freeform 17"/>
            <p:cNvSpPr>
              <a:spLocks/>
            </p:cNvSpPr>
            <p:nvPr/>
          </p:nvSpPr>
          <p:spPr bwMode="auto">
            <a:xfrm>
              <a:off x="4178134" y="6255236"/>
              <a:ext cx="131660" cy="162456"/>
            </a:xfrm>
            <a:custGeom>
              <a:avLst/>
              <a:gdLst>
                <a:gd name="T0" fmla="*/ 79 w 125"/>
                <a:gd name="T1" fmla="*/ 9 h 154"/>
                <a:gd name="T2" fmla="*/ 79 w 125"/>
                <a:gd name="T3" fmla="*/ 111 h 154"/>
                <a:gd name="T4" fmla="*/ 46 w 125"/>
                <a:gd name="T5" fmla="*/ 90 h 154"/>
                <a:gd name="T6" fmla="*/ 46 w 125"/>
                <a:gd name="T7" fmla="*/ 9 h 154"/>
                <a:gd name="T8" fmla="*/ 0 w 125"/>
                <a:gd name="T9" fmla="*/ 8 h 154"/>
                <a:gd name="T10" fmla="*/ 2 w 125"/>
                <a:gd name="T11" fmla="*/ 103 h 154"/>
                <a:gd name="T12" fmla="*/ 61 w 125"/>
                <a:gd name="T13" fmla="*/ 152 h 154"/>
                <a:gd name="T14" fmla="*/ 125 w 125"/>
                <a:gd name="T15" fmla="*/ 143 h 154"/>
                <a:gd name="T16" fmla="*/ 125 w 125"/>
                <a:gd name="T17" fmla="*/ 9 h 154"/>
                <a:gd name="T18" fmla="*/ 79 w 125"/>
                <a:gd name="T19"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54">
                  <a:moveTo>
                    <a:pt x="79" y="9"/>
                  </a:moveTo>
                  <a:cubicBezTo>
                    <a:pt x="79" y="111"/>
                    <a:pt x="79" y="111"/>
                    <a:pt x="79" y="111"/>
                  </a:cubicBezTo>
                  <a:cubicBezTo>
                    <a:pt x="45" y="119"/>
                    <a:pt x="46" y="90"/>
                    <a:pt x="46" y="90"/>
                  </a:cubicBezTo>
                  <a:cubicBezTo>
                    <a:pt x="46" y="9"/>
                    <a:pt x="46" y="9"/>
                    <a:pt x="46" y="9"/>
                  </a:cubicBezTo>
                  <a:cubicBezTo>
                    <a:pt x="25" y="3"/>
                    <a:pt x="0" y="8"/>
                    <a:pt x="0" y="8"/>
                  </a:cubicBezTo>
                  <a:cubicBezTo>
                    <a:pt x="2" y="103"/>
                    <a:pt x="2" y="103"/>
                    <a:pt x="2" y="103"/>
                  </a:cubicBezTo>
                  <a:cubicBezTo>
                    <a:pt x="5" y="154"/>
                    <a:pt x="61" y="152"/>
                    <a:pt x="61" y="152"/>
                  </a:cubicBezTo>
                  <a:cubicBezTo>
                    <a:pt x="94" y="154"/>
                    <a:pt x="125" y="143"/>
                    <a:pt x="125" y="143"/>
                  </a:cubicBezTo>
                  <a:cubicBezTo>
                    <a:pt x="125" y="9"/>
                    <a:pt x="125" y="9"/>
                    <a:pt x="125" y="9"/>
                  </a:cubicBezTo>
                  <a:cubicBezTo>
                    <a:pt x="98" y="0"/>
                    <a:pt x="79" y="9"/>
                    <a:pt x="79" y="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9" name="Freeform 18"/>
            <p:cNvSpPr>
              <a:spLocks/>
            </p:cNvSpPr>
            <p:nvPr/>
          </p:nvSpPr>
          <p:spPr bwMode="auto">
            <a:xfrm>
              <a:off x="4506170" y="6258361"/>
              <a:ext cx="137016" cy="162456"/>
            </a:xfrm>
            <a:custGeom>
              <a:avLst/>
              <a:gdLst>
                <a:gd name="T0" fmla="*/ 85 w 130"/>
                <a:gd name="T1" fmla="*/ 6 h 154"/>
                <a:gd name="T2" fmla="*/ 85 w 130"/>
                <a:gd name="T3" fmla="*/ 53 h 154"/>
                <a:gd name="T4" fmla="*/ 45 w 130"/>
                <a:gd name="T5" fmla="*/ 53 h 154"/>
                <a:gd name="T6" fmla="*/ 45 w 130"/>
                <a:gd name="T7" fmla="*/ 5 h 154"/>
                <a:gd name="T8" fmla="*/ 0 w 130"/>
                <a:gd name="T9" fmla="*/ 5 h 154"/>
                <a:gd name="T10" fmla="*/ 0 w 130"/>
                <a:gd name="T11" fmla="*/ 145 h 154"/>
                <a:gd name="T12" fmla="*/ 45 w 130"/>
                <a:gd name="T13" fmla="*/ 145 h 154"/>
                <a:gd name="T14" fmla="*/ 45 w 130"/>
                <a:gd name="T15" fmla="*/ 95 h 154"/>
                <a:gd name="T16" fmla="*/ 86 w 130"/>
                <a:gd name="T17" fmla="*/ 95 h 154"/>
                <a:gd name="T18" fmla="*/ 86 w 130"/>
                <a:gd name="T19" fmla="*/ 145 h 154"/>
                <a:gd name="T20" fmla="*/ 130 w 130"/>
                <a:gd name="T21" fmla="*/ 144 h 154"/>
                <a:gd name="T22" fmla="*/ 130 w 130"/>
                <a:gd name="T23" fmla="*/ 6 h 154"/>
                <a:gd name="T24" fmla="*/ 85 w 130"/>
                <a:gd name="T25"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54">
                  <a:moveTo>
                    <a:pt x="85" y="6"/>
                  </a:moveTo>
                  <a:cubicBezTo>
                    <a:pt x="85" y="53"/>
                    <a:pt x="85" y="53"/>
                    <a:pt x="85" y="53"/>
                  </a:cubicBezTo>
                  <a:cubicBezTo>
                    <a:pt x="45" y="53"/>
                    <a:pt x="45" y="53"/>
                    <a:pt x="45" y="53"/>
                  </a:cubicBezTo>
                  <a:cubicBezTo>
                    <a:pt x="45" y="5"/>
                    <a:pt x="45" y="5"/>
                    <a:pt x="45" y="5"/>
                  </a:cubicBezTo>
                  <a:cubicBezTo>
                    <a:pt x="24" y="0"/>
                    <a:pt x="0" y="5"/>
                    <a:pt x="0" y="5"/>
                  </a:cubicBezTo>
                  <a:cubicBezTo>
                    <a:pt x="0" y="145"/>
                    <a:pt x="0" y="145"/>
                    <a:pt x="0" y="145"/>
                  </a:cubicBezTo>
                  <a:cubicBezTo>
                    <a:pt x="24" y="154"/>
                    <a:pt x="45" y="145"/>
                    <a:pt x="45" y="145"/>
                  </a:cubicBezTo>
                  <a:cubicBezTo>
                    <a:pt x="45" y="95"/>
                    <a:pt x="45" y="95"/>
                    <a:pt x="45" y="95"/>
                  </a:cubicBezTo>
                  <a:cubicBezTo>
                    <a:pt x="86" y="95"/>
                    <a:pt x="86" y="95"/>
                    <a:pt x="86" y="95"/>
                  </a:cubicBezTo>
                  <a:cubicBezTo>
                    <a:pt x="86" y="145"/>
                    <a:pt x="86" y="145"/>
                    <a:pt x="86" y="145"/>
                  </a:cubicBezTo>
                  <a:cubicBezTo>
                    <a:pt x="103" y="153"/>
                    <a:pt x="130" y="144"/>
                    <a:pt x="130" y="144"/>
                  </a:cubicBezTo>
                  <a:cubicBezTo>
                    <a:pt x="130" y="6"/>
                    <a:pt x="130" y="6"/>
                    <a:pt x="130" y="6"/>
                  </a:cubicBezTo>
                  <a:cubicBezTo>
                    <a:pt x="111" y="0"/>
                    <a:pt x="85" y="6"/>
                    <a:pt x="85" y="6"/>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0" name="Freeform 19"/>
            <p:cNvSpPr>
              <a:spLocks noEditPoints="1"/>
            </p:cNvSpPr>
            <p:nvPr/>
          </p:nvSpPr>
          <p:spPr bwMode="auto">
            <a:xfrm>
              <a:off x="4691387" y="6259699"/>
              <a:ext cx="143711" cy="181201"/>
            </a:xfrm>
            <a:custGeom>
              <a:avLst/>
              <a:gdLst>
                <a:gd name="T0" fmla="*/ 104 w 136"/>
                <a:gd name="T1" fmla="*/ 71 h 172"/>
                <a:gd name="T2" fmla="*/ 120 w 136"/>
                <a:gd name="T3" fmla="*/ 35 h 172"/>
                <a:gd name="T4" fmla="*/ 71 w 136"/>
                <a:gd name="T5" fmla="*/ 2 h 172"/>
                <a:gd name="T6" fmla="*/ 0 w 136"/>
                <a:gd name="T7" fmla="*/ 6 h 172"/>
                <a:gd name="T8" fmla="*/ 0 w 136"/>
                <a:gd name="T9" fmla="*/ 144 h 172"/>
                <a:gd name="T10" fmla="*/ 128 w 136"/>
                <a:gd name="T11" fmla="*/ 109 h 172"/>
                <a:gd name="T12" fmla="*/ 104 w 136"/>
                <a:gd name="T13" fmla="*/ 71 h 172"/>
                <a:gd name="T14" fmla="*/ 45 w 136"/>
                <a:gd name="T15" fmla="*/ 32 h 172"/>
                <a:gd name="T16" fmla="*/ 75 w 136"/>
                <a:gd name="T17" fmla="*/ 45 h 172"/>
                <a:gd name="T18" fmla="*/ 45 w 136"/>
                <a:gd name="T19" fmla="*/ 58 h 172"/>
                <a:gd name="T20" fmla="*/ 45 w 136"/>
                <a:gd name="T21" fmla="*/ 32 h 172"/>
                <a:gd name="T22" fmla="*/ 80 w 136"/>
                <a:gd name="T23" fmla="*/ 102 h 172"/>
                <a:gd name="T24" fmla="*/ 45 w 136"/>
                <a:gd name="T25" fmla="*/ 115 h 172"/>
                <a:gd name="T26" fmla="*/ 45 w 136"/>
                <a:gd name="T27" fmla="*/ 87 h 172"/>
                <a:gd name="T28" fmla="*/ 80 w 136"/>
                <a:gd name="T29"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72">
                  <a:moveTo>
                    <a:pt x="104" y="71"/>
                  </a:moveTo>
                  <a:cubicBezTo>
                    <a:pt x="104" y="71"/>
                    <a:pt x="122" y="59"/>
                    <a:pt x="120" y="35"/>
                  </a:cubicBezTo>
                  <a:cubicBezTo>
                    <a:pt x="120" y="35"/>
                    <a:pt x="117" y="5"/>
                    <a:pt x="71" y="2"/>
                  </a:cubicBezTo>
                  <a:cubicBezTo>
                    <a:pt x="71" y="2"/>
                    <a:pt x="14" y="0"/>
                    <a:pt x="0" y="6"/>
                  </a:cubicBezTo>
                  <a:cubicBezTo>
                    <a:pt x="0" y="144"/>
                    <a:pt x="0" y="144"/>
                    <a:pt x="0" y="144"/>
                  </a:cubicBezTo>
                  <a:cubicBezTo>
                    <a:pt x="0" y="144"/>
                    <a:pt x="119" y="172"/>
                    <a:pt x="128" y="109"/>
                  </a:cubicBezTo>
                  <a:cubicBezTo>
                    <a:pt x="128" y="109"/>
                    <a:pt x="136" y="86"/>
                    <a:pt x="104" y="71"/>
                  </a:cubicBezTo>
                  <a:close/>
                  <a:moveTo>
                    <a:pt x="45" y="32"/>
                  </a:moveTo>
                  <a:cubicBezTo>
                    <a:pt x="78" y="29"/>
                    <a:pt x="75" y="45"/>
                    <a:pt x="75" y="45"/>
                  </a:cubicBezTo>
                  <a:cubicBezTo>
                    <a:pt x="76" y="64"/>
                    <a:pt x="45" y="58"/>
                    <a:pt x="45" y="58"/>
                  </a:cubicBezTo>
                  <a:lnTo>
                    <a:pt x="45" y="32"/>
                  </a:lnTo>
                  <a:close/>
                  <a:moveTo>
                    <a:pt x="80" y="102"/>
                  </a:moveTo>
                  <a:cubicBezTo>
                    <a:pt x="79" y="122"/>
                    <a:pt x="45" y="115"/>
                    <a:pt x="45" y="115"/>
                  </a:cubicBezTo>
                  <a:cubicBezTo>
                    <a:pt x="45" y="87"/>
                    <a:pt x="45" y="87"/>
                    <a:pt x="45" y="87"/>
                  </a:cubicBezTo>
                  <a:cubicBezTo>
                    <a:pt x="85" y="83"/>
                    <a:pt x="80" y="102"/>
                    <a:pt x="80" y="102"/>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1" name="Freeform 20"/>
            <p:cNvSpPr>
              <a:spLocks noEditPoints="1"/>
            </p:cNvSpPr>
            <p:nvPr/>
          </p:nvSpPr>
          <p:spPr bwMode="auto">
            <a:xfrm>
              <a:off x="4856967" y="6257468"/>
              <a:ext cx="128536" cy="160224"/>
            </a:xfrm>
            <a:custGeom>
              <a:avLst/>
              <a:gdLst>
                <a:gd name="T0" fmla="*/ 75 w 122"/>
                <a:gd name="T1" fmla="*/ 3 h 152"/>
                <a:gd name="T2" fmla="*/ 10 w 122"/>
                <a:gd name="T3" fmla="*/ 12 h 152"/>
                <a:gd name="T4" fmla="*/ 20 w 122"/>
                <a:gd name="T5" fmla="*/ 45 h 152"/>
                <a:gd name="T6" fmla="*/ 79 w 122"/>
                <a:gd name="T7" fmla="*/ 55 h 152"/>
                <a:gd name="T8" fmla="*/ 45 w 122"/>
                <a:gd name="T9" fmla="*/ 57 h 152"/>
                <a:gd name="T10" fmla="*/ 1 w 122"/>
                <a:gd name="T11" fmla="*/ 106 h 152"/>
                <a:gd name="T12" fmla="*/ 54 w 122"/>
                <a:gd name="T13" fmla="*/ 149 h 152"/>
                <a:gd name="T14" fmla="*/ 122 w 122"/>
                <a:gd name="T15" fmla="*/ 141 h 152"/>
                <a:gd name="T16" fmla="*/ 122 w 122"/>
                <a:gd name="T17" fmla="*/ 55 h 152"/>
                <a:gd name="T18" fmla="*/ 75 w 122"/>
                <a:gd name="T19" fmla="*/ 3 h 152"/>
                <a:gd name="T20" fmla="*/ 80 w 122"/>
                <a:gd name="T21" fmla="*/ 116 h 152"/>
                <a:gd name="T22" fmla="*/ 58 w 122"/>
                <a:gd name="T23" fmla="*/ 116 h 152"/>
                <a:gd name="T24" fmla="*/ 41 w 122"/>
                <a:gd name="T25" fmla="*/ 100 h 152"/>
                <a:gd name="T26" fmla="*/ 58 w 122"/>
                <a:gd name="T27" fmla="*/ 86 h 152"/>
                <a:gd name="T28" fmla="*/ 80 w 122"/>
                <a:gd name="T29" fmla="*/ 86 h 152"/>
                <a:gd name="T30" fmla="*/ 80 w 122"/>
                <a:gd name="T31"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2">
                  <a:moveTo>
                    <a:pt x="75" y="3"/>
                  </a:moveTo>
                  <a:cubicBezTo>
                    <a:pt x="75" y="3"/>
                    <a:pt x="24" y="0"/>
                    <a:pt x="10" y="12"/>
                  </a:cubicBezTo>
                  <a:cubicBezTo>
                    <a:pt x="10" y="12"/>
                    <a:pt x="13" y="41"/>
                    <a:pt x="20" y="45"/>
                  </a:cubicBezTo>
                  <a:cubicBezTo>
                    <a:pt x="20" y="45"/>
                    <a:pt x="77" y="29"/>
                    <a:pt x="79" y="55"/>
                  </a:cubicBezTo>
                  <a:cubicBezTo>
                    <a:pt x="45" y="57"/>
                    <a:pt x="45" y="57"/>
                    <a:pt x="45" y="57"/>
                  </a:cubicBezTo>
                  <a:cubicBezTo>
                    <a:pt x="45" y="57"/>
                    <a:pt x="1" y="64"/>
                    <a:pt x="1" y="106"/>
                  </a:cubicBezTo>
                  <a:cubicBezTo>
                    <a:pt x="1" y="106"/>
                    <a:pt x="0" y="146"/>
                    <a:pt x="54" y="149"/>
                  </a:cubicBezTo>
                  <a:cubicBezTo>
                    <a:pt x="54" y="149"/>
                    <a:pt x="104" y="152"/>
                    <a:pt x="122" y="141"/>
                  </a:cubicBezTo>
                  <a:cubicBezTo>
                    <a:pt x="122" y="55"/>
                    <a:pt x="122" y="55"/>
                    <a:pt x="122" y="55"/>
                  </a:cubicBezTo>
                  <a:cubicBezTo>
                    <a:pt x="122" y="55"/>
                    <a:pt x="120" y="7"/>
                    <a:pt x="75" y="3"/>
                  </a:cubicBezTo>
                  <a:close/>
                  <a:moveTo>
                    <a:pt x="80" y="116"/>
                  </a:moveTo>
                  <a:cubicBezTo>
                    <a:pt x="58" y="116"/>
                    <a:pt x="58" y="116"/>
                    <a:pt x="58" y="116"/>
                  </a:cubicBezTo>
                  <a:cubicBezTo>
                    <a:pt x="58" y="116"/>
                    <a:pt x="42" y="115"/>
                    <a:pt x="41" y="100"/>
                  </a:cubicBezTo>
                  <a:cubicBezTo>
                    <a:pt x="41" y="100"/>
                    <a:pt x="43" y="87"/>
                    <a:pt x="58" y="86"/>
                  </a:cubicBezTo>
                  <a:cubicBezTo>
                    <a:pt x="80" y="86"/>
                    <a:pt x="80" y="86"/>
                    <a:pt x="80" y="86"/>
                  </a:cubicBezTo>
                  <a:lnTo>
                    <a:pt x="80" y="116"/>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2" name="Freeform 21"/>
            <p:cNvSpPr>
              <a:spLocks/>
            </p:cNvSpPr>
            <p:nvPr/>
          </p:nvSpPr>
          <p:spPr bwMode="auto">
            <a:xfrm>
              <a:off x="5020315" y="6260592"/>
              <a:ext cx="122288" cy="157100"/>
            </a:xfrm>
            <a:custGeom>
              <a:avLst/>
              <a:gdLst>
                <a:gd name="T0" fmla="*/ 68 w 116"/>
                <a:gd name="T1" fmla="*/ 55 h 149"/>
                <a:gd name="T2" fmla="*/ 49 w 116"/>
                <a:gd name="T3" fmla="*/ 43 h 149"/>
                <a:gd name="T4" fmla="*/ 98 w 116"/>
                <a:gd name="T5" fmla="*/ 45 h 149"/>
                <a:gd name="T6" fmla="*/ 109 w 116"/>
                <a:gd name="T7" fmla="*/ 8 h 149"/>
                <a:gd name="T8" fmla="*/ 61 w 116"/>
                <a:gd name="T9" fmla="*/ 0 h 149"/>
                <a:gd name="T10" fmla="*/ 4 w 116"/>
                <a:gd name="T11" fmla="*/ 46 h 149"/>
                <a:gd name="T12" fmla="*/ 55 w 116"/>
                <a:gd name="T13" fmla="*/ 92 h 149"/>
                <a:gd name="T14" fmla="*/ 67 w 116"/>
                <a:gd name="T15" fmla="*/ 102 h 149"/>
                <a:gd name="T16" fmla="*/ 12 w 116"/>
                <a:gd name="T17" fmla="*/ 101 h 149"/>
                <a:gd name="T18" fmla="*/ 1 w 116"/>
                <a:gd name="T19" fmla="*/ 139 h 149"/>
                <a:gd name="T20" fmla="*/ 48 w 116"/>
                <a:gd name="T21" fmla="*/ 148 h 149"/>
                <a:gd name="T22" fmla="*/ 113 w 116"/>
                <a:gd name="T23" fmla="*/ 100 h 149"/>
                <a:gd name="T24" fmla="*/ 68 w 116"/>
                <a:gd name="T25"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49">
                  <a:moveTo>
                    <a:pt x="68" y="55"/>
                  </a:moveTo>
                  <a:cubicBezTo>
                    <a:pt x="46" y="52"/>
                    <a:pt x="49" y="43"/>
                    <a:pt x="49" y="43"/>
                  </a:cubicBezTo>
                  <a:cubicBezTo>
                    <a:pt x="51" y="28"/>
                    <a:pt x="98" y="45"/>
                    <a:pt x="98" y="45"/>
                  </a:cubicBezTo>
                  <a:cubicBezTo>
                    <a:pt x="104" y="40"/>
                    <a:pt x="109" y="8"/>
                    <a:pt x="109" y="8"/>
                  </a:cubicBezTo>
                  <a:cubicBezTo>
                    <a:pt x="97" y="3"/>
                    <a:pt x="61" y="0"/>
                    <a:pt x="61" y="0"/>
                  </a:cubicBezTo>
                  <a:cubicBezTo>
                    <a:pt x="0" y="2"/>
                    <a:pt x="4" y="46"/>
                    <a:pt x="4" y="46"/>
                  </a:cubicBezTo>
                  <a:cubicBezTo>
                    <a:pt x="0" y="86"/>
                    <a:pt x="55" y="92"/>
                    <a:pt x="55" y="92"/>
                  </a:cubicBezTo>
                  <a:cubicBezTo>
                    <a:pt x="70" y="95"/>
                    <a:pt x="67" y="102"/>
                    <a:pt x="67" y="102"/>
                  </a:cubicBezTo>
                  <a:cubicBezTo>
                    <a:pt x="66" y="122"/>
                    <a:pt x="12" y="101"/>
                    <a:pt x="12" y="101"/>
                  </a:cubicBezTo>
                  <a:cubicBezTo>
                    <a:pt x="4" y="106"/>
                    <a:pt x="1" y="139"/>
                    <a:pt x="1" y="139"/>
                  </a:cubicBezTo>
                  <a:cubicBezTo>
                    <a:pt x="8" y="145"/>
                    <a:pt x="48" y="148"/>
                    <a:pt x="48" y="148"/>
                  </a:cubicBezTo>
                  <a:cubicBezTo>
                    <a:pt x="112" y="149"/>
                    <a:pt x="113" y="100"/>
                    <a:pt x="113" y="100"/>
                  </a:cubicBezTo>
                  <a:cubicBezTo>
                    <a:pt x="116" y="57"/>
                    <a:pt x="68" y="55"/>
                    <a:pt x="68" y="55"/>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23" name="Freeform 22"/>
            <p:cNvSpPr>
              <a:spLocks noEditPoints="1"/>
            </p:cNvSpPr>
            <p:nvPr/>
          </p:nvSpPr>
          <p:spPr bwMode="auto">
            <a:xfrm>
              <a:off x="5168043" y="6252112"/>
              <a:ext cx="159331" cy="167811"/>
            </a:xfrm>
            <a:custGeom>
              <a:avLst/>
              <a:gdLst>
                <a:gd name="T0" fmla="*/ 75 w 151"/>
                <a:gd name="T1" fmla="*/ 8 h 159"/>
                <a:gd name="T2" fmla="*/ 4 w 151"/>
                <a:gd name="T3" fmla="*/ 85 h 159"/>
                <a:gd name="T4" fmla="*/ 77 w 151"/>
                <a:gd name="T5" fmla="*/ 157 h 159"/>
                <a:gd name="T6" fmla="*/ 126 w 151"/>
                <a:gd name="T7" fmla="*/ 147 h 159"/>
                <a:gd name="T8" fmla="*/ 116 w 151"/>
                <a:gd name="T9" fmla="*/ 109 h 159"/>
                <a:gd name="T10" fmla="*/ 49 w 151"/>
                <a:gd name="T11" fmla="*/ 96 h 159"/>
                <a:gd name="T12" fmla="*/ 132 w 151"/>
                <a:gd name="T13" fmla="*/ 96 h 159"/>
                <a:gd name="T14" fmla="*/ 75 w 151"/>
                <a:gd name="T15" fmla="*/ 8 h 159"/>
                <a:gd name="T16" fmla="*/ 93 w 151"/>
                <a:gd name="T17" fmla="*/ 65 h 159"/>
                <a:gd name="T18" fmla="*/ 48 w 151"/>
                <a:gd name="T19" fmla="*/ 65 h 159"/>
                <a:gd name="T20" fmla="*/ 72 w 151"/>
                <a:gd name="T21" fmla="*/ 43 h 159"/>
                <a:gd name="T22" fmla="*/ 93 w 151"/>
                <a:gd name="T23" fmla="*/ 63 h 159"/>
                <a:gd name="T24" fmla="*/ 93 w 151"/>
                <a:gd name="T25"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9">
                  <a:moveTo>
                    <a:pt x="75" y="8"/>
                  </a:moveTo>
                  <a:cubicBezTo>
                    <a:pt x="75" y="8"/>
                    <a:pt x="7" y="0"/>
                    <a:pt x="4" y="85"/>
                  </a:cubicBezTo>
                  <a:cubicBezTo>
                    <a:pt x="4" y="85"/>
                    <a:pt x="0" y="156"/>
                    <a:pt x="77" y="157"/>
                  </a:cubicBezTo>
                  <a:cubicBezTo>
                    <a:pt x="77" y="157"/>
                    <a:pt x="100" y="159"/>
                    <a:pt x="126" y="147"/>
                  </a:cubicBezTo>
                  <a:cubicBezTo>
                    <a:pt x="129" y="145"/>
                    <a:pt x="121" y="117"/>
                    <a:pt x="116" y="109"/>
                  </a:cubicBezTo>
                  <a:cubicBezTo>
                    <a:pt x="116" y="109"/>
                    <a:pt x="57" y="132"/>
                    <a:pt x="49" y="96"/>
                  </a:cubicBezTo>
                  <a:cubicBezTo>
                    <a:pt x="132" y="96"/>
                    <a:pt x="132" y="96"/>
                    <a:pt x="132" y="96"/>
                  </a:cubicBezTo>
                  <a:cubicBezTo>
                    <a:pt x="132" y="96"/>
                    <a:pt x="151" y="15"/>
                    <a:pt x="75" y="8"/>
                  </a:cubicBezTo>
                  <a:close/>
                  <a:moveTo>
                    <a:pt x="93" y="65"/>
                  </a:moveTo>
                  <a:cubicBezTo>
                    <a:pt x="48" y="65"/>
                    <a:pt x="48" y="65"/>
                    <a:pt x="48" y="65"/>
                  </a:cubicBezTo>
                  <a:cubicBezTo>
                    <a:pt x="48" y="65"/>
                    <a:pt x="51" y="43"/>
                    <a:pt x="72" y="43"/>
                  </a:cubicBezTo>
                  <a:cubicBezTo>
                    <a:pt x="72" y="43"/>
                    <a:pt x="88" y="43"/>
                    <a:pt x="93" y="63"/>
                  </a:cubicBezTo>
                  <a:lnTo>
                    <a:pt x="93" y="65"/>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Tree>
    <p:extLst>
      <p:ext uri="{BB962C8B-B14F-4D97-AF65-F5344CB8AC3E}">
        <p14:creationId xmlns:p14="http://schemas.microsoft.com/office/powerpoint/2010/main" val="220855646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x-none"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Tree>
    <p:extLst>
      <p:ext uri="{BB962C8B-B14F-4D97-AF65-F5344CB8AC3E}">
        <p14:creationId xmlns:p14="http://schemas.microsoft.com/office/powerpoint/2010/main" val="375227308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two line brackets">
    <p:spTree>
      <p:nvGrpSpPr>
        <p:cNvPr id="1" name=""/>
        <p:cNvGrpSpPr/>
        <p:nvPr/>
      </p:nvGrpSpPr>
      <p:grpSpPr>
        <a:xfrm>
          <a:off x="0" y="0"/>
          <a:ext cx="0" cy="0"/>
          <a:chOff x="0" y="0"/>
          <a:chExt cx="0" cy="0"/>
        </a:xfrm>
      </p:grpSpPr>
      <p:sp>
        <p:nvSpPr>
          <p:cNvPr id="4" name="Title 1"/>
          <p:cNvSpPr>
            <a:spLocks noGrp="1"/>
          </p:cNvSpPr>
          <p:nvPr userDrawn="1">
            <p:ph type="ctrTitle" hasCustomPrompt="1"/>
          </p:nvPr>
        </p:nvSpPr>
        <p:spPr>
          <a:xfrm>
            <a:off x="685800" y="1828803"/>
            <a:ext cx="7772400" cy="1470025"/>
          </a:xfrm>
        </p:spPr>
        <p:txBody>
          <a:bodyPr/>
          <a:lstStyle>
            <a:lvl1pPr>
              <a:defRPr baseline="0">
                <a:solidFill>
                  <a:schemeClr val="accent1"/>
                </a:solidFill>
              </a:defRPr>
            </a:lvl1pPr>
          </a:lstStyle>
          <a:p>
            <a:r>
              <a:rPr lang="en-US" sz="4800" dirty="0" smtClean="0">
                <a:solidFill>
                  <a:schemeClr val="accent2"/>
                </a:solidFill>
              </a:rPr>
              <a:t>Put Your Two line</a:t>
            </a:r>
            <a:br>
              <a:rPr lang="en-US" sz="4800" dirty="0" smtClean="0">
                <a:solidFill>
                  <a:schemeClr val="accent2"/>
                </a:solidFill>
              </a:rPr>
            </a:br>
            <a:r>
              <a:rPr lang="en-US" sz="4800" dirty="0" smtClean="0">
                <a:solidFill>
                  <a:schemeClr val="accent2"/>
                </a:solidFill>
              </a:rPr>
              <a:t>Title Here</a:t>
            </a:r>
            <a:endParaRPr lang="en-US" sz="4800" dirty="0">
              <a:solidFill>
                <a:schemeClr val="accent2"/>
              </a:solidFill>
            </a:endParaRPr>
          </a:p>
        </p:txBody>
      </p:sp>
      <p:sp>
        <p:nvSpPr>
          <p:cNvPr id="5" name="Subtitle 2"/>
          <p:cNvSpPr>
            <a:spLocks noGrp="1"/>
          </p:cNvSpPr>
          <p:nvPr userDrawn="1">
            <p:ph type="subTitle" idx="1" hasCustomPrompt="1"/>
          </p:nvPr>
        </p:nvSpPr>
        <p:spPr>
          <a:xfrm>
            <a:off x="1371600" y="3431671"/>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pic>
        <p:nvPicPr>
          <p:cNvPr id="6" name="Picture 5" descr="couchbase_large_gradient.png"/>
          <p:cNvPicPr>
            <a:picLocks noChangeAspect="1"/>
          </p:cNvPicPr>
          <p:nvPr userDrawn="1"/>
        </p:nvPicPr>
        <p:blipFill>
          <a:blip r:embed="rId2"/>
          <a:stretch>
            <a:fillRect/>
          </a:stretch>
        </p:blipFill>
        <p:spPr>
          <a:xfrm>
            <a:off x="3422316" y="4473042"/>
            <a:ext cx="2299368" cy="1314150"/>
          </a:xfrm>
          <a:prstGeom prst="rect">
            <a:avLst/>
          </a:prstGeom>
        </p:spPr>
      </p:pic>
      <p:sp>
        <p:nvSpPr>
          <p:cNvPr id="7" name="Freeform 6"/>
          <p:cNvSpPr/>
          <p:nvPr userDrawn="1"/>
        </p:nvSpPr>
        <p:spPr>
          <a:xfrm>
            <a:off x="1088071"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F3F3F"/>
              </a:solidFill>
              <a:latin typeface="Calibri"/>
            </a:endParaRPr>
          </a:p>
        </p:txBody>
      </p:sp>
      <p:sp>
        <p:nvSpPr>
          <p:cNvPr id="8" name="Freeform 7"/>
          <p:cNvSpPr/>
          <p:nvPr userDrawn="1"/>
        </p:nvSpPr>
        <p:spPr>
          <a:xfrm rot="10800000">
            <a:off x="7759467"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3F3F3F"/>
              </a:solidFill>
              <a:latin typeface="Calibri"/>
            </a:endParaRPr>
          </a:p>
        </p:txBody>
      </p:sp>
      <p:sp>
        <p:nvSpPr>
          <p:cNvPr id="11" name="Oval 10"/>
          <p:cNvSpPr/>
          <p:nvPr userDrawn="1"/>
        </p:nvSpPr>
        <p:spPr>
          <a:xfrm>
            <a:off x="1739962"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Tree>
    <p:extLst>
      <p:ext uri="{BB962C8B-B14F-4D97-AF65-F5344CB8AC3E}">
        <p14:creationId xmlns:p14="http://schemas.microsoft.com/office/powerpoint/2010/main" val="1599704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2000"/>
                        <p:tgtEl>
                          <p:spTgt spid="5"/>
                        </p:tgtEl>
                      </p:cBhvr>
                    </p:animEffect>
                  </p:childTnLst>
                </p:cTn>
              </p:par>
            </p:tnLst>
          </p:tmpl>
        </p:tmplLst>
      </p:bldP>
      <p:bldP spid="7" grpId="0" animBg="1"/>
      <p:bldP spid="8" grpId="0" animBg="1"/>
      <p:bldP spid="11"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47933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2" name="Group 1"/>
          <p:cNvGrpSpPr/>
          <p:nvPr/>
        </p:nvGrpSpPr>
        <p:grpSpPr>
          <a:xfrm>
            <a:off x="4115017" y="6477000"/>
            <a:ext cx="913966" cy="144183"/>
            <a:chOff x="3816626" y="6202572"/>
            <a:chExt cx="1510748" cy="238328"/>
          </a:xfrm>
          <a:solidFill>
            <a:schemeClr val="bg1">
              <a:lumMod val="50000"/>
            </a:schemeClr>
          </a:solidFill>
        </p:grpSpPr>
        <p:sp>
          <p:nvSpPr>
            <p:cNvPr id="3" name="Freeform 6"/>
            <p:cNvSpPr>
              <a:spLocks/>
            </p:cNvSpPr>
            <p:nvPr/>
          </p:nvSpPr>
          <p:spPr bwMode="auto">
            <a:xfrm>
              <a:off x="3816626" y="6202572"/>
              <a:ext cx="157100" cy="216013"/>
            </a:xfrm>
            <a:custGeom>
              <a:avLst/>
              <a:gdLst>
                <a:gd name="T0" fmla="*/ 102 w 149"/>
                <a:gd name="T1" fmla="*/ 159 h 205"/>
                <a:gd name="T2" fmla="*/ 54 w 149"/>
                <a:gd name="T3" fmla="*/ 103 h 205"/>
                <a:gd name="T4" fmla="*/ 100 w 149"/>
                <a:gd name="T5" fmla="*/ 42 h 205"/>
                <a:gd name="T6" fmla="*/ 135 w 149"/>
                <a:gd name="T7" fmla="*/ 49 h 205"/>
                <a:gd name="T8" fmla="*/ 146 w 149"/>
                <a:gd name="T9" fmla="*/ 10 h 205"/>
                <a:gd name="T10" fmla="*/ 98 w 149"/>
                <a:gd name="T11" fmla="*/ 0 h 205"/>
                <a:gd name="T12" fmla="*/ 3 w 149"/>
                <a:gd name="T13" fmla="*/ 102 h 205"/>
                <a:gd name="T14" fmla="*/ 90 w 149"/>
                <a:gd name="T15" fmla="*/ 202 h 205"/>
                <a:gd name="T16" fmla="*/ 149 w 149"/>
                <a:gd name="T17" fmla="*/ 192 h 205"/>
                <a:gd name="T18" fmla="*/ 137 w 149"/>
                <a:gd name="T19" fmla="*/ 153 h 205"/>
                <a:gd name="T20" fmla="*/ 102 w 149"/>
                <a:gd name="T21" fmla="*/ 15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205">
                  <a:moveTo>
                    <a:pt x="102" y="159"/>
                  </a:moveTo>
                  <a:cubicBezTo>
                    <a:pt x="50" y="161"/>
                    <a:pt x="54" y="103"/>
                    <a:pt x="54" y="103"/>
                  </a:cubicBezTo>
                  <a:cubicBezTo>
                    <a:pt x="52" y="39"/>
                    <a:pt x="100" y="42"/>
                    <a:pt x="100" y="42"/>
                  </a:cubicBezTo>
                  <a:cubicBezTo>
                    <a:pt x="113" y="42"/>
                    <a:pt x="135" y="49"/>
                    <a:pt x="135" y="49"/>
                  </a:cubicBezTo>
                  <a:cubicBezTo>
                    <a:pt x="141" y="43"/>
                    <a:pt x="146" y="10"/>
                    <a:pt x="146" y="10"/>
                  </a:cubicBezTo>
                  <a:cubicBezTo>
                    <a:pt x="129" y="1"/>
                    <a:pt x="98" y="0"/>
                    <a:pt x="98" y="0"/>
                  </a:cubicBezTo>
                  <a:cubicBezTo>
                    <a:pt x="0" y="0"/>
                    <a:pt x="3" y="102"/>
                    <a:pt x="3" y="102"/>
                  </a:cubicBezTo>
                  <a:cubicBezTo>
                    <a:pt x="5" y="205"/>
                    <a:pt x="90" y="202"/>
                    <a:pt x="90" y="202"/>
                  </a:cubicBezTo>
                  <a:cubicBezTo>
                    <a:pt x="129" y="204"/>
                    <a:pt x="149" y="192"/>
                    <a:pt x="149" y="192"/>
                  </a:cubicBezTo>
                  <a:cubicBezTo>
                    <a:pt x="148" y="184"/>
                    <a:pt x="137" y="153"/>
                    <a:pt x="137" y="153"/>
                  </a:cubicBezTo>
                  <a:cubicBezTo>
                    <a:pt x="122" y="159"/>
                    <a:pt x="102" y="159"/>
                    <a:pt x="102" y="15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4" name="Freeform 3"/>
            <p:cNvSpPr>
              <a:spLocks/>
            </p:cNvSpPr>
            <p:nvPr/>
          </p:nvSpPr>
          <p:spPr bwMode="auto">
            <a:xfrm>
              <a:off x="4346838" y="6261485"/>
              <a:ext cx="125412" cy="155315"/>
            </a:xfrm>
            <a:custGeom>
              <a:avLst/>
              <a:gdLst>
                <a:gd name="T0" fmla="*/ 82 w 119"/>
                <a:gd name="T1" fmla="*/ 108 h 147"/>
                <a:gd name="T2" fmla="*/ 49 w 119"/>
                <a:gd name="T3" fmla="*/ 73 h 147"/>
                <a:gd name="T4" fmla="*/ 81 w 119"/>
                <a:gd name="T5" fmla="*/ 39 h 147"/>
                <a:gd name="T6" fmla="*/ 107 w 119"/>
                <a:gd name="T7" fmla="*/ 43 h 147"/>
                <a:gd name="T8" fmla="*/ 117 w 119"/>
                <a:gd name="T9" fmla="*/ 8 h 147"/>
                <a:gd name="T10" fmla="*/ 78 w 119"/>
                <a:gd name="T11" fmla="*/ 0 h 147"/>
                <a:gd name="T12" fmla="*/ 3 w 119"/>
                <a:gd name="T13" fmla="*/ 75 h 147"/>
                <a:gd name="T14" fmla="*/ 72 w 119"/>
                <a:gd name="T15" fmla="*/ 146 h 147"/>
                <a:gd name="T16" fmla="*/ 119 w 119"/>
                <a:gd name="T17" fmla="*/ 135 h 147"/>
                <a:gd name="T18" fmla="*/ 108 w 119"/>
                <a:gd name="T19" fmla="*/ 102 h 147"/>
                <a:gd name="T20" fmla="*/ 82 w 119"/>
                <a:gd name="T21" fmla="*/ 10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7">
                  <a:moveTo>
                    <a:pt x="82" y="108"/>
                  </a:moveTo>
                  <a:cubicBezTo>
                    <a:pt x="46" y="111"/>
                    <a:pt x="49" y="73"/>
                    <a:pt x="49" y="73"/>
                  </a:cubicBezTo>
                  <a:cubicBezTo>
                    <a:pt x="49" y="33"/>
                    <a:pt x="81" y="39"/>
                    <a:pt x="81" y="39"/>
                  </a:cubicBezTo>
                  <a:cubicBezTo>
                    <a:pt x="91" y="39"/>
                    <a:pt x="107" y="43"/>
                    <a:pt x="107" y="43"/>
                  </a:cubicBezTo>
                  <a:cubicBezTo>
                    <a:pt x="112" y="38"/>
                    <a:pt x="117" y="8"/>
                    <a:pt x="117" y="8"/>
                  </a:cubicBezTo>
                  <a:cubicBezTo>
                    <a:pt x="103" y="2"/>
                    <a:pt x="78" y="0"/>
                    <a:pt x="78" y="0"/>
                  </a:cubicBezTo>
                  <a:cubicBezTo>
                    <a:pt x="0" y="0"/>
                    <a:pt x="3" y="75"/>
                    <a:pt x="3" y="75"/>
                  </a:cubicBezTo>
                  <a:cubicBezTo>
                    <a:pt x="4" y="146"/>
                    <a:pt x="72" y="146"/>
                    <a:pt x="72" y="146"/>
                  </a:cubicBezTo>
                  <a:cubicBezTo>
                    <a:pt x="103" y="147"/>
                    <a:pt x="119" y="135"/>
                    <a:pt x="119" y="135"/>
                  </a:cubicBezTo>
                  <a:cubicBezTo>
                    <a:pt x="118" y="130"/>
                    <a:pt x="108" y="102"/>
                    <a:pt x="108" y="102"/>
                  </a:cubicBezTo>
                  <a:cubicBezTo>
                    <a:pt x="96" y="106"/>
                    <a:pt x="82" y="108"/>
                    <a:pt x="82" y="108"/>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5" name="Freeform 4"/>
            <p:cNvSpPr>
              <a:spLocks noEditPoints="1"/>
            </p:cNvSpPr>
            <p:nvPr/>
          </p:nvSpPr>
          <p:spPr bwMode="auto">
            <a:xfrm>
              <a:off x="3993363" y="6260592"/>
              <a:ext cx="144603" cy="157100"/>
            </a:xfrm>
            <a:custGeom>
              <a:avLst/>
              <a:gdLst>
                <a:gd name="T0" fmla="*/ 69 w 137"/>
                <a:gd name="T1" fmla="*/ 0 h 149"/>
                <a:gd name="T2" fmla="*/ 0 w 137"/>
                <a:gd name="T3" fmla="*/ 74 h 149"/>
                <a:gd name="T4" fmla="*/ 69 w 137"/>
                <a:gd name="T5" fmla="*/ 149 h 149"/>
                <a:gd name="T6" fmla="*/ 137 w 137"/>
                <a:gd name="T7" fmla="*/ 74 h 149"/>
                <a:gd name="T8" fmla="*/ 69 w 137"/>
                <a:gd name="T9" fmla="*/ 0 h 149"/>
                <a:gd name="T10" fmla="*/ 70 w 137"/>
                <a:gd name="T11" fmla="*/ 111 h 149"/>
                <a:gd name="T12" fmla="*/ 45 w 137"/>
                <a:gd name="T13" fmla="*/ 74 h 149"/>
                <a:gd name="T14" fmla="*/ 70 w 137"/>
                <a:gd name="T15" fmla="*/ 38 h 149"/>
                <a:gd name="T16" fmla="*/ 95 w 137"/>
                <a:gd name="T17" fmla="*/ 74 h 149"/>
                <a:gd name="T18" fmla="*/ 70 w 137"/>
                <a:gd name="T19" fmla="*/ 11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49">
                  <a:moveTo>
                    <a:pt x="69" y="0"/>
                  </a:moveTo>
                  <a:cubicBezTo>
                    <a:pt x="31" y="0"/>
                    <a:pt x="0" y="33"/>
                    <a:pt x="0" y="74"/>
                  </a:cubicBezTo>
                  <a:cubicBezTo>
                    <a:pt x="0" y="115"/>
                    <a:pt x="31" y="149"/>
                    <a:pt x="69" y="149"/>
                  </a:cubicBezTo>
                  <a:cubicBezTo>
                    <a:pt x="106" y="149"/>
                    <a:pt x="137" y="115"/>
                    <a:pt x="137" y="74"/>
                  </a:cubicBezTo>
                  <a:cubicBezTo>
                    <a:pt x="137" y="33"/>
                    <a:pt x="106" y="0"/>
                    <a:pt x="69" y="0"/>
                  </a:cubicBezTo>
                  <a:close/>
                  <a:moveTo>
                    <a:pt x="70" y="111"/>
                  </a:moveTo>
                  <a:cubicBezTo>
                    <a:pt x="56" y="111"/>
                    <a:pt x="45" y="95"/>
                    <a:pt x="45" y="74"/>
                  </a:cubicBezTo>
                  <a:cubicBezTo>
                    <a:pt x="45" y="54"/>
                    <a:pt x="56" y="38"/>
                    <a:pt x="70" y="38"/>
                  </a:cubicBezTo>
                  <a:cubicBezTo>
                    <a:pt x="83" y="38"/>
                    <a:pt x="95" y="54"/>
                    <a:pt x="95" y="74"/>
                  </a:cubicBezTo>
                  <a:cubicBezTo>
                    <a:pt x="95" y="95"/>
                    <a:pt x="83" y="111"/>
                    <a:pt x="70" y="111"/>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6" name="Freeform 5"/>
            <p:cNvSpPr>
              <a:spLocks/>
            </p:cNvSpPr>
            <p:nvPr/>
          </p:nvSpPr>
          <p:spPr bwMode="auto">
            <a:xfrm>
              <a:off x="4178134" y="6255236"/>
              <a:ext cx="131660" cy="162456"/>
            </a:xfrm>
            <a:custGeom>
              <a:avLst/>
              <a:gdLst>
                <a:gd name="T0" fmla="*/ 79 w 125"/>
                <a:gd name="T1" fmla="*/ 9 h 154"/>
                <a:gd name="T2" fmla="*/ 79 w 125"/>
                <a:gd name="T3" fmla="*/ 111 h 154"/>
                <a:gd name="T4" fmla="*/ 46 w 125"/>
                <a:gd name="T5" fmla="*/ 90 h 154"/>
                <a:gd name="T6" fmla="*/ 46 w 125"/>
                <a:gd name="T7" fmla="*/ 9 h 154"/>
                <a:gd name="T8" fmla="*/ 0 w 125"/>
                <a:gd name="T9" fmla="*/ 8 h 154"/>
                <a:gd name="T10" fmla="*/ 2 w 125"/>
                <a:gd name="T11" fmla="*/ 103 h 154"/>
                <a:gd name="T12" fmla="*/ 61 w 125"/>
                <a:gd name="T13" fmla="*/ 152 h 154"/>
                <a:gd name="T14" fmla="*/ 125 w 125"/>
                <a:gd name="T15" fmla="*/ 143 h 154"/>
                <a:gd name="T16" fmla="*/ 125 w 125"/>
                <a:gd name="T17" fmla="*/ 9 h 154"/>
                <a:gd name="T18" fmla="*/ 79 w 125"/>
                <a:gd name="T19"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54">
                  <a:moveTo>
                    <a:pt x="79" y="9"/>
                  </a:moveTo>
                  <a:cubicBezTo>
                    <a:pt x="79" y="111"/>
                    <a:pt x="79" y="111"/>
                    <a:pt x="79" y="111"/>
                  </a:cubicBezTo>
                  <a:cubicBezTo>
                    <a:pt x="45" y="119"/>
                    <a:pt x="46" y="90"/>
                    <a:pt x="46" y="90"/>
                  </a:cubicBezTo>
                  <a:cubicBezTo>
                    <a:pt x="46" y="9"/>
                    <a:pt x="46" y="9"/>
                    <a:pt x="46" y="9"/>
                  </a:cubicBezTo>
                  <a:cubicBezTo>
                    <a:pt x="25" y="3"/>
                    <a:pt x="0" y="8"/>
                    <a:pt x="0" y="8"/>
                  </a:cubicBezTo>
                  <a:cubicBezTo>
                    <a:pt x="2" y="103"/>
                    <a:pt x="2" y="103"/>
                    <a:pt x="2" y="103"/>
                  </a:cubicBezTo>
                  <a:cubicBezTo>
                    <a:pt x="5" y="154"/>
                    <a:pt x="61" y="152"/>
                    <a:pt x="61" y="152"/>
                  </a:cubicBezTo>
                  <a:cubicBezTo>
                    <a:pt x="94" y="154"/>
                    <a:pt x="125" y="143"/>
                    <a:pt x="125" y="143"/>
                  </a:cubicBezTo>
                  <a:cubicBezTo>
                    <a:pt x="125" y="9"/>
                    <a:pt x="125" y="9"/>
                    <a:pt x="125" y="9"/>
                  </a:cubicBezTo>
                  <a:cubicBezTo>
                    <a:pt x="98" y="0"/>
                    <a:pt x="79" y="9"/>
                    <a:pt x="79" y="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7" name="Freeform 6"/>
            <p:cNvSpPr>
              <a:spLocks/>
            </p:cNvSpPr>
            <p:nvPr/>
          </p:nvSpPr>
          <p:spPr bwMode="auto">
            <a:xfrm>
              <a:off x="4506170" y="6258361"/>
              <a:ext cx="137016" cy="162456"/>
            </a:xfrm>
            <a:custGeom>
              <a:avLst/>
              <a:gdLst>
                <a:gd name="T0" fmla="*/ 85 w 130"/>
                <a:gd name="T1" fmla="*/ 6 h 154"/>
                <a:gd name="T2" fmla="*/ 85 w 130"/>
                <a:gd name="T3" fmla="*/ 53 h 154"/>
                <a:gd name="T4" fmla="*/ 45 w 130"/>
                <a:gd name="T5" fmla="*/ 53 h 154"/>
                <a:gd name="T6" fmla="*/ 45 w 130"/>
                <a:gd name="T7" fmla="*/ 5 h 154"/>
                <a:gd name="T8" fmla="*/ 0 w 130"/>
                <a:gd name="T9" fmla="*/ 5 h 154"/>
                <a:gd name="T10" fmla="*/ 0 w 130"/>
                <a:gd name="T11" fmla="*/ 145 h 154"/>
                <a:gd name="T12" fmla="*/ 45 w 130"/>
                <a:gd name="T13" fmla="*/ 145 h 154"/>
                <a:gd name="T14" fmla="*/ 45 w 130"/>
                <a:gd name="T15" fmla="*/ 95 h 154"/>
                <a:gd name="T16" fmla="*/ 86 w 130"/>
                <a:gd name="T17" fmla="*/ 95 h 154"/>
                <a:gd name="T18" fmla="*/ 86 w 130"/>
                <a:gd name="T19" fmla="*/ 145 h 154"/>
                <a:gd name="T20" fmla="*/ 130 w 130"/>
                <a:gd name="T21" fmla="*/ 144 h 154"/>
                <a:gd name="T22" fmla="*/ 130 w 130"/>
                <a:gd name="T23" fmla="*/ 6 h 154"/>
                <a:gd name="T24" fmla="*/ 85 w 130"/>
                <a:gd name="T25"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54">
                  <a:moveTo>
                    <a:pt x="85" y="6"/>
                  </a:moveTo>
                  <a:cubicBezTo>
                    <a:pt x="85" y="53"/>
                    <a:pt x="85" y="53"/>
                    <a:pt x="85" y="53"/>
                  </a:cubicBezTo>
                  <a:cubicBezTo>
                    <a:pt x="45" y="53"/>
                    <a:pt x="45" y="53"/>
                    <a:pt x="45" y="53"/>
                  </a:cubicBezTo>
                  <a:cubicBezTo>
                    <a:pt x="45" y="5"/>
                    <a:pt x="45" y="5"/>
                    <a:pt x="45" y="5"/>
                  </a:cubicBezTo>
                  <a:cubicBezTo>
                    <a:pt x="24" y="0"/>
                    <a:pt x="0" y="5"/>
                    <a:pt x="0" y="5"/>
                  </a:cubicBezTo>
                  <a:cubicBezTo>
                    <a:pt x="0" y="145"/>
                    <a:pt x="0" y="145"/>
                    <a:pt x="0" y="145"/>
                  </a:cubicBezTo>
                  <a:cubicBezTo>
                    <a:pt x="24" y="154"/>
                    <a:pt x="45" y="145"/>
                    <a:pt x="45" y="145"/>
                  </a:cubicBezTo>
                  <a:cubicBezTo>
                    <a:pt x="45" y="95"/>
                    <a:pt x="45" y="95"/>
                    <a:pt x="45" y="95"/>
                  </a:cubicBezTo>
                  <a:cubicBezTo>
                    <a:pt x="86" y="95"/>
                    <a:pt x="86" y="95"/>
                    <a:pt x="86" y="95"/>
                  </a:cubicBezTo>
                  <a:cubicBezTo>
                    <a:pt x="86" y="145"/>
                    <a:pt x="86" y="145"/>
                    <a:pt x="86" y="145"/>
                  </a:cubicBezTo>
                  <a:cubicBezTo>
                    <a:pt x="103" y="153"/>
                    <a:pt x="130" y="144"/>
                    <a:pt x="130" y="144"/>
                  </a:cubicBezTo>
                  <a:cubicBezTo>
                    <a:pt x="130" y="6"/>
                    <a:pt x="130" y="6"/>
                    <a:pt x="130" y="6"/>
                  </a:cubicBezTo>
                  <a:cubicBezTo>
                    <a:pt x="111" y="0"/>
                    <a:pt x="85" y="6"/>
                    <a:pt x="85" y="6"/>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8" name="Freeform 7"/>
            <p:cNvSpPr>
              <a:spLocks noEditPoints="1"/>
            </p:cNvSpPr>
            <p:nvPr/>
          </p:nvSpPr>
          <p:spPr bwMode="auto">
            <a:xfrm>
              <a:off x="4691387" y="6259699"/>
              <a:ext cx="143711" cy="181201"/>
            </a:xfrm>
            <a:custGeom>
              <a:avLst/>
              <a:gdLst>
                <a:gd name="T0" fmla="*/ 104 w 136"/>
                <a:gd name="T1" fmla="*/ 71 h 172"/>
                <a:gd name="T2" fmla="*/ 120 w 136"/>
                <a:gd name="T3" fmla="*/ 35 h 172"/>
                <a:gd name="T4" fmla="*/ 71 w 136"/>
                <a:gd name="T5" fmla="*/ 2 h 172"/>
                <a:gd name="T6" fmla="*/ 0 w 136"/>
                <a:gd name="T7" fmla="*/ 6 h 172"/>
                <a:gd name="T8" fmla="*/ 0 w 136"/>
                <a:gd name="T9" fmla="*/ 144 h 172"/>
                <a:gd name="T10" fmla="*/ 128 w 136"/>
                <a:gd name="T11" fmla="*/ 109 h 172"/>
                <a:gd name="T12" fmla="*/ 104 w 136"/>
                <a:gd name="T13" fmla="*/ 71 h 172"/>
                <a:gd name="T14" fmla="*/ 45 w 136"/>
                <a:gd name="T15" fmla="*/ 32 h 172"/>
                <a:gd name="T16" fmla="*/ 75 w 136"/>
                <a:gd name="T17" fmla="*/ 45 h 172"/>
                <a:gd name="T18" fmla="*/ 45 w 136"/>
                <a:gd name="T19" fmla="*/ 58 h 172"/>
                <a:gd name="T20" fmla="*/ 45 w 136"/>
                <a:gd name="T21" fmla="*/ 32 h 172"/>
                <a:gd name="T22" fmla="*/ 80 w 136"/>
                <a:gd name="T23" fmla="*/ 102 h 172"/>
                <a:gd name="T24" fmla="*/ 45 w 136"/>
                <a:gd name="T25" fmla="*/ 115 h 172"/>
                <a:gd name="T26" fmla="*/ 45 w 136"/>
                <a:gd name="T27" fmla="*/ 87 h 172"/>
                <a:gd name="T28" fmla="*/ 80 w 136"/>
                <a:gd name="T29"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72">
                  <a:moveTo>
                    <a:pt x="104" y="71"/>
                  </a:moveTo>
                  <a:cubicBezTo>
                    <a:pt x="104" y="71"/>
                    <a:pt x="122" y="59"/>
                    <a:pt x="120" y="35"/>
                  </a:cubicBezTo>
                  <a:cubicBezTo>
                    <a:pt x="120" y="35"/>
                    <a:pt x="117" y="5"/>
                    <a:pt x="71" y="2"/>
                  </a:cubicBezTo>
                  <a:cubicBezTo>
                    <a:pt x="71" y="2"/>
                    <a:pt x="14" y="0"/>
                    <a:pt x="0" y="6"/>
                  </a:cubicBezTo>
                  <a:cubicBezTo>
                    <a:pt x="0" y="144"/>
                    <a:pt x="0" y="144"/>
                    <a:pt x="0" y="144"/>
                  </a:cubicBezTo>
                  <a:cubicBezTo>
                    <a:pt x="0" y="144"/>
                    <a:pt x="119" y="172"/>
                    <a:pt x="128" y="109"/>
                  </a:cubicBezTo>
                  <a:cubicBezTo>
                    <a:pt x="128" y="109"/>
                    <a:pt x="136" y="86"/>
                    <a:pt x="104" y="71"/>
                  </a:cubicBezTo>
                  <a:close/>
                  <a:moveTo>
                    <a:pt x="45" y="32"/>
                  </a:moveTo>
                  <a:cubicBezTo>
                    <a:pt x="78" y="29"/>
                    <a:pt x="75" y="45"/>
                    <a:pt x="75" y="45"/>
                  </a:cubicBezTo>
                  <a:cubicBezTo>
                    <a:pt x="76" y="64"/>
                    <a:pt x="45" y="58"/>
                    <a:pt x="45" y="58"/>
                  </a:cubicBezTo>
                  <a:lnTo>
                    <a:pt x="45" y="32"/>
                  </a:lnTo>
                  <a:close/>
                  <a:moveTo>
                    <a:pt x="80" y="102"/>
                  </a:moveTo>
                  <a:cubicBezTo>
                    <a:pt x="79" y="122"/>
                    <a:pt x="45" y="115"/>
                    <a:pt x="45" y="115"/>
                  </a:cubicBezTo>
                  <a:cubicBezTo>
                    <a:pt x="45" y="87"/>
                    <a:pt x="45" y="87"/>
                    <a:pt x="45" y="87"/>
                  </a:cubicBezTo>
                  <a:cubicBezTo>
                    <a:pt x="85" y="83"/>
                    <a:pt x="80" y="102"/>
                    <a:pt x="80" y="102"/>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9" name="Freeform 8"/>
            <p:cNvSpPr>
              <a:spLocks noEditPoints="1"/>
            </p:cNvSpPr>
            <p:nvPr/>
          </p:nvSpPr>
          <p:spPr bwMode="auto">
            <a:xfrm>
              <a:off x="4856967" y="6257468"/>
              <a:ext cx="128536" cy="160224"/>
            </a:xfrm>
            <a:custGeom>
              <a:avLst/>
              <a:gdLst>
                <a:gd name="T0" fmla="*/ 75 w 122"/>
                <a:gd name="T1" fmla="*/ 3 h 152"/>
                <a:gd name="T2" fmla="*/ 10 w 122"/>
                <a:gd name="T3" fmla="*/ 12 h 152"/>
                <a:gd name="T4" fmla="*/ 20 w 122"/>
                <a:gd name="T5" fmla="*/ 45 h 152"/>
                <a:gd name="T6" fmla="*/ 79 w 122"/>
                <a:gd name="T7" fmla="*/ 55 h 152"/>
                <a:gd name="T8" fmla="*/ 45 w 122"/>
                <a:gd name="T9" fmla="*/ 57 h 152"/>
                <a:gd name="T10" fmla="*/ 1 w 122"/>
                <a:gd name="T11" fmla="*/ 106 h 152"/>
                <a:gd name="T12" fmla="*/ 54 w 122"/>
                <a:gd name="T13" fmla="*/ 149 h 152"/>
                <a:gd name="T14" fmla="*/ 122 w 122"/>
                <a:gd name="T15" fmla="*/ 141 h 152"/>
                <a:gd name="T16" fmla="*/ 122 w 122"/>
                <a:gd name="T17" fmla="*/ 55 h 152"/>
                <a:gd name="T18" fmla="*/ 75 w 122"/>
                <a:gd name="T19" fmla="*/ 3 h 152"/>
                <a:gd name="T20" fmla="*/ 80 w 122"/>
                <a:gd name="T21" fmla="*/ 116 h 152"/>
                <a:gd name="T22" fmla="*/ 58 w 122"/>
                <a:gd name="T23" fmla="*/ 116 h 152"/>
                <a:gd name="T24" fmla="*/ 41 w 122"/>
                <a:gd name="T25" fmla="*/ 100 h 152"/>
                <a:gd name="T26" fmla="*/ 58 w 122"/>
                <a:gd name="T27" fmla="*/ 86 h 152"/>
                <a:gd name="T28" fmla="*/ 80 w 122"/>
                <a:gd name="T29" fmla="*/ 86 h 152"/>
                <a:gd name="T30" fmla="*/ 80 w 122"/>
                <a:gd name="T31"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2">
                  <a:moveTo>
                    <a:pt x="75" y="3"/>
                  </a:moveTo>
                  <a:cubicBezTo>
                    <a:pt x="75" y="3"/>
                    <a:pt x="24" y="0"/>
                    <a:pt x="10" y="12"/>
                  </a:cubicBezTo>
                  <a:cubicBezTo>
                    <a:pt x="10" y="12"/>
                    <a:pt x="13" y="41"/>
                    <a:pt x="20" y="45"/>
                  </a:cubicBezTo>
                  <a:cubicBezTo>
                    <a:pt x="20" y="45"/>
                    <a:pt x="77" y="29"/>
                    <a:pt x="79" y="55"/>
                  </a:cubicBezTo>
                  <a:cubicBezTo>
                    <a:pt x="45" y="57"/>
                    <a:pt x="45" y="57"/>
                    <a:pt x="45" y="57"/>
                  </a:cubicBezTo>
                  <a:cubicBezTo>
                    <a:pt x="45" y="57"/>
                    <a:pt x="1" y="64"/>
                    <a:pt x="1" y="106"/>
                  </a:cubicBezTo>
                  <a:cubicBezTo>
                    <a:pt x="1" y="106"/>
                    <a:pt x="0" y="146"/>
                    <a:pt x="54" y="149"/>
                  </a:cubicBezTo>
                  <a:cubicBezTo>
                    <a:pt x="54" y="149"/>
                    <a:pt x="104" y="152"/>
                    <a:pt x="122" y="141"/>
                  </a:cubicBezTo>
                  <a:cubicBezTo>
                    <a:pt x="122" y="55"/>
                    <a:pt x="122" y="55"/>
                    <a:pt x="122" y="55"/>
                  </a:cubicBezTo>
                  <a:cubicBezTo>
                    <a:pt x="122" y="55"/>
                    <a:pt x="120" y="7"/>
                    <a:pt x="75" y="3"/>
                  </a:cubicBezTo>
                  <a:close/>
                  <a:moveTo>
                    <a:pt x="80" y="116"/>
                  </a:moveTo>
                  <a:cubicBezTo>
                    <a:pt x="58" y="116"/>
                    <a:pt x="58" y="116"/>
                    <a:pt x="58" y="116"/>
                  </a:cubicBezTo>
                  <a:cubicBezTo>
                    <a:pt x="58" y="116"/>
                    <a:pt x="42" y="115"/>
                    <a:pt x="41" y="100"/>
                  </a:cubicBezTo>
                  <a:cubicBezTo>
                    <a:pt x="41" y="100"/>
                    <a:pt x="43" y="87"/>
                    <a:pt x="58" y="86"/>
                  </a:cubicBezTo>
                  <a:cubicBezTo>
                    <a:pt x="80" y="86"/>
                    <a:pt x="80" y="86"/>
                    <a:pt x="80" y="86"/>
                  </a:cubicBezTo>
                  <a:lnTo>
                    <a:pt x="80" y="116"/>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0" name="Freeform 9"/>
            <p:cNvSpPr>
              <a:spLocks/>
            </p:cNvSpPr>
            <p:nvPr/>
          </p:nvSpPr>
          <p:spPr bwMode="auto">
            <a:xfrm>
              <a:off x="5020315" y="6260592"/>
              <a:ext cx="122288" cy="157100"/>
            </a:xfrm>
            <a:custGeom>
              <a:avLst/>
              <a:gdLst>
                <a:gd name="T0" fmla="*/ 68 w 116"/>
                <a:gd name="T1" fmla="*/ 55 h 149"/>
                <a:gd name="T2" fmla="*/ 49 w 116"/>
                <a:gd name="T3" fmla="*/ 43 h 149"/>
                <a:gd name="T4" fmla="*/ 98 w 116"/>
                <a:gd name="T5" fmla="*/ 45 h 149"/>
                <a:gd name="T6" fmla="*/ 109 w 116"/>
                <a:gd name="T7" fmla="*/ 8 h 149"/>
                <a:gd name="T8" fmla="*/ 61 w 116"/>
                <a:gd name="T9" fmla="*/ 0 h 149"/>
                <a:gd name="T10" fmla="*/ 4 w 116"/>
                <a:gd name="T11" fmla="*/ 46 h 149"/>
                <a:gd name="T12" fmla="*/ 55 w 116"/>
                <a:gd name="T13" fmla="*/ 92 h 149"/>
                <a:gd name="T14" fmla="*/ 67 w 116"/>
                <a:gd name="T15" fmla="*/ 102 h 149"/>
                <a:gd name="T16" fmla="*/ 12 w 116"/>
                <a:gd name="T17" fmla="*/ 101 h 149"/>
                <a:gd name="T18" fmla="*/ 1 w 116"/>
                <a:gd name="T19" fmla="*/ 139 h 149"/>
                <a:gd name="T20" fmla="*/ 48 w 116"/>
                <a:gd name="T21" fmla="*/ 148 h 149"/>
                <a:gd name="T22" fmla="*/ 113 w 116"/>
                <a:gd name="T23" fmla="*/ 100 h 149"/>
                <a:gd name="T24" fmla="*/ 68 w 116"/>
                <a:gd name="T25"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49">
                  <a:moveTo>
                    <a:pt x="68" y="55"/>
                  </a:moveTo>
                  <a:cubicBezTo>
                    <a:pt x="46" y="52"/>
                    <a:pt x="49" y="43"/>
                    <a:pt x="49" y="43"/>
                  </a:cubicBezTo>
                  <a:cubicBezTo>
                    <a:pt x="51" y="28"/>
                    <a:pt x="98" y="45"/>
                    <a:pt x="98" y="45"/>
                  </a:cubicBezTo>
                  <a:cubicBezTo>
                    <a:pt x="104" y="40"/>
                    <a:pt x="109" y="8"/>
                    <a:pt x="109" y="8"/>
                  </a:cubicBezTo>
                  <a:cubicBezTo>
                    <a:pt x="97" y="3"/>
                    <a:pt x="61" y="0"/>
                    <a:pt x="61" y="0"/>
                  </a:cubicBezTo>
                  <a:cubicBezTo>
                    <a:pt x="0" y="2"/>
                    <a:pt x="4" y="46"/>
                    <a:pt x="4" y="46"/>
                  </a:cubicBezTo>
                  <a:cubicBezTo>
                    <a:pt x="0" y="86"/>
                    <a:pt x="55" y="92"/>
                    <a:pt x="55" y="92"/>
                  </a:cubicBezTo>
                  <a:cubicBezTo>
                    <a:pt x="70" y="95"/>
                    <a:pt x="67" y="102"/>
                    <a:pt x="67" y="102"/>
                  </a:cubicBezTo>
                  <a:cubicBezTo>
                    <a:pt x="66" y="122"/>
                    <a:pt x="12" y="101"/>
                    <a:pt x="12" y="101"/>
                  </a:cubicBezTo>
                  <a:cubicBezTo>
                    <a:pt x="4" y="106"/>
                    <a:pt x="1" y="139"/>
                    <a:pt x="1" y="139"/>
                  </a:cubicBezTo>
                  <a:cubicBezTo>
                    <a:pt x="8" y="145"/>
                    <a:pt x="48" y="148"/>
                    <a:pt x="48" y="148"/>
                  </a:cubicBezTo>
                  <a:cubicBezTo>
                    <a:pt x="112" y="149"/>
                    <a:pt x="113" y="100"/>
                    <a:pt x="113" y="100"/>
                  </a:cubicBezTo>
                  <a:cubicBezTo>
                    <a:pt x="116" y="57"/>
                    <a:pt x="68" y="55"/>
                    <a:pt x="68" y="55"/>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1" name="Freeform 10"/>
            <p:cNvSpPr>
              <a:spLocks noEditPoints="1"/>
            </p:cNvSpPr>
            <p:nvPr/>
          </p:nvSpPr>
          <p:spPr bwMode="auto">
            <a:xfrm>
              <a:off x="5168043" y="6252112"/>
              <a:ext cx="159331" cy="167811"/>
            </a:xfrm>
            <a:custGeom>
              <a:avLst/>
              <a:gdLst>
                <a:gd name="T0" fmla="*/ 75 w 151"/>
                <a:gd name="T1" fmla="*/ 8 h 159"/>
                <a:gd name="T2" fmla="*/ 4 w 151"/>
                <a:gd name="T3" fmla="*/ 85 h 159"/>
                <a:gd name="T4" fmla="*/ 77 w 151"/>
                <a:gd name="T5" fmla="*/ 157 h 159"/>
                <a:gd name="T6" fmla="*/ 126 w 151"/>
                <a:gd name="T7" fmla="*/ 147 h 159"/>
                <a:gd name="T8" fmla="*/ 116 w 151"/>
                <a:gd name="T9" fmla="*/ 109 h 159"/>
                <a:gd name="T10" fmla="*/ 49 w 151"/>
                <a:gd name="T11" fmla="*/ 96 h 159"/>
                <a:gd name="T12" fmla="*/ 132 w 151"/>
                <a:gd name="T13" fmla="*/ 96 h 159"/>
                <a:gd name="T14" fmla="*/ 75 w 151"/>
                <a:gd name="T15" fmla="*/ 8 h 159"/>
                <a:gd name="T16" fmla="*/ 93 w 151"/>
                <a:gd name="T17" fmla="*/ 65 h 159"/>
                <a:gd name="T18" fmla="*/ 48 w 151"/>
                <a:gd name="T19" fmla="*/ 65 h 159"/>
                <a:gd name="T20" fmla="*/ 72 w 151"/>
                <a:gd name="T21" fmla="*/ 43 h 159"/>
                <a:gd name="T22" fmla="*/ 93 w 151"/>
                <a:gd name="T23" fmla="*/ 63 h 159"/>
                <a:gd name="T24" fmla="*/ 93 w 151"/>
                <a:gd name="T25"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9">
                  <a:moveTo>
                    <a:pt x="75" y="8"/>
                  </a:moveTo>
                  <a:cubicBezTo>
                    <a:pt x="75" y="8"/>
                    <a:pt x="7" y="0"/>
                    <a:pt x="4" y="85"/>
                  </a:cubicBezTo>
                  <a:cubicBezTo>
                    <a:pt x="4" y="85"/>
                    <a:pt x="0" y="156"/>
                    <a:pt x="77" y="157"/>
                  </a:cubicBezTo>
                  <a:cubicBezTo>
                    <a:pt x="77" y="157"/>
                    <a:pt x="100" y="159"/>
                    <a:pt x="126" y="147"/>
                  </a:cubicBezTo>
                  <a:cubicBezTo>
                    <a:pt x="129" y="145"/>
                    <a:pt x="121" y="117"/>
                    <a:pt x="116" y="109"/>
                  </a:cubicBezTo>
                  <a:cubicBezTo>
                    <a:pt x="116" y="109"/>
                    <a:pt x="57" y="132"/>
                    <a:pt x="49" y="96"/>
                  </a:cubicBezTo>
                  <a:cubicBezTo>
                    <a:pt x="132" y="96"/>
                    <a:pt x="132" y="96"/>
                    <a:pt x="132" y="96"/>
                  </a:cubicBezTo>
                  <a:cubicBezTo>
                    <a:pt x="132" y="96"/>
                    <a:pt x="151" y="15"/>
                    <a:pt x="75" y="8"/>
                  </a:cubicBezTo>
                  <a:close/>
                  <a:moveTo>
                    <a:pt x="93" y="65"/>
                  </a:moveTo>
                  <a:cubicBezTo>
                    <a:pt x="48" y="65"/>
                    <a:pt x="48" y="65"/>
                    <a:pt x="48" y="65"/>
                  </a:cubicBezTo>
                  <a:cubicBezTo>
                    <a:pt x="48" y="65"/>
                    <a:pt x="51" y="43"/>
                    <a:pt x="72" y="43"/>
                  </a:cubicBezTo>
                  <a:cubicBezTo>
                    <a:pt x="72" y="43"/>
                    <a:pt x="88" y="43"/>
                    <a:pt x="93" y="63"/>
                  </a:cubicBezTo>
                  <a:lnTo>
                    <a:pt x="93" y="65"/>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Tree>
    <p:extLst>
      <p:ext uri="{BB962C8B-B14F-4D97-AF65-F5344CB8AC3E}">
        <p14:creationId xmlns:p14="http://schemas.microsoft.com/office/powerpoint/2010/main" val="1767105255"/>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se Study Slide">
    <p:spTree>
      <p:nvGrpSpPr>
        <p:cNvPr id="1" name=""/>
        <p:cNvGrpSpPr/>
        <p:nvPr/>
      </p:nvGrpSpPr>
      <p:grpSpPr>
        <a:xfrm>
          <a:off x="0" y="0"/>
          <a:ext cx="0" cy="0"/>
          <a:chOff x="0" y="0"/>
          <a:chExt cx="0" cy="0"/>
        </a:xfrm>
      </p:grpSpPr>
      <p:sp>
        <p:nvSpPr>
          <p:cNvPr id="43" name="Text Placeholder 42"/>
          <p:cNvSpPr>
            <a:spLocks noGrp="1"/>
          </p:cNvSpPr>
          <p:nvPr>
            <p:ph type="body" sz="quarter" idx="17"/>
          </p:nvPr>
        </p:nvSpPr>
        <p:spPr>
          <a:xfrm>
            <a:off x="3754438" y="1931947"/>
            <a:ext cx="2192337" cy="147955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grpSp>
        <p:nvGrpSpPr>
          <p:cNvPr id="2" name="Group 1"/>
          <p:cNvGrpSpPr/>
          <p:nvPr/>
        </p:nvGrpSpPr>
        <p:grpSpPr>
          <a:xfrm>
            <a:off x="4115017" y="6477000"/>
            <a:ext cx="913966" cy="144183"/>
            <a:chOff x="3816626" y="6202572"/>
            <a:chExt cx="1510748" cy="238328"/>
          </a:xfrm>
          <a:solidFill>
            <a:schemeClr val="bg1">
              <a:lumMod val="50000"/>
            </a:schemeClr>
          </a:solidFill>
        </p:grpSpPr>
        <p:sp>
          <p:nvSpPr>
            <p:cNvPr id="3" name="Freeform 6"/>
            <p:cNvSpPr>
              <a:spLocks/>
            </p:cNvSpPr>
            <p:nvPr/>
          </p:nvSpPr>
          <p:spPr bwMode="auto">
            <a:xfrm>
              <a:off x="3816626" y="6202572"/>
              <a:ext cx="157100" cy="216013"/>
            </a:xfrm>
            <a:custGeom>
              <a:avLst/>
              <a:gdLst>
                <a:gd name="T0" fmla="*/ 102 w 149"/>
                <a:gd name="T1" fmla="*/ 159 h 205"/>
                <a:gd name="T2" fmla="*/ 54 w 149"/>
                <a:gd name="T3" fmla="*/ 103 h 205"/>
                <a:gd name="T4" fmla="*/ 100 w 149"/>
                <a:gd name="T5" fmla="*/ 42 h 205"/>
                <a:gd name="T6" fmla="*/ 135 w 149"/>
                <a:gd name="T7" fmla="*/ 49 h 205"/>
                <a:gd name="T8" fmla="*/ 146 w 149"/>
                <a:gd name="T9" fmla="*/ 10 h 205"/>
                <a:gd name="T10" fmla="*/ 98 w 149"/>
                <a:gd name="T11" fmla="*/ 0 h 205"/>
                <a:gd name="T12" fmla="*/ 3 w 149"/>
                <a:gd name="T13" fmla="*/ 102 h 205"/>
                <a:gd name="T14" fmla="*/ 90 w 149"/>
                <a:gd name="T15" fmla="*/ 202 h 205"/>
                <a:gd name="T16" fmla="*/ 149 w 149"/>
                <a:gd name="T17" fmla="*/ 192 h 205"/>
                <a:gd name="T18" fmla="*/ 137 w 149"/>
                <a:gd name="T19" fmla="*/ 153 h 205"/>
                <a:gd name="T20" fmla="*/ 102 w 149"/>
                <a:gd name="T21" fmla="*/ 159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205">
                  <a:moveTo>
                    <a:pt x="102" y="159"/>
                  </a:moveTo>
                  <a:cubicBezTo>
                    <a:pt x="50" y="161"/>
                    <a:pt x="54" y="103"/>
                    <a:pt x="54" y="103"/>
                  </a:cubicBezTo>
                  <a:cubicBezTo>
                    <a:pt x="52" y="39"/>
                    <a:pt x="100" y="42"/>
                    <a:pt x="100" y="42"/>
                  </a:cubicBezTo>
                  <a:cubicBezTo>
                    <a:pt x="113" y="42"/>
                    <a:pt x="135" y="49"/>
                    <a:pt x="135" y="49"/>
                  </a:cubicBezTo>
                  <a:cubicBezTo>
                    <a:pt x="141" y="43"/>
                    <a:pt x="146" y="10"/>
                    <a:pt x="146" y="10"/>
                  </a:cubicBezTo>
                  <a:cubicBezTo>
                    <a:pt x="129" y="1"/>
                    <a:pt x="98" y="0"/>
                    <a:pt x="98" y="0"/>
                  </a:cubicBezTo>
                  <a:cubicBezTo>
                    <a:pt x="0" y="0"/>
                    <a:pt x="3" y="102"/>
                    <a:pt x="3" y="102"/>
                  </a:cubicBezTo>
                  <a:cubicBezTo>
                    <a:pt x="5" y="205"/>
                    <a:pt x="90" y="202"/>
                    <a:pt x="90" y="202"/>
                  </a:cubicBezTo>
                  <a:cubicBezTo>
                    <a:pt x="129" y="204"/>
                    <a:pt x="149" y="192"/>
                    <a:pt x="149" y="192"/>
                  </a:cubicBezTo>
                  <a:cubicBezTo>
                    <a:pt x="148" y="184"/>
                    <a:pt x="137" y="153"/>
                    <a:pt x="137" y="153"/>
                  </a:cubicBezTo>
                  <a:cubicBezTo>
                    <a:pt x="122" y="159"/>
                    <a:pt x="102" y="159"/>
                    <a:pt x="102" y="15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4" name="Freeform 3"/>
            <p:cNvSpPr>
              <a:spLocks/>
            </p:cNvSpPr>
            <p:nvPr/>
          </p:nvSpPr>
          <p:spPr bwMode="auto">
            <a:xfrm>
              <a:off x="4346838" y="6261485"/>
              <a:ext cx="125412" cy="155315"/>
            </a:xfrm>
            <a:custGeom>
              <a:avLst/>
              <a:gdLst>
                <a:gd name="T0" fmla="*/ 82 w 119"/>
                <a:gd name="T1" fmla="*/ 108 h 147"/>
                <a:gd name="T2" fmla="*/ 49 w 119"/>
                <a:gd name="T3" fmla="*/ 73 h 147"/>
                <a:gd name="T4" fmla="*/ 81 w 119"/>
                <a:gd name="T5" fmla="*/ 39 h 147"/>
                <a:gd name="T6" fmla="*/ 107 w 119"/>
                <a:gd name="T7" fmla="*/ 43 h 147"/>
                <a:gd name="T8" fmla="*/ 117 w 119"/>
                <a:gd name="T9" fmla="*/ 8 h 147"/>
                <a:gd name="T10" fmla="*/ 78 w 119"/>
                <a:gd name="T11" fmla="*/ 0 h 147"/>
                <a:gd name="T12" fmla="*/ 3 w 119"/>
                <a:gd name="T13" fmla="*/ 75 h 147"/>
                <a:gd name="T14" fmla="*/ 72 w 119"/>
                <a:gd name="T15" fmla="*/ 146 h 147"/>
                <a:gd name="T16" fmla="*/ 119 w 119"/>
                <a:gd name="T17" fmla="*/ 135 h 147"/>
                <a:gd name="T18" fmla="*/ 108 w 119"/>
                <a:gd name="T19" fmla="*/ 102 h 147"/>
                <a:gd name="T20" fmla="*/ 82 w 119"/>
                <a:gd name="T21" fmla="*/ 10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7">
                  <a:moveTo>
                    <a:pt x="82" y="108"/>
                  </a:moveTo>
                  <a:cubicBezTo>
                    <a:pt x="46" y="111"/>
                    <a:pt x="49" y="73"/>
                    <a:pt x="49" y="73"/>
                  </a:cubicBezTo>
                  <a:cubicBezTo>
                    <a:pt x="49" y="33"/>
                    <a:pt x="81" y="39"/>
                    <a:pt x="81" y="39"/>
                  </a:cubicBezTo>
                  <a:cubicBezTo>
                    <a:pt x="91" y="39"/>
                    <a:pt x="107" y="43"/>
                    <a:pt x="107" y="43"/>
                  </a:cubicBezTo>
                  <a:cubicBezTo>
                    <a:pt x="112" y="38"/>
                    <a:pt x="117" y="8"/>
                    <a:pt x="117" y="8"/>
                  </a:cubicBezTo>
                  <a:cubicBezTo>
                    <a:pt x="103" y="2"/>
                    <a:pt x="78" y="0"/>
                    <a:pt x="78" y="0"/>
                  </a:cubicBezTo>
                  <a:cubicBezTo>
                    <a:pt x="0" y="0"/>
                    <a:pt x="3" y="75"/>
                    <a:pt x="3" y="75"/>
                  </a:cubicBezTo>
                  <a:cubicBezTo>
                    <a:pt x="4" y="146"/>
                    <a:pt x="72" y="146"/>
                    <a:pt x="72" y="146"/>
                  </a:cubicBezTo>
                  <a:cubicBezTo>
                    <a:pt x="103" y="147"/>
                    <a:pt x="119" y="135"/>
                    <a:pt x="119" y="135"/>
                  </a:cubicBezTo>
                  <a:cubicBezTo>
                    <a:pt x="118" y="130"/>
                    <a:pt x="108" y="102"/>
                    <a:pt x="108" y="102"/>
                  </a:cubicBezTo>
                  <a:cubicBezTo>
                    <a:pt x="96" y="106"/>
                    <a:pt x="82" y="108"/>
                    <a:pt x="82" y="108"/>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5" name="Freeform 4"/>
            <p:cNvSpPr>
              <a:spLocks noEditPoints="1"/>
            </p:cNvSpPr>
            <p:nvPr/>
          </p:nvSpPr>
          <p:spPr bwMode="auto">
            <a:xfrm>
              <a:off x="3993363" y="6260592"/>
              <a:ext cx="144603" cy="157100"/>
            </a:xfrm>
            <a:custGeom>
              <a:avLst/>
              <a:gdLst>
                <a:gd name="T0" fmla="*/ 69 w 137"/>
                <a:gd name="T1" fmla="*/ 0 h 149"/>
                <a:gd name="T2" fmla="*/ 0 w 137"/>
                <a:gd name="T3" fmla="*/ 74 h 149"/>
                <a:gd name="T4" fmla="*/ 69 w 137"/>
                <a:gd name="T5" fmla="*/ 149 h 149"/>
                <a:gd name="T6" fmla="*/ 137 w 137"/>
                <a:gd name="T7" fmla="*/ 74 h 149"/>
                <a:gd name="T8" fmla="*/ 69 w 137"/>
                <a:gd name="T9" fmla="*/ 0 h 149"/>
                <a:gd name="T10" fmla="*/ 70 w 137"/>
                <a:gd name="T11" fmla="*/ 111 h 149"/>
                <a:gd name="T12" fmla="*/ 45 w 137"/>
                <a:gd name="T13" fmla="*/ 74 h 149"/>
                <a:gd name="T14" fmla="*/ 70 w 137"/>
                <a:gd name="T15" fmla="*/ 38 h 149"/>
                <a:gd name="T16" fmla="*/ 95 w 137"/>
                <a:gd name="T17" fmla="*/ 74 h 149"/>
                <a:gd name="T18" fmla="*/ 70 w 137"/>
                <a:gd name="T19" fmla="*/ 11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49">
                  <a:moveTo>
                    <a:pt x="69" y="0"/>
                  </a:moveTo>
                  <a:cubicBezTo>
                    <a:pt x="31" y="0"/>
                    <a:pt x="0" y="33"/>
                    <a:pt x="0" y="74"/>
                  </a:cubicBezTo>
                  <a:cubicBezTo>
                    <a:pt x="0" y="115"/>
                    <a:pt x="31" y="149"/>
                    <a:pt x="69" y="149"/>
                  </a:cubicBezTo>
                  <a:cubicBezTo>
                    <a:pt x="106" y="149"/>
                    <a:pt x="137" y="115"/>
                    <a:pt x="137" y="74"/>
                  </a:cubicBezTo>
                  <a:cubicBezTo>
                    <a:pt x="137" y="33"/>
                    <a:pt x="106" y="0"/>
                    <a:pt x="69" y="0"/>
                  </a:cubicBezTo>
                  <a:close/>
                  <a:moveTo>
                    <a:pt x="70" y="111"/>
                  </a:moveTo>
                  <a:cubicBezTo>
                    <a:pt x="56" y="111"/>
                    <a:pt x="45" y="95"/>
                    <a:pt x="45" y="74"/>
                  </a:cubicBezTo>
                  <a:cubicBezTo>
                    <a:pt x="45" y="54"/>
                    <a:pt x="56" y="38"/>
                    <a:pt x="70" y="38"/>
                  </a:cubicBezTo>
                  <a:cubicBezTo>
                    <a:pt x="83" y="38"/>
                    <a:pt x="95" y="54"/>
                    <a:pt x="95" y="74"/>
                  </a:cubicBezTo>
                  <a:cubicBezTo>
                    <a:pt x="95" y="95"/>
                    <a:pt x="83" y="111"/>
                    <a:pt x="70" y="111"/>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6" name="Freeform 5"/>
            <p:cNvSpPr>
              <a:spLocks/>
            </p:cNvSpPr>
            <p:nvPr/>
          </p:nvSpPr>
          <p:spPr bwMode="auto">
            <a:xfrm>
              <a:off x="4178134" y="6255236"/>
              <a:ext cx="131660" cy="162456"/>
            </a:xfrm>
            <a:custGeom>
              <a:avLst/>
              <a:gdLst>
                <a:gd name="T0" fmla="*/ 79 w 125"/>
                <a:gd name="T1" fmla="*/ 9 h 154"/>
                <a:gd name="T2" fmla="*/ 79 w 125"/>
                <a:gd name="T3" fmla="*/ 111 h 154"/>
                <a:gd name="T4" fmla="*/ 46 w 125"/>
                <a:gd name="T5" fmla="*/ 90 h 154"/>
                <a:gd name="T6" fmla="*/ 46 w 125"/>
                <a:gd name="T7" fmla="*/ 9 h 154"/>
                <a:gd name="T8" fmla="*/ 0 w 125"/>
                <a:gd name="T9" fmla="*/ 8 h 154"/>
                <a:gd name="T10" fmla="*/ 2 w 125"/>
                <a:gd name="T11" fmla="*/ 103 h 154"/>
                <a:gd name="T12" fmla="*/ 61 w 125"/>
                <a:gd name="T13" fmla="*/ 152 h 154"/>
                <a:gd name="T14" fmla="*/ 125 w 125"/>
                <a:gd name="T15" fmla="*/ 143 h 154"/>
                <a:gd name="T16" fmla="*/ 125 w 125"/>
                <a:gd name="T17" fmla="*/ 9 h 154"/>
                <a:gd name="T18" fmla="*/ 79 w 125"/>
                <a:gd name="T19"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54">
                  <a:moveTo>
                    <a:pt x="79" y="9"/>
                  </a:moveTo>
                  <a:cubicBezTo>
                    <a:pt x="79" y="111"/>
                    <a:pt x="79" y="111"/>
                    <a:pt x="79" y="111"/>
                  </a:cubicBezTo>
                  <a:cubicBezTo>
                    <a:pt x="45" y="119"/>
                    <a:pt x="46" y="90"/>
                    <a:pt x="46" y="90"/>
                  </a:cubicBezTo>
                  <a:cubicBezTo>
                    <a:pt x="46" y="9"/>
                    <a:pt x="46" y="9"/>
                    <a:pt x="46" y="9"/>
                  </a:cubicBezTo>
                  <a:cubicBezTo>
                    <a:pt x="25" y="3"/>
                    <a:pt x="0" y="8"/>
                    <a:pt x="0" y="8"/>
                  </a:cubicBezTo>
                  <a:cubicBezTo>
                    <a:pt x="2" y="103"/>
                    <a:pt x="2" y="103"/>
                    <a:pt x="2" y="103"/>
                  </a:cubicBezTo>
                  <a:cubicBezTo>
                    <a:pt x="5" y="154"/>
                    <a:pt x="61" y="152"/>
                    <a:pt x="61" y="152"/>
                  </a:cubicBezTo>
                  <a:cubicBezTo>
                    <a:pt x="94" y="154"/>
                    <a:pt x="125" y="143"/>
                    <a:pt x="125" y="143"/>
                  </a:cubicBezTo>
                  <a:cubicBezTo>
                    <a:pt x="125" y="9"/>
                    <a:pt x="125" y="9"/>
                    <a:pt x="125" y="9"/>
                  </a:cubicBezTo>
                  <a:cubicBezTo>
                    <a:pt x="98" y="0"/>
                    <a:pt x="79" y="9"/>
                    <a:pt x="79" y="9"/>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7" name="Freeform 6"/>
            <p:cNvSpPr>
              <a:spLocks/>
            </p:cNvSpPr>
            <p:nvPr/>
          </p:nvSpPr>
          <p:spPr bwMode="auto">
            <a:xfrm>
              <a:off x="4506170" y="6258361"/>
              <a:ext cx="137016" cy="162456"/>
            </a:xfrm>
            <a:custGeom>
              <a:avLst/>
              <a:gdLst>
                <a:gd name="T0" fmla="*/ 85 w 130"/>
                <a:gd name="T1" fmla="*/ 6 h 154"/>
                <a:gd name="T2" fmla="*/ 85 w 130"/>
                <a:gd name="T3" fmla="*/ 53 h 154"/>
                <a:gd name="T4" fmla="*/ 45 w 130"/>
                <a:gd name="T5" fmla="*/ 53 h 154"/>
                <a:gd name="T6" fmla="*/ 45 w 130"/>
                <a:gd name="T7" fmla="*/ 5 h 154"/>
                <a:gd name="T8" fmla="*/ 0 w 130"/>
                <a:gd name="T9" fmla="*/ 5 h 154"/>
                <a:gd name="T10" fmla="*/ 0 w 130"/>
                <a:gd name="T11" fmla="*/ 145 h 154"/>
                <a:gd name="T12" fmla="*/ 45 w 130"/>
                <a:gd name="T13" fmla="*/ 145 h 154"/>
                <a:gd name="T14" fmla="*/ 45 w 130"/>
                <a:gd name="T15" fmla="*/ 95 h 154"/>
                <a:gd name="T16" fmla="*/ 86 w 130"/>
                <a:gd name="T17" fmla="*/ 95 h 154"/>
                <a:gd name="T18" fmla="*/ 86 w 130"/>
                <a:gd name="T19" fmla="*/ 145 h 154"/>
                <a:gd name="T20" fmla="*/ 130 w 130"/>
                <a:gd name="T21" fmla="*/ 144 h 154"/>
                <a:gd name="T22" fmla="*/ 130 w 130"/>
                <a:gd name="T23" fmla="*/ 6 h 154"/>
                <a:gd name="T24" fmla="*/ 85 w 130"/>
                <a:gd name="T25" fmla="*/ 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54">
                  <a:moveTo>
                    <a:pt x="85" y="6"/>
                  </a:moveTo>
                  <a:cubicBezTo>
                    <a:pt x="85" y="53"/>
                    <a:pt x="85" y="53"/>
                    <a:pt x="85" y="53"/>
                  </a:cubicBezTo>
                  <a:cubicBezTo>
                    <a:pt x="45" y="53"/>
                    <a:pt x="45" y="53"/>
                    <a:pt x="45" y="53"/>
                  </a:cubicBezTo>
                  <a:cubicBezTo>
                    <a:pt x="45" y="5"/>
                    <a:pt x="45" y="5"/>
                    <a:pt x="45" y="5"/>
                  </a:cubicBezTo>
                  <a:cubicBezTo>
                    <a:pt x="24" y="0"/>
                    <a:pt x="0" y="5"/>
                    <a:pt x="0" y="5"/>
                  </a:cubicBezTo>
                  <a:cubicBezTo>
                    <a:pt x="0" y="145"/>
                    <a:pt x="0" y="145"/>
                    <a:pt x="0" y="145"/>
                  </a:cubicBezTo>
                  <a:cubicBezTo>
                    <a:pt x="24" y="154"/>
                    <a:pt x="45" y="145"/>
                    <a:pt x="45" y="145"/>
                  </a:cubicBezTo>
                  <a:cubicBezTo>
                    <a:pt x="45" y="95"/>
                    <a:pt x="45" y="95"/>
                    <a:pt x="45" y="95"/>
                  </a:cubicBezTo>
                  <a:cubicBezTo>
                    <a:pt x="86" y="95"/>
                    <a:pt x="86" y="95"/>
                    <a:pt x="86" y="95"/>
                  </a:cubicBezTo>
                  <a:cubicBezTo>
                    <a:pt x="86" y="145"/>
                    <a:pt x="86" y="145"/>
                    <a:pt x="86" y="145"/>
                  </a:cubicBezTo>
                  <a:cubicBezTo>
                    <a:pt x="103" y="153"/>
                    <a:pt x="130" y="144"/>
                    <a:pt x="130" y="144"/>
                  </a:cubicBezTo>
                  <a:cubicBezTo>
                    <a:pt x="130" y="6"/>
                    <a:pt x="130" y="6"/>
                    <a:pt x="130" y="6"/>
                  </a:cubicBezTo>
                  <a:cubicBezTo>
                    <a:pt x="111" y="0"/>
                    <a:pt x="85" y="6"/>
                    <a:pt x="85" y="6"/>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8" name="Freeform 7"/>
            <p:cNvSpPr>
              <a:spLocks noEditPoints="1"/>
            </p:cNvSpPr>
            <p:nvPr/>
          </p:nvSpPr>
          <p:spPr bwMode="auto">
            <a:xfrm>
              <a:off x="4691387" y="6259699"/>
              <a:ext cx="143711" cy="181201"/>
            </a:xfrm>
            <a:custGeom>
              <a:avLst/>
              <a:gdLst>
                <a:gd name="T0" fmla="*/ 104 w 136"/>
                <a:gd name="T1" fmla="*/ 71 h 172"/>
                <a:gd name="T2" fmla="*/ 120 w 136"/>
                <a:gd name="T3" fmla="*/ 35 h 172"/>
                <a:gd name="T4" fmla="*/ 71 w 136"/>
                <a:gd name="T5" fmla="*/ 2 h 172"/>
                <a:gd name="T6" fmla="*/ 0 w 136"/>
                <a:gd name="T7" fmla="*/ 6 h 172"/>
                <a:gd name="T8" fmla="*/ 0 w 136"/>
                <a:gd name="T9" fmla="*/ 144 h 172"/>
                <a:gd name="T10" fmla="*/ 128 w 136"/>
                <a:gd name="T11" fmla="*/ 109 h 172"/>
                <a:gd name="T12" fmla="*/ 104 w 136"/>
                <a:gd name="T13" fmla="*/ 71 h 172"/>
                <a:gd name="T14" fmla="*/ 45 w 136"/>
                <a:gd name="T15" fmla="*/ 32 h 172"/>
                <a:gd name="T16" fmla="*/ 75 w 136"/>
                <a:gd name="T17" fmla="*/ 45 h 172"/>
                <a:gd name="T18" fmla="*/ 45 w 136"/>
                <a:gd name="T19" fmla="*/ 58 h 172"/>
                <a:gd name="T20" fmla="*/ 45 w 136"/>
                <a:gd name="T21" fmla="*/ 32 h 172"/>
                <a:gd name="T22" fmla="*/ 80 w 136"/>
                <a:gd name="T23" fmla="*/ 102 h 172"/>
                <a:gd name="T24" fmla="*/ 45 w 136"/>
                <a:gd name="T25" fmla="*/ 115 h 172"/>
                <a:gd name="T26" fmla="*/ 45 w 136"/>
                <a:gd name="T27" fmla="*/ 87 h 172"/>
                <a:gd name="T28" fmla="*/ 80 w 136"/>
                <a:gd name="T29"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172">
                  <a:moveTo>
                    <a:pt x="104" y="71"/>
                  </a:moveTo>
                  <a:cubicBezTo>
                    <a:pt x="104" y="71"/>
                    <a:pt x="122" y="59"/>
                    <a:pt x="120" y="35"/>
                  </a:cubicBezTo>
                  <a:cubicBezTo>
                    <a:pt x="120" y="35"/>
                    <a:pt x="117" y="5"/>
                    <a:pt x="71" y="2"/>
                  </a:cubicBezTo>
                  <a:cubicBezTo>
                    <a:pt x="71" y="2"/>
                    <a:pt x="14" y="0"/>
                    <a:pt x="0" y="6"/>
                  </a:cubicBezTo>
                  <a:cubicBezTo>
                    <a:pt x="0" y="144"/>
                    <a:pt x="0" y="144"/>
                    <a:pt x="0" y="144"/>
                  </a:cubicBezTo>
                  <a:cubicBezTo>
                    <a:pt x="0" y="144"/>
                    <a:pt x="119" y="172"/>
                    <a:pt x="128" y="109"/>
                  </a:cubicBezTo>
                  <a:cubicBezTo>
                    <a:pt x="128" y="109"/>
                    <a:pt x="136" y="86"/>
                    <a:pt x="104" y="71"/>
                  </a:cubicBezTo>
                  <a:close/>
                  <a:moveTo>
                    <a:pt x="45" y="32"/>
                  </a:moveTo>
                  <a:cubicBezTo>
                    <a:pt x="78" y="29"/>
                    <a:pt x="75" y="45"/>
                    <a:pt x="75" y="45"/>
                  </a:cubicBezTo>
                  <a:cubicBezTo>
                    <a:pt x="76" y="64"/>
                    <a:pt x="45" y="58"/>
                    <a:pt x="45" y="58"/>
                  </a:cubicBezTo>
                  <a:lnTo>
                    <a:pt x="45" y="32"/>
                  </a:lnTo>
                  <a:close/>
                  <a:moveTo>
                    <a:pt x="80" y="102"/>
                  </a:moveTo>
                  <a:cubicBezTo>
                    <a:pt x="79" y="122"/>
                    <a:pt x="45" y="115"/>
                    <a:pt x="45" y="115"/>
                  </a:cubicBezTo>
                  <a:cubicBezTo>
                    <a:pt x="45" y="87"/>
                    <a:pt x="45" y="87"/>
                    <a:pt x="45" y="87"/>
                  </a:cubicBezTo>
                  <a:cubicBezTo>
                    <a:pt x="85" y="83"/>
                    <a:pt x="80" y="102"/>
                    <a:pt x="80" y="102"/>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9" name="Freeform 8"/>
            <p:cNvSpPr>
              <a:spLocks noEditPoints="1"/>
            </p:cNvSpPr>
            <p:nvPr/>
          </p:nvSpPr>
          <p:spPr bwMode="auto">
            <a:xfrm>
              <a:off x="4856967" y="6257468"/>
              <a:ext cx="128536" cy="160224"/>
            </a:xfrm>
            <a:custGeom>
              <a:avLst/>
              <a:gdLst>
                <a:gd name="T0" fmla="*/ 75 w 122"/>
                <a:gd name="T1" fmla="*/ 3 h 152"/>
                <a:gd name="T2" fmla="*/ 10 w 122"/>
                <a:gd name="T3" fmla="*/ 12 h 152"/>
                <a:gd name="T4" fmla="*/ 20 w 122"/>
                <a:gd name="T5" fmla="*/ 45 h 152"/>
                <a:gd name="T6" fmla="*/ 79 w 122"/>
                <a:gd name="T7" fmla="*/ 55 h 152"/>
                <a:gd name="T8" fmla="*/ 45 w 122"/>
                <a:gd name="T9" fmla="*/ 57 h 152"/>
                <a:gd name="T10" fmla="*/ 1 w 122"/>
                <a:gd name="T11" fmla="*/ 106 h 152"/>
                <a:gd name="T12" fmla="*/ 54 w 122"/>
                <a:gd name="T13" fmla="*/ 149 h 152"/>
                <a:gd name="T14" fmla="*/ 122 w 122"/>
                <a:gd name="T15" fmla="*/ 141 h 152"/>
                <a:gd name="T16" fmla="*/ 122 w 122"/>
                <a:gd name="T17" fmla="*/ 55 h 152"/>
                <a:gd name="T18" fmla="*/ 75 w 122"/>
                <a:gd name="T19" fmla="*/ 3 h 152"/>
                <a:gd name="T20" fmla="*/ 80 w 122"/>
                <a:gd name="T21" fmla="*/ 116 h 152"/>
                <a:gd name="T22" fmla="*/ 58 w 122"/>
                <a:gd name="T23" fmla="*/ 116 h 152"/>
                <a:gd name="T24" fmla="*/ 41 w 122"/>
                <a:gd name="T25" fmla="*/ 100 h 152"/>
                <a:gd name="T26" fmla="*/ 58 w 122"/>
                <a:gd name="T27" fmla="*/ 86 h 152"/>
                <a:gd name="T28" fmla="*/ 80 w 122"/>
                <a:gd name="T29" fmla="*/ 86 h 152"/>
                <a:gd name="T30" fmla="*/ 80 w 122"/>
                <a:gd name="T31" fmla="*/ 11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2">
                  <a:moveTo>
                    <a:pt x="75" y="3"/>
                  </a:moveTo>
                  <a:cubicBezTo>
                    <a:pt x="75" y="3"/>
                    <a:pt x="24" y="0"/>
                    <a:pt x="10" y="12"/>
                  </a:cubicBezTo>
                  <a:cubicBezTo>
                    <a:pt x="10" y="12"/>
                    <a:pt x="13" y="41"/>
                    <a:pt x="20" y="45"/>
                  </a:cubicBezTo>
                  <a:cubicBezTo>
                    <a:pt x="20" y="45"/>
                    <a:pt x="77" y="29"/>
                    <a:pt x="79" y="55"/>
                  </a:cubicBezTo>
                  <a:cubicBezTo>
                    <a:pt x="45" y="57"/>
                    <a:pt x="45" y="57"/>
                    <a:pt x="45" y="57"/>
                  </a:cubicBezTo>
                  <a:cubicBezTo>
                    <a:pt x="45" y="57"/>
                    <a:pt x="1" y="64"/>
                    <a:pt x="1" y="106"/>
                  </a:cubicBezTo>
                  <a:cubicBezTo>
                    <a:pt x="1" y="106"/>
                    <a:pt x="0" y="146"/>
                    <a:pt x="54" y="149"/>
                  </a:cubicBezTo>
                  <a:cubicBezTo>
                    <a:pt x="54" y="149"/>
                    <a:pt x="104" y="152"/>
                    <a:pt x="122" y="141"/>
                  </a:cubicBezTo>
                  <a:cubicBezTo>
                    <a:pt x="122" y="55"/>
                    <a:pt x="122" y="55"/>
                    <a:pt x="122" y="55"/>
                  </a:cubicBezTo>
                  <a:cubicBezTo>
                    <a:pt x="122" y="55"/>
                    <a:pt x="120" y="7"/>
                    <a:pt x="75" y="3"/>
                  </a:cubicBezTo>
                  <a:close/>
                  <a:moveTo>
                    <a:pt x="80" y="116"/>
                  </a:moveTo>
                  <a:cubicBezTo>
                    <a:pt x="58" y="116"/>
                    <a:pt x="58" y="116"/>
                    <a:pt x="58" y="116"/>
                  </a:cubicBezTo>
                  <a:cubicBezTo>
                    <a:pt x="58" y="116"/>
                    <a:pt x="42" y="115"/>
                    <a:pt x="41" y="100"/>
                  </a:cubicBezTo>
                  <a:cubicBezTo>
                    <a:pt x="41" y="100"/>
                    <a:pt x="43" y="87"/>
                    <a:pt x="58" y="86"/>
                  </a:cubicBezTo>
                  <a:cubicBezTo>
                    <a:pt x="80" y="86"/>
                    <a:pt x="80" y="86"/>
                    <a:pt x="80" y="86"/>
                  </a:cubicBezTo>
                  <a:lnTo>
                    <a:pt x="80" y="116"/>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0" name="Freeform 9"/>
            <p:cNvSpPr>
              <a:spLocks/>
            </p:cNvSpPr>
            <p:nvPr/>
          </p:nvSpPr>
          <p:spPr bwMode="auto">
            <a:xfrm>
              <a:off x="5020315" y="6260592"/>
              <a:ext cx="122288" cy="157100"/>
            </a:xfrm>
            <a:custGeom>
              <a:avLst/>
              <a:gdLst>
                <a:gd name="T0" fmla="*/ 68 w 116"/>
                <a:gd name="T1" fmla="*/ 55 h 149"/>
                <a:gd name="T2" fmla="*/ 49 w 116"/>
                <a:gd name="T3" fmla="*/ 43 h 149"/>
                <a:gd name="T4" fmla="*/ 98 w 116"/>
                <a:gd name="T5" fmla="*/ 45 h 149"/>
                <a:gd name="T6" fmla="*/ 109 w 116"/>
                <a:gd name="T7" fmla="*/ 8 h 149"/>
                <a:gd name="T8" fmla="*/ 61 w 116"/>
                <a:gd name="T9" fmla="*/ 0 h 149"/>
                <a:gd name="T10" fmla="*/ 4 w 116"/>
                <a:gd name="T11" fmla="*/ 46 h 149"/>
                <a:gd name="T12" fmla="*/ 55 w 116"/>
                <a:gd name="T13" fmla="*/ 92 h 149"/>
                <a:gd name="T14" fmla="*/ 67 w 116"/>
                <a:gd name="T15" fmla="*/ 102 h 149"/>
                <a:gd name="T16" fmla="*/ 12 w 116"/>
                <a:gd name="T17" fmla="*/ 101 h 149"/>
                <a:gd name="T18" fmla="*/ 1 w 116"/>
                <a:gd name="T19" fmla="*/ 139 h 149"/>
                <a:gd name="T20" fmla="*/ 48 w 116"/>
                <a:gd name="T21" fmla="*/ 148 h 149"/>
                <a:gd name="T22" fmla="*/ 113 w 116"/>
                <a:gd name="T23" fmla="*/ 100 h 149"/>
                <a:gd name="T24" fmla="*/ 68 w 116"/>
                <a:gd name="T25" fmla="*/ 5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49">
                  <a:moveTo>
                    <a:pt x="68" y="55"/>
                  </a:moveTo>
                  <a:cubicBezTo>
                    <a:pt x="46" y="52"/>
                    <a:pt x="49" y="43"/>
                    <a:pt x="49" y="43"/>
                  </a:cubicBezTo>
                  <a:cubicBezTo>
                    <a:pt x="51" y="28"/>
                    <a:pt x="98" y="45"/>
                    <a:pt x="98" y="45"/>
                  </a:cubicBezTo>
                  <a:cubicBezTo>
                    <a:pt x="104" y="40"/>
                    <a:pt x="109" y="8"/>
                    <a:pt x="109" y="8"/>
                  </a:cubicBezTo>
                  <a:cubicBezTo>
                    <a:pt x="97" y="3"/>
                    <a:pt x="61" y="0"/>
                    <a:pt x="61" y="0"/>
                  </a:cubicBezTo>
                  <a:cubicBezTo>
                    <a:pt x="0" y="2"/>
                    <a:pt x="4" y="46"/>
                    <a:pt x="4" y="46"/>
                  </a:cubicBezTo>
                  <a:cubicBezTo>
                    <a:pt x="0" y="86"/>
                    <a:pt x="55" y="92"/>
                    <a:pt x="55" y="92"/>
                  </a:cubicBezTo>
                  <a:cubicBezTo>
                    <a:pt x="70" y="95"/>
                    <a:pt x="67" y="102"/>
                    <a:pt x="67" y="102"/>
                  </a:cubicBezTo>
                  <a:cubicBezTo>
                    <a:pt x="66" y="122"/>
                    <a:pt x="12" y="101"/>
                    <a:pt x="12" y="101"/>
                  </a:cubicBezTo>
                  <a:cubicBezTo>
                    <a:pt x="4" y="106"/>
                    <a:pt x="1" y="139"/>
                    <a:pt x="1" y="139"/>
                  </a:cubicBezTo>
                  <a:cubicBezTo>
                    <a:pt x="8" y="145"/>
                    <a:pt x="48" y="148"/>
                    <a:pt x="48" y="148"/>
                  </a:cubicBezTo>
                  <a:cubicBezTo>
                    <a:pt x="112" y="149"/>
                    <a:pt x="113" y="100"/>
                    <a:pt x="113" y="100"/>
                  </a:cubicBezTo>
                  <a:cubicBezTo>
                    <a:pt x="116" y="57"/>
                    <a:pt x="68" y="55"/>
                    <a:pt x="68" y="55"/>
                  </a:cubicBez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1" name="Freeform 10"/>
            <p:cNvSpPr>
              <a:spLocks noEditPoints="1"/>
            </p:cNvSpPr>
            <p:nvPr/>
          </p:nvSpPr>
          <p:spPr bwMode="auto">
            <a:xfrm>
              <a:off x="5168043" y="6252112"/>
              <a:ext cx="159331" cy="167811"/>
            </a:xfrm>
            <a:custGeom>
              <a:avLst/>
              <a:gdLst>
                <a:gd name="T0" fmla="*/ 75 w 151"/>
                <a:gd name="T1" fmla="*/ 8 h 159"/>
                <a:gd name="T2" fmla="*/ 4 w 151"/>
                <a:gd name="T3" fmla="*/ 85 h 159"/>
                <a:gd name="T4" fmla="*/ 77 w 151"/>
                <a:gd name="T5" fmla="*/ 157 h 159"/>
                <a:gd name="T6" fmla="*/ 126 w 151"/>
                <a:gd name="T7" fmla="*/ 147 h 159"/>
                <a:gd name="T8" fmla="*/ 116 w 151"/>
                <a:gd name="T9" fmla="*/ 109 h 159"/>
                <a:gd name="T10" fmla="*/ 49 w 151"/>
                <a:gd name="T11" fmla="*/ 96 h 159"/>
                <a:gd name="T12" fmla="*/ 132 w 151"/>
                <a:gd name="T13" fmla="*/ 96 h 159"/>
                <a:gd name="T14" fmla="*/ 75 w 151"/>
                <a:gd name="T15" fmla="*/ 8 h 159"/>
                <a:gd name="T16" fmla="*/ 93 w 151"/>
                <a:gd name="T17" fmla="*/ 65 h 159"/>
                <a:gd name="T18" fmla="*/ 48 w 151"/>
                <a:gd name="T19" fmla="*/ 65 h 159"/>
                <a:gd name="T20" fmla="*/ 72 w 151"/>
                <a:gd name="T21" fmla="*/ 43 h 159"/>
                <a:gd name="T22" fmla="*/ 93 w 151"/>
                <a:gd name="T23" fmla="*/ 63 h 159"/>
                <a:gd name="T24" fmla="*/ 93 w 151"/>
                <a:gd name="T25" fmla="*/ 6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59">
                  <a:moveTo>
                    <a:pt x="75" y="8"/>
                  </a:moveTo>
                  <a:cubicBezTo>
                    <a:pt x="75" y="8"/>
                    <a:pt x="7" y="0"/>
                    <a:pt x="4" y="85"/>
                  </a:cubicBezTo>
                  <a:cubicBezTo>
                    <a:pt x="4" y="85"/>
                    <a:pt x="0" y="156"/>
                    <a:pt x="77" y="157"/>
                  </a:cubicBezTo>
                  <a:cubicBezTo>
                    <a:pt x="77" y="157"/>
                    <a:pt x="100" y="159"/>
                    <a:pt x="126" y="147"/>
                  </a:cubicBezTo>
                  <a:cubicBezTo>
                    <a:pt x="129" y="145"/>
                    <a:pt x="121" y="117"/>
                    <a:pt x="116" y="109"/>
                  </a:cubicBezTo>
                  <a:cubicBezTo>
                    <a:pt x="116" y="109"/>
                    <a:pt x="57" y="132"/>
                    <a:pt x="49" y="96"/>
                  </a:cubicBezTo>
                  <a:cubicBezTo>
                    <a:pt x="132" y="96"/>
                    <a:pt x="132" y="96"/>
                    <a:pt x="132" y="96"/>
                  </a:cubicBezTo>
                  <a:cubicBezTo>
                    <a:pt x="132" y="96"/>
                    <a:pt x="151" y="15"/>
                    <a:pt x="75" y="8"/>
                  </a:cubicBezTo>
                  <a:close/>
                  <a:moveTo>
                    <a:pt x="93" y="65"/>
                  </a:moveTo>
                  <a:cubicBezTo>
                    <a:pt x="48" y="65"/>
                    <a:pt x="48" y="65"/>
                    <a:pt x="48" y="65"/>
                  </a:cubicBezTo>
                  <a:cubicBezTo>
                    <a:pt x="48" y="65"/>
                    <a:pt x="51" y="43"/>
                    <a:pt x="72" y="43"/>
                  </a:cubicBezTo>
                  <a:cubicBezTo>
                    <a:pt x="72" y="43"/>
                    <a:pt x="88" y="43"/>
                    <a:pt x="93" y="63"/>
                  </a:cubicBezTo>
                  <a:lnTo>
                    <a:pt x="93" y="65"/>
                  </a:lnTo>
                  <a:close/>
                </a:path>
              </a:pathLst>
            </a:custGeom>
            <a:grp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4" name="Rectangle 13"/>
          <p:cNvSpPr/>
          <p:nvPr/>
        </p:nvSpPr>
        <p:spPr>
          <a:xfrm>
            <a:off x="402167" y="1596433"/>
            <a:ext cx="3154989" cy="245662"/>
          </a:xfrm>
          <a:prstGeom prst="rect">
            <a:avLst/>
          </a:prstGeom>
          <a:solidFill>
            <a:schemeClr val="bg1">
              <a:lumMod val="50000"/>
            </a:schemeClr>
          </a:solidFill>
          <a:ln>
            <a:noFill/>
          </a:ln>
        </p:spPr>
        <p:txBody>
          <a:bodyPr wrap="square" rtlCol="0" anchor="ctr">
            <a:noAutofit/>
          </a:bodyPr>
          <a:lstStyle/>
          <a:p>
            <a:pPr defTabSz="457200">
              <a:lnSpc>
                <a:spcPct val="80000"/>
              </a:lnSpc>
            </a:pPr>
            <a:endParaRPr lang="en-US" sz="1400" b="1" dirty="0">
              <a:solidFill>
                <a:prstClr val="white"/>
              </a:solidFill>
              <a:latin typeface="Calibri"/>
            </a:endParaRPr>
          </a:p>
        </p:txBody>
      </p:sp>
      <p:sp>
        <p:nvSpPr>
          <p:cNvPr id="18" name="Rectangle 17"/>
          <p:cNvSpPr/>
          <p:nvPr/>
        </p:nvSpPr>
        <p:spPr>
          <a:xfrm>
            <a:off x="3754968" y="1601684"/>
            <a:ext cx="2191788" cy="268984"/>
          </a:xfrm>
          <a:prstGeom prst="rect">
            <a:avLst/>
          </a:prstGeom>
          <a:solidFill>
            <a:srgbClr val="D6B200"/>
          </a:solid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lnSpc>
                <a:spcPct val="80000"/>
              </a:lnSpc>
            </a:pPr>
            <a:endParaRPr lang="en-US" sz="1400" b="1" dirty="0">
              <a:solidFill>
                <a:prstClr val="white"/>
              </a:solidFill>
              <a:latin typeface="Calibri"/>
            </a:endParaRPr>
          </a:p>
        </p:txBody>
      </p:sp>
      <p:sp>
        <p:nvSpPr>
          <p:cNvPr id="19" name="Rectangle 18"/>
          <p:cNvSpPr/>
          <p:nvPr/>
        </p:nvSpPr>
        <p:spPr>
          <a:xfrm>
            <a:off x="3754967" y="3671289"/>
            <a:ext cx="4967613" cy="268984"/>
          </a:xfrm>
          <a:prstGeom prst="rect">
            <a:avLst/>
          </a:prstGeom>
          <a:solidFill>
            <a:srgbClr val="2D7E9B"/>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lnSpc>
                <a:spcPct val="80000"/>
              </a:lnSpc>
            </a:pPr>
            <a:endParaRPr lang="en-US" sz="1400" b="1" dirty="0">
              <a:solidFill>
                <a:prstClr val="white"/>
              </a:solidFill>
              <a:latin typeface="Calibri"/>
            </a:endParaRPr>
          </a:p>
        </p:txBody>
      </p:sp>
      <p:sp>
        <p:nvSpPr>
          <p:cNvPr id="20" name="Rectangle 19"/>
          <p:cNvSpPr/>
          <p:nvPr/>
        </p:nvSpPr>
        <p:spPr>
          <a:xfrm>
            <a:off x="6158253" y="1601684"/>
            <a:ext cx="2564328" cy="268984"/>
          </a:xfrm>
          <a:prstGeom prst="rect">
            <a:avLst/>
          </a:prstGeom>
          <a:solidFill>
            <a:srgbClr val="6B9B20"/>
          </a:solid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lnSpc>
                <a:spcPct val="80000"/>
              </a:lnSpc>
            </a:pPr>
            <a:endParaRPr lang="en-US" sz="1400" b="1" dirty="0">
              <a:solidFill>
                <a:prstClr val="white"/>
              </a:solidFill>
              <a:latin typeface="Calibri"/>
            </a:endParaRPr>
          </a:p>
        </p:txBody>
      </p:sp>
      <p:cxnSp>
        <p:nvCxnSpPr>
          <p:cNvPr id="21" name="Straight Connector 20"/>
          <p:cNvCxnSpPr/>
          <p:nvPr/>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65120" y="1610602"/>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5"/>
          <p:cNvSpPr>
            <a:spLocks noGrp="1"/>
          </p:cNvSpPr>
          <p:nvPr>
            <p:ph type="pic" sz="quarter" idx="10"/>
          </p:nvPr>
        </p:nvSpPr>
        <p:spPr>
          <a:xfrm>
            <a:off x="401638" y="1841500"/>
            <a:ext cx="3155950" cy="3779838"/>
          </a:xfrm>
        </p:spPr>
        <p:txBody>
          <a:bodyPr/>
          <a:lstStyle/>
          <a:p>
            <a:r>
              <a:rPr lang="x-none" smtClean="0"/>
              <a:t>Drag picture to placeholder or click icon to add</a:t>
            </a:r>
            <a:endParaRPr lang="en-US"/>
          </a:p>
        </p:txBody>
      </p:sp>
      <p:sp>
        <p:nvSpPr>
          <p:cNvPr id="28" name="Text Placeholder 27"/>
          <p:cNvSpPr>
            <a:spLocks noGrp="1"/>
          </p:cNvSpPr>
          <p:nvPr>
            <p:ph type="body" sz="quarter" idx="11"/>
          </p:nvPr>
        </p:nvSpPr>
        <p:spPr>
          <a:xfrm>
            <a:off x="508882" y="1604976"/>
            <a:ext cx="3048705" cy="244475"/>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x-none" smtClean="0"/>
              <a:t>Click to edit Master text styles</a:t>
            </a:r>
          </a:p>
        </p:txBody>
      </p:sp>
      <p:sp>
        <p:nvSpPr>
          <p:cNvPr id="39" name="Title 38"/>
          <p:cNvSpPr>
            <a:spLocks noGrp="1"/>
          </p:cNvSpPr>
          <p:nvPr>
            <p:ph type="title"/>
          </p:nvPr>
        </p:nvSpPr>
        <p:spPr/>
        <p:txBody>
          <a:bodyPr/>
          <a:lstStyle/>
          <a:p>
            <a:r>
              <a:rPr lang="x-none" smtClean="0"/>
              <a:t>Click to edit Master title style</a:t>
            </a:r>
            <a:endParaRPr lang="en-US"/>
          </a:p>
        </p:txBody>
      </p:sp>
      <p:sp>
        <p:nvSpPr>
          <p:cNvPr id="44" name="Text Placeholder 42"/>
          <p:cNvSpPr>
            <a:spLocks noGrp="1"/>
          </p:cNvSpPr>
          <p:nvPr>
            <p:ph type="body" sz="quarter" idx="18"/>
          </p:nvPr>
        </p:nvSpPr>
        <p:spPr>
          <a:xfrm>
            <a:off x="6158253" y="1931947"/>
            <a:ext cx="2564328" cy="147955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5" name="Text Placeholder 42"/>
          <p:cNvSpPr>
            <a:spLocks noGrp="1"/>
          </p:cNvSpPr>
          <p:nvPr>
            <p:ph type="body" sz="quarter" idx="19"/>
          </p:nvPr>
        </p:nvSpPr>
        <p:spPr>
          <a:xfrm>
            <a:off x="3754437" y="4029502"/>
            <a:ext cx="4968143" cy="1592070"/>
          </a:xfrm>
        </p:spPr>
        <p:txBody>
          <a:bodyPr>
            <a:noAutofit/>
          </a:bodyPr>
          <a:lstStyle>
            <a:lvl1pPr marL="111125" indent="-111125">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24" name="Text Placeholder 27"/>
          <p:cNvSpPr>
            <a:spLocks noGrp="1"/>
          </p:cNvSpPr>
          <p:nvPr>
            <p:ph type="body" sz="quarter" idx="20"/>
          </p:nvPr>
        </p:nvSpPr>
        <p:spPr>
          <a:xfrm>
            <a:off x="3823583" y="1604976"/>
            <a:ext cx="2123174" cy="237119"/>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x-none" smtClean="0"/>
              <a:t>Click to edit Master text styles</a:t>
            </a:r>
          </a:p>
        </p:txBody>
      </p:sp>
      <p:sp>
        <p:nvSpPr>
          <p:cNvPr id="25" name="Text Placeholder 27"/>
          <p:cNvSpPr>
            <a:spLocks noGrp="1"/>
          </p:cNvSpPr>
          <p:nvPr>
            <p:ph type="body" sz="quarter" idx="21"/>
          </p:nvPr>
        </p:nvSpPr>
        <p:spPr>
          <a:xfrm>
            <a:off x="6259852" y="1604976"/>
            <a:ext cx="2462727" cy="265692"/>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x-none" smtClean="0"/>
              <a:t>Click to edit Master text styles</a:t>
            </a:r>
          </a:p>
        </p:txBody>
      </p:sp>
      <p:sp>
        <p:nvSpPr>
          <p:cNvPr id="27" name="Text Placeholder 27"/>
          <p:cNvSpPr>
            <a:spLocks noGrp="1"/>
          </p:cNvSpPr>
          <p:nvPr>
            <p:ph type="body" sz="quarter" idx="22"/>
          </p:nvPr>
        </p:nvSpPr>
        <p:spPr>
          <a:xfrm>
            <a:off x="3823583" y="3683989"/>
            <a:ext cx="2123174" cy="237119"/>
          </a:xfrm>
        </p:spPr>
        <p:txBody>
          <a:bodyPr anchor="ctr">
            <a:noAutofit/>
          </a:bodyPr>
          <a:lstStyle>
            <a:lvl1pPr marL="0" indent="0" algn="l" defTabSz="914400"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400"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400"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400"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400" rtl="0" eaLnBrk="1" latinLnBrk="0" hangingPunct="1">
              <a:lnSpc>
                <a:spcPct val="80000"/>
              </a:lnSpc>
              <a:buNone/>
              <a:defRPr lang="en-US" sz="1400" b="1" kern="1200" dirty="0">
                <a:solidFill>
                  <a:schemeClr val="bg1"/>
                </a:solidFill>
                <a:latin typeface="+mn-lt"/>
                <a:ea typeface="+mn-ea"/>
                <a:cs typeface="+mn-cs"/>
              </a:defRPr>
            </a:lvl5pPr>
          </a:lstStyle>
          <a:p>
            <a:pPr lvl="0"/>
            <a:r>
              <a:rPr lang="x-none" smtClean="0"/>
              <a:t>Click to edit Master text styles</a:t>
            </a:r>
          </a:p>
        </p:txBody>
      </p:sp>
    </p:spTree>
    <p:extLst>
      <p:ext uri="{BB962C8B-B14F-4D97-AF65-F5344CB8AC3E}">
        <p14:creationId xmlns:p14="http://schemas.microsoft.com/office/powerpoint/2010/main" val="326850533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one line brackets">
    <p:spTree>
      <p:nvGrpSpPr>
        <p:cNvPr id="1" name=""/>
        <p:cNvGrpSpPr/>
        <p:nvPr/>
      </p:nvGrpSpPr>
      <p:grpSpPr>
        <a:xfrm>
          <a:off x="0" y="0"/>
          <a:ext cx="0" cy="0"/>
          <a:chOff x="0" y="0"/>
          <a:chExt cx="0" cy="0"/>
        </a:xfrm>
      </p:grpSpPr>
      <p:sp>
        <p:nvSpPr>
          <p:cNvPr id="4" name="Title 1"/>
          <p:cNvSpPr>
            <a:spLocks noGrp="1"/>
          </p:cNvSpPr>
          <p:nvPr userDrawn="1">
            <p:ph type="ctrTitle" hasCustomPrompt="1"/>
          </p:nvPr>
        </p:nvSpPr>
        <p:spPr>
          <a:xfrm>
            <a:off x="685800" y="1752600"/>
            <a:ext cx="7772400" cy="1470025"/>
          </a:xfrm>
        </p:spPr>
        <p:txBody>
          <a:bodyPr anchor="ctr" anchorCtr="0"/>
          <a:lstStyle>
            <a:lvl1pPr>
              <a:defRPr>
                <a:solidFill>
                  <a:srgbClr val="186A93"/>
                </a:solidFill>
              </a:defRPr>
            </a:lvl1pPr>
          </a:lstStyle>
          <a:p>
            <a:r>
              <a:rPr lang="en-US" sz="4800" dirty="0" smtClean="0">
                <a:solidFill>
                  <a:schemeClr val="accent2"/>
                </a:solidFill>
              </a:rPr>
              <a:t>Put One-Line Title Here</a:t>
            </a:r>
            <a:endParaRPr lang="en-US" sz="4800" dirty="0">
              <a:solidFill>
                <a:schemeClr val="accent2"/>
              </a:solidFill>
            </a:endParaRPr>
          </a:p>
        </p:txBody>
      </p:sp>
      <p:pic>
        <p:nvPicPr>
          <p:cNvPr id="16" name="Picture 15" descr="couchbase_large_gradient.png"/>
          <p:cNvPicPr>
            <a:picLocks noChangeAspect="1"/>
          </p:cNvPicPr>
          <p:nvPr userDrawn="1"/>
        </p:nvPicPr>
        <p:blipFill>
          <a:blip r:embed="rId2"/>
          <a:stretch>
            <a:fillRect/>
          </a:stretch>
        </p:blipFill>
        <p:spPr>
          <a:xfrm>
            <a:off x="3422316" y="4473042"/>
            <a:ext cx="2299368" cy="1314150"/>
          </a:xfrm>
          <a:prstGeom prst="rect">
            <a:avLst/>
          </a:prstGeom>
        </p:spPr>
      </p:pic>
      <p:sp>
        <p:nvSpPr>
          <p:cNvPr id="17" name="Oval 16"/>
          <p:cNvSpPr/>
          <p:nvPr userDrawn="1"/>
        </p:nvSpPr>
        <p:spPr>
          <a:xfrm>
            <a:off x="1739962"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8" name="Subtitle 2"/>
          <p:cNvSpPr>
            <a:spLocks noGrp="1"/>
          </p:cNvSpPr>
          <p:nvPr>
            <p:ph type="subTitle" idx="1" hasCustomPrompt="1"/>
          </p:nvPr>
        </p:nvSpPr>
        <p:spPr>
          <a:xfrm>
            <a:off x="1371600" y="3431671"/>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sp>
        <p:nvSpPr>
          <p:cNvPr id="20" name="Freeform 19"/>
          <p:cNvSpPr/>
          <p:nvPr userDrawn="1"/>
        </p:nvSpPr>
        <p:spPr>
          <a:xfrm>
            <a:off x="1088071" y="1896531"/>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3F3F3F"/>
              </a:solidFill>
              <a:latin typeface="Calibri"/>
            </a:endParaRPr>
          </a:p>
        </p:txBody>
      </p:sp>
      <p:sp>
        <p:nvSpPr>
          <p:cNvPr id="21" name="Freeform 20"/>
          <p:cNvSpPr/>
          <p:nvPr userDrawn="1"/>
        </p:nvSpPr>
        <p:spPr>
          <a:xfrm rot="10800000">
            <a:off x="7759467" y="1896530"/>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3F3F3F"/>
              </a:solidFill>
              <a:latin typeface="Calibri"/>
            </a:endParaRPr>
          </a:p>
        </p:txBody>
      </p:sp>
    </p:spTree>
    <p:extLst>
      <p:ext uri="{BB962C8B-B14F-4D97-AF65-F5344CB8AC3E}">
        <p14:creationId xmlns:p14="http://schemas.microsoft.com/office/powerpoint/2010/main" val="32888565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2000"/>
                        <p:tgtEl>
                          <p:spTgt spid="18"/>
                        </p:tgtEl>
                      </p:cBhvr>
                    </p:animEffect>
                  </p:childTnLst>
                </p:cTn>
              </p:par>
            </p:tnLst>
          </p:tmpl>
        </p:tmplLst>
      </p:bldP>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ular logo divider">
    <p:spTree>
      <p:nvGrpSpPr>
        <p:cNvPr id="1" name=""/>
        <p:cNvGrpSpPr/>
        <p:nvPr/>
      </p:nvGrpSpPr>
      <p:grpSpPr>
        <a:xfrm>
          <a:off x="0" y="0"/>
          <a:ext cx="0" cy="0"/>
          <a:chOff x="0" y="0"/>
          <a:chExt cx="0" cy="0"/>
        </a:xfrm>
      </p:grpSpPr>
      <p:cxnSp>
        <p:nvCxnSpPr>
          <p:cNvPr id="4" name="Straight Connector 3"/>
          <p:cNvCxnSpPr/>
          <p:nvPr userDrawn="1"/>
        </p:nvCxnSpPr>
        <p:spPr>
          <a:xfrm>
            <a:off x="2045350" y="2827360"/>
            <a:ext cx="20276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7" idx="3"/>
          </p:cNvCxnSpPr>
          <p:nvPr userDrawn="1"/>
        </p:nvCxnSpPr>
        <p:spPr>
          <a:xfrm>
            <a:off x="5042192" y="2827360"/>
            <a:ext cx="210855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2964" y="2453238"/>
            <a:ext cx="969228" cy="748244"/>
          </a:xfrm>
          <a:prstGeom prst="rect">
            <a:avLst/>
          </a:prstGeom>
        </p:spPr>
      </p:pic>
      <p:sp>
        <p:nvSpPr>
          <p:cNvPr id="9" name="Oval 8"/>
          <p:cNvSpPr/>
          <p:nvPr userDrawn="1"/>
        </p:nvSpPr>
        <p:spPr>
          <a:xfrm>
            <a:off x="1766012" y="460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1" name="Title 1"/>
          <p:cNvSpPr>
            <a:spLocks noGrp="1"/>
          </p:cNvSpPr>
          <p:nvPr>
            <p:ph type="ctrTitle" hasCustomPrompt="1"/>
          </p:nvPr>
        </p:nvSpPr>
        <p:spPr>
          <a:xfrm>
            <a:off x="719667" y="2921005"/>
            <a:ext cx="7772400" cy="1470025"/>
          </a:xfrm>
        </p:spPr>
        <p:txBody>
          <a:bodyPr anchor="ctr" anchorCtr="0"/>
          <a:lstStyle>
            <a:lvl1pPr>
              <a:defRPr>
                <a:solidFill>
                  <a:schemeClr val="accent1"/>
                </a:solidFill>
              </a:defRPr>
            </a:lvl1pPr>
          </a:lstStyle>
          <a:p>
            <a:r>
              <a:rPr lang="en-US" sz="4800" dirty="0" smtClean="0">
                <a:solidFill>
                  <a:schemeClr val="accent2"/>
                </a:solidFill>
              </a:rPr>
              <a:t>Put One-Line Title Here</a:t>
            </a:r>
            <a:endParaRPr lang="en-US" sz="4800" dirty="0">
              <a:solidFill>
                <a:schemeClr val="accent2"/>
              </a:solidFill>
            </a:endParaRPr>
          </a:p>
        </p:txBody>
      </p:sp>
    </p:spTree>
    <p:extLst>
      <p:ext uri="{BB962C8B-B14F-4D97-AF65-F5344CB8AC3E}">
        <p14:creationId xmlns:p14="http://schemas.microsoft.com/office/powerpoint/2010/main" val="4197518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Left)">
                                      <p:cBhvr>
                                        <p:cTn id="13" dur="500"/>
                                        <p:tgtEl>
                                          <p:spTgt spid="5"/>
                                        </p:tgtEl>
                                      </p:cBhvr>
                                    </p:animEffect>
                                  </p:childTnLst>
                                </p:cTn>
                              </p:par>
                              <p:par>
                                <p:cTn id="14" presetID="1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Right)">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defRPr>
            </a:lvl1pPr>
          </a:lstStyle>
          <a:p>
            <a:r>
              <a:rPr lang="en-US" smtClean="0"/>
              <a:t>Click to edit Master title style</a:t>
            </a:r>
            <a:endParaRPr lang="en-US" dirty="0"/>
          </a:p>
        </p:txBody>
      </p:sp>
      <p:pic>
        <p:nvPicPr>
          <p:cNvPr id="6" name="Picture 5"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
        <p:nvSpPr>
          <p:cNvPr id="7" name="Text Placeholder 2"/>
          <p:cNvSpPr>
            <a:spLocks noGrp="1"/>
          </p:cNvSpPr>
          <p:nvPr>
            <p:ph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427425566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5" name="Picture 4"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
        <p:nvSpPr>
          <p:cNvPr id="6" name="Text Placeholder 2"/>
          <p:cNvSpPr>
            <a:spLocks noGrp="1"/>
          </p:cNvSpPr>
          <p:nvPr>
            <p:ph idx="10"/>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131745184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pic>
        <p:nvPicPr>
          <p:cNvPr id="4" name="Picture 3"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137615613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7030169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27"/>
            <a:ext cx="8229600" cy="544079"/>
          </a:xfrm>
        </p:spPr>
        <p:txBody>
          <a:bodyPr anchor="t">
            <a:norm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5" name="Picture 4" descr="couchbase_medium_gradient gray.png"/>
          <p:cNvPicPr>
            <a:picLocks noChangeAspect="1"/>
          </p:cNvPicPr>
          <p:nvPr userDrawn="1"/>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173862991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4343400"/>
            <a:ext cx="9144000" cy="2514600"/>
          </a:xfrm>
          <a:prstGeom prst="rect">
            <a:avLst/>
          </a:prstGeom>
          <a:gradFill flip="none" rotWithShape="1">
            <a:gsLst>
              <a:gs pos="0">
                <a:srgbClr val="DFDFE2">
                  <a:lumMod val="89000"/>
                </a:srgb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 name="Title Placeholder 1"/>
          <p:cNvSpPr>
            <a:spLocks noGrp="1"/>
          </p:cNvSpPr>
          <p:nvPr>
            <p:ph type="title"/>
          </p:nvPr>
        </p:nvSpPr>
        <p:spPr>
          <a:xfrm>
            <a:off x="457200" y="381001"/>
            <a:ext cx="8229600" cy="1036639"/>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36964368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342900" indent="-347472" algn="l" defTabSz="914400" rtl="0" eaLnBrk="1" latinLnBrk="0" hangingPunct="1">
        <a:lnSpc>
          <a:spcPct val="100000"/>
        </a:lnSpc>
        <a:spcBef>
          <a:spcPts val="1200"/>
        </a:spcBef>
        <a:buClr>
          <a:schemeClr val="accent1"/>
        </a:buClr>
        <a:buSzPct val="100000"/>
        <a:buFont typeface="Lucida Grande"/>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4343400"/>
            <a:ext cx="9144000" cy="2514600"/>
          </a:xfrm>
          <a:prstGeom prst="rect">
            <a:avLst/>
          </a:prstGeom>
          <a:gradFill flip="none" rotWithShape="1">
            <a:gsLst>
              <a:gs pos="0">
                <a:srgbClr val="DFDFE2">
                  <a:lumMod val="89000"/>
                </a:srgb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Calibri"/>
            </a:endParaRPr>
          </a:p>
        </p:txBody>
      </p:sp>
      <p:sp>
        <p:nvSpPr>
          <p:cNvPr id="2" name="Title Placeholder 1"/>
          <p:cNvSpPr>
            <a:spLocks noGrp="1"/>
          </p:cNvSpPr>
          <p:nvPr>
            <p:ph type="title"/>
          </p:nvPr>
        </p:nvSpPr>
        <p:spPr>
          <a:xfrm>
            <a:off x="457200" y="381001"/>
            <a:ext cx="8229600" cy="1036639"/>
          </a:xfrm>
          <a:prstGeom prst="rect">
            <a:avLst/>
          </a:prstGeom>
        </p:spPr>
        <p:txBody>
          <a:bodyPr vert="horz" wrap="square" lIns="0" tIns="0" rIns="0" bIns="0" rtlCol="0" anchor="t">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marL="344488" lvl="1" indent="-176213" algn="l" defTabSz="914400" rtl="0" eaLnBrk="1" latinLnBrk="0" hangingPunct="1">
              <a:lnSpc>
                <a:spcPct val="80000"/>
              </a:lnSpc>
              <a:spcBef>
                <a:spcPts val="600"/>
              </a:spcBef>
              <a:buClr>
                <a:schemeClr val="bg1">
                  <a:lumMod val="50000"/>
                </a:schemeClr>
              </a:buClr>
              <a:buSzPct val="70000"/>
              <a:buFont typeface="Calibri" pitchFamily="34" charset="0"/>
              <a:buChar char="–"/>
            </a:pPr>
            <a:r>
              <a:rPr lang="en-US" dirty="0" smtClean="0"/>
              <a:t>Second level</a:t>
            </a:r>
          </a:p>
        </p:txBody>
      </p:sp>
    </p:spTree>
    <p:extLst>
      <p:ext uri="{BB962C8B-B14F-4D97-AF65-F5344CB8AC3E}">
        <p14:creationId xmlns:p14="http://schemas.microsoft.com/office/powerpoint/2010/main" val="3808621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iming>
    <p:tnLst>
      <p:par>
        <p:cTn xmlns:p14="http://schemas.microsoft.com/office/powerpoint/2010/main" id="1" dur="indefinite" restart="never" nodeType="tmRoot"/>
      </p:par>
    </p:tnLst>
  </p:timing>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74625" indent="-174625" algn="l" defTabSz="914400" rtl="0" eaLnBrk="1" latinLnBrk="0" hangingPunct="1">
        <a:lnSpc>
          <a:spcPct val="90000"/>
        </a:lnSpc>
        <a:spcBef>
          <a:spcPts val="1200"/>
        </a:spcBef>
        <a:buClr>
          <a:schemeClr val="accent1"/>
        </a:buClr>
        <a:buFont typeface="Arial" pitchFamily="34" charset="0"/>
        <a:buChar char="•"/>
        <a:defRPr lang="en-US" sz="2400" b="1" kern="1200" dirty="0" smtClean="0">
          <a:solidFill>
            <a:schemeClr val="tx1"/>
          </a:solidFill>
          <a:latin typeface="+mn-lt"/>
          <a:ea typeface="+mn-ea"/>
          <a:cs typeface="+mn-cs"/>
        </a:defRPr>
      </a:lvl1pPr>
      <a:lvl2pPr marL="344488" indent="-176213" algn="l" defTabSz="914400" rtl="0" eaLnBrk="1" latinLnBrk="0" hangingPunct="1">
        <a:lnSpc>
          <a:spcPct val="80000"/>
        </a:lnSpc>
        <a:spcBef>
          <a:spcPts val="600"/>
        </a:spcBef>
        <a:buClr>
          <a:schemeClr val="bg1">
            <a:lumMod val="50000"/>
          </a:schemeClr>
        </a:buClr>
        <a:buSzPct val="70000"/>
        <a:buFont typeface="Calibri" pitchFamily="34" charset="0"/>
        <a:buChar char="–"/>
        <a:defRPr lang="en-US" sz="2000" kern="1200" dirty="0">
          <a:solidFill>
            <a:schemeClr val="tx1"/>
          </a:solidFill>
          <a:latin typeface="+mn-lt"/>
          <a:ea typeface="+mn-ea"/>
          <a:cs typeface="+mn-cs"/>
        </a:defRPr>
      </a:lvl2pPr>
      <a:lvl3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3pPr>
      <a:lvl4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emf"/><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jpeg"/><Relationship Id="rId5" Type="http://schemas.openxmlformats.org/officeDocument/2006/relationships/image" Target="../media/image21.emf"/><Relationship Id="rId6"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gif"/><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dirty="0"/>
              <a:t>Couchbase </a:t>
            </a:r>
            <a:r>
              <a:rPr lang="en-US" sz="3600" dirty="0" smtClean="0"/>
              <a:t>Server </a:t>
            </a:r>
            <a:r>
              <a:rPr lang="en-US" sz="3600" dirty="0"/>
              <a:t>in Production</a:t>
            </a:r>
          </a:p>
        </p:txBody>
      </p:sp>
      <p:sp>
        <p:nvSpPr>
          <p:cNvPr id="6" name="Subtitle 5"/>
          <p:cNvSpPr>
            <a:spLocks noGrp="1"/>
          </p:cNvSpPr>
          <p:nvPr>
            <p:ph type="subTitle" idx="1"/>
          </p:nvPr>
        </p:nvSpPr>
        <p:spPr/>
        <p:txBody>
          <a:bodyPr/>
          <a:lstStyle/>
          <a:p>
            <a:r>
              <a:rPr lang="en-US" dirty="0" smtClean="0"/>
              <a:t>Perry Krug</a:t>
            </a:r>
          </a:p>
          <a:p>
            <a:r>
              <a:rPr lang="en-US" dirty="0" smtClean="0"/>
              <a:t>Sr. Solutions Architect</a:t>
            </a:r>
            <a:endParaRPr lang="en-US" dirty="0"/>
          </a:p>
        </p:txBody>
      </p:sp>
    </p:spTree>
    <p:extLst>
      <p:ext uri="{BB962C8B-B14F-4D97-AF65-F5344CB8AC3E}">
        <p14:creationId xmlns:p14="http://schemas.microsoft.com/office/powerpoint/2010/main" val="3575854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Setup: Client-side</a:t>
            </a:r>
          </a:p>
        </p:txBody>
      </p:sp>
      <p:sp>
        <p:nvSpPr>
          <p:cNvPr id="3" name="Text Placeholder 2"/>
          <p:cNvSpPr>
            <a:spLocks noGrp="1"/>
          </p:cNvSpPr>
          <p:nvPr>
            <p:ph idx="1"/>
          </p:nvPr>
        </p:nvSpPr>
        <p:spPr/>
        <p:txBody>
          <a:bodyPr>
            <a:normAutofit/>
          </a:bodyPr>
          <a:lstStyle/>
          <a:p>
            <a:pPr indent="-342900"/>
            <a:r>
              <a:rPr lang="en-US" dirty="0" smtClean="0"/>
              <a:t>Use the latest client libraries</a:t>
            </a:r>
          </a:p>
          <a:p>
            <a:pPr indent="-342900"/>
            <a:r>
              <a:rPr lang="en-US" dirty="0" smtClean="0"/>
              <a:t>Only one client object, accessed by multiple threads</a:t>
            </a:r>
          </a:p>
          <a:p>
            <a:pPr lvl="1" indent="-342900"/>
            <a:r>
              <a:rPr lang="en-US" dirty="0" smtClean="0"/>
              <a:t>Easy to misuse in .NET and Java (use a singleton)</a:t>
            </a:r>
          </a:p>
          <a:p>
            <a:pPr lvl="1" indent="-342900"/>
            <a:r>
              <a:rPr lang="en-US" dirty="0" smtClean="0"/>
              <a:t>PHP/Ruby/Python/C have differing methods, same concept</a:t>
            </a:r>
            <a:endParaRPr lang="en-US" dirty="0"/>
          </a:p>
          <a:p>
            <a:pPr indent="-342900"/>
            <a:r>
              <a:rPr lang="en-US" dirty="0" smtClean="0"/>
              <a:t>Configure 2-3 URI’s for client object</a:t>
            </a:r>
          </a:p>
          <a:p>
            <a:pPr lvl="1" indent="-342900"/>
            <a:r>
              <a:rPr lang="en-US" dirty="0" smtClean="0"/>
              <a:t>Not all nodes necessary, 2-3 best practice for HA</a:t>
            </a:r>
          </a:p>
          <a:p>
            <a:pPr indent="-342900"/>
            <a:r>
              <a:rPr lang="en-US" dirty="0" smtClean="0"/>
              <a:t>Turn on logging – INFO by default</a:t>
            </a:r>
          </a:p>
          <a:p>
            <a:pPr indent="-342900"/>
            <a:endParaRPr lang="en-US" dirty="0"/>
          </a:p>
          <a:p>
            <a:pPr indent="-342900"/>
            <a:r>
              <a:rPr lang="en-US" dirty="0" smtClean="0"/>
              <a:t>(</a:t>
            </a:r>
            <a:r>
              <a:rPr lang="en-US" dirty="0" err="1" smtClean="0"/>
              <a:t>Moxi</a:t>
            </a:r>
            <a:r>
              <a:rPr lang="en-US" dirty="0" smtClean="0"/>
              <a:t> only if necessary, and only client-side)</a:t>
            </a:r>
            <a:endParaRPr lang="en-US" dirty="0"/>
          </a:p>
        </p:txBody>
      </p:sp>
    </p:spTree>
    <p:extLst>
      <p:ext uri="{BB962C8B-B14F-4D97-AF65-F5344CB8AC3E}">
        <p14:creationId xmlns:p14="http://schemas.microsoft.com/office/powerpoint/2010/main" val="257053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Operate/Maintain</a:t>
            </a:r>
            <a:endParaRPr lang="en-US" dirty="0"/>
          </a:p>
        </p:txBody>
      </p:sp>
    </p:spTree>
    <p:extLst>
      <p:ext uri="{BB962C8B-B14F-4D97-AF65-F5344CB8AC3E}">
        <p14:creationId xmlns:p14="http://schemas.microsoft.com/office/powerpoint/2010/main" val="302536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a:ea typeface="ＭＳ Ｐゴシック" pitchFamily="34" charset="-128"/>
              </a:rPr>
              <a:t>Automatic Management/Maintenance</a:t>
            </a:r>
            <a:endParaRPr lang="en-US" dirty="0" smtClean="0">
              <a:ea typeface="ＭＳ Ｐゴシック" pitchFamily="34" charset="-128"/>
            </a:endParaRPr>
          </a:p>
        </p:txBody>
      </p:sp>
      <p:sp>
        <p:nvSpPr>
          <p:cNvPr id="2" name="Content Placeholder 1"/>
          <p:cNvSpPr>
            <a:spLocks noGrp="1"/>
          </p:cNvSpPr>
          <p:nvPr>
            <p:ph idx="1"/>
          </p:nvPr>
        </p:nvSpPr>
        <p:spPr/>
        <p:txBody>
          <a:bodyPr>
            <a:normAutofit lnSpcReduction="10000"/>
          </a:bodyPr>
          <a:lstStyle/>
          <a:p>
            <a:r>
              <a:rPr lang="en-US" sz="3600" dirty="0" smtClean="0"/>
              <a:t>Cache Management</a:t>
            </a:r>
            <a:endParaRPr lang="en-US" sz="3600" dirty="0"/>
          </a:p>
          <a:p>
            <a:endParaRPr lang="en-US" sz="3600" dirty="0" smtClean="0"/>
          </a:p>
          <a:p>
            <a:r>
              <a:rPr lang="en-US" sz="3600" dirty="0" smtClean="0"/>
              <a:t>Compaction</a:t>
            </a:r>
            <a:endParaRPr lang="en-US" sz="3600" dirty="0"/>
          </a:p>
          <a:p>
            <a:endParaRPr lang="en-US" sz="3600" dirty="0"/>
          </a:p>
          <a:p>
            <a:r>
              <a:rPr lang="en-US" sz="3600" dirty="0" smtClean="0"/>
              <a:t>Index Updates</a:t>
            </a:r>
          </a:p>
          <a:p>
            <a:endParaRPr lang="en-US" sz="3600" dirty="0"/>
          </a:p>
          <a:p>
            <a:r>
              <a:rPr lang="en-US" sz="3600" dirty="0" smtClean="0"/>
              <a:t>Occasionally tune the above</a:t>
            </a:r>
          </a:p>
        </p:txBody>
      </p:sp>
    </p:spTree>
    <p:extLst>
      <p:ext uri="{BB962C8B-B14F-4D97-AF65-F5344CB8AC3E}">
        <p14:creationId xmlns:p14="http://schemas.microsoft.com/office/powerpoint/2010/main" val="20878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Cache Management</a:t>
            </a:r>
          </a:p>
        </p:txBody>
      </p:sp>
      <p:sp>
        <p:nvSpPr>
          <p:cNvPr id="2" name="Content Placeholder 1"/>
          <p:cNvSpPr>
            <a:spLocks noGrp="1"/>
          </p:cNvSpPr>
          <p:nvPr>
            <p:ph idx="1"/>
          </p:nvPr>
        </p:nvSpPr>
        <p:spPr/>
        <p:txBody>
          <a:bodyPr>
            <a:normAutofit/>
          </a:bodyPr>
          <a:lstStyle/>
          <a:p>
            <a:pPr marL="514350" indent="-457200"/>
            <a:r>
              <a:rPr lang="en-US" dirty="0" smtClean="0"/>
              <a:t>Couchbase automatically manages the caching layer</a:t>
            </a:r>
          </a:p>
          <a:p>
            <a:pPr marL="514350" indent="-457200"/>
            <a:endParaRPr lang="en-US" dirty="0"/>
          </a:p>
          <a:p>
            <a:pPr marL="514350" indent="-457200"/>
            <a:r>
              <a:rPr lang="en-US" dirty="0" smtClean="0"/>
              <a:t>Low and High watermark set by default</a:t>
            </a:r>
          </a:p>
          <a:p>
            <a:pPr marL="514350" indent="-457200"/>
            <a:r>
              <a:rPr lang="en-US" dirty="0" smtClean="0"/>
              <a:t>Docs automatically “ejected” and re-cached</a:t>
            </a:r>
          </a:p>
          <a:p>
            <a:pPr marL="514350" indent="-457200"/>
            <a:endParaRPr lang="en-US" dirty="0"/>
          </a:p>
          <a:p>
            <a:pPr marL="514350" indent="-457200"/>
            <a:endParaRPr lang="en-US" dirty="0" smtClean="0"/>
          </a:p>
          <a:p>
            <a:pPr marL="514350" indent="-457200"/>
            <a:r>
              <a:rPr lang="en-US" dirty="0" smtClean="0"/>
              <a:t>Monitoring cache miss ratio and resident item ratio is key</a:t>
            </a:r>
            <a:endParaRPr lang="en-US" dirty="0"/>
          </a:p>
          <a:p>
            <a:pPr marL="514350" indent="-457200"/>
            <a:r>
              <a:rPr lang="en-US" dirty="0" smtClean="0"/>
              <a:t>Keep working set below high watermark</a:t>
            </a:r>
          </a:p>
        </p:txBody>
      </p:sp>
    </p:spTree>
    <p:extLst>
      <p:ext uri="{BB962C8B-B14F-4D97-AF65-F5344CB8AC3E}">
        <p14:creationId xmlns:p14="http://schemas.microsoft.com/office/powerpoint/2010/main" val="3709785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View/Index Updates</a:t>
            </a:r>
          </a:p>
        </p:txBody>
      </p:sp>
      <p:sp>
        <p:nvSpPr>
          <p:cNvPr id="2" name="Content Placeholder 1"/>
          <p:cNvSpPr>
            <a:spLocks noGrp="1"/>
          </p:cNvSpPr>
          <p:nvPr>
            <p:ph idx="1"/>
          </p:nvPr>
        </p:nvSpPr>
        <p:spPr/>
        <p:txBody>
          <a:bodyPr>
            <a:normAutofit/>
          </a:bodyPr>
          <a:lstStyle/>
          <a:p>
            <a:pPr marL="514350" indent="-457200"/>
            <a:r>
              <a:rPr lang="en-US" dirty="0" smtClean="0"/>
              <a:t>Views are kept up-to-date:</a:t>
            </a:r>
          </a:p>
          <a:p>
            <a:pPr marL="914400" lvl="1" indent="-457200"/>
            <a:r>
              <a:rPr lang="en-US" dirty="0" smtClean="0"/>
              <a:t>Every 5 seconds or every 5000 changes</a:t>
            </a:r>
          </a:p>
          <a:p>
            <a:pPr marL="914400" lvl="1" indent="-457200"/>
            <a:r>
              <a:rPr lang="en-US" dirty="0" smtClean="0"/>
              <a:t>Upon any stale=false or stale=</a:t>
            </a:r>
            <a:r>
              <a:rPr lang="en-US" dirty="0" err="1" smtClean="0"/>
              <a:t>update_after</a:t>
            </a:r>
            <a:endParaRPr lang="en-US" dirty="0"/>
          </a:p>
          <a:p>
            <a:pPr marL="571500" indent="-457200"/>
            <a:endParaRPr lang="en-US" dirty="0"/>
          </a:p>
          <a:p>
            <a:pPr marL="571500" indent="-457200"/>
            <a:r>
              <a:rPr lang="en-US" dirty="0" smtClean="0"/>
              <a:t>Thresholds can be changed per-design document</a:t>
            </a:r>
          </a:p>
          <a:p>
            <a:pPr marL="914400" lvl="1" indent="-457200"/>
            <a:r>
              <a:rPr lang="en-US" dirty="0" smtClean="0"/>
              <a:t>Group views into design documents by their update frequency</a:t>
            </a:r>
          </a:p>
        </p:txBody>
      </p:sp>
    </p:spTree>
    <p:extLst>
      <p:ext uri="{BB962C8B-B14F-4D97-AF65-F5344CB8AC3E}">
        <p14:creationId xmlns:p14="http://schemas.microsoft.com/office/powerpoint/2010/main" val="1596902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Disk compaction</a:t>
            </a:r>
          </a:p>
        </p:txBody>
      </p:sp>
      <p:sp>
        <p:nvSpPr>
          <p:cNvPr id="2" name="Content Placeholder 1"/>
          <p:cNvSpPr>
            <a:spLocks noGrp="1"/>
          </p:cNvSpPr>
          <p:nvPr>
            <p:ph idx="1"/>
          </p:nvPr>
        </p:nvSpPr>
        <p:spPr>
          <a:xfrm>
            <a:off x="351303" y="1208005"/>
            <a:ext cx="8074025" cy="4373563"/>
          </a:xfrm>
        </p:spPr>
        <p:txBody>
          <a:bodyPr>
            <a:normAutofit lnSpcReduction="10000"/>
          </a:bodyPr>
          <a:lstStyle/>
          <a:p>
            <a:pPr marL="514350" indent="-457200"/>
            <a:r>
              <a:rPr lang="en-US" dirty="0" smtClean="0"/>
              <a:t>Compaction happens automatically:</a:t>
            </a:r>
          </a:p>
          <a:p>
            <a:pPr marL="914400" lvl="1" indent="-457200"/>
            <a:r>
              <a:rPr lang="en-US" dirty="0" smtClean="0"/>
              <a:t>Settings for “threshold” of stale data</a:t>
            </a:r>
          </a:p>
          <a:p>
            <a:pPr marL="914400" lvl="1" indent="-457200"/>
            <a:r>
              <a:rPr lang="en-US" dirty="0" smtClean="0"/>
              <a:t>Settings for time of day</a:t>
            </a:r>
          </a:p>
          <a:p>
            <a:pPr marL="914400" lvl="1" indent="-457200"/>
            <a:r>
              <a:rPr lang="en-US" dirty="0" smtClean="0"/>
              <a:t>Split by data and index files</a:t>
            </a:r>
          </a:p>
          <a:p>
            <a:pPr marL="914400" lvl="1" indent="-457200"/>
            <a:r>
              <a:rPr lang="en-US" dirty="0" smtClean="0"/>
              <a:t>Per-bucket or global</a:t>
            </a:r>
          </a:p>
          <a:p>
            <a:pPr marL="57150" indent="0">
              <a:buNone/>
            </a:pPr>
            <a:endParaRPr lang="en-US" dirty="0"/>
          </a:p>
          <a:p>
            <a:pPr marL="514350" indent="-457200"/>
            <a:r>
              <a:rPr lang="en-US" dirty="0"/>
              <a:t>Reduces size of on-disk files – data files AND index files</a:t>
            </a:r>
          </a:p>
          <a:p>
            <a:pPr marL="514350" indent="-457200"/>
            <a:endParaRPr lang="en-US" dirty="0"/>
          </a:p>
          <a:p>
            <a:pPr marL="514350" indent="-457200"/>
            <a:r>
              <a:rPr lang="en-US" dirty="0" smtClean="0"/>
              <a:t>Temporarily increased disk I/O </a:t>
            </a:r>
          </a:p>
          <a:p>
            <a:pPr marL="57150" indent="0">
              <a:buNone/>
            </a:pPr>
            <a:r>
              <a:rPr lang="en-US" dirty="0"/>
              <a:t>	</a:t>
            </a:r>
            <a:r>
              <a:rPr lang="en-US" dirty="0" smtClean="0"/>
              <a:t>and CPU, but no downtime!</a:t>
            </a:r>
          </a:p>
        </p:txBody>
      </p:sp>
      <p:pic>
        <p:nvPicPr>
          <p:cNvPr id="4" name="Picture 3"/>
          <p:cNvPicPr>
            <a:picLocks noChangeAspect="1"/>
          </p:cNvPicPr>
          <p:nvPr/>
        </p:nvPicPr>
        <p:blipFill>
          <a:blip r:embed="rId3"/>
          <a:stretch>
            <a:fillRect/>
          </a:stretch>
        </p:blipFill>
        <p:spPr>
          <a:xfrm>
            <a:off x="4925015" y="4470309"/>
            <a:ext cx="4218986" cy="2387692"/>
          </a:xfrm>
          <a:prstGeom prst="rect">
            <a:avLst/>
          </a:prstGeom>
        </p:spPr>
      </p:pic>
    </p:spTree>
    <p:extLst>
      <p:ext uri="{BB962C8B-B14F-4D97-AF65-F5344CB8AC3E}">
        <p14:creationId xmlns:p14="http://schemas.microsoft.com/office/powerpoint/2010/main" val="14054141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Disk compaction</a:t>
            </a:r>
          </a:p>
        </p:txBody>
      </p:sp>
      <p:sp>
        <p:nvSpPr>
          <p:cNvPr id="2" name="Content Placeholder 1"/>
          <p:cNvSpPr>
            <a:spLocks noGrp="1"/>
          </p:cNvSpPr>
          <p:nvPr>
            <p:ph idx="4294967295"/>
          </p:nvPr>
        </p:nvSpPr>
        <p:spPr>
          <a:xfrm>
            <a:off x="0" y="1143000"/>
            <a:ext cx="8991600" cy="5486400"/>
          </a:xfrm>
        </p:spPr>
        <p:txBody>
          <a:bodyPr>
            <a:normAutofit/>
          </a:bodyPr>
          <a:lstStyle/>
          <a:p>
            <a:pPr marL="57150" indent="0">
              <a:buNone/>
            </a:pPr>
            <a:r>
              <a:rPr lang="en-US" sz="3200" dirty="0" smtClean="0"/>
              <a:t>Initial file layout:</a:t>
            </a:r>
          </a:p>
          <a:p>
            <a:pPr marL="57150" indent="0">
              <a:buNone/>
            </a:pPr>
            <a:endParaRPr lang="en-US" sz="3200" dirty="0"/>
          </a:p>
          <a:p>
            <a:pPr marL="57150" indent="0">
              <a:buNone/>
            </a:pPr>
            <a:endParaRPr lang="en-US" sz="3200" dirty="0" smtClean="0"/>
          </a:p>
          <a:p>
            <a:pPr marL="57150" indent="0">
              <a:buNone/>
            </a:pPr>
            <a:r>
              <a:rPr lang="en-US" sz="3200" dirty="0" smtClean="0"/>
              <a:t>Update some data:</a:t>
            </a:r>
          </a:p>
          <a:p>
            <a:pPr marL="57150" indent="0">
              <a:buNone/>
            </a:pPr>
            <a:endParaRPr lang="en-US" sz="3200" dirty="0"/>
          </a:p>
          <a:p>
            <a:pPr marL="57150" indent="0">
              <a:buNone/>
            </a:pPr>
            <a:endParaRPr lang="en-US" sz="3200" dirty="0" smtClean="0"/>
          </a:p>
          <a:p>
            <a:pPr marL="57150" indent="0">
              <a:buNone/>
            </a:pPr>
            <a:r>
              <a:rPr lang="en-US" sz="3200" dirty="0" smtClean="0"/>
              <a:t>After compaction:</a:t>
            </a:r>
            <a:endParaRPr lang="en-US" dirty="0" smtClean="0"/>
          </a:p>
        </p:txBody>
      </p:sp>
      <p:sp>
        <p:nvSpPr>
          <p:cNvPr id="3" name="Rectangle 2"/>
          <p:cNvSpPr/>
          <p:nvPr/>
        </p:nvSpPr>
        <p:spPr>
          <a:xfrm>
            <a:off x="228600" y="18288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5" name="Rectangle 4"/>
          <p:cNvSpPr/>
          <p:nvPr/>
        </p:nvSpPr>
        <p:spPr>
          <a:xfrm>
            <a:off x="1371600" y="18288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7" name="Rectangle 6"/>
          <p:cNvSpPr/>
          <p:nvPr/>
        </p:nvSpPr>
        <p:spPr>
          <a:xfrm>
            <a:off x="2514600" y="18288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C</a:t>
            </a:r>
          </a:p>
        </p:txBody>
      </p:sp>
      <p:sp>
        <p:nvSpPr>
          <p:cNvPr id="9" name="Rectangle 8"/>
          <p:cNvSpPr/>
          <p:nvPr/>
        </p:nvSpPr>
        <p:spPr>
          <a:xfrm>
            <a:off x="228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C</a:t>
            </a:r>
          </a:p>
        </p:txBody>
      </p:sp>
      <p:sp>
        <p:nvSpPr>
          <p:cNvPr id="10" name="Rectangle 9"/>
          <p:cNvSpPr/>
          <p:nvPr/>
        </p:nvSpPr>
        <p:spPr>
          <a:xfrm>
            <a:off x="1371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 </a:t>
            </a:r>
          </a:p>
        </p:txBody>
      </p:sp>
      <p:sp>
        <p:nvSpPr>
          <p:cNvPr id="11" name="Rectangle 10"/>
          <p:cNvSpPr/>
          <p:nvPr/>
        </p:nvSpPr>
        <p:spPr>
          <a:xfrm>
            <a:off x="3657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13" name="Rectangle 12"/>
          <p:cNvSpPr/>
          <p:nvPr/>
        </p:nvSpPr>
        <p:spPr>
          <a:xfrm>
            <a:off x="228600" y="3657600"/>
            <a:ext cx="838200" cy="7620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14" name="Rectangle 13"/>
          <p:cNvSpPr/>
          <p:nvPr/>
        </p:nvSpPr>
        <p:spPr>
          <a:xfrm>
            <a:off x="1371600" y="3657600"/>
            <a:ext cx="838200" cy="7620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16" name="Rectangle 15"/>
          <p:cNvSpPr/>
          <p:nvPr/>
        </p:nvSpPr>
        <p:spPr>
          <a:xfrm>
            <a:off x="3657600" y="3657600"/>
            <a:ext cx="838200" cy="7620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21" name="Rectangle 20"/>
          <p:cNvSpPr/>
          <p:nvPr/>
        </p:nvSpPr>
        <p:spPr>
          <a:xfrm>
            <a:off x="4800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22" name="Rectangle 21"/>
          <p:cNvSpPr/>
          <p:nvPr/>
        </p:nvSpPr>
        <p:spPr>
          <a:xfrm>
            <a:off x="7086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cxnSp>
        <p:nvCxnSpPr>
          <p:cNvPr id="23" name="Straight Arrow Connector 22"/>
          <p:cNvCxnSpPr>
            <a:stCxn id="3" idx="3"/>
          </p:cNvCxnSpPr>
          <p:nvPr/>
        </p:nvCxnSpPr>
        <p:spPr>
          <a:xfrm>
            <a:off x="1066800" y="22098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09800" y="22098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66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66800" y="58674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9800" y="58674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52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495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638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8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33" name="Rectangle 32"/>
          <p:cNvSpPr/>
          <p:nvPr/>
        </p:nvSpPr>
        <p:spPr>
          <a:xfrm>
            <a:off x="1371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B</a:t>
            </a:r>
          </a:p>
        </p:txBody>
      </p:sp>
      <p:sp>
        <p:nvSpPr>
          <p:cNvPr id="34" name="Rectangle 33"/>
          <p:cNvSpPr/>
          <p:nvPr/>
        </p:nvSpPr>
        <p:spPr>
          <a:xfrm>
            <a:off x="2514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C</a:t>
            </a:r>
          </a:p>
        </p:txBody>
      </p:sp>
      <p:cxnSp>
        <p:nvCxnSpPr>
          <p:cNvPr id="35" name="Straight Arrow Connector 34"/>
          <p:cNvCxnSpPr/>
          <p:nvPr/>
        </p:nvCxnSpPr>
        <p:spPr>
          <a:xfrm>
            <a:off x="1066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09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657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A’</a:t>
            </a:r>
          </a:p>
        </p:txBody>
      </p:sp>
      <p:sp>
        <p:nvSpPr>
          <p:cNvPr id="39" name="Rectangle 38"/>
          <p:cNvSpPr/>
          <p:nvPr/>
        </p:nvSpPr>
        <p:spPr>
          <a:xfrm>
            <a:off x="5943600" y="36576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D</a:t>
            </a:r>
          </a:p>
        </p:txBody>
      </p:sp>
      <p:cxnSp>
        <p:nvCxnSpPr>
          <p:cNvPr id="40" name="Straight Arrow Connector 39"/>
          <p:cNvCxnSpPr>
            <a:stCxn id="39" idx="3"/>
          </p:cNvCxnSpPr>
          <p:nvPr/>
        </p:nvCxnSpPr>
        <p:spPr>
          <a:xfrm>
            <a:off x="6781800" y="40386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352800" y="5867400"/>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514600" y="5486400"/>
            <a:ext cx="838200" cy="762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Doc D</a:t>
            </a:r>
          </a:p>
        </p:txBody>
      </p:sp>
      <p:sp>
        <p:nvSpPr>
          <p:cNvPr id="43" name="Multiply 42"/>
          <p:cNvSpPr/>
          <p:nvPr/>
        </p:nvSpPr>
        <p:spPr>
          <a:xfrm>
            <a:off x="152400" y="3581400"/>
            <a:ext cx="914400" cy="914400"/>
          </a:xfrm>
          <a:prstGeom prst="mathMultiply">
            <a:avLst/>
          </a:prstGeom>
          <a:solidFill>
            <a:srgbClr val="A30A0A">
              <a:alpha val="27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44" name="Multiply 43"/>
          <p:cNvSpPr/>
          <p:nvPr/>
        </p:nvSpPr>
        <p:spPr>
          <a:xfrm>
            <a:off x="1371600" y="3581400"/>
            <a:ext cx="914400" cy="914400"/>
          </a:xfrm>
          <a:prstGeom prst="mathMultiply">
            <a:avLst/>
          </a:prstGeom>
          <a:solidFill>
            <a:srgbClr val="A30A0A">
              <a:alpha val="27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45" name="Multiply 44"/>
          <p:cNvSpPr/>
          <p:nvPr/>
        </p:nvSpPr>
        <p:spPr>
          <a:xfrm>
            <a:off x="3657600" y="3581400"/>
            <a:ext cx="914400" cy="914400"/>
          </a:xfrm>
          <a:prstGeom prst="mathMultiply">
            <a:avLst/>
          </a:prstGeom>
          <a:solidFill>
            <a:srgbClr val="A30A0A">
              <a:alpha val="27000"/>
            </a:srgbClr>
          </a:solidFill>
          <a:ln>
            <a:solidFill>
              <a:schemeClr val="tx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Tree>
    <p:extLst>
      <p:ext uri="{BB962C8B-B14F-4D97-AF65-F5344CB8AC3E}">
        <p14:creationId xmlns:p14="http://schemas.microsoft.com/office/powerpoint/2010/main" val="262244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0" grpId="0" animBg="1"/>
      <p:bldP spid="11" grpId="0" animBg="1"/>
      <p:bldP spid="13" grpId="0" animBg="1"/>
      <p:bldP spid="14" grpId="0" animBg="1"/>
      <p:bldP spid="16" grpId="0" animBg="1"/>
      <p:bldP spid="21" grpId="0" animBg="1"/>
      <p:bldP spid="22" grpId="0" animBg="1"/>
      <p:bldP spid="32" grpId="0" animBg="1"/>
      <p:bldP spid="32" grpId="1" animBg="1"/>
      <p:bldP spid="33" grpId="0" animBg="1"/>
      <p:bldP spid="33" grpId="1" animBg="1"/>
      <p:bldP spid="34" grpId="0" animBg="1"/>
      <p:bldP spid="37" grpId="0" animBg="1"/>
      <p:bldP spid="37" grpId="1" animBg="1"/>
      <p:bldP spid="39" grpId="0" animBg="1"/>
      <p:bldP spid="42" grpId="0" animBg="1"/>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Tuning Compaction</a:t>
            </a:r>
          </a:p>
        </p:txBody>
      </p:sp>
      <p:sp>
        <p:nvSpPr>
          <p:cNvPr id="2" name="Content Placeholder 1"/>
          <p:cNvSpPr>
            <a:spLocks noGrp="1"/>
          </p:cNvSpPr>
          <p:nvPr>
            <p:ph idx="1"/>
          </p:nvPr>
        </p:nvSpPr>
        <p:spPr>
          <a:xfrm>
            <a:off x="612774" y="1469497"/>
            <a:ext cx="8074025" cy="4373563"/>
          </a:xfrm>
        </p:spPr>
        <p:txBody>
          <a:bodyPr>
            <a:normAutofit/>
          </a:bodyPr>
          <a:lstStyle/>
          <a:p>
            <a:pPr marL="514350" indent="-457200"/>
            <a:r>
              <a:rPr lang="en-US" dirty="0" smtClean="0"/>
              <a:t>“Space versus time/IO tradeoff”</a:t>
            </a:r>
          </a:p>
          <a:p>
            <a:pPr marL="514350" indent="-457200"/>
            <a:endParaRPr lang="en-US" dirty="0"/>
          </a:p>
          <a:p>
            <a:pPr marL="514350" indent="-457200"/>
            <a:r>
              <a:rPr lang="en-US" dirty="0" smtClean="0"/>
              <a:t>30% is default threshold, 60% found better for heavy writes…why?</a:t>
            </a:r>
          </a:p>
          <a:p>
            <a:pPr marL="514350" indent="-457200"/>
            <a:endParaRPr lang="en-US" dirty="0"/>
          </a:p>
          <a:p>
            <a:pPr marL="514350" indent="-457200"/>
            <a:r>
              <a:rPr lang="en-US" dirty="0" smtClean="0"/>
              <a:t>Parallel compaction only if high CPU and disk IO available</a:t>
            </a:r>
          </a:p>
          <a:p>
            <a:pPr marL="514350" indent="-457200"/>
            <a:endParaRPr lang="en-US" dirty="0"/>
          </a:p>
          <a:p>
            <a:pPr marL="514350" indent="-457200"/>
            <a:r>
              <a:rPr lang="en-US" dirty="0" smtClean="0"/>
              <a:t>Limit to off-hours if necessary</a:t>
            </a:r>
          </a:p>
        </p:txBody>
      </p:sp>
      <p:pic>
        <p:nvPicPr>
          <p:cNvPr id="4" name="Picture 3"/>
          <p:cNvPicPr>
            <a:picLocks noChangeAspect="1"/>
          </p:cNvPicPr>
          <p:nvPr/>
        </p:nvPicPr>
        <p:blipFill>
          <a:blip r:embed="rId3"/>
          <a:stretch>
            <a:fillRect/>
          </a:stretch>
        </p:blipFill>
        <p:spPr>
          <a:xfrm>
            <a:off x="5413375" y="4746691"/>
            <a:ext cx="3730625" cy="2111309"/>
          </a:xfrm>
          <a:prstGeom prst="rect">
            <a:avLst/>
          </a:prstGeom>
        </p:spPr>
      </p:pic>
    </p:spTree>
    <p:extLst>
      <p:ext uri="{BB962C8B-B14F-4D97-AF65-F5344CB8AC3E}">
        <p14:creationId xmlns:p14="http://schemas.microsoft.com/office/powerpoint/2010/main" val="35719293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Manual Management/Maintenance</a:t>
            </a:r>
          </a:p>
        </p:txBody>
      </p:sp>
      <p:sp>
        <p:nvSpPr>
          <p:cNvPr id="2" name="Content Placeholder 1"/>
          <p:cNvSpPr>
            <a:spLocks noGrp="1"/>
          </p:cNvSpPr>
          <p:nvPr>
            <p:ph idx="1"/>
          </p:nvPr>
        </p:nvSpPr>
        <p:spPr/>
        <p:txBody>
          <a:bodyPr>
            <a:normAutofit/>
          </a:bodyPr>
          <a:lstStyle/>
          <a:p>
            <a:r>
              <a:rPr lang="en-US" sz="3600" dirty="0" smtClean="0"/>
              <a:t>Scaling</a:t>
            </a:r>
          </a:p>
          <a:p>
            <a:r>
              <a:rPr lang="en-US" sz="3600" dirty="0" smtClean="0"/>
              <a:t>Upgrading/Scheduled maintenance</a:t>
            </a:r>
          </a:p>
          <a:p>
            <a:r>
              <a:rPr lang="en-US" sz="3600" dirty="0" smtClean="0"/>
              <a:t>Dealing with Failures</a:t>
            </a:r>
          </a:p>
          <a:p>
            <a:r>
              <a:rPr lang="en-US" sz="3600" dirty="0"/>
              <a:t>Backup/Restore</a:t>
            </a:r>
          </a:p>
          <a:p>
            <a:pPr marL="0" indent="0">
              <a:buNone/>
            </a:pPr>
            <a:endParaRPr lang="en-US" sz="3600" dirty="0" smtClean="0"/>
          </a:p>
        </p:txBody>
      </p:sp>
    </p:spTree>
    <p:extLst>
      <p:ext uri="{BB962C8B-B14F-4D97-AF65-F5344CB8AC3E}">
        <p14:creationId xmlns:p14="http://schemas.microsoft.com/office/powerpoint/2010/main" val="390066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Scaling</a:t>
            </a:r>
          </a:p>
        </p:txBody>
      </p:sp>
      <p:sp>
        <p:nvSpPr>
          <p:cNvPr id="2" name="Content Placeholder 1"/>
          <p:cNvSpPr>
            <a:spLocks noGrp="1"/>
          </p:cNvSpPr>
          <p:nvPr>
            <p:ph idx="1"/>
          </p:nvPr>
        </p:nvSpPr>
        <p:spPr>
          <a:xfrm>
            <a:off x="612774" y="1270073"/>
            <a:ext cx="8074025" cy="5008808"/>
          </a:xfrm>
        </p:spPr>
        <p:txBody>
          <a:bodyPr>
            <a:normAutofit/>
          </a:bodyPr>
          <a:lstStyle/>
          <a:p>
            <a:pPr marL="0" indent="0">
              <a:buNone/>
            </a:pPr>
            <a:r>
              <a:rPr lang="en-US" dirty="0" smtClean="0"/>
              <a:t>Couchbase Scales out Linearly:</a:t>
            </a:r>
          </a:p>
          <a:p>
            <a:pPr marL="0" indent="0">
              <a:buNone/>
            </a:pPr>
            <a:endParaRPr lang="en-US" dirty="0"/>
          </a:p>
          <a:p>
            <a:pPr marL="0" indent="0">
              <a:buNone/>
            </a:pPr>
            <a:r>
              <a:rPr lang="en-US" dirty="0" smtClean="0"/>
              <a:t>Need more RAM?  Add nodes…</a:t>
            </a:r>
          </a:p>
          <a:p>
            <a:pPr marL="0" indent="0">
              <a:buNone/>
            </a:pPr>
            <a:r>
              <a:rPr lang="en-US" dirty="0" smtClean="0"/>
              <a:t>Need more Disk IO or space?  Add nodes…</a:t>
            </a:r>
          </a:p>
          <a:p>
            <a:pPr marL="0" indent="0">
              <a:buNone/>
            </a:pPr>
            <a:endParaRPr lang="en-US" dirty="0"/>
          </a:p>
          <a:p>
            <a:pPr marL="0" indent="0">
              <a:buNone/>
            </a:pPr>
            <a:r>
              <a:rPr lang="en-US" dirty="0" smtClean="0"/>
              <a:t>Monitor sizing parameters and growth to know when to add more nodes</a:t>
            </a:r>
          </a:p>
          <a:p>
            <a:pPr marL="0" indent="0">
              <a:buNone/>
            </a:pPr>
            <a:endParaRPr lang="en-US" dirty="0" smtClean="0"/>
          </a:p>
          <a:p>
            <a:pPr marL="0" indent="0">
              <a:buNone/>
            </a:pPr>
            <a:r>
              <a:rPr lang="en-US" dirty="0" smtClean="0"/>
              <a:t>Couchbase also makes it easy to scale up by swapping larger nodes for smaller ones without any disruption</a:t>
            </a:r>
            <a:endParaRPr lang="en-US" dirty="0"/>
          </a:p>
        </p:txBody>
      </p:sp>
    </p:spTree>
    <p:extLst>
      <p:ext uri="{BB962C8B-B14F-4D97-AF65-F5344CB8AC3E}">
        <p14:creationId xmlns:p14="http://schemas.microsoft.com/office/powerpoint/2010/main" val="194964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Autofit/>
          </a:bodyPr>
          <a:lstStyle/>
          <a:p>
            <a:r>
              <a:rPr lang="en-US" dirty="0" smtClean="0"/>
              <a:t>Agenda</a:t>
            </a:r>
            <a:endParaRPr lang="en-US" dirty="0" smtClean="0">
              <a:ea typeface="ＭＳ Ｐゴシック" pitchFamily="34" charset="-128"/>
            </a:endParaRPr>
          </a:p>
        </p:txBody>
      </p:sp>
      <p:sp>
        <p:nvSpPr>
          <p:cNvPr id="3" name="Text Placeholder 2"/>
          <p:cNvSpPr>
            <a:spLocks noGrp="1"/>
          </p:cNvSpPr>
          <p:nvPr>
            <p:ph idx="1"/>
          </p:nvPr>
        </p:nvSpPr>
        <p:spPr/>
        <p:txBody>
          <a:bodyPr>
            <a:noAutofit/>
          </a:bodyPr>
          <a:lstStyle/>
          <a:p>
            <a:pPr indent="-342900">
              <a:buFont typeface="Arial"/>
              <a:buChar char="•"/>
            </a:pPr>
            <a:r>
              <a:rPr lang="en-US" sz="2200" dirty="0" smtClean="0"/>
              <a:t>Deploy</a:t>
            </a:r>
            <a:endParaRPr lang="en-US" sz="2200" dirty="0"/>
          </a:p>
          <a:p>
            <a:pPr marL="914400" lvl="1" indent="-457200">
              <a:buFont typeface="Arial"/>
              <a:buChar char="•"/>
            </a:pPr>
            <a:r>
              <a:rPr lang="en-US" dirty="0"/>
              <a:t>Architecture</a:t>
            </a:r>
          </a:p>
          <a:p>
            <a:pPr marL="914400" lvl="1" indent="-457200">
              <a:buFont typeface="Arial"/>
              <a:buChar char="•"/>
            </a:pPr>
            <a:r>
              <a:rPr lang="en-US" dirty="0"/>
              <a:t>Deployment Considerations/</a:t>
            </a:r>
            <a:r>
              <a:rPr lang="en-US" dirty="0" smtClean="0"/>
              <a:t>choices</a:t>
            </a:r>
          </a:p>
          <a:p>
            <a:pPr marL="914400" lvl="1" indent="-457200">
              <a:buFont typeface="Arial"/>
              <a:buChar char="•"/>
            </a:pPr>
            <a:r>
              <a:rPr lang="en-US" dirty="0" smtClean="0"/>
              <a:t>Setup</a:t>
            </a:r>
            <a:endParaRPr lang="en-US" dirty="0"/>
          </a:p>
          <a:p>
            <a:pPr marL="457200" indent="-457200">
              <a:buFont typeface="Arial"/>
              <a:buChar char="•"/>
            </a:pPr>
            <a:r>
              <a:rPr lang="en-US" sz="2200" dirty="0" smtClean="0"/>
              <a:t>Operate/Maintain</a:t>
            </a:r>
            <a:endParaRPr lang="en-US" dirty="0"/>
          </a:p>
          <a:p>
            <a:pPr marL="914400" lvl="1" indent="-457200">
              <a:buFont typeface="Arial"/>
              <a:buChar char="•"/>
            </a:pPr>
            <a:r>
              <a:rPr lang="en-US" dirty="0" smtClean="0"/>
              <a:t>Automatic maintenance</a:t>
            </a:r>
          </a:p>
          <a:p>
            <a:pPr marL="914400" lvl="1" indent="-457200">
              <a:buFont typeface="Arial"/>
              <a:buChar char="•"/>
            </a:pPr>
            <a:r>
              <a:rPr lang="en-US" dirty="0"/>
              <a:t>Monitor</a:t>
            </a:r>
            <a:endParaRPr lang="en-US" dirty="0" smtClean="0"/>
          </a:p>
          <a:p>
            <a:pPr marL="914400" lvl="1" indent="-457200">
              <a:buFont typeface="Arial"/>
              <a:buChar char="•"/>
            </a:pPr>
            <a:r>
              <a:rPr lang="en-US" dirty="0" smtClean="0"/>
              <a:t>Scale</a:t>
            </a:r>
            <a:endParaRPr lang="en-US" dirty="0"/>
          </a:p>
          <a:p>
            <a:pPr marL="914400" lvl="1" indent="-457200">
              <a:buFont typeface="Arial"/>
              <a:buChar char="•"/>
            </a:pPr>
            <a:r>
              <a:rPr lang="en-US" dirty="0"/>
              <a:t>Upgrade</a:t>
            </a:r>
          </a:p>
          <a:p>
            <a:pPr marL="914400" lvl="1" indent="-457200">
              <a:buFont typeface="Arial"/>
              <a:buChar char="•"/>
            </a:pPr>
            <a:r>
              <a:rPr lang="en-US" dirty="0"/>
              <a:t>Backup/Restore</a:t>
            </a:r>
          </a:p>
          <a:p>
            <a:pPr marL="914400" lvl="1" indent="-457200">
              <a:buFont typeface="Arial"/>
              <a:buChar char="•"/>
            </a:pPr>
            <a:r>
              <a:rPr lang="en-US" dirty="0"/>
              <a:t>Failures</a:t>
            </a:r>
          </a:p>
          <a:p>
            <a:endParaRPr lang="en-US" sz="2000" dirty="0"/>
          </a:p>
        </p:txBody>
      </p:sp>
    </p:spTree>
    <p:extLst>
      <p:ext uri="{BB962C8B-B14F-4D97-AF65-F5344CB8AC3E}">
        <p14:creationId xmlns:p14="http://schemas.microsoft.com/office/powerpoint/2010/main" val="19343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p:txBody>
          <a:bodyPr>
            <a:normAutofit/>
          </a:bodyPr>
          <a:lstStyle/>
          <a:p>
            <a:r>
              <a:rPr lang="en-US" dirty="0" smtClean="0"/>
              <a:t>What to Monitor</a:t>
            </a:r>
          </a:p>
        </p:txBody>
      </p:sp>
      <p:sp>
        <p:nvSpPr>
          <p:cNvPr id="44035" name="Rectangle 4"/>
          <p:cNvSpPr>
            <a:spLocks noGrp="1" noChangeArrowheads="1"/>
          </p:cNvSpPr>
          <p:nvPr>
            <p:ph idx="1"/>
          </p:nvPr>
        </p:nvSpPr>
        <p:spPr>
          <a:xfrm>
            <a:off x="625226" y="1254391"/>
            <a:ext cx="8074025" cy="5143010"/>
          </a:xfrm>
        </p:spPr>
        <p:txBody>
          <a:bodyPr>
            <a:normAutofit/>
          </a:bodyPr>
          <a:lstStyle/>
          <a:p>
            <a:r>
              <a:rPr lang="en-US" dirty="0" smtClean="0"/>
              <a:t>Application</a:t>
            </a:r>
          </a:p>
          <a:p>
            <a:pPr lvl="1"/>
            <a:r>
              <a:rPr lang="en-US" dirty="0" smtClean="0"/>
              <a:t>Ops/sec (breakdown of r/w/d/e(</a:t>
            </a:r>
            <a:r>
              <a:rPr lang="en-US" dirty="0" err="1" smtClean="0"/>
              <a:t>xpiration</a:t>
            </a:r>
            <a:r>
              <a:rPr lang="en-US" dirty="0" smtClean="0"/>
              <a:t>))</a:t>
            </a:r>
          </a:p>
          <a:p>
            <a:pPr lvl="1"/>
            <a:r>
              <a:rPr lang="en-US" dirty="0" smtClean="0"/>
              <a:t>Latency at client</a:t>
            </a:r>
          </a:p>
          <a:p>
            <a:r>
              <a:rPr lang="en-US" dirty="0" smtClean="0"/>
              <a:t>RAM</a:t>
            </a:r>
          </a:p>
          <a:p>
            <a:pPr lvl="1"/>
            <a:r>
              <a:rPr lang="en-US" dirty="0" smtClean="0"/>
              <a:t>Cache miss ratio</a:t>
            </a:r>
          </a:p>
          <a:p>
            <a:pPr lvl="1"/>
            <a:r>
              <a:rPr lang="en-US" dirty="0" smtClean="0"/>
              <a:t>Resident Item Ratio</a:t>
            </a:r>
          </a:p>
          <a:p>
            <a:r>
              <a:rPr lang="en-US" dirty="0" smtClean="0"/>
              <a:t>Disk</a:t>
            </a:r>
          </a:p>
          <a:p>
            <a:pPr lvl="1"/>
            <a:r>
              <a:rPr lang="en-US" dirty="0" smtClean="0"/>
              <a:t>Disk Write Queue (proxy for IO capacity)</a:t>
            </a:r>
          </a:p>
          <a:p>
            <a:pPr lvl="1"/>
            <a:r>
              <a:rPr lang="en-US" dirty="0" smtClean="0"/>
              <a:t>Space (compaction and failed-compaction frequency)</a:t>
            </a:r>
          </a:p>
          <a:p>
            <a:r>
              <a:rPr lang="en-US" dirty="0" smtClean="0"/>
              <a:t>XDCR/Indexing/Compaction </a:t>
            </a:r>
            <a:r>
              <a:rPr lang="en-US" dirty="0" smtClean="0"/>
              <a:t>progress</a:t>
            </a:r>
            <a:endParaRPr lang="en-US" dirty="0" smtClean="0"/>
          </a:p>
        </p:txBody>
      </p:sp>
    </p:spTree>
    <p:extLst>
      <p:ext uri="{BB962C8B-B14F-4D97-AF65-F5344CB8AC3E}">
        <p14:creationId xmlns:p14="http://schemas.microsoft.com/office/powerpoint/2010/main" val="30321047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3175"/>
            <a:ext cx="9144000" cy="6854825"/>
          </a:xfrm>
        </p:spPr>
      </p:pic>
    </p:spTree>
    <p:extLst>
      <p:ext uri="{BB962C8B-B14F-4D97-AF65-F5344CB8AC3E}">
        <p14:creationId xmlns:p14="http://schemas.microsoft.com/office/powerpoint/2010/main" val="168658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smtClean="0">
                <a:latin typeface="Calibri" charset="0"/>
                <a:ea typeface="ヒラギノ角ゴ ProN W3" charset="0"/>
                <a:cs typeface="ヒラギノ角ゴ ProN W3" charset="0"/>
              </a:rPr>
              <a:t>Couchbase + Cisco + </a:t>
            </a:r>
            <a:r>
              <a:rPr lang="en-US" dirty="0" err="1" smtClean="0">
                <a:latin typeface="Calibri" charset="0"/>
                <a:ea typeface="ヒラギノ角ゴ ProN W3" charset="0"/>
                <a:cs typeface="ヒラギノ角ゴ ProN W3" charset="0"/>
              </a:rPr>
              <a:t>Solarflare</a:t>
            </a:r>
            <a:endParaRPr lang="en-US" dirty="0">
              <a:latin typeface="Calibri" charset="0"/>
              <a:ea typeface="ヒラギノ角ゴ ProN W3" charset="0"/>
              <a:cs typeface="ヒラギノ角ゴ ProN W3" charset="0"/>
            </a:endParaRPr>
          </a:p>
        </p:txBody>
      </p:sp>
      <p:sp>
        <p:nvSpPr>
          <p:cNvPr id="100357" name="TextBox 4"/>
          <p:cNvSpPr txBox="1">
            <a:spLocks noChangeArrowheads="1"/>
          </p:cNvSpPr>
          <p:nvPr/>
        </p:nvSpPr>
        <p:spPr bwMode="auto">
          <a:xfrm>
            <a:off x="3200400" y="5661025"/>
            <a:ext cx="2968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1600" b="1"/>
              <a:t>Number of servers in cluster</a:t>
            </a:r>
          </a:p>
        </p:txBody>
      </p:sp>
      <p:sp>
        <p:nvSpPr>
          <p:cNvPr id="100358" name="TextBox 12"/>
          <p:cNvSpPr txBox="1">
            <a:spLocks noChangeArrowheads="1"/>
          </p:cNvSpPr>
          <p:nvPr/>
        </p:nvSpPr>
        <p:spPr bwMode="auto">
          <a:xfrm rot="-5400000">
            <a:off x="-768349" y="3025775"/>
            <a:ext cx="24177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1600" b="1"/>
              <a:t>Operations per second</a:t>
            </a:r>
          </a:p>
        </p:txBody>
      </p:sp>
      <p:pic>
        <p:nvPicPr>
          <p:cNvPr id="2356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713" y="1262063"/>
            <a:ext cx="8142287"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 name="Rounded Rectangular Callout 13"/>
          <p:cNvSpPr/>
          <p:nvPr/>
        </p:nvSpPr>
        <p:spPr>
          <a:xfrm>
            <a:off x="3962400" y="914400"/>
            <a:ext cx="2971800" cy="1066800"/>
          </a:xfrm>
          <a:prstGeom prst="wedgeRoundRectCallout">
            <a:avLst>
              <a:gd name="adj1" fmla="val 41131"/>
              <a:gd name="adj2" fmla="val 116251"/>
              <a:gd name="adj3" fmla="val 16667"/>
            </a:avLst>
          </a:prstGeom>
          <a:solidFill>
            <a:srgbClr val="B2BE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defRPr/>
            </a:pPr>
            <a:r>
              <a:rPr lang="en-US" sz="2000" b="1" dirty="0">
                <a:solidFill>
                  <a:srgbClr val="000000"/>
                </a:solidFill>
              </a:rPr>
              <a:t>High throughput with 1.4 GB/sec data transfer rate using 4 servers</a:t>
            </a:r>
          </a:p>
        </p:txBody>
      </p:sp>
      <p:sp>
        <p:nvSpPr>
          <p:cNvPr id="17" name="Rounded Rectangular Callout 16"/>
          <p:cNvSpPr/>
          <p:nvPr/>
        </p:nvSpPr>
        <p:spPr>
          <a:xfrm>
            <a:off x="2590800" y="4267200"/>
            <a:ext cx="2514600" cy="685800"/>
          </a:xfrm>
          <a:prstGeom prst="wedgeRoundRectCallout">
            <a:avLst>
              <a:gd name="adj1" fmla="val 56896"/>
              <a:gd name="adj2" fmla="val -204589"/>
              <a:gd name="adj3" fmla="val 16667"/>
            </a:avLst>
          </a:prstGeom>
          <a:solidFill>
            <a:srgbClr val="B2BE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Linear throughput scalability</a:t>
            </a:r>
          </a:p>
        </p:txBody>
      </p:sp>
    </p:spTree>
    <p:extLst>
      <p:ext uri="{BB962C8B-B14F-4D97-AF65-F5344CB8AC3E}">
        <p14:creationId xmlns:p14="http://schemas.microsoft.com/office/powerpoint/2010/main" val="10473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Upgrade</a:t>
            </a:r>
          </a:p>
        </p:txBody>
      </p:sp>
      <p:sp>
        <p:nvSpPr>
          <p:cNvPr id="2" name="Content Placeholder 1"/>
          <p:cNvSpPr>
            <a:spLocks noGrp="1"/>
          </p:cNvSpPr>
          <p:nvPr>
            <p:ph idx="1"/>
          </p:nvPr>
        </p:nvSpPr>
        <p:spPr>
          <a:xfrm>
            <a:off x="89832" y="1195553"/>
            <a:ext cx="8074025" cy="4373563"/>
          </a:xfrm>
        </p:spPr>
        <p:txBody>
          <a:bodyPr>
            <a:noAutofit/>
          </a:bodyPr>
          <a:lstStyle/>
          <a:p>
            <a:pPr marL="971550" lvl="1" indent="-514350">
              <a:buFont typeface="+mj-lt"/>
              <a:buAutoNum type="arabicPeriod"/>
            </a:pPr>
            <a:r>
              <a:rPr lang="en-US" sz="2800" dirty="0" smtClean="0"/>
              <a:t>Add </a:t>
            </a:r>
            <a:r>
              <a:rPr lang="en-US" sz="2800" dirty="0"/>
              <a:t>nodes of new version, </a:t>
            </a:r>
            <a:r>
              <a:rPr lang="en-US" sz="2800" dirty="0" smtClean="0"/>
              <a:t>rebalance…</a:t>
            </a:r>
            <a:endParaRPr lang="en-US" sz="2800" dirty="0"/>
          </a:p>
          <a:p>
            <a:pPr marL="971550" lvl="1" indent="-514350">
              <a:buFont typeface="+mj-lt"/>
              <a:buAutoNum type="arabicPeriod"/>
            </a:pPr>
            <a:r>
              <a:rPr lang="en-US" sz="2800" dirty="0"/>
              <a:t>Remove nodes of old version, </a:t>
            </a:r>
            <a:r>
              <a:rPr lang="en-US" sz="2800" dirty="0" smtClean="0"/>
              <a:t>rebalance…</a:t>
            </a:r>
            <a:endParaRPr lang="en-US" sz="2800" dirty="0"/>
          </a:p>
          <a:p>
            <a:pPr marL="971550" lvl="1" indent="-514350">
              <a:buFont typeface="+mj-lt"/>
              <a:buAutoNum type="arabicPeriod"/>
            </a:pPr>
            <a:r>
              <a:rPr lang="en-US" sz="2800" dirty="0"/>
              <a:t>Done</a:t>
            </a:r>
            <a:r>
              <a:rPr lang="en-US" sz="2800" dirty="0" smtClean="0"/>
              <a:t>!</a:t>
            </a:r>
          </a:p>
          <a:p>
            <a:pPr marL="457200" lvl="1" indent="0">
              <a:buNone/>
            </a:pPr>
            <a:endParaRPr lang="en-US" sz="2800" dirty="0" smtClean="0"/>
          </a:p>
          <a:p>
            <a:pPr marL="457200" lvl="1" indent="0">
              <a:buNone/>
            </a:pPr>
            <a:r>
              <a:rPr lang="en-US" sz="2800" dirty="0" smtClean="0"/>
              <a:t>No disruption</a:t>
            </a:r>
          </a:p>
          <a:p>
            <a:pPr marL="457200" lvl="1" indent="0">
              <a:buNone/>
            </a:pPr>
            <a:endParaRPr lang="en-US" sz="2800" dirty="0" smtClean="0"/>
          </a:p>
          <a:p>
            <a:pPr marL="457200" lvl="1" indent="0">
              <a:buNone/>
            </a:pPr>
            <a:r>
              <a:rPr lang="en-US" sz="2800" dirty="0" smtClean="0"/>
              <a:t>General use for software upgrade, hardware refresh, </a:t>
            </a:r>
            <a:r>
              <a:rPr lang="en-US" sz="2800" b="1" dirty="0" smtClean="0"/>
              <a:t>planned</a:t>
            </a:r>
            <a:r>
              <a:rPr lang="en-US" sz="2800" dirty="0" smtClean="0"/>
              <a:t> maintenance</a:t>
            </a:r>
          </a:p>
          <a:p>
            <a:pPr marL="457200" lvl="1" indent="0">
              <a:buNone/>
            </a:pPr>
            <a:endParaRPr lang="en-US" sz="2800" dirty="0" smtClean="0"/>
          </a:p>
          <a:p>
            <a:pPr marL="457200" lvl="1" indent="0">
              <a:buNone/>
            </a:pPr>
            <a:r>
              <a:rPr lang="en-US" sz="2800" dirty="0" smtClean="0"/>
              <a:t>Clusters compatible with multiple versions </a:t>
            </a:r>
          </a:p>
          <a:p>
            <a:pPr marL="457200" lvl="1" indent="0">
              <a:buNone/>
            </a:pPr>
            <a:r>
              <a:rPr lang="en-US" sz="2800" dirty="0"/>
              <a:t>	</a:t>
            </a:r>
            <a:r>
              <a:rPr lang="en-US" sz="2800" dirty="0" smtClean="0"/>
              <a:t>				(1.8.1-&gt;2.x, 2.x-&gt;2.x.y)</a:t>
            </a:r>
            <a:endParaRPr lang="en-US" sz="2800" dirty="0"/>
          </a:p>
          <a:p>
            <a:pPr marL="457200" lvl="1" indent="0">
              <a:buNone/>
            </a:pPr>
            <a:endParaRPr lang="en-US" sz="2800" dirty="0" smtClean="0"/>
          </a:p>
        </p:txBody>
      </p:sp>
    </p:spTree>
    <p:extLst>
      <p:ext uri="{BB962C8B-B14F-4D97-AF65-F5344CB8AC3E}">
        <p14:creationId xmlns:p14="http://schemas.microsoft.com/office/powerpoint/2010/main" val="19070706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Planned Maintenance</a:t>
            </a:r>
          </a:p>
        </p:txBody>
      </p:sp>
      <p:sp>
        <p:nvSpPr>
          <p:cNvPr id="2" name="Content Placeholder 1"/>
          <p:cNvSpPr>
            <a:spLocks noGrp="1"/>
          </p:cNvSpPr>
          <p:nvPr>
            <p:ph idx="1"/>
          </p:nvPr>
        </p:nvSpPr>
        <p:spPr/>
        <p:txBody>
          <a:bodyPr>
            <a:normAutofit/>
          </a:bodyPr>
          <a:lstStyle/>
          <a:p>
            <a:pPr marL="0" indent="0">
              <a:buNone/>
            </a:pPr>
            <a:r>
              <a:rPr lang="en-US" sz="3200" dirty="0"/>
              <a:t>U</a:t>
            </a:r>
            <a:r>
              <a:rPr lang="en-US" sz="3200" dirty="0" smtClean="0"/>
              <a:t>se </a:t>
            </a:r>
            <a:r>
              <a:rPr lang="en-US" sz="3200" dirty="0" err="1"/>
              <a:t>r</a:t>
            </a:r>
            <a:r>
              <a:rPr lang="en-US" sz="3200" dirty="0" err="1" smtClean="0"/>
              <a:t>emove+rebalance</a:t>
            </a:r>
            <a:r>
              <a:rPr lang="en-US" sz="3200" dirty="0" smtClean="0"/>
              <a:t> on “malfunctioning” node:</a:t>
            </a:r>
          </a:p>
          <a:p>
            <a:pPr lvl="1"/>
            <a:r>
              <a:rPr lang="en-US" sz="2800" dirty="0" smtClean="0"/>
              <a:t>Protects data distribution and “safety”</a:t>
            </a:r>
          </a:p>
          <a:p>
            <a:pPr lvl="1"/>
            <a:r>
              <a:rPr lang="en-US" sz="2800" dirty="0" smtClean="0"/>
              <a:t>Replicas recreated</a:t>
            </a:r>
          </a:p>
          <a:p>
            <a:pPr lvl="1"/>
            <a:r>
              <a:rPr lang="en-US" sz="2800" dirty="0" smtClean="0"/>
              <a:t>Best to “swap” with new node to maintain capacity and move minimal amount of data</a:t>
            </a:r>
            <a:endParaRPr lang="en-US" sz="2800" dirty="0"/>
          </a:p>
        </p:txBody>
      </p:sp>
    </p:spTree>
    <p:extLst>
      <p:ext uri="{BB962C8B-B14F-4D97-AF65-F5344CB8AC3E}">
        <p14:creationId xmlns:p14="http://schemas.microsoft.com/office/powerpoint/2010/main" val="7140023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sz="3600" dirty="0" smtClean="0">
                <a:ea typeface="ＭＳ Ｐゴシック" pitchFamily="34" charset="-128"/>
              </a:rPr>
              <a:t>Failures Happen!</a:t>
            </a:r>
          </a:p>
        </p:txBody>
      </p:sp>
      <p:sp>
        <p:nvSpPr>
          <p:cNvPr id="2" name="Content Placeholder 1"/>
          <p:cNvSpPr>
            <a:spLocks noGrp="1"/>
          </p:cNvSpPr>
          <p:nvPr>
            <p:ph idx="4294967295"/>
          </p:nvPr>
        </p:nvSpPr>
        <p:spPr>
          <a:xfrm>
            <a:off x="3276600" y="1554163"/>
            <a:ext cx="5867400" cy="3246437"/>
          </a:xfrm>
        </p:spPr>
        <p:txBody>
          <a:bodyPr>
            <a:normAutofit/>
          </a:bodyPr>
          <a:lstStyle/>
          <a:p>
            <a:pPr marL="0" indent="0">
              <a:buNone/>
            </a:pPr>
            <a:r>
              <a:rPr lang="en-US" dirty="0" smtClean="0"/>
              <a:t>Hardware</a:t>
            </a:r>
          </a:p>
          <a:p>
            <a:pPr marL="0" indent="0">
              <a:buNone/>
            </a:pPr>
            <a:r>
              <a:rPr lang="en-US" dirty="0" smtClean="0"/>
              <a:t>Network</a:t>
            </a:r>
            <a:endParaRPr lang="en-US" dirty="0"/>
          </a:p>
          <a:p>
            <a:pPr marL="0" indent="0">
              <a:buNone/>
            </a:pPr>
            <a:r>
              <a:rPr lang="en-US" sz="1400" dirty="0" smtClean="0"/>
              <a:t>Bugs</a:t>
            </a:r>
            <a:endParaRPr lang="en-US" sz="1400" dirty="0"/>
          </a:p>
        </p:txBody>
      </p:sp>
      <p:pic>
        <p:nvPicPr>
          <p:cNvPr id="4" name="Picture 3"/>
          <p:cNvPicPr>
            <a:picLocks noChangeAspect="1"/>
          </p:cNvPicPr>
          <p:nvPr/>
        </p:nvPicPr>
        <p:blipFill rotWithShape="1">
          <a:blip r:embed="rId3"/>
          <a:srcRect l="7485" r="9687" b="17336"/>
          <a:stretch/>
        </p:blipFill>
        <p:spPr>
          <a:xfrm>
            <a:off x="2286000" y="3480486"/>
            <a:ext cx="4207655" cy="2792541"/>
          </a:xfrm>
          <a:prstGeom prst="rect">
            <a:avLst/>
          </a:prstGeom>
        </p:spPr>
      </p:pic>
    </p:spTree>
    <p:extLst>
      <p:ext uri="{BB962C8B-B14F-4D97-AF65-F5344CB8AC3E}">
        <p14:creationId xmlns:p14="http://schemas.microsoft.com/office/powerpoint/2010/main" val="7035526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sz="3600" dirty="0" smtClean="0">
                <a:ea typeface="ＭＳ Ｐゴシック" pitchFamily="34" charset="-128"/>
              </a:rPr>
              <a:t>Easy to Manage failures with Couchbase</a:t>
            </a:r>
          </a:p>
        </p:txBody>
      </p:sp>
      <p:sp>
        <p:nvSpPr>
          <p:cNvPr id="2" name="Content Placeholder 1"/>
          <p:cNvSpPr>
            <a:spLocks noGrp="1"/>
          </p:cNvSpPr>
          <p:nvPr>
            <p:ph idx="1"/>
          </p:nvPr>
        </p:nvSpPr>
        <p:spPr/>
        <p:txBody>
          <a:bodyPr>
            <a:normAutofit/>
          </a:bodyPr>
          <a:lstStyle/>
          <a:p>
            <a:r>
              <a:rPr lang="en-US" sz="3200" dirty="0" smtClean="0"/>
              <a:t>Failover (automatic or manual):</a:t>
            </a:r>
          </a:p>
          <a:p>
            <a:pPr lvl="1"/>
            <a:r>
              <a:rPr lang="en-US" sz="2800" dirty="0" smtClean="0"/>
              <a:t>Replica data and indexes promoted for </a:t>
            </a:r>
            <a:r>
              <a:rPr lang="en-US" sz="2800" b="1" dirty="0" smtClean="0"/>
              <a:t>immediate </a:t>
            </a:r>
            <a:r>
              <a:rPr lang="en-US" sz="2800" dirty="0" smtClean="0"/>
              <a:t>access</a:t>
            </a:r>
          </a:p>
          <a:p>
            <a:pPr lvl="1"/>
            <a:r>
              <a:rPr lang="en-US" sz="2800" dirty="0" smtClean="0"/>
              <a:t>Replicas not recreated</a:t>
            </a:r>
          </a:p>
          <a:p>
            <a:pPr lvl="1"/>
            <a:r>
              <a:rPr lang="en-US" sz="2800" dirty="0" smtClean="0"/>
              <a:t>Do NOT failover healthy node</a:t>
            </a:r>
          </a:p>
          <a:p>
            <a:pPr lvl="1"/>
            <a:r>
              <a:rPr lang="en-US" sz="2800" dirty="0" smtClean="0"/>
              <a:t>Perform rebalance after returning cluster to full or greater capacity</a:t>
            </a:r>
          </a:p>
        </p:txBody>
      </p:sp>
    </p:spTree>
    <p:extLst>
      <p:ext uri="{BB962C8B-B14F-4D97-AF65-F5344CB8AC3E}">
        <p14:creationId xmlns:p14="http://schemas.microsoft.com/office/powerpoint/2010/main" val="52573862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p:txBody>
          <a:bodyPr/>
          <a:lstStyle/>
          <a:p>
            <a:r>
              <a:rPr lang="en-US" dirty="0" smtClean="0"/>
              <a:t>Fail Over Node</a:t>
            </a:r>
            <a:endParaRPr lang="en-US" dirty="0"/>
          </a:p>
        </p:txBody>
      </p:sp>
      <p:sp>
        <p:nvSpPr>
          <p:cNvPr id="1314" name="Rectangle 1313"/>
          <p:cNvSpPr/>
          <p:nvPr/>
        </p:nvSpPr>
        <p:spPr>
          <a:xfrm>
            <a:off x="125637" y="2900770"/>
            <a:ext cx="1219201" cy="3135587"/>
          </a:xfrm>
          <a:prstGeom prst="rect">
            <a:avLst/>
          </a:prstGeom>
          <a:solidFill>
            <a:srgbClr val="797979"/>
          </a:solid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p>
            <a:pPr algn="ctr" defTabSz="457200"/>
            <a:endParaRPr lang="en-US" sz="1000" b="1" cap="all" dirty="0">
              <a:solidFill>
                <a:srgbClr val="FFFFFF"/>
              </a:solidFill>
              <a:latin typeface="Calibri"/>
            </a:endParaRPr>
          </a:p>
          <a:p>
            <a:pPr algn="ctr" defTabSz="457200"/>
            <a:endParaRPr lang="en-US" sz="1000" b="1" cap="all" dirty="0">
              <a:solidFill>
                <a:srgbClr val="FFFFFF"/>
              </a:solidFill>
              <a:latin typeface="Calibri"/>
            </a:endParaRPr>
          </a:p>
        </p:txBody>
      </p:sp>
      <p:sp>
        <p:nvSpPr>
          <p:cNvPr id="1315" name="Rectangle 1314"/>
          <p:cNvSpPr/>
          <p:nvPr/>
        </p:nvSpPr>
        <p:spPr>
          <a:xfrm>
            <a:off x="178645" y="4573341"/>
            <a:ext cx="1106940" cy="1412664"/>
          </a:xfrm>
          <a:prstGeom prst="rect">
            <a:avLst/>
          </a:prstGeom>
          <a:solidFill>
            <a:schemeClr val="bg1">
              <a:lumMod val="85000"/>
            </a:schemeClr>
          </a:solidFill>
          <a:ln w="12700">
            <a:no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3F3F3F">
                    <a:lumMod val="50000"/>
                    <a:lumOff val="50000"/>
                  </a:srgbClr>
                </a:solidFill>
                <a:latin typeface="Calibri"/>
              </a:rPr>
              <a:t>REPLICA</a:t>
            </a:r>
          </a:p>
        </p:txBody>
      </p:sp>
      <p:sp>
        <p:nvSpPr>
          <p:cNvPr id="1316" name="Rectangle 1315"/>
          <p:cNvSpPr/>
          <p:nvPr/>
        </p:nvSpPr>
        <p:spPr>
          <a:xfrm>
            <a:off x="178645" y="3124145"/>
            <a:ext cx="1106940" cy="1426811"/>
          </a:xfrm>
          <a:prstGeom prst="rect">
            <a:avLst/>
          </a:prstGeom>
          <a:solidFill>
            <a:schemeClr val="bg1"/>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404040"/>
                </a:solidFill>
                <a:latin typeface="Calibri"/>
              </a:rPr>
              <a:t>Active</a:t>
            </a:r>
          </a:p>
        </p:txBody>
      </p:sp>
      <p:grpSp>
        <p:nvGrpSpPr>
          <p:cNvPr id="1317" name="Group 1316"/>
          <p:cNvGrpSpPr/>
          <p:nvPr/>
        </p:nvGrpSpPr>
        <p:grpSpPr>
          <a:xfrm>
            <a:off x="263252" y="3358823"/>
            <a:ext cx="445677" cy="353823"/>
            <a:chOff x="805861" y="3931213"/>
            <a:chExt cx="445677" cy="353823"/>
          </a:xfrm>
        </p:grpSpPr>
        <p:grpSp>
          <p:nvGrpSpPr>
            <p:cNvPr id="1318" name="Group 1317"/>
            <p:cNvGrpSpPr/>
            <p:nvPr/>
          </p:nvGrpSpPr>
          <p:grpSpPr>
            <a:xfrm rot="16200000">
              <a:off x="851788" y="3885286"/>
              <a:ext cx="353823" cy="445677"/>
              <a:chOff x="6103938" y="2111375"/>
              <a:chExt cx="1363662" cy="1717675"/>
            </a:xfrm>
          </p:grpSpPr>
          <p:sp>
            <p:nvSpPr>
              <p:cNvPr id="1320"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21"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19" name="TextBox 1318"/>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5</a:t>
              </a:r>
              <a:endParaRPr lang="en-US" sz="1050" b="1" dirty="0">
                <a:solidFill>
                  <a:srgbClr val="2D7E9B"/>
                </a:solidFill>
                <a:latin typeface="Calibri"/>
              </a:endParaRPr>
            </a:p>
          </p:txBody>
        </p:sp>
      </p:grpSp>
      <p:grpSp>
        <p:nvGrpSpPr>
          <p:cNvPr id="1322" name="Group 1321"/>
          <p:cNvGrpSpPr/>
          <p:nvPr/>
        </p:nvGrpSpPr>
        <p:grpSpPr>
          <a:xfrm>
            <a:off x="263252" y="3727422"/>
            <a:ext cx="445677" cy="353823"/>
            <a:chOff x="805861" y="3931213"/>
            <a:chExt cx="445677" cy="353823"/>
          </a:xfrm>
        </p:grpSpPr>
        <p:grpSp>
          <p:nvGrpSpPr>
            <p:cNvPr id="1323" name="Group 1322"/>
            <p:cNvGrpSpPr/>
            <p:nvPr/>
          </p:nvGrpSpPr>
          <p:grpSpPr>
            <a:xfrm rot="16200000">
              <a:off x="851788" y="3885286"/>
              <a:ext cx="353823" cy="445677"/>
              <a:chOff x="6103938" y="2111375"/>
              <a:chExt cx="1363662" cy="1717675"/>
            </a:xfrm>
          </p:grpSpPr>
          <p:sp>
            <p:nvSpPr>
              <p:cNvPr id="1325"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26"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24" name="TextBox 1323"/>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2</a:t>
              </a:r>
              <a:endParaRPr lang="en-US" sz="1050" b="1" dirty="0">
                <a:solidFill>
                  <a:srgbClr val="2D7E9B"/>
                </a:solidFill>
                <a:latin typeface="Calibri"/>
              </a:endParaRPr>
            </a:p>
          </p:txBody>
        </p:sp>
      </p:grpSp>
      <p:grpSp>
        <p:nvGrpSpPr>
          <p:cNvPr id="1327" name="Group 1326"/>
          <p:cNvGrpSpPr/>
          <p:nvPr/>
        </p:nvGrpSpPr>
        <p:grpSpPr>
          <a:xfrm>
            <a:off x="762509" y="3358823"/>
            <a:ext cx="445677" cy="353823"/>
            <a:chOff x="1390346" y="3931213"/>
            <a:chExt cx="445677" cy="353823"/>
          </a:xfrm>
        </p:grpSpPr>
        <p:grpSp>
          <p:nvGrpSpPr>
            <p:cNvPr id="1328" name="Group 1327"/>
            <p:cNvGrpSpPr/>
            <p:nvPr/>
          </p:nvGrpSpPr>
          <p:grpSpPr>
            <a:xfrm rot="16200000">
              <a:off x="1436273" y="3885286"/>
              <a:ext cx="353823" cy="445677"/>
              <a:chOff x="6103938" y="2111375"/>
              <a:chExt cx="1363662" cy="1717675"/>
            </a:xfrm>
          </p:grpSpPr>
          <p:sp>
            <p:nvSpPr>
              <p:cNvPr id="1330"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31"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29" name="TextBox 1328"/>
            <p:cNvSpPr txBox="1"/>
            <p:nvPr/>
          </p:nvSpPr>
          <p:spPr>
            <a:xfrm>
              <a:off x="1390347" y="3999449"/>
              <a:ext cx="432084" cy="253916"/>
            </a:xfrm>
            <a:prstGeom prst="rect">
              <a:avLst/>
            </a:prstGeom>
            <a:noFill/>
          </p:spPr>
          <p:txBody>
            <a:bodyPr wrap="square" lIns="0" rIns="0" rtlCol="0">
              <a:spAutoFit/>
            </a:bodyPr>
            <a:lstStyle/>
            <a:p>
              <a:pPr algn="ctr" defTabSz="457200"/>
              <a:r>
                <a:rPr lang="en-US" sz="1050" b="1" dirty="0">
                  <a:solidFill>
                    <a:srgbClr val="2D7E9B"/>
                  </a:solidFill>
                  <a:latin typeface="Calibri"/>
                </a:rPr>
                <a:t>Doc</a:t>
              </a:r>
            </a:p>
          </p:txBody>
        </p:sp>
      </p:grpSp>
      <p:grpSp>
        <p:nvGrpSpPr>
          <p:cNvPr id="1332" name="Group 1331"/>
          <p:cNvGrpSpPr/>
          <p:nvPr/>
        </p:nvGrpSpPr>
        <p:grpSpPr>
          <a:xfrm>
            <a:off x="762509" y="3727422"/>
            <a:ext cx="445677" cy="353823"/>
            <a:chOff x="1390346" y="3931213"/>
            <a:chExt cx="445677" cy="353823"/>
          </a:xfrm>
        </p:grpSpPr>
        <p:grpSp>
          <p:nvGrpSpPr>
            <p:cNvPr id="1333" name="Group 1332"/>
            <p:cNvGrpSpPr/>
            <p:nvPr/>
          </p:nvGrpSpPr>
          <p:grpSpPr>
            <a:xfrm rot="16200000">
              <a:off x="1436273" y="3885286"/>
              <a:ext cx="353823" cy="445677"/>
              <a:chOff x="6103938" y="2111375"/>
              <a:chExt cx="1363662" cy="1717675"/>
            </a:xfrm>
          </p:grpSpPr>
          <p:sp>
            <p:nvSpPr>
              <p:cNvPr id="1335"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36"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34" name="TextBox 1333"/>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1">
                      <a:lumMod val="50000"/>
                      <a:lumOff val="50000"/>
                    </a:schemeClr>
                  </a:solidFill>
                </a:defRPr>
              </a:lvl1pPr>
            </a:lstStyle>
            <a:p>
              <a:pPr defTabSz="457200"/>
              <a:r>
                <a:rPr lang="en-US" dirty="0">
                  <a:solidFill>
                    <a:srgbClr val="2D7E9B"/>
                  </a:solidFill>
                  <a:latin typeface="Calibri"/>
                </a:rPr>
                <a:t>Doc</a:t>
              </a:r>
            </a:p>
          </p:txBody>
        </p:sp>
      </p:grpSp>
      <p:grpSp>
        <p:nvGrpSpPr>
          <p:cNvPr id="1342" name="Group 1341"/>
          <p:cNvGrpSpPr/>
          <p:nvPr/>
        </p:nvGrpSpPr>
        <p:grpSpPr>
          <a:xfrm>
            <a:off x="259922" y="4829439"/>
            <a:ext cx="445677" cy="353823"/>
            <a:chOff x="805861" y="3931213"/>
            <a:chExt cx="445677" cy="353823"/>
          </a:xfrm>
        </p:grpSpPr>
        <p:grpSp>
          <p:nvGrpSpPr>
            <p:cNvPr id="1343" name="Group 1342"/>
            <p:cNvGrpSpPr/>
            <p:nvPr/>
          </p:nvGrpSpPr>
          <p:grpSpPr>
            <a:xfrm rot="16200000">
              <a:off x="851788" y="3885286"/>
              <a:ext cx="353823" cy="445677"/>
              <a:chOff x="6103938" y="2111375"/>
              <a:chExt cx="1363662" cy="1717675"/>
            </a:xfrm>
          </p:grpSpPr>
          <p:sp>
            <p:nvSpPr>
              <p:cNvPr id="1345"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346"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344" name="TextBox 1343"/>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4</a:t>
              </a:r>
            </a:p>
          </p:txBody>
        </p:sp>
      </p:grpSp>
      <p:grpSp>
        <p:nvGrpSpPr>
          <p:cNvPr id="1347" name="Group 1346"/>
          <p:cNvGrpSpPr/>
          <p:nvPr/>
        </p:nvGrpSpPr>
        <p:grpSpPr>
          <a:xfrm>
            <a:off x="259922" y="5198038"/>
            <a:ext cx="445677" cy="353823"/>
            <a:chOff x="805861" y="3931213"/>
            <a:chExt cx="445677" cy="353823"/>
          </a:xfrm>
        </p:grpSpPr>
        <p:grpSp>
          <p:nvGrpSpPr>
            <p:cNvPr id="1348" name="Group 1347"/>
            <p:cNvGrpSpPr/>
            <p:nvPr/>
          </p:nvGrpSpPr>
          <p:grpSpPr>
            <a:xfrm rot="16200000">
              <a:off x="851788" y="3885286"/>
              <a:ext cx="353823" cy="445677"/>
              <a:chOff x="6103938" y="2111375"/>
              <a:chExt cx="1363662" cy="1717675"/>
            </a:xfrm>
          </p:grpSpPr>
          <p:sp>
            <p:nvSpPr>
              <p:cNvPr id="1350"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351"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349" name="TextBox 1348"/>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1</a:t>
              </a:r>
            </a:p>
          </p:txBody>
        </p:sp>
      </p:grpSp>
      <p:grpSp>
        <p:nvGrpSpPr>
          <p:cNvPr id="1357" name="Group 1356"/>
          <p:cNvGrpSpPr/>
          <p:nvPr/>
        </p:nvGrpSpPr>
        <p:grpSpPr>
          <a:xfrm>
            <a:off x="759179" y="4829439"/>
            <a:ext cx="445677" cy="353823"/>
            <a:chOff x="1390346" y="3931213"/>
            <a:chExt cx="445677" cy="353823"/>
          </a:xfrm>
        </p:grpSpPr>
        <p:grpSp>
          <p:nvGrpSpPr>
            <p:cNvPr id="1358" name="Group 1357"/>
            <p:cNvGrpSpPr/>
            <p:nvPr/>
          </p:nvGrpSpPr>
          <p:grpSpPr>
            <a:xfrm rot="16200000">
              <a:off x="1436273" y="3885286"/>
              <a:ext cx="353823" cy="445677"/>
              <a:chOff x="6103938" y="2111375"/>
              <a:chExt cx="1363662" cy="1717675"/>
            </a:xfrm>
          </p:grpSpPr>
          <p:sp>
            <p:nvSpPr>
              <p:cNvPr id="1360"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361"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359" name="TextBox 1358"/>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grpSp>
        <p:nvGrpSpPr>
          <p:cNvPr id="1362" name="Group 1361"/>
          <p:cNvGrpSpPr/>
          <p:nvPr/>
        </p:nvGrpSpPr>
        <p:grpSpPr>
          <a:xfrm>
            <a:off x="759179" y="5198038"/>
            <a:ext cx="445677" cy="353823"/>
            <a:chOff x="1390346" y="3931213"/>
            <a:chExt cx="445677" cy="353823"/>
          </a:xfrm>
        </p:grpSpPr>
        <p:grpSp>
          <p:nvGrpSpPr>
            <p:cNvPr id="1363" name="Group 1362"/>
            <p:cNvGrpSpPr/>
            <p:nvPr/>
          </p:nvGrpSpPr>
          <p:grpSpPr>
            <a:xfrm rot="16200000">
              <a:off x="1436273" y="3885286"/>
              <a:ext cx="353823" cy="445677"/>
              <a:chOff x="6103938" y="2111375"/>
              <a:chExt cx="1363662" cy="1717675"/>
            </a:xfrm>
          </p:grpSpPr>
          <p:sp>
            <p:nvSpPr>
              <p:cNvPr id="1365"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366"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364" name="TextBox 1363"/>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sp>
        <p:nvSpPr>
          <p:cNvPr id="1372" name="TextBox 1371"/>
          <p:cNvSpPr txBox="1"/>
          <p:nvPr/>
        </p:nvSpPr>
        <p:spPr>
          <a:xfrm>
            <a:off x="402263" y="2879320"/>
            <a:ext cx="684803" cy="246221"/>
          </a:xfrm>
          <a:prstGeom prst="rect">
            <a:avLst/>
          </a:prstGeom>
          <a:noFill/>
        </p:spPr>
        <p:txBody>
          <a:bodyPr wrap="none" rtlCol="0">
            <a:spAutoFit/>
          </a:bodyPr>
          <a:lstStyle/>
          <a:p>
            <a:pPr algn="ctr" defTabSz="457200"/>
            <a:r>
              <a:rPr lang="en-US" sz="1000" b="1" cap="all" dirty="0" smtClean="0">
                <a:solidFill>
                  <a:prstClr val="white"/>
                </a:solidFill>
                <a:latin typeface="Calibri"/>
              </a:rPr>
              <a:t>Server 1</a:t>
            </a:r>
          </a:p>
        </p:txBody>
      </p:sp>
      <p:sp>
        <p:nvSpPr>
          <p:cNvPr id="1378" name="Rectangle 1377"/>
          <p:cNvSpPr/>
          <p:nvPr/>
        </p:nvSpPr>
        <p:spPr>
          <a:xfrm>
            <a:off x="1430465" y="2900770"/>
            <a:ext cx="1219201" cy="3135587"/>
          </a:xfrm>
          <a:prstGeom prst="rect">
            <a:avLst/>
          </a:prstGeom>
          <a:solidFill>
            <a:srgbClr val="797979"/>
          </a:solid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p>
            <a:pPr algn="ctr" defTabSz="457200"/>
            <a:endParaRPr lang="en-US" sz="1000" b="1" cap="all" dirty="0">
              <a:solidFill>
                <a:srgbClr val="FFFFFF"/>
              </a:solidFill>
              <a:latin typeface="Calibri"/>
            </a:endParaRPr>
          </a:p>
          <a:p>
            <a:pPr algn="ctr" defTabSz="457200"/>
            <a:endParaRPr lang="en-US" sz="1000" b="1" cap="all" dirty="0">
              <a:solidFill>
                <a:srgbClr val="FFFFFF"/>
              </a:solidFill>
              <a:latin typeface="Calibri"/>
            </a:endParaRPr>
          </a:p>
        </p:txBody>
      </p:sp>
      <p:sp>
        <p:nvSpPr>
          <p:cNvPr id="1379" name="Rectangle 1378"/>
          <p:cNvSpPr/>
          <p:nvPr/>
        </p:nvSpPr>
        <p:spPr>
          <a:xfrm>
            <a:off x="1484308" y="4573341"/>
            <a:ext cx="1106940" cy="1412664"/>
          </a:xfrm>
          <a:prstGeom prst="rect">
            <a:avLst/>
          </a:prstGeom>
          <a:solidFill>
            <a:schemeClr val="bg1">
              <a:lumMod val="85000"/>
            </a:schemeClr>
          </a:solidFill>
          <a:ln w="12700">
            <a:no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3F3F3F">
                    <a:lumMod val="50000"/>
                    <a:lumOff val="50000"/>
                  </a:srgbClr>
                </a:solidFill>
                <a:latin typeface="Calibri"/>
              </a:rPr>
              <a:t>REPLICA</a:t>
            </a:r>
          </a:p>
        </p:txBody>
      </p:sp>
      <p:sp>
        <p:nvSpPr>
          <p:cNvPr id="1380" name="Rectangle 1379"/>
          <p:cNvSpPr/>
          <p:nvPr/>
        </p:nvSpPr>
        <p:spPr>
          <a:xfrm>
            <a:off x="1484308" y="3124145"/>
            <a:ext cx="1106940" cy="1426811"/>
          </a:xfrm>
          <a:prstGeom prst="rect">
            <a:avLst/>
          </a:prstGeom>
          <a:solidFill>
            <a:schemeClr val="bg1"/>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404040"/>
                </a:solidFill>
                <a:latin typeface="Calibri"/>
              </a:rPr>
              <a:t>Active</a:t>
            </a:r>
          </a:p>
        </p:txBody>
      </p:sp>
      <p:grpSp>
        <p:nvGrpSpPr>
          <p:cNvPr id="1381" name="Group 1380"/>
          <p:cNvGrpSpPr/>
          <p:nvPr/>
        </p:nvGrpSpPr>
        <p:grpSpPr>
          <a:xfrm>
            <a:off x="1568915" y="3358823"/>
            <a:ext cx="445677" cy="353823"/>
            <a:chOff x="805861" y="3931213"/>
            <a:chExt cx="445677" cy="353823"/>
          </a:xfrm>
        </p:grpSpPr>
        <p:grpSp>
          <p:nvGrpSpPr>
            <p:cNvPr id="1382" name="Group 1381"/>
            <p:cNvGrpSpPr/>
            <p:nvPr/>
          </p:nvGrpSpPr>
          <p:grpSpPr>
            <a:xfrm rot="16200000">
              <a:off x="851788" y="3885286"/>
              <a:ext cx="353823" cy="445677"/>
              <a:chOff x="6103938" y="2111375"/>
              <a:chExt cx="1363662" cy="1717675"/>
            </a:xfrm>
          </p:grpSpPr>
          <p:sp>
            <p:nvSpPr>
              <p:cNvPr id="138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8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83" name="TextBox 1382"/>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4</a:t>
              </a:r>
              <a:endParaRPr lang="en-US" sz="1050" b="1" dirty="0">
                <a:solidFill>
                  <a:srgbClr val="2D7E9B"/>
                </a:solidFill>
                <a:latin typeface="Calibri"/>
              </a:endParaRPr>
            </a:p>
          </p:txBody>
        </p:sp>
      </p:grpSp>
      <p:grpSp>
        <p:nvGrpSpPr>
          <p:cNvPr id="1386" name="Group 1385"/>
          <p:cNvGrpSpPr/>
          <p:nvPr/>
        </p:nvGrpSpPr>
        <p:grpSpPr>
          <a:xfrm>
            <a:off x="1568915" y="3727422"/>
            <a:ext cx="445677" cy="353823"/>
            <a:chOff x="805861" y="3931213"/>
            <a:chExt cx="445677" cy="353823"/>
          </a:xfrm>
        </p:grpSpPr>
        <p:grpSp>
          <p:nvGrpSpPr>
            <p:cNvPr id="1387" name="Group 1386"/>
            <p:cNvGrpSpPr/>
            <p:nvPr/>
          </p:nvGrpSpPr>
          <p:grpSpPr>
            <a:xfrm rot="16200000">
              <a:off x="851788" y="3885286"/>
              <a:ext cx="353823" cy="445677"/>
              <a:chOff x="6103938" y="2111375"/>
              <a:chExt cx="1363662" cy="1717675"/>
            </a:xfrm>
          </p:grpSpPr>
          <p:sp>
            <p:nvSpPr>
              <p:cNvPr id="138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9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88" name="TextBox 1387"/>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7</a:t>
              </a:r>
              <a:endParaRPr lang="en-US" sz="1050" b="1" dirty="0">
                <a:solidFill>
                  <a:srgbClr val="2D7E9B"/>
                </a:solidFill>
                <a:latin typeface="Calibri"/>
              </a:endParaRPr>
            </a:p>
          </p:txBody>
        </p:sp>
      </p:grpSp>
      <p:grpSp>
        <p:nvGrpSpPr>
          <p:cNvPr id="1391" name="Group 1390"/>
          <p:cNvGrpSpPr/>
          <p:nvPr/>
        </p:nvGrpSpPr>
        <p:grpSpPr>
          <a:xfrm>
            <a:off x="2068172" y="3358823"/>
            <a:ext cx="445677" cy="353823"/>
            <a:chOff x="1390346" y="3931213"/>
            <a:chExt cx="445677" cy="353823"/>
          </a:xfrm>
        </p:grpSpPr>
        <p:grpSp>
          <p:nvGrpSpPr>
            <p:cNvPr id="1392" name="Group 1391"/>
            <p:cNvGrpSpPr/>
            <p:nvPr/>
          </p:nvGrpSpPr>
          <p:grpSpPr>
            <a:xfrm rot="16200000">
              <a:off x="1436273" y="3885286"/>
              <a:ext cx="353823" cy="445677"/>
              <a:chOff x="6103938" y="2111375"/>
              <a:chExt cx="1363662" cy="1717675"/>
            </a:xfrm>
          </p:grpSpPr>
          <p:sp>
            <p:nvSpPr>
              <p:cNvPr id="139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39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93" name="TextBox 1392"/>
            <p:cNvSpPr txBox="1"/>
            <p:nvPr/>
          </p:nvSpPr>
          <p:spPr>
            <a:xfrm>
              <a:off x="1390347" y="3999449"/>
              <a:ext cx="432084" cy="253916"/>
            </a:xfrm>
            <a:prstGeom prst="rect">
              <a:avLst/>
            </a:prstGeom>
            <a:noFill/>
          </p:spPr>
          <p:txBody>
            <a:bodyPr wrap="square" lIns="0" rIns="0" rtlCol="0">
              <a:spAutoFit/>
            </a:bodyPr>
            <a:lstStyle/>
            <a:p>
              <a:pPr algn="ctr" defTabSz="457200"/>
              <a:r>
                <a:rPr lang="en-US" sz="1050" b="1" dirty="0">
                  <a:solidFill>
                    <a:srgbClr val="2D7E9B"/>
                  </a:solidFill>
                  <a:latin typeface="Calibri"/>
                </a:rPr>
                <a:t>Doc</a:t>
              </a:r>
            </a:p>
          </p:txBody>
        </p:sp>
      </p:grpSp>
      <p:grpSp>
        <p:nvGrpSpPr>
          <p:cNvPr id="1396" name="Group 1395"/>
          <p:cNvGrpSpPr/>
          <p:nvPr/>
        </p:nvGrpSpPr>
        <p:grpSpPr>
          <a:xfrm>
            <a:off x="2068172" y="3727422"/>
            <a:ext cx="445677" cy="353823"/>
            <a:chOff x="1390346" y="3931213"/>
            <a:chExt cx="445677" cy="353823"/>
          </a:xfrm>
        </p:grpSpPr>
        <p:grpSp>
          <p:nvGrpSpPr>
            <p:cNvPr id="1397" name="Group 1396"/>
            <p:cNvGrpSpPr/>
            <p:nvPr/>
          </p:nvGrpSpPr>
          <p:grpSpPr>
            <a:xfrm rot="16200000">
              <a:off x="1436273" y="3885286"/>
              <a:ext cx="353823" cy="445677"/>
              <a:chOff x="6103938" y="2111375"/>
              <a:chExt cx="1363662" cy="1717675"/>
            </a:xfrm>
          </p:grpSpPr>
          <p:sp>
            <p:nvSpPr>
              <p:cNvPr id="139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40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398" name="TextBox 1397"/>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1">
                      <a:lumMod val="50000"/>
                      <a:lumOff val="50000"/>
                    </a:schemeClr>
                  </a:solidFill>
                </a:defRPr>
              </a:lvl1pPr>
            </a:lstStyle>
            <a:p>
              <a:pPr defTabSz="457200"/>
              <a:r>
                <a:rPr lang="en-US" dirty="0">
                  <a:solidFill>
                    <a:srgbClr val="2D7E9B"/>
                  </a:solidFill>
                  <a:latin typeface="Calibri"/>
                </a:rPr>
                <a:t>Doc</a:t>
              </a:r>
            </a:p>
          </p:txBody>
        </p:sp>
      </p:grpSp>
      <p:grpSp>
        <p:nvGrpSpPr>
          <p:cNvPr id="1406" name="Group 1405"/>
          <p:cNvGrpSpPr/>
          <p:nvPr/>
        </p:nvGrpSpPr>
        <p:grpSpPr>
          <a:xfrm>
            <a:off x="1565585" y="4829439"/>
            <a:ext cx="445677" cy="353823"/>
            <a:chOff x="805861" y="3931213"/>
            <a:chExt cx="445677" cy="353823"/>
          </a:xfrm>
        </p:grpSpPr>
        <p:grpSp>
          <p:nvGrpSpPr>
            <p:cNvPr id="1407" name="Group 1406"/>
            <p:cNvGrpSpPr/>
            <p:nvPr/>
          </p:nvGrpSpPr>
          <p:grpSpPr>
            <a:xfrm rot="16200000">
              <a:off x="851788" y="3885286"/>
              <a:ext cx="353823" cy="445677"/>
              <a:chOff x="6103938" y="2111375"/>
              <a:chExt cx="1363662" cy="1717675"/>
            </a:xfrm>
          </p:grpSpPr>
          <p:sp>
            <p:nvSpPr>
              <p:cNvPr id="140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41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08" name="TextBox 1407"/>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6</a:t>
              </a:r>
            </a:p>
          </p:txBody>
        </p:sp>
      </p:grpSp>
      <p:grpSp>
        <p:nvGrpSpPr>
          <p:cNvPr id="1411" name="Group 1410"/>
          <p:cNvGrpSpPr/>
          <p:nvPr/>
        </p:nvGrpSpPr>
        <p:grpSpPr>
          <a:xfrm>
            <a:off x="1565585" y="5198038"/>
            <a:ext cx="445677" cy="353823"/>
            <a:chOff x="805861" y="3931213"/>
            <a:chExt cx="445677" cy="353823"/>
          </a:xfrm>
        </p:grpSpPr>
        <p:grpSp>
          <p:nvGrpSpPr>
            <p:cNvPr id="1412" name="Group 1411"/>
            <p:cNvGrpSpPr/>
            <p:nvPr/>
          </p:nvGrpSpPr>
          <p:grpSpPr>
            <a:xfrm rot="16200000">
              <a:off x="851788" y="3885286"/>
              <a:ext cx="353823" cy="445677"/>
              <a:chOff x="6103938" y="2111375"/>
              <a:chExt cx="1363662" cy="1717675"/>
            </a:xfrm>
          </p:grpSpPr>
          <p:sp>
            <p:nvSpPr>
              <p:cNvPr id="141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41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13" name="TextBox 1412"/>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3</a:t>
              </a:r>
            </a:p>
          </p:txBody>
        </p:sp>
      </p:grpSp>
      <p:grpSp>
        <p:nvGrpSpPr>
          <p:cNvPr id="1421" name="Group 1420"/>
          <p:cNvGrpSpPr/>
          <p:nvPr/>
        </p:nvGrpSpPr>
        <p:grpSpPr>
          <a:xfrm>
            <a:off x="2064842" y="4829439"/>
            <a:ext cx="445677" cy="353823"/>
            <a:chOff x="1390346" y="3931213"/>
            <a:chExt cx="445677" cy="353823"/>
          </a:xfrm>
        </p:grpSpPr>
        <p:grpSp>
          <p:nvGrpSpPr>
            <p:cNvPr id="1422" name="Group 1421"/>
            <p:cNvGrpSpPr/>
            <p:nvPr/>
          </p:nvGrpSpPr>
          <p:grpSpPr>
            <a:xfrm rot="16200000">
              <a:off x="1436273" y="3885286"/>
              <a:ext cx="353823" cy="445677"/>
              <a:chOff x="6103938" y="2111375"/>
              <a:chExt cx="1363662" cy="1717675"/>
            </a:xfrm>
          </p:grpSpPr>
          <p:sp>
            <p:nvSpPr>
              <p:cNvPr id="142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42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23" name="TextBox 1422"/>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grpSp>
        <p:nvGrpSpPr>
          <p:cNvPr id="1426" name="Group 1425"/>
          <p:cNvGrpSpPr/>
          <p:nvPr/>
        </p:nvGrpSpPr>
        <p:grpSpPr>
          <a:xfrm>
            <a:off x="2064842" y="5198038"/>
            <a:ext cx="445677" cy="353823"/>
            <a:chOff x="1390346" y="3931213"/>
            <a:chExt cx="445677" cy="353823"/>
          </a:xfrm>
        </p:grpSpPr>
        <p:grpSp>
          <p:nvGrpSpPr>
            <p:cNvPr id="1427" name="Group 1426"/>
            <p:cNvGrpSpPr/>
            <p:nvPr/>
          </p:nvGrpSpPr>
          <p:grpSpPr>
            <a:xfrm rot="16200000">
              <a:off x="1436273" y="3885286"/>
              <a:ext cx="353823" cy="445677"/>
              <a:chOff x="6103938" y="2111375"/>
              <a:chExt cx="1363662" cy="1717675"/>
            </a:xfrm>
          </p:grpSpPr>
          <p:sp>
            <p:nvSpPr>
              <p:cNvPr id="142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43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28" name="TextBox 1427"/>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sp>
        <p:nvSpPr>
          <p:cNvPr id="1436" name="TextBox 1435"/>
          <p:cNvSpPr txBox="1"/>
          <p:nvPr/>
        </p:nvSpPr>
        <p:spPr>
          <a:xfrm>
            <a:off x="1697663" y="2879320"/>
            <a:ext cx="684804" cy="246221"/>
          </a:xfrm>
          <a:prstGeom prst="rect">
            <a:avLst/>
          </a:prstGeom>
          <a:noFill/>
        </p:spPr>
        <p:txBody>
          <a:bodyPr wrap="none" rtlCol="0">
            <a:spAutoFit/>
          </a:bodyPr>
          <a:lstStyle/>
          <a:p>
            <a:pPr algn="ctr" defTabSz="457200"/>
            <a:r>
              <a:rPr lang="en-US" sz="1000" b="1" cap="all" dirty="0" smtClean="0">
                <a:solidFill>
                  <a:prstClr val="white"/>
                </a:solidFill>
                <a:latin typeface="Calibri"/>
              </a:rPr>
              <a:t>Server 2</a:t>
            </a:r>
          </a:p>
        </p:txBody>
      </p:sp>
      <p:sp>
        <p:nvSpPr>
          <p:cNvPr id="1442" name="Rectangle 1441"/>
          <p:cNvSpPr/>
          <p:nvPr/>
        </p:nvSpPr>
        <p:spPr>
          <a:xfrm>
            <a:off x="2725865" y="2900770"/>
            <a:ext cx="1219201" cy="3135587"/>
          </a:xfrm>
          <a:prstGeom prst="rect">
            <a:avLst/>
          </a:prstGeom>
          <a:solidFill>
            <a:srgbClr val="797979"/>
          </a:solid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p>
            <a:pPr algn="ctr" defTabSz="457200"/>
            <a:endParaRPr lang="en-US" sz="1000" b="1" cap="all" dirty="0">
              <a:solidFill>
                <a:srgbClr val="FFFFFF"/>
              </a:solidFill>
              <a:latin typeface="Calibri"/>
            </a:endParaRPr>
          </a:p>
          <a:p>
            <a:pPr algn="ctr" defTabSz="457200"/>
            <a:endParaRPr lang="en-US" sz="1000" b="1" cap="all" dirty="0">
              <a:solidFill>
                <a:srgbClr val="FFFFFF"/>
              </a:solidFill>
              <a:latin typeface="Calibri"/>
            </a:endParaRPr>
          </a:p>
        </p:txBody>
      </p:sp>
      <p:sp>
        <p:nvSpPr>
          <p:cNvPr id="1443" name="Rectangle 1442"/>
          <p:cNvSpPr/>
          <p:nvPr/>
        </p:nvSpPr>
        <p:spPr>
          <a:xfrm>
            <a:off x="2783038" y="4573341"/>
            <a:ext cx="1106940" cy="1412664"/>
          </a:xfrm>
          <a:prstGeom prst="rect">
            <a:avLst/>
          </a:prstGeom>
          <a:solidFill>
            <a:schemeClr val="bg1">
              <a:lumMod val="85000"/>
            </a:schemeClr>
          </a:solidFill>
          <a:ln w="12700">
            <a:no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3F3F3F">
                    <a:lumMod val="50000"/>
                    <a:lumOff val="50000"/>
                  </a:srgbClr>
                </a:solidFill>
                <a:latin typeface="Calibri"/>
              </a:rPr>
              <a:t>REPLICA</a:t>
            </a:r>
          </a:p>
        </p:txBody>
      </p:sp>
      <p:sp>
        <p:nvSpPr>
          <p:cNvPr id="1444" name="Rectangle 1443"/>
          <p:cNvSpPr/>
          <p:nvPr/>
        </p:nvSpPr>
        <p:spPr>
          <a:xfrm>
            <a:off x="2783038" y="3124145"/>
            <a:ext cx="1106940" cy="1426811"/>
          </a:xfrm>
          <a:prstGeom prst="rect">
            <a:avLst/>
          </a:prstGeom>
          <a:solidFill>
            <a:schemeClr val="bg1"/>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404040"/>
                </a:solidFill>
                <a:latin typeface="Calibri"/>
              </a:rPr>
              <a:t>Active</a:t>
            </a:r>
          </a:p>
        </p:txBody>
      </p:sp>
      <p:grpSp>
        <p:nvGrpSpPr>
          <p:cNvPr id="1445" name="Group 1444"/>
          <p:cNvGrpSpPr/>
          <p:nvPr/>
        </p:nvGrpSpPr>
        <p:grpSpPr>
          <a:xfrm>
            <a:off x="2867645" y="3358823"/>
            <a:ext cx="445677" cy="353823"/>
            <a:chOff x="805861" y="3931213"/>
            <a:chExt cx="445677" cy="353823"/>
          </a:xfrm>
        </p:grpSpPr>
        <p:grpSp>
          <p:nvGrpSpPr>
            <p:cNvPr id="1446" name="Group 1445"/>
            <p:cNvGrpSpPr/>
            <p:nvPr/>
          </p:nvGrpSpPr>
          <p:grpSpPr>
            <a:xfrm rot="16200000">
              <a:off x="851788" y="3885286"/>
              <a:ext cx="353823" cy="445677"/>
              <a:chOff x="6103938" y="2111375"/>
              <a:chExt cx="1363662" cy="1717675"/>
            </a:xfrm>
          </p:grpSpPr>
          <p:sp>
            <p:nvSpPr>
              <p:cNvPr id="1448"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449"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447" name="TextBox 1446"/>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1</a:t>
              </a:r>
              <a:endParaRPr lang="en-US" sz="1050" b="1" dirty="0">
                <a:solidFill>
                  <a:srgbClr val="2D7E9B"/>
                </a:solidFill>
                <a:latin typeface="Calibri"/>
              </a:endParaRPr>
            </a:p>
          </p:txBody>
        </p:sp>
      </p:grpSp>
      <p:grpSp>
        <p:nvGrpSpPr>
          <p:cNvPr id="1450" name="Group 1449"/>
          <p:cNvGrpSpPr/>
          <p:nvPr/>
        </p:nvGrpSpPr>
        <p:grpSpPr>
          <a:xfrm>
            <a:off x="2867645" y="3727422"/>
            <a:ext cx="445677" cy="353823"/>
            <a:chOff x="805861" y="3931213"/>
            <a:chExt cx="445677" cy="353823"/>
          </a:xfrm>
        </p:grpSpPr>
        <p:grpSp>
          <p:nvGrpSpPr>
            <p:cNvPr id="1451" name="Group 1450"/>
            <p:cNvGrpSpPr/>
            <p:nvPr/>
          </p:nvGrpSpPr>
          <p:grpSpPr>
            <a:xfrm rot="16200000">
              <a:off x="851788" y="3885286"/>
              <a:ext cx="353823" cy="445677"/>
              <a:chOff x="6103938" y="2111375"/>
              <a:chExt cx="1363662" cy="1717675"/>
            </a:xfrm>
          </p:grpSpPr>
          <p:sp>
            <p:nvSpPr>
              <p:cNvPr id="1453"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454"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452" name="TextBox 1451"/>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2</a:t>
              </a:r>
              <a:endParaRPr lang="en-US" sz="1050" b="1" dirty="0">
                <a:solidFill>
                  <a:srgbClr val="2D7E9B"/>
                </a:solidFill>
                <a:latin typeface="Calibri"/>
              </a:endParaRPr>
            </a:p>
          </p:txBody>
        </p:sp>
      </p:grpSp>
      <p:grpSp>
        <p:nvGrpSpPr>
          <p:cNvPr id="1455" name="Group 1454"/>
          <p:cNvGrpSpPr/>
          <p:nvPr/>
        </p:nvGrpSpPr>
        <p:grpSpPr>
          <a:xfrm>
            <a:off x="3366902" y="3358823"/>
            <a:ext cx="445677" cy="353823"/>
            <a:chOff x="1390346" y="3931213"/>
            <a:chExt cx="445677" cy="353823"/>
          </a:xfrm>
        </p:grpSpPr>
        <p:grpSp>
          <p:nvGrpSpPr>
            <p:cNvPr id="1456" name="Group 1455"/>
            <p:cNvGrpSpPr/>
            <p:nvPr/>
          </p:nvGrpSpPr>
          <p:grpSpPr>
            <a:xfrm rot="16200000">
              <a:off x="1436273" y="3885286"/>
              <a:ext cx="353823" cy="445677"/>
              <a:chOff x="6103938" y="2111375"/>
              <a:chExt cx="1363662" cy="1717675"/>
            </a:xfrm>
          </p:grpSpPr>
          <p:sp>
            <p:nvSpPr>
              <p:cNvPr id="1458"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459"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457" name="TextBox 1456"/>
            <p:cNvSpPr txBox="1"/>
            <p:nvPr/>
          </p:nvSpPr>
          <p:spPr>
            <a:xfrm>
              <a:off x="1390347" y="3999449"/>
              <a:ext cx="432084" cy="253916"/>
            </a:xfrm>
            <a:prstGeom prst="rect">
              <a:avLst/>
            </a:prstGeom>
            <a:noFill/>
          </p:spPr>
          <p:txBody>
            <a:bodyPr wrap="square" lIns="0" rIns="0" rtlCol="0">
              <a:spAutoFit/>
            </a:bodyPr>
            <a:lstStyle/>
            <a:p>
              <a:pPr algn="ctr" defTabSz="457200"/>
              <a:r>
                <a:rPr lang="en-US" sz="1050" b="1" dirty="0">
                  <a:solidFill>
                    <a:srgbClr val="2D7E9B"/>
                  </a:solidFill>
                  <a:latin typeface="Calibri"/>
                </a:rPr>
                <a:t>Doc</a:t>
              </a:r>
            </a:p>
          </p:txBody>
        </p:sp>
      </p:grpSp>
      <p:grpSp>
        <p:nvGrpSpPr>
          <p:cNvPr id="1460" name="Group 1459"/>
          <p:cNvGrpSpPr/>
          <p:nvPr/>
        </p:nvGrpSpPr>
        <p:grpSpPr>
          <a:xfrm>
            <a:off x="3366902" y="3727422"/>
            <a:ext cx="445677" cy="353823"/>
            <a:chOff x="1390346" y="3931213"/>
            <a:chExt cx="445677" cy="353823"/>
          </a:xfrm>
        </p:grpSpPr>
        <p:grpSp>
          <p:nvGrpSpPr>
            <p:cNvPr id="1461" name="Group 1460"/>
            <p:cNvGrpSpPr/>
            <p:nvPr/>
          </p:nvGrpSpPr>
          <p:grpSpPr>
            <a:xfrm rot="16200000">
              <a:off x="1436273" y="3885286"/>
              <a:ext cx="353823" cy="445677"/>
              <a:chOff x="6103938" y="2111375"/>
              <a:chExt cx="1363662" cy="1717675"/>
            </a:xfrm>
          </p:grpSpPr>
          <p:sp>
            <p:nvSpPr>
              <p:cNvPr id="1463"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464"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462" name="TextBox 1461"/>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1">
                      <a:lumMod val="50000"/>
                      <a:lumOff val="50000"/>
                    </a:schemeClr>
                  </a:solidFill>
                </a:defRPr>
              </a:lvl1pPr>
            </a:lstStyle>
            <a:p>
              <a:pPr defTabSz="457200"/>
              <a:r>
                <a:rPr lang="en-US" dirty="0">
                  <a:solidFill>
                    <a:srgbClr val="2D7E9B"/>
                  </a:solidFill>
                  <a:latin typeface="Calibri"/>
                </a:rPr>
                <a:t>Doc</a:t>
              </a:r>
            </a:p>
          </p:txBody>
        </p:sp>
      </p:grpSp>
      <p:grpSp>
        <p:nvGrpSpPr>
          <p:cNvPr id="1470" name="Group 1469"/>
          <p:cNvGrpSpPr/>
          <p:nvPr/>
        </p:nvGrpSpPr>
        <p:grpSpPr>
          <a:xfrm>
            <a:off x="2864315" y="4829439"/>
            <a:ext cx="445677" cy="353823"/>
            <a:chOff x="805861" y="3931213"/>
            <a:chExt cx="445677" cy="353823"/>
          </a:xfrm>
        </p:grpSpPr>
        <p:grpSp>
          <p:nvGrpSpPr>
            <p:cNvPr id="1471" name="Group 1470"/>
            <p:cNvGrpSpPr/>
            <p:nvPr/>
          </p:nvGrpSpPr>
          <p:grpSpPr>
            <a:xfrm rot="16200000">
              <a:off x="851788" y="3885286"/>
              <a:ext cx="353823" cy="445677"/>
              <a:chOff x="6103938" y="2111375"/>
              <a:chExt cx="1363662" cy="1717675"/>
            </a:xfrm>
          </p:grpSpPr>
          <p:sp>
            <p:nvSpPr>
              <p:cNvPr id="1473"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474"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72" name="TextBox 1471"/>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7</a:t>
              </a:r>
            </a:p>
          </p:txBody>
        </p:sp>
      </p:grpSp>
      <p:grpSp>
        <p:nvGrpSpPr>
          <p:cNvPr id="1475" name="Group 1474"/>
          <p:cNvGrpSpPr/>
          <p:nvPr/>
        </p:nvGrpSpPr>
        <p:grpSpPr>
          <a:xfrm>
            <a:off x="2864315" y="5198038"/>
            <a:ext cx="445677" cy="353823"/>
            <a:chOff x="805861" y="3931213"/>
            <a:chExt cx="445677" cy="353823"/>
          </a:xfrm>
        </p:grpSpPr>
        <p:grpSp>
          <p:nvGrpSpPr>
            <p:cNvPr id="1476" name="Group 1475"/>
            <p:cNvGrpSpPr/>
            <p:nvPr/>
          </p:nvGrpSpPr>
          <p:grpSpPr>
            <a:xfrm rot="16200000">
              <a:off x="851788" y="3885286"/>
              <a:ext cx="353823" cy="445677"/>
              <a:chOff x="6103938" y="2111375"/>
              <a:chExt cx="1363662" cy="1717675"/>
            </a:xfrm>
          </p:grpSpPr>
          <p:sp>
            <p:nvSpPr>
              <p:cNvPr id="1478"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479"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77" name="TextBox 1476"/>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9</a:t>
              </a:r>
            </a:p>
          </p:txBody>
        </p:sp>
      </p:grpSp>
      <p:grpSp>
        <p:nvGrpSpPr>
          <p:cNvPr id="1485" name="Group 1484"/>
          <p:cNvGrpSpPr/>
          <p:nvPr/>
        </p:nvGrpSpPr>
        <p:grpSpPr>
          <a:xfrm>
            <a:off x="3363572" y="4829439"/>
            <a:ext cx="445677" cy="353823"/>
            <a:chOff x="1390346" y="3931213"/>
            <a:chExt cx="445677" cy="353823"/>
          </a:xfrm>
        </p:grpSpPr>
        <p:grpSp>
          <p:nvGrpSpPr>
            <p:cNvPr id="1486" name="Group 1485"/>
            <p:cNvGrpSpPr/>
            <p:nvPr/>
          </p:nvGrpSpPr>
          <p:grpSpPr>
            <a:xfrm rot="16200000">
              <a:off x="1436273" y="3885286"/>
              <a:ext cx="353823" cy="445677"/>
              <a:chOff x="6103938" y="2111375"/>
              <a:chExt cx="1363662" cy="1717675"/>
            </a:xfrm>
          </p:grpSpPr>
          <p:sp>
            <p:nvSpPr>
              <p:cNvPr id="1488"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489"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87" name="TextBox 1486"/>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grpSp>
        <p:nvGrpSpPr>
          <p:cNvPr id="1490" name="Group 1489"/>
          <p:cNvGrpSpPr/>
          <p:nvPr/>
        </p:nvGrpSpPr>
        <p:grpSpPr>
          <a:xfrm>
            <a:off x="3363572" y="5198038"/>
            <a:ext cx="445677" cy="353823"/>
            <a:chOff x="1390346" y="3931213"/>
            <a:chExt cx="445677" cy="353823"/>
          </a:xfrm>
        </p:grpSpPr>
        <p:grpSp>
          <p:nvGrpSpPr>
            <p:cNvPr id="1491" name="Group 1490"/>
            <p:cNvGrpSpPr/>
            <p:nvPr/>
          </p:nvGrpSpPr>
          <p:grpSpPr>
            <a:xfrm rot="16200000">
              <a:off x="1436273" y="3885286"/>
              <a:ext cx="353823" cy="445677"/>
              <a:chOff x="6103938" y="2111375"/>
              <a:chExt cx="1363662" cy="1717675"/>
            </a:xfrm>
          </p:grpSpPr>
          <p:sp>
            <p:nvSpPr>
              <p:cNvPr id="1493"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494"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492" name="TextBox 1491"/>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sp>
        <p:nvSpPr>
          <p:cNvPr id="1500" name="TextBox 1499"/>
          <p:cNvSpPr txBox="1"/>
          <p:nvPr/>
        </p:nvSpPr>
        <p:spPr>
          <a:xfrm>
            <a:off x="2993064" y="2879320"/>
            <a:ext cx="684803" cy="246221"/>
          </a:xfrm>
          <a:prstGeom prst="rect">
            <a:avLst/>
          </a:prstGeom>
          <a:noFill/>
        </p:spPr>
        <p:txBody>
          <a:bodyPr wrap="none" rtlCol="0">
            <a:spAutoFit/>
          </a:bodyPr>
          <a:lstStyle/>
          <a:p>
            <a:pPr algn="ctr" defTabSz="457200"/>
            <a:r>
              <a:rPr lang="en-US" sz="1000" b="1" cap="all" dirty="0" smtClean="0">
                <a:solidFill>
                  <a:prstClr val="white"/>
                </a:solidFill>
                <a:latin typeface="Calibri"/>
              </a:rPr>
              <a:t>Server 3</a:t>
            </a:r>
          </a:p>
        </p:txBody>
      </p:sp>
      <p:grpSp>
        <p:nvGrpSpPr>
          <p:cNvPr id="7" name="Group 6"/>
          <p:cNvGrpSpPr/>
          <p:nvPr/>
        </p:nvGrpSpPr>
        <p:grpSpPr>
          <a:xfrm>
            <a:off x="4021265" y="2879320"/>
            <a:ext cx="2514601" cy="3157037"/>
            <a:chOff x="4572000" y="2801779"/>
            <a:chExt cx="2514601" cy="3157037"/>
          </a:xfrm>
        </p:grpSpPr>
        <p:sp>
          <p:nvSpPr>
            <p:cNvPr id="1508" name="Rectangle 1507"/>
            <p:cNvSpPr/>
            <p:nvPr/>
          </p:nvSpPr>
          <p:spPr>
            <a:xfrm>
              <a:off x="4572000" y="2823229"/>
              <a:ext cx="1219201" cy="3135587"/>
            </a:xfrm>
            <a:prstGeom prst="rect">
              <a:avLst/>
            </a:prstGeom>
            <a:solidFill>
              <a:srgbClr val="797979"/>
            </a:solid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p>
              <a:pPr algn="ctr" defTabSz="457200"/>
              <a:endParaRPr lang="en-US" sz="1000" b="1" cap="all" dirty="0">
                <a:solidFill>
                  <a:srgbClr val="FFFFFF"/>
                </a:solidFill>
                <a:latin typeface="Calibri"/>
              </a:endParaRPr>
            </a:p>
            <a:p>
              <a:pPr algn="ctr" defTabSz="457200"/>
              <a:endParaRPr lang="en-US" sz="1000" b="1" cap="all" dirty="0">
                <a:solidFill>
                  <a:srgbClr val="FFFFFF"/>
                </a:solidFill>
                <a:latin typeface="Calibri"/>
              </a:endParaRPr>
            </a:p>
          </p:txBody>
        </p:sp>
        <p:sp>
          <p:nvSpPr>
            <p:cNvPr id="1509" name="TextBox 1508"/>
            <p:cNvSpPr txBox="1"/>
            <p:nvPr/>
          </p:nvSpPr>
          <p:spPr>
            <a:xfrm>
              <a:off x="4839198" y="2801779"/>
              <a:ext cx="684804" cy="246221"/>
            </a:xfrm>
            <a:prstGeom prst="rect">
              <a:avLst/>
            </a:prstGeom>
            <a:no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defPPr>
                <a:defRPr lang="en-US"/>
              </a:defPPr>
              <a:lvl1pPr algn="ctr">
                <a:defRPr sz="1000" b="1" cap="all">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200"/>
              <a:r>
                <a:rPr lang="en-US" dirty="0">
                  <a:latin typeface="Calibri"/>
                </a:rPr>
                <a:t>Server 4</a:t>
              </a:r>
            </a:p>
          </p:txBody>
        </p:sp>
        <p:sp>
          <p:nvSpPr>
            <p:cNvPr id="1510" name="Rectangle 1509"/>
            <p:cNvSpPr/>
            <p:nvPr/>
          </p:nvSpPr>
          <p:spPr>
            <a:xfrm>
              <a:off x="5867400" y="2823229"/>
              <a:ext cx="1219201" cy="3135587"/>
            </a:xfrm>
            <a:prstGeom prst="rect">
              <a:avLst/>
            </a:prstGeom>
            <a:solidFill>
              <a:srgbClr val="797979"/>
            </a:solid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p>
              <a:pPr algn="ctr" defTabSz="457200"/>
              <a:endParaRPr lang="en-US" sz="1000" b="1" cap="all" dirty="0">
                <a:solidFill>
                  <a:srgbClr val="FFFFFF"/>
                </a:solidFill>
                <a:latin typeface="Calibri"/>
              </a:endParaRPr>
            </a:p>
            <a:p>
              <a:pPr algn="ctr" defTabSz="457200"/>
              <a:endParaRPr lang="en-US" sz="1000" b="1" cap="all" dirty="0">
                <a:solidFill>
                  <a:srgbClr val="FFFFFF"/>
                </a:solidFill>
                <a:latin typeface="Calibri"/>
              </a:endParaRPr>
            </a:p>
          </p:txBody>
        </p:sp>
        <p:sp>
          <p:nvSpPr>
            <p:cNvPr id="1511" name="TextBox 1510"/>
            <p:cNvSpPr txBox="1"/>
            <p:nvPr/>
          </p:nvSpPr>
          <p:spPr>
            <a:xfrm>
              <a:off x="6134599" y="2801779"/>
              <a:ext cx="684803" cy="246221"/>
            </a:xfrm>
            <a:prstGeom prst="rect">
              <a:avLst/>
            </a:prstGeom>
            <a:noFill/>
            <a:ln w="2857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t"/>
            <a:lstStyle>
              <a:defPPr>
                <a:defRPr lang="en-US"/>
              </a:defPPr>
              <a:lvl1pPr algn="ctr">
                <a:defRPr sz="1000" b="1" cap="all">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457200"/>
              <a:r>
                <a:rPr lang="en-US" dirty="0">
                  <a:latin typeface="Calibri"/>
                </a:rPr>
                <a:t>Server 5</a:t>
              </a:r>
            </a:p>
          </p:txBody>
        </p:sp>
      </p:grpSp>
      <p:grpSp>
        <p:nvGrpSpPr>
          <p:cNvPr id="10" name="Group 9"/>
          <p:cNvGrpSpPr/>
          <p:nvPr/>
        </p:nvGrpSpPr>
        <p:grpSpPr>
          <a:xfrm>
            <a:off x="4077395" y="3124145"/>
            <a:ext cx="2402340" cy="2861860"/>
            <a:chOff x="4628130" y="3046604"/>
            <a:chExt cx="2402340" cy="2861860"/>
          </a:xfrm>
        </p:grpSpPr>
        <p:sp>
          <p:nvSpPr>
            <p:cNvPr id="1512" name="Rectangle 1511"/>
            <p:cNvSpPr/>
            <p:nvPr/>
          </p:nvSpPr>
          <p:spPr>
            <a:xfrm>
              <a:off x="4628130" y="4495800"/>
              <a:ext cx="1106940" cy="1412664"/>
            </a:xfrm>
            <a:prstGeom prst="rect">
              <a:avLst/>
            </a:prstGeom>
            <a:solidFill>
              <a:schemeClr val="bg1">
                <a:lumMod val="85000"/>
              </a:schemeClr>
            </a:solidFill>
            <a:ln w="12700">
              <a:no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3F3F3F">
                      <a:lumMod val="50000"/>
                      <a:lumOff val="50000"/>
                    </a:srgbClr>
                  </a:solidFill>
                  <a:latin typeface="Calibri"/>
                </a:rPr>
                <a:t>REPLICA</a:t>
              </a:r>
            </a:p>
          </p:txBody>
        </p:sp>
        <p:sp>
          <p:nvSpPr>
            <p:cNvPr id="1513" name="Rectangle 1512"/>
            <p:cNvSpPr/>
            <p:nvPr/>
          </p:nvSpPr>
          <p:spPr>
            <a:xfrm>
              <a:off x="4628130" y="3046604"/>
              <a:ext cx="1106940" cy="1426811"/>
            </a:xfrm>
            <a:prstGeom prst="rect">
              <a:avLst/>
            </a:prstGeom>
            <a:solidFill>
              <a:schemeClr val="bg1"/>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404040"/>
                  </a:solidFill>
                  <a:latin typeface="Calibri"/>
                </a:rPr>
                <a:t>Active</a:t>
              </a:r>
            </a:p>
          </p:txBody>
        </p:sp>
        <p:sp>
          <p:nvSpPr>
            <p:cNvPr id="1514" name="Rectangle 1513"/>
            <p:cNvSpPr/>
            <p:nvPr/>
          </p:nvSpPr>
          <p:spPr>
            <a:xfrm>
              <a:off x="5923530" y="4495800"/>
              <a:ext cx="1106940" cy="1412664"/>
            </a:xfrm>
            <a:prstGeom prst="rect">
              <a:avLst/>
            </a:prstGeom>
            <a:solidFill>
              <a:schemeClr val="bg1">
                <a:lumMod val="85000"/>
              </a:schemeClr>
            </a:solidFill>
            <a:ln w="12700">
              <a:no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3F3F3F">
                      <a:lumMod val="50000"/>
                      <a:lumOff val="50000"/>
                    </a:srgbClr>
                  </a:solidFill>
                  <a:latin typeface="Calibri"/>
                </a:rPr>
                <a:t>REPLICA</a:t>
              </a:r>
            </a:p>
          </p:txBody>
        </p:sp>
        <p:sp>
          <p:nvSpPr>
            <p:cNvPr id="1515" name="Rectangle 1514"/>
            <p:cNvSpPr/>
            <p:nvPr/>
          </p:nvSpPr>
          <p:spPr>
            <a:xfrm>
              <a:off x="5923530" y="3046604"/>
              <a:ext cx="1106940" cy="1426811"/>
            </a:xfrm>
            <a:prstGeom prst="rect">
              <a:avLst/>
            </a:prstGeom>
            <a:solidFill>
              <a:schemeClr val="bg1"/>
            </a:solidFill>
            <a:ln w="1270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a:r>
                <a:rPr lang="en-US" sz="1000" b="1" cap="all" dirty="0">
                  <a:solidFill>
                    <a:srgbClr val="404040"/>
                  </a:solidFill>
                  <a:latin typeface="Calibri"/>
                </a:rPr>
                <a:t>Active</a:t>
              </a:r>
            </a:p>
          </p:txBody>
        </p:sp>
      </p:grpSp>
      <p:grpSp>
        <p:nvGrpSpPr>
          <p:cNvPr id="1516" name="Group 1515"/>
          <p:cNvGrpSpPr/>
          <p:nvPr/>
        </p:nvGrpSpPr>
        <p:grpSpPr>
          <a:xfrm>
            <a:off x="4153591" y="3358823"/>
            <a:ext cx="445677" cy="353823"/>
            <a:chOff x="805861" y="3931213"/>
            <a:chExt cx="445677" cy="353823"/>
          </a:xfrm>
        </p:grpSpPr>
        <p:grpSp>
          <p:nvGrpSpPr>
            <p:cNvPr id="1517" name="Group 1516"/>
            <p:cNvGrpSpPr/>
            <p:nvPr/>
          </p:nvGrpSpPr>
          <p:grpSpPr>
            <a:xfrm rot="16200000">
              <a:off x="851788" y="3885286"/>
              <a:ext cx="353823" cy="445677"/>
              <a:chOff x="6103938" y="2111375"/>
              <a:chExt cx="1363662" cy="1717675"/>
            </a:xfrm>
          </p:grpSpPr>
          <p:sp>
            <p:nvSpPr>
              <p:cNvPr id="151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52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518" name="TextBox 1517"/>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a:t>
              </a:r>
              <a:r>
                <a:rPr lang="en-US" sz="1050" b="1" dirty="0">
                  <a:solidFill>
                    <a:srgbClr val="2D7E9B"/>
                  </a:solidFill>
                  <a:latin typeface="Calibri"/>
                </a:rPr>
                <a:t>9</a:t>
              </a:r>
            </a:p>
          </p:txBody>
        </p:sp>
      </p:grpSp>
      <p:grpSp>
        <p:nvGrpSpPr>
          <p:cNvPr id="1521" name="Group 1520"/>
          <p:cNvGrpSpPr/>
          <p:nvPr/>
        </p:nvGrpSpPr>
        <p:grpSpPr>
          <a:xfrm>
            <a:off x="4153591" y="3727422"/>
            <a:ext cx="445677" cy="353823"/>
            <a:chOff x="805861" y="3931213"/>
            <a:chExt cx="445677" cy="353823"/>
          </a:xfrm>
        </p:grpSpPr>
        <p:grpSp>
          <p:nvGrpSpPr>
            <p:cNvPr id="1522" name="Group 1521"/>
            <p:cNvGrpSpPr/>
            <p:nvPr/>
          </p:nvGrpSpPr>
          <p:grpSpPr>
            <a:xfrm rot="16200000">
              <a:off x="851788" y="3885286"/>
              <a:ext cx="353823" cy="445677"/>
              <a:chOff x="6103938" y="2111375"/>
              <a:chExt cx="1363662" cy="1717675"/>
            </a:xfrm>
          </p:grpSpPr>
          <p:sp>
            <p:nvSpPr>
              <p:cNvPr id="152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52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523" name="TextBox 1522"/>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a:t>
              </a:r>
              <a:r>
                <a:rPr lang="en-US" sz="1050" b="1" dirty="0">
                  <a:solidFill>
                    <a:srgbClr val="2D7E9B"/>
                  </a:solidFill>
                  <a:latin typeface="Calibri"/>
                </a:rPr>
                <a:t>8</a:t>
              </a:r>
            </a:p>
          </p:txBody>
        </p:sp>
      </p:grpSp>
      <p:grpSp>
        <p:nvGrpSpPr>
          <p:cNvPr id="1526" name="Group 1525"/>
          <p:cNvGrpSpPr/>
          <p:nvPr/>
        </p:nvGrpSpPr>
        <p:grpSpPr>
          <a:xfrm>
            <a:off x="4679881" y="3358823"/>
            <a:ext cx="445677" cy="353823"/>
            <a:chOff x="1390346" y="3931213"/>
            <a:chExt cx="445677" cy="353823"/>
          </a:xfrm>
        </p:grpSpPr>
        <p:grpSp>
          <p:nvGrpSpPr>
            <p:cNvPr id="1527" name="Group 1526"/>
            <p:cNvGrpSpPr/>
            <p:nvPr/>
          </p:nvGrpSpPr>
          <p:grpSpPr>
            <a:xfrm rot="16200000">
              <a:off x="1436273" y="3885286"/>
              <a:ext cx="353823" cy="445677"/>
              <a:chOff x="6103938" y="2111375"/>
              <a:chExt cx="1363662" cy="1717675"/>
            </a:xfrm>
          </p:grpSpPr>
          <p:sp>
            <p:nvSpPr>
              <p:cNvPr id="152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53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528" name="TextBox 1527"/>
            <p:cNvSpPr txBox="1"/>
            <p:nvPr/>
          </p:nvSpPr>
          <p:spPr>
            <a:xfrm>
              <a:off x="1390347" y="3999449"/>
              <a:ext cx="432084" cy="253916"/>
            </a:xfrm>
            <a:prstGeom prst="rect">
              <a:avLst/>
            </a:prstGeom>
            <a:noFill/>
          </p:spPr>
          <p:txBody>
            <a:bodyPr wrap="square" lIns="0" rIns="0" rtlCol="0">
              <a:spAutoFit/>
            </a:bodyPr>
            <a:lstStyle/>
            <a:p>
              <a:pPr algn="ctr" defTabSz="457200"/>
              <a:r>
                <a:rPr lang="en-US" sz="1050" b="1" dirty="0">
                  <a:solidFill>
                    <a:srgbClr val="2D7E9B"/>
                  </a:solidFill>
                  <a:latin typeface="Calibri"/>
                </a:rPr>
                <a:t>Doc</a:t>
              </a:r>
            </a:p>
          </p:txBody>
        </p:sp>
      </p:grpSp>
      <p:grpSp>
        <p:nvGrpSpPr>
          <p:cNvPr id="1536" name="Group 1535"/>
          <p:cNvGrpSpPr/>
          <p:nvPr/>
        </p:nvGrpSpPr>
        <p:grpSpPr>
          <a:xfrm>
            <a:off x="5453593" y="3358823"/>
            <a:ext cx="445677" cy="353823"/>
            <a:chOff x="805861" y="3931213"/>
            <a:chExt cx="445677" cy="353823"/>
          </a:xfrm>
        </p:grpSpPr>
        <p:grpSp>
          <p:nvGrpSpPr>
            <p:cNvPr id="1537" name="Group 1536"/>
            <p:cNvGrpSpPr/>
            <p:nvPr/>
          </p:nvGrpSpPr>
          <p:grpSpPr>
            <a:xfrm rot="16200000">
              <a:off x="851788" y="3885286"/>
              <a:ext cx="353823" cy="445677"/>
              <a:chOff x="6103938" y="2111375"/>
              <a:chExt cx="1363662" cy="1717675"/>
            </a:xfrm>
          </p:grpSpPr>
          <p:sp>
            <p:nvSpPr>
              <p:cNvPr id="153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54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538" name="TextBox 1537"/>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6</a:t>
              </a:r>
              <a:endParaRPr lang="en-US" sz="1050" b="1" dirty="0">
                <a:solidFill>
                  <a:srgbClr val="2D7E9B"/>
                </a:solidFill>
                <a:latin typeface="Calibri"/>
              </a:endParaRPr>
            </a:p>
          </p:txBody>
        </p:sp>
      </p:grpSp>
      <p:grpSp>
        <p:nvGrpSpPr>
          <p:cNvPr id="1541" name="Group 1540"/>
          <p:cNvGrpSpPr/>
          <p:nvPr/>
        </p:nvGrpSpPr>
        <p:grpSpPr>
          <a:xfrm>
            <a:off x="5969344" y="3358823"/>
            <a:ext cx="445677" cy="353823"/>
            <a:chOff x="1390346" y="3931213"/>
            <a:chExt cx="445677" cy="353823"/>
          </a:xfrm>
        </p:grpSpPr>
        <p:grpSp>
          <p:nvGrpSpPr>
            <p:cNvPr id="1542" name="Group 1541"/>
            <p:cNvGrpSpPr/>
            <p:nvPr/>
          </p:nvGrpSpPr>
          <p:grpSpPr>
            <a:xfrm rot="16200000">
              <a:off x="1436273" y="3885286"/>
              <a:ext cx="353823" cy="445677"/>
              <a:chOff x="6103938" y="2111375"/>
              <a:chExt cx="1363662" cy="1717675"/>
            </a:xfrm>
          </p:grpSpPr>
          <p:sp>
            <p:nvSpPr>
              <p:cNvPr id="154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54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543" name="TextBox 1542"/>
            <p:cNvSpPr txBox="1"/>
            <p:nvPr/>
          </p:nvSpPr>
          <p:spPr>
            <a:xfrm>
              <a:off x="1390347" y="3999449"/>
              <a:ext cx="432084" cy="253916"/>
            </a:xfrm>
            <a:prstGeom prst="rect">
              <a:avLst/>
            </a:prstGeom>
            <a:noFill/>
          </p:spPr>
          <p:txBody>
            <a:bodyPr wrap="square" lIns="0" rIns="0" rtlCol="0">
              <a:spAutoFit/>
            </a:bodyPr>
            <a:lstStyle/>
            <a:p>
              <a:pPr algn="ctr" defTabSz="457200"/>
              <a:r>
                <a:rPr lang="en-US" sz="1050" b="1" dirty="0">
                  <a:solidFill>
                    <a:srgbClr val="2D7E9B"/>
                  </a:solidFill>
                  <a:latin typeface="Calibri"/>
                </a:rPr>
                <a:t>Doc</a:t>
              </a:r>
            </a:p>
          </p:txBody>
        </p:sp>
      </p:grpSp>
      <p:grpSp>
        <p:nvGrpSpPr>
          <p:cNvPr id="1546" name="Group 1545"/>
          <p:cNvGrpSpPr/>
          <p:nvPr/>
        </p:nvGrpSpPr>
        <p:grpSpPr>
          <a:xfrm>
            <a:off x="5969344" y="3727422"/>
            <a:ext cx="445677" cy="353823"/>
            <a:chOff x="1390346" y="3931213"/>
            <a:chExt cx="445677" cy="353823"/>
          </a:xfrm>
        </p:grpSpPr>
        <p:grpSp>
          <p:nvGrpSpPr>
            <p:cNvPr id="1547" name="Group 1546"/>
            <p:cNvGrpSpPr/>
            <p:nvPr/>
          </p:nvGrpSpPr>
          <p:grpSpPr>
            <a:xfrm rot="16200000">
              <a:off x="1436273" y="3885286"/>
              <a:ext cx="353823" cy="445677"/>
              <a:chOff x="6103938" y="2111375"/>
              <a:chExt cx="1363662" cy="1717675"/>
            </a:xfrm>
          </p:grpSpPr>
          <p:sp>
            <p:nvSpPr>
              <p:cNvPr id="154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155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1548" name="TextBox 1547"/>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1">
                      <a:lumMod val="50000"/>
                      <a:lumOff val="50000"/>
                    </a:schemeClr>
                  </a:solidFill>
                </a:defRPr>
              </a:lvl1pPr>
            </a:lstStyle>
            <a:p>
              <a:pPr defTabSz="457200"/>
              <a:r>
                <a:rPr lang="en-US" dirty="0">
                  <a:solidFill>
                    <a:srgbClr val="2D7E9B"/>
                  </a:solidFill>
                  <a:latin typeface="Calibri"/>
                </a:rPr>
                <a:t>Doc</a:t>
              </a:r>
            </a:p>
          </p:txBody>
        </p:sp>
      </p:grpSp>
      <p:grpSp>
        <p:nvGrpSpPr>
          <p:cNvPr id="1551" name="Group 1550"/>
          <p:cNvGrpSpPr/>
          <p:nvPr/>
        </p:nvGrpSpPr>
        <p:grpSpPr>
          <a:xfrm>
            <a:off x="4150770" y="4829439"/>
            <a:ext cx="445677" cy="353823"/>
            <a:chOff x="805861" y="3931213"/>
            <a:chExt cx="445677" cy="353823"/>
          </a:xfrm>
        </p:grpSpPr>
        <p:grpSp>
          <p:nvGrpSpPr>
            <p:cNvPr id="1552" name="Group 1551"/>
            <p:cNvGrpSpPr/>
            <p:nvPr/>
          </p:nvGrpSpPr>
          <p:grpSpPr>
            <a:xfrm rot="16200000">
              <a:off x="851788" y="3885286"/>
              <a:ext cx="353823" cy="445677"/>
              <a:chOff x="6103938" y="2111375"/>
              <a:chExt cx="1363662" cy="1717675"/>
            </a:xfrm>
          </p:grpSpPr>
          <p:sp>
            <p:nvSpPr>
              <p:cNvPr id="155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55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553" name="TextBox 1552"/>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5</a:t>
              </a:r>
            </a:p>
          </p:txBody>
        </p:sp>
      </p:grpSp>
      <p:grpSp>
        <p:nvGrpSpPr>
          <p:cNvPr id="1556" name="Group 1555"/>
          <p:cNvGrpSpPr/>
          <p:nvPr/>
        </p:nvGrpSpPr>
        <p:grpSpPr>
          <a:xfrm>
            <a:off x="4650027" y="4829439"/>
            <a:ext cx="445677" cy="353823"/>
            <a:chOff x="1390346" y="3931213"/>
            <a:chExt cx="445677" cy="353823"/>
          </a:xfrm>
        </p:grpSpPr>
        <p:grpSp>
          <p:nvGrpSpPr>
            <p:cNvPr id="1557" name="Group 1556"/>
            <p:cNvGrpSpPr/>
            <p:nvPr/>
          </p:nvGrpSpPr>
          <p:grpSpPr>
            <a:xfrm rot="16200000">
              <a:off x="1436273" y="3885286"/>
              <a:ext cx="353823" cy="445677"/>
              <a:chOff x="6103938" y="2111375"/>
              <a:chExt cx="1363662" cy="1717675"/>
            </a:xfrm>
          </p:grpSpPr>
          <p:sp>
            <p:nvSpPr>
              <p:cNvPr id="155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56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558" name="TextBox 1557"/>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grpSp>
        <p:nvGrpSpPr>
          <p:cNvPr id="1561" name="Group 1560"/>
          <p:cNvGrpSpPr/>
          <p:nvPr/>
        </p:nvGrpSpPr>
        <p:grpSpPr>
          <a:xfrm>
            <a:off x="4155667" y="5198038"/>
            <a:ext cx="445677" cy="353823"/>
            <a:chOff x="805861" y="3931213"/>
            <a:chExt cx="445677" cy="353823"/>
          </a:xfrm>
        </p:grpSpPr>
        <p:grpSp>
          <p:nvGrpSpPr>
            <p:cNvPr id="1562" name="Group 1561"/>
            <p:cNvGrpSpPr/>
            <p:nvPr/>
          </p:nvGrpSpPr>
          <p:grpSpPr>
            <a:xfrm rot="16200000">
              <a:off x="851788" y="3885286"/>
              <a:ext cx="353823" cy="445677"/>
              <a:chOff x="6103938" y="2111375"/>
              <a:chExt cx="1363662" cy="1717675"/>
            </a:xfrm>
          </p:grpSpPr>
          <p:sp>
            <p:nvSpPr>
              <p:cNvPr id="156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56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563" name="TextBox 1562"/>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2</a:t>
              </a:r>
            </a:p>
          </p:txBody>
        </p:sp>
      </p:grpSp>
      <p:grpSp>
        <p:nvGrpSpPr>
          <p:cNvPr id="1566" name="Group 1565"/>
          <p:cNvGrpSpPr/>
          <p:nvPr/>
        </p:nvGrpSpPr>
        <p:grpSpPr>
          <a:xfrm>
            <a:off x="5467185" y="4829439"/>
            <a:ext cx="445677" cy="353823"/>
            <a:chOff x="805861" y="3931213"/>
            <a:chExt cx="445677" cy="353823"/>
          </a:xfrm>
        </p:grpSpPr>
        <p:grpSp>
          <p:nvGrpSpPr>
            <p:cNvPr id="1567" name="Group 1566"/>
            <p:cNvGrpSpPr/>
            <p:nvPr/>
          </p:nvGrpSpPr>
          <p:grpSpPr>
            <a:xfrm rot="16200000">
              <a:off x="851788" y="3885286"/>
              <a:ext cx="353823" cy="445677"/>
              <a:chOff x="6103938" y="2111375"/>
              <a:chExt cx="1363662" cy="1717675"/>
            </a:xfrm>
          </p:grpSpPr>
          <p:sp>
            <p:nvSpPr>
              <p:cNvPr id="156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6B9B20">
                      <a:lumMod val="60000"/>
                      <a:lumOff val="40000"/>
                    </a:srgbClr>
                  </a:solidFill>
                  <a:latin typeface="Calibri"/>
                </a:endParaRPr>
              </a:p>
            </p:txBody>
          </p:sp>
          <p:sp>
            <p:nvSpPr>
              <p:cNvPr id="157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568" name="TextBox 1567"/>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a:solidFill>
                    <a:srgbClr val="404040">
                      <a:lumMod val="40000"/>
                      <a:lumOff val="60000"/>
                    </a:srgbClr>
                  </a:solidFill>
                  <a:latin typeface="Calibri"/>
                </a:rPr>
                <a:t>Doc 8</a:t>
              </a:r>
            </a:p>
          </p:txBody>
        </p:sp>
      </p:grpSp>
      <p:grpSp>
        <p:nvGrpSpPr>
          <p:cNvPr id="1571" name="Group 1570"/>
          <p:cNvGrpSpPr/>
          <p:nvPr/>
        </p:nvGrpSpPr>
        <p:grpSpPr>
          <a:xfrm>
            <a:off x="5966442" y="4829439"/>
            <a:ext cx="445677" cy="353823"/>
            <a:chOff x="1390346" y="3931213"/>
            <a:chExt cx="445677" cy="353823"/>
          </a:xfrm>
        </p:grpSpPr>
        <p:grpSp>
          <p:nvGrpSpPr>
            <p:cNvPr id="1572" name="Group 1571"/>
            <p:cNvGrpSpPr/>
            <p:nvPr/>
          </p:nvGrpSpPr>
          <p:grpSpPr>
            <a:xfrm rot="16200000">
              <a:off x="1436273" y="3885286"/>
              <a:ext cx="353823" cy="445677"/>
              <a:chOff x="6103938" y="2111375"/>
              <a:chExt cx="1363662" cy="1717675"/>
            </a:xfrm>
          </p:grpSpPr>
          <p:sp>
            <p:nvSpPr>
              <p:cNvPr id="157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57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573" name="TextBox 1572"/>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grpSp>
        <p:nvGrpSpPr>
          <p:cNvPr id="1586" name="Group 1585"/>
          <p:cNvGrpSpPr/>
          <p:nvPr/>
        </p:nvGrpSpPr>
        <p:grpSpPr>
          <a:xfrm>
            <a:off x="5966442" y="5208747"/>
            <a:ext cx="445677" cy="353823"/>
            <a:chOff x="1390346" y="3931213"/>
            <a:chExt cx="445677" cy="353823"/>
          </a:xfrm>
        </p:grpSpPr>
        <p:grpSp>
          <p:nvGrpSpPr>
            <p:cNvPr id="1587" name="Group 1586"/>
            <p:cNvGrpSpPr/>
            <p:nvPr/>
          </p:nvGrpSpPr>
          <p:grpSpPr>
            <a:xfrm rot="16200000">
              <a:off x="1436273" y="3885286"/>
              <a:ext cx="353823" cy="445677"/>
              <a:chOff x="6103938" y="2111375"/>
              <a:chExt cx="1363662" cy="1717675"/>
            </a:xfrm>
          </p:grpSpPr>
          <p:sp>
            <p:nvSpPr>
              <p:cNvPr id="158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sp>
            <p:nvSpPr>
              <p:cNvPr id="159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tx1">
                  <a:lumMod val="50000"/>
                  <a:lumOff val="50000"/>
                  <a:alpha val="56078"/>
                </a:schemeClr>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B59C07">
                      <a:lumMod val="60000"/>
                      <a:lumOff val="40000"/>
                    </a:srgbClr>
                  </a:solidFill>
                  <a:latin typeface="Calibri"/>
                </a:endParaRPr>
              </a:p>
            </p:txBody>
          </p:sp>
        </p:grpSp>
        <p:sp>
          <p:nvSpPr>
            <p:cNvPr id="1588" name="TextBox 1587"/>
            <p:cNvSpPr txBox="1"/>
            <p:nvPr/>
          </p:nvSpPr>
          <p:spPr>
            <a:xfrm>
              <a:off x="1390347" y="3999449"/>
              <a:ext cx="432084" cy="253916"/>
            </a:xfrm>
            <a:prstGeom prst="rect">
              <a:avLst/>
            </a:prstGeom>
            <a:noFill/>
          </p:spPr>
          <p:txBody>
            <a:bodyPr wrap="square" lIns="0" rIns="0" rtlCol="0">
              <a:spAutoFit/>
            </a:bodyPr>
            <a:lstStyle>
              <a:defPPr>
                <a:defRPr lang="en-US"/>
              </a:defPPr>
              <a:lvl1pPr algn="ctr">
                <a:defRPr sz="1050" b="1">
                  <a:solidFill>
                    <a:schemeClr val="tx2">
                      <a:lumMod val="40000"/>
                      <a:lumOff val="60000"/>
                    </a:schemeClr>
                  </a:solidFill>
                </a:defRPr>
              </a:lvl1pPr>
            </a:lstStyle>
            <a:p>
              <a:pPr defTabSz="457200"/>
              <a:r>
                <a:rPr lang="en-US" dirty="0">
                  <a:solidFill>
                    <a:srgbClr val="404040">
                      <a:lumMod val="40000"/>
                      <a:lumOff val="60000"/>
                    </a:srgbClr>
                  </a:solidFill>
                  <a:latin typeface="Calibri"/>
                </a:rPr>
                <a:t>Doc</a:t>
              </a:r>
            </a:p>
          </p:txBody>
        </p:sp>
      </p:grpSp>
      <p:sp>
        <p:nvSpPr>
          <p:cNvPr id="282" name="Content Placeholder 48"/>
          <p:cNvSpPr txBox="1">
            <a:spLocks/>
          </p:cNvSpPr>
          <p:nvPr/>
        </p:nvSpPr>
        <p:spPr>
          <a:xfrm>
            <a:off x="6640545" y="2188895"/>
            <a:ext cx="2285988" cy="3800022"/>
          </a:xfrm>
          <a:prstGeom prst="rect">
            <a:avLst/>
          </a:prstGeom>
        </p:spPr>
        <p:txBody>
          <a:bodyPr vert="horz" lIns="0" tIns="0" rIns="0" bIns="0" rtlCol="0" anchor="ctr">
            <a:normAutofit/>
          </a:bodyPr>
          <a:lstStyle>
            <a:lvl1pPr marL="342900" indent="-342900" algn="l" defTabSz="914400" rtl="0" eaLnBrk="1" latinLnBrk="0" hangingPunct="1">
              <a:lnSpc>
                <a:spcPct val="90000"/>
              </a:lnSpc>
              <a:spcBef>
                <a:spcPts val="1200"/>
              </a:spcBef>
              <a:buClr>
                <a:schemeClr val="bg1">
                  <a:lumMod val="65000"/>
                </a:schemeClr>
              </a:buClr>
              <a:buFont typeface="Arial" pitchFamily="34" charset="0"/>
              <a:buChar char="•"/>
              <a:defRPr lang="en-US" sz="2400" kern="1200" dirty="0" smtClean="0">
                <a:solidFill>
                  <a:schemeClr val="tx1">
                    <a:lumMod val="75000"/>
                    <a:lumOff val="25000"/>
                  </a:schemeClr>
                </a:solidFill>
                <a:latin typeface="+mn-lt"/>
                <a:ea typeface="+mn-ea"/>
                <a:cs typeface="+mn-cs"/>
              </a:defRPr>
            </a:lvl1pPr>
            <a:lvl2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2000" kern="1200" dirty="0" smtClean="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4625" indent="-174625">
              <a:buClr>
                <a:srgbClr val="2D7E9B"/>
              </a:buClr>
            </a:pPr>
            <a:r>
              <a:rPr sz="1400" b="1">
                <a:solidFill>
                  <a:srgbClr val="3F3F3F"/>
                </a:solidFill>
                <a:latin typeface="Calibri"/>
              </a:rPr>
              <a:t>App servers accessing docs</a:t>
            </a:r>
          </a:p>
          <a:p>
            <a:pPr marL="174625" indent="-174625">
              <a:buClr>
                <a:srgbClr val="2D7E9B"/>
              </a:buClr>
            </a:pPr>
            <a:r>
              <a:rPr sz="1400" b="1">
                <a:solidFill>
                  <a:srgbClr val="3F3F3F"/>
                </a:solidFill>
                <a:latin typeface="Calibri"/>
              </a:rPr>
              <a:t>Requests to Server 3 fail</a:t>
            </a:r>
          </a:p>
          <a:p>
            <a:pPr marL="174625" indent="-174625">
              <a:buClr>
                <a:srgbClr val="2D7E9B"/>
              </a:buClr>
            </a:pPr>
            <a:r>
              <a:rPr sz="1400" b="1">
                <a:solidFill>
                  <a:srgbClr val="3F3F3F"/>
                </a:solidFill>
                <a:latin typeface="Calibri"/>
              </a:rPr>
              <a:t>Cluster detects server failed</a:t>
            </a:r>
          </a:p>
          <a:p>
            <a:pPr marL="179388" lvl="1" indent="0">
              <a:lnSpc>
                <a:spcPct val="80000"/>
              </a:lnSpc>
              <a:spcBef>
                <a:spcPts val="0"/>
              </a:spcBef>
              <a:buClr>
                <a:srgbClr val="2D7E9B"/>
              </a:buClr>
              <a:buFont typeface="Arial" pitchFamily="34" charset="0"/>
              <a:buNone/>
            </a:pPr>
            <a:r>
              <a:rPr sz="1200">
                <a:solidFill>
                  <a:prstClr val="white">
                    <a:lumMod val="50000"/>
                  </a:prstClr>
                </a:solidFill>
                <a:latin typeface="Calibri"/>
              </a:rPr>
              <a:t>Promotes replicas of docs to active</a:t>
            </a:r>
          </a:p>
          <a:p>
            <a:pPr marL="179388" lvl="1" indent="0">
              <a:lnSpc>
                <a:spcPct val="80000"/>
              </a:lnSpc>
              <a:spcBef>
                <a:spcPts val="0"/>
              </a:spcBef>
              <a:buClr>
                <a:srgbClr val="2D7E9B"/>
              </a:buClr>
              <a:buFont typeface="Arial" pitchFamily="34" charset="0"/>
              <a:buNone/>
            </a:pPr>
            <a:r>
              <a:rPr sz="1200">
                <a:solidFill>
                  <a:prstClr val="white">
                    <a:lumMod val="50000"/>
                  </a:prstClr>
                </a:solidFill>
                <a:latin typeface="Calibri"/>
              </a:rPr>
              <a:t>Updates cluster map</a:t>
            </a:r>
          </a:p>
          <a:p>
            <a:pPr marL="174625" indent="-174625">
              <a:buClr>
                <a:srgbClr val="2D7E9B"/>
              </a:buClr>
            </a:pPr>
            <a:r>
              <a:rPr sz="1400" b="1">
                <a:solidFill>
                  <a:srgbClr val="3F3F3F"/>
                </a:solidFill>
                <a:latin typeface="Calibri"/>
              </a:rPr>
              <a:t>Requests for docs now go to appropriate server</a:t>
            </a:r>
          </a:p>
          <a:p>
            <a:pPr marL="174625" indent="-174625">
              <a:buClr>
                <a:srgbClr val="2D7E9B"/>
              </a:buClr>
            </a:pPr>
            <a:r>
              <a:rPr sz="1400" b="1">
                <a:solidFill>
                  <a:srgbClr val="3F3F3F"/>
                </a:solidFill>
                <a:latin typeface="Calibri"/>
              </a:rPr>
              <a:t>Typically rebalance </a:t>
            </a:r>
            <a:br>
              <a:rPr sz="1400" b="1">
                <a:solidFill>
                  <a:srgbClr val="3F3F3F"/>
                </a:solidFill>
                <a:latin typeface="Calibri"/>
              </a:rPr>
            </a:br>
            <a:r>
              <a:rPr sz="1400" b="1">
                <a:solidFill>
                  <a:srgbClr val="3F3F3F"/>
                </a:solidFill>
                <a:latin typeface="Calibri"/>
              </a:rPr>
              <a:t>would follow</a:t>
            </a:r>
          </a:p>
        </p:txBody>
      </p:sp>
      <p:cxnSp>
        <p:nvCxnSpPr>
          <p:cNvPr id="293" name="Straight Connector 292"/>
          <p:cNvCxnSpPr>
            <a:endCxn id="320" idx="2"/>
          </p:cNvCxnSpPr>
          <p:nvPr/>
        </p:nvCxnSpPr>
        <p:spPr>
          <a:xfrm flipH="1" flipV="1">
            <a:off x="1748543" y="2252085"/>
            <a:ext cx="1132694" cy="1046464"/>
          </a:xfrm>
          <a:prstGeom prst="line">
            <a:avLst/>
          </a:prstGeom>
          <a:ln w="25400" cap="flat" cmpd="sng" algn="ctr">
            <a:solidFill>
              <a:schemeClr val="accent3"/>
            </a:solidFill>
            <a:prstDash val="solid"/>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4" name="Straight Connector 293"/>
          <p:cNvCxnSpPr>
            <a:endCxn id="334" idx="2"/>
          </p:cNvCxnSpPr>
          <p:nvPr/>
        </p:nvCxnSpPr>
        <p:spPr>
          <a:xfrm flipV="1">
            <a:off x="3677867" y="2252085"/>
            <a:ext cx="683580" cy="1106737"/>
          </a:xfrm>
          <a:prstGeom prst="line">
            <a:avLst/>
          </a:prstGeom>
          <a:ln w="25400" cap="flat" cmpd="sng" algn="ctr">
            <a:solidFill>
              <a:schemeClr val="accent3"/>
            </a:solidFill>
            <a:prstDash val="solid"/>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5" name="Straight Connector 294"/>
          <p:cNvCxnSpPr>
            <a:endCxn id="320" idx="2"/>
          </p:cNvCxnSpPr>
          <p:nvPr/>
        </p:nvCxnSpPr>
        <p:spPr>
          <a:xfrm flipH="1" flipV="1">
            <a:off x="1748543" y="2252085"/>
            <a:ext cx="1338610" cy="1046464"/>
          </a:xfrm>
          <a:prstGeom prst="line">
            <a:avLst/>
          </a:prstGeom>
          <a:ln w="25400" cap="flat" cmpd="sng" algn="ctr">
            <a:solidFill>
              <a:srgbClr val="FF0000"/>
            </a:solidFill>
            <a:prstDash val="sysDash"/>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6" name="Straight Connector 295"/>
          <p:cNvCxnSpPr>
            <a:endCxn id="334" idx="2"/>
          </p:cNvCxnSpPr>
          <p:nvPr/>
        </p:nvCxnSpPr>
        <p:spPr>
          <a:xfrm flipV="1">
            <a:off x="3589740" y="2252085"/>
            <a:ext cx="771707" cy="1046464"/>
          </a:xfrm>
          <a:prstGeom prst="line">
            <a:avLst/>
          </a:prstGeom>
          <a:ln w="25400" cap="flat" cmpd="sng" algn="ctr">
            <a:solidFill>
              <a:srgbClr val="FF0000"/>
            </a:solidFill>
            <a:prstDash val="sysDash"/>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7" name="Straight Connector 296"/>
          <p:cNvCxnSpPr>
            <a:endCxn id="320" idx="2"/>
          </p:cNvCxnSpPr>
          <p:nvPr/>
        </p:nvCxnSpPr>
        <p:spPr>
          <a:xfrm flipV="1">
            <a:off x="985347" y="2252085"/>
            <a:ext cx="763196" cy="1046464"/>
          </a:xfrm>
          <a:prstGeom prst="line">
            <a:avLst/>
          </a:prstGeom>
          <a:ln w="25400" cap="flat" cmpd="sng" algn="ctr">
            <a:solidFill>
              <a:srgbClr val="6B9B20"/>
            </a:solidFill>
            <a:prstDash val="solid"/>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8" name="Straight Connector 297"/>
          <p:cNvCxnSpPr>
            <a:endCxn id="320" idx="2"/>
          </p:cNvCxnSpPr>
          <p:nvPr/>
        </p:nvCxnSpPr>
        <p:spPr>
          <a:xfrm flipH="1" flipV="1">
            <a:off x="1748543" y="2252085"/>
            <a:ext cx="633924" cy="1046464"/>
          </a:xfrm>
          <a:prstGeom prst="line">
            <a:avLst/>
          </a:prstGeom>
          <a:ln w="25400" cap="flat" cmpd="sng" algn="ctr">
            <a:solidFill>
              <a:schemeClr val="accent3"/>
            </a:solidFill>
            <a:prstDash val="solid"/>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99" name="Straight Connector 298"/>
          <p:cNvCxnSpPr>
            <a:endCxn id="334" idx="2"/>
          </p:cNvCxnSpPr>
          <p:nvPr/>
        </p:nvCxnSpPr>
        <p:spPr>
          <a:xfrm flipH="1" flipV="1">
            <a:off x="4361447" y="2252085"/>
            <a:ext cx="611820" cy="1046464"/>
          </a:xfrm>
          <a:prstGeom prst="line">
            <a:avLst/>
          </a:prstGeom>
          <a:ln w="25400" cap="flat" cmpd="sng" algn="ctr">
            <a:solidFill>
              <a:schemeClr val="accent3"/>
            </a:solidFill>
            <a:prstDash val="solid"/>
            <a:round/>
            <a:headEnd type="triangle" w="med" len="med"/>
            <a:tailEnd type="none" w="med" len="med"/>
          </a:ln>
          <a:effectLst>
            <a:outerShdw blurRad="25400" dist="12700" dir="8100000" algn="tr"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301" name="Multiply 300"/>
          <p:cNvSpPr/>
          <p:nvPr/>
        </p:nvSpPr>
        <p:spPr>
          <a:xfrm>
            <a:off x="2516285" y="3712646"/>
            <a:ext cx="1650026" cy="1650026"/>
          </a:xfrm>
          <a:prstGeom prst="mathMultiply">
            <a:avLst>
              <a:gd name="adj1" fmla="val 19127"/>
            </a:avLst>
          </a:prstGeom>
          <a:solidFill>
            <a:srgbClr val="C00000"/>
          </a:solidFill>
          <a:ln w="38100">
            <a:noFill/>
          </a:ln>
          <a:effectLst>
            <a:outerShdw blurRad="63500" sx="102000" sy="102000" algn="ctr" rotWithShape="0">
              <a:prstClr val="black">
                <a:alpha val="40000"/>
              </a:prstClr>
            </a:outerShdw>
          </a:effectLst>
        </p:spPr>
        <p:txBody>
          <a:bodyPr wrap="square" rtlCol="0" anchor="ctr">
            <a:noAutofit/>
          </a:bodyPr>
          <a:lstStyle/>
          <a:p>
            <a:pPr algn="ctr" defTabSz="457200">
              <a:lnSpc>
                <a:spcPct val="80000"/>
              </a:lnSpc>
            </a:pPr>
            <a:endParaRPr lang="en-US" b="1" dirty="0">
              <a:solidFill>
                <a:srgbClr val="3F3F3F">
                  <a:lumMod val="75000"/>
                  <a:lumOff val="25000"/>
                </a:srgbClr>
              </a:solidFill>
              <a:latin typeface="Calibri"/>
            </a:endParaRPr>
          </a:p>
        </p:txBody>
      </p:sp>
      <p:grpSp>
        <p:nvGrpSpPr>
          <p:cNvPr id="346" name="Group 345"/>
          <p:cNvGrpSpPr/>
          <p:nvPr/>
        </p:nvGrpSpPr>
        <p:grpSpPr>
          <a:xfrm>
            <a:off x="4679881" y="3727422"/>
            <a:ext cx="445677" cy="353823"/>
            <a:chOff x="1390346" y="3931213"/>
            <a:chExt cx="445677" cy="353823"/>
          </a:xfrm>
        </p:grpSpPr>
        <p:grpSp>
          <p:nvGrpSpPr>
            <p:cNvPr id="347" name="Group 346"/>
            <p:cNvGrpSpPr/>
            <p:nvPr/>
          </p:nvGrpSpPr>
          <p:grpSpPr>
            <a:xfrm rot="16200000">
              <a:off x="1436273" y="3885286"/>
              <a:ext cx="353823" cy="445677"/>
              <a:chOff x="6103938" y="2111375"/>
              <a:chExt cx="1363662" cy="1717675"/>
            </a:xfrm>
          </p:grpSpPr>
          <p:sp>
            <p:nvSpPr>
              <p:cNvPr id="34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5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348" name="TextBox 347"/>
            <p:cNvSpPr txBox="1"/>
            <p:nvPr/>
          </p:nvSpPr>
          <p:spPr>
            <a:xfrm>
              <a:off x="1390347" y="3999449"/>
              <a:ext cx="432084" cy="253916"/>
            </a:xfrm>
            <a:prstGeom prst="rect">
              <a:avLst/>
            </a:prstGeom>
            <a:noFill/>
          </p:spPr>
          <p:txBody>
            <a:bodyPr wrap="square" lIns="0" rIns="0" rtlCol="0">
              <a:spAutoFit/>
            </a:bodyPr>
            <a:lstStyle/>
            <a:p>
              <a:pPr algn="ctr" defTabSz="457200"/>
              <a:r>
                <a:rPr lang="en-US" sz="1050" b="1" dirty="0">
                  <a:solidFill>
                    <a:srgbClr val="2D7E9B"/>
                  </a:solidFill>
                  <a:latin typeface="Calibri"/>
                </a:rPr>
                <a:t>Doc</a:t>
              </a:r>
            </a:p>
          </p:txBody>
        </p:sp>
      </p:grpSp>
      <p:grpSp>
        <p:nvGrpSpPr>
          <p:cNvPr id="351" name="Group 350"/>
          <p:cNvGrpSpPr/>
          <p:nvPr/>
        </p:nvGrpSpPr>
        <p:grpSpPr>
          <a:xfrm>
            <a:off x="263252" y="4096728"/>
            <a:ext cx="445677" cy="353823"/>
            <a:chOff x="805861" y="3931213"/>
            <a:chExt cx="445677" cy="353823"/>
          </a:xfrm>
        </p:grpSpPr>
        <p:grpSp>
          <p:nvGrpSpPr>
            <p:cNvPr id="352" name="Group 351"/>
            <p:cNvGrpSpPr/>
            <p:nvPr/>
          </p:nvGrpSpPr>
          <p:grpSpPr>
            <a:xfrm rot="16200000">
              <a:off x="851788" y="3885286"/>
              <a:ext cx="353823" cy="445677"/>
              <a:chOff x="6103938" y="2111375"/>
              <a:chExt cx="1363662" cy="1717675"/>
            </a:xfrm>
          </p:grpSpPr>
          <p:sp>
            <p:nvSpPr>
              <p:cNvPr id="354"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55"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353" name="TextBox 352"/>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1</a:t>
              </a:r>
              <a:endParaRPr lang="en-US" sz="1050" b="1" dirty="0">
                <a:solidFill>
                  <a:srgbClr val="2D7E9B"/>
                </a:solidFill>
                <a:latin typeface="Calibri"/>
              </a:endParaRPr>
            </a:p>
          </p:txBody>
        </p:sp>
      </p:grpSp>
      <p:grpSp>
        <p:nvGrpSpPr>
          <p:cNvPr id="356" name="Group 355"/>
          <p:cNvGrpSpPr/>
          <p:nvPr/>
        </p:nvGrpSpPr>
        <p:grpSpPr>
          <a:xfrm>
            <a:off x="1568915" y="4096728"/>
            <a:ext cx="445677" cy="353823"/>
            <a:chOff x="805861" y="3931213"/>
            <a:chExt cx="445677" cy="353823"/>
          </a:xfrm>
        </p:grpSpPr>
        <p:grpSp>
          <p:nvGrpSpPr>
            <p:cNvPr id="357" name="Group 356"/>
            <p:cNvGrpSpPr/>
            <p:nvPr/>
          </p:nvGrpSpPr>
          <p:grpSpPr>
            <a:xfrm rot="16200000">
              <a:off x="851788" y="3885286"/>
              <a:ext cx="353823" cy="445677"/>
              <a:chOff x="6103938" y="2111375"/>
              <a:chExt cx="1363662" cy="1717675"/>
            </a:xfrm>
          </p:grpSpPr>
          <p:sp>
            <p:nvSpPr>
              <p:cNvPr id="359" name="Freeform 13"/>
              <p:cNvSpPr>
                <a:spLocks/>
              </p:cNvSpPr>
              <p:nvPr/>
            </p:nvSpPr>
            <p:spPr bwMode="auto">
              <a:xfrm>
                <a:off x="6156325" y="2163763"/>
                <a:ext cx="1270000" cy="1612900"/>
              </a:xfrm>
              <a:custGeom>
                <a:avLst/>
                <a:gdLst>
                  <a:gd name="T0" fmla="*/ 800 w 800"/>
                  <a:gd name="T1" fmla="*/ 1016 h 1016"/>
                  <a:gd name="T2" fmla="*/ 0 w 800"/>
                  <a:gd name="T3" fmla="*/ 1016 h 1016"/>
                  <a:gd name="T4" fmla="*/ 0 w 800"/>
                  <a:gd name="T5" fmla="*/ 0 h 1016"/>
                  <a:gd name="T6" fmla="*/ 640 w 800"/>
                  <a:gd name="T7" fmla="*/ 0 h 1016"/>
                  <a:gd name="T8" fmla="*/ 800 w 800"/>
                  <a:gd name="T9" fmla="*/ 156 h 1016"/>
                  <a:gd name="T10" fmla="*/ 800 w 800"/>
                  <a:gd name="T11" fmla="*/ 1016 h 1016"/>
                </a:gdLst>
                <a:ahLst/>
                <a:cxnLst>
                  <a:cxn ang="0">
                    <a:pos x="T0" y="T1"/>
                  </a:cxn>
                  <a:cxn ang="0">
                    <a:pos x="T2" y="T3"/>
                  </a:cxn>
                  <a:cxn ang="0">
                    <a:pos x="T4" y="T5"/>
                  </a:cxn>
                  <a:cxn ang="0">
                    <a:pos x="T6" y="T7"/>
                  </a:cxn>
                  <a:cxn ang="0">
                    <a:pos x="T8" y="T9"/>
                  </a:cxn>
                  <a:cxn ang="0">
                    <a:pos x="T10" y="T11"/>
                  </a:cxn>
                </a:cxnLst>
                <a:rect l="0" t="0" r="r" b="b"/>
                <a:pathLst>
                  <a:path w="800" h="1016">
                    <a:moveTo>
                      <a:pt x="800" y="1016"/>
                    </a:moveTo>
                    <a:lnTo>
                      <a:pt x="0" y="1016"/>
                    </a:lnTo>
                    <a:lnTo>
                      <a:pt x="0" y="0"/>
                    </a:lnTo>
                    <a:lnTo>
                      <a:pt x="640" y="0"/>
                    </a:lnTo>
                    <a:lnTo>
                      <a:pt x="800" y="156"/>
                    </a:lnTo>
                    <a:lnTo>
                      <a:pt x="800" y="10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sp>
            <p:nvSpPr>
              <p:cNvPr id="360" name="Freeform 14"/>
              <p:cNvSpPr>
                <a:spLocks noEditPoints="1"/>
              </p:cNvSpPr>
              <p:nvPr/>
            </p:nvSpPr>
            <p:spPr bwMode="auto">
              <a:xfrm>
                <a:off x="6103938" y="2111375"/>
                <a:ext cx="1363662" cy="1717675"/>
              </a:xfrm>
              <a:custGeom>
                <a:avLst/>
                <a:gdLst>
                  <a:gd name="T0" fmla="*/ 284 w 364"/>
                  <a:gd name="T1" fmla="*/ 0 h 458"/>
                  <a:gd name="T2" fmla="*/ 0 w 364"/>
                  <a:gd name="T3" fmla="*/ 0 h 458"/>
                  <a:gd name="T4" fmla="*/ 0 w 364"/>
                  <a:gd name="T5" fmla="*/ 444 h 458"/>
                  <a:gd name="T6" fmla="*/ 14 w 364"/>
                  <a:gd name="T7" fmla="*/ 458 h 458"/>
                  <a:gd name="T8" fmla="*/ 349 w 364"/>
                  <a:gd name="T9" fmla="*/ 458 h 458"/>
                  <a:gd name="T10" fmla="*/ 364 w 364"/>
                  <a:gd name="T11" fmla="*/ 444 h 458"/>
                  <a:gd name="T12" fmla="*/ 364 w 364"/>
                  <a:gd name="T13" fmla="*/ 78 h 458"/>
                  <a:gd name="T14" fmla="*/ 284 w 364"/>
                  <a:gd name="T15" fmla="*/ 0 h 458"/>
                  <a:gd name="T16" fmla="*/ 349 w 364"/>
                  <a:gd name="T17" fmla="*/ 444 h 458"/>
                  <a:gd name="T18" fmla="*/ 14 w 364"/>
                  <a:gd name="T19" fmla="*/ 444 h 458"/>
                  <a:gd name="T20" fmla="*/ 14 w 364"/>
                  <a:gd name="T21" fmla="*/ 14 h 458"/>
                  <a:gd name="T22" fmla="*/ 276 w 364"/>
                  <a:gd name="T23" fmla="*/ 14 h 458"/>
                  <a:gd name="T24" fmla="*/ 276 w 364"/>
                  <a:gd name="T25" fmla="*/ 85 h 458"/>
                  <a:gd name="T26" fmla="*/ 349 w 364"/>
                  <a:gd name="T27" fmla="*/ 85 h 458"/>
                  <a:gd name="T28" fmla="*/ 349 w 364"/>
                  <a:gd name="T29" fmla="*/ 444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458">
                    <a:moveTo>
                      <a:pt x="284" y="0"/>
                    </a:moveTo>
                    <a:cubicBezTo>
                      <a:pt x="0" y="0"/>
                      <a:pt x="0" y="0"/>
                      <a:pt x="0" y="0"/>
                    </a:cubicBezTo>
                    <a:cubicBezTo>
                      <a:pt x="0" y="444"/>
                      <a:pt x="0" y="444"/>
                      <a:pt x="0" y="444"/>
                    </a:cubicBezTo>
                    <a:cubicBezTo>
                      <a:pt x="0" y="452"/>
                      <a:pt x="6" y="458"/>
                      <a:pt x="14" y="458"/>
                    </a:cubicBezTo>
                    <a:cubicBezTo>
                      <a:pt x="349" y="458"/>
                      <a:pt x="349" y="458"/>
                      <a:pt x="349" y="458"/>
                    </a:cubicBezTo>
                    <a:cubicBezTo>
                      <a:pt x="357" y="458"/>
                      <a:pt x="364" y="452"/>
                      <a:pt x="364" y="444"/>
                    </a:cubicBezTo>
                    <a:cubicBezTo>
                      <a:pt x="364" y="78"/>
                      <a:pt x="364" y="78"/>
                      <a:pt x="364" y="78"/>
                    </a:cubicBezTo>
                    <a:lnTo>
                      <a:pt x="284" y="0"/>
                    </a:lnTo>
                    <a:close/>
                    <a:moveTo>
                      <a:pt x="349" y="444"/>
                    </a:moveTo>
                    <a:cubicBezTo>
                      <a:pt x="14" y="444"/>
                      <a:pt x="14" y="444"/>
                      <a:pt x="14" y="444"/>
                    </a:cubicBezTo>
                    <a:cubicBezTo>
                      <a:pt x="14" y="14"/>
                      <a:pt x="14" y="14"/>
                      <a:pt x="14" y="14"/>
                    </a:cubicBezTo>
                    <a:cubicBezTo>
                      <a:pt x="276" y="14"/>
                      <a:pt x="276" y="14"/>
                      <a:pt x="276" y="14"/>
                    </a:cubicBezTo>
                    <a:cubicBezTo>
                      <a:pt x="276" y="85"/>
                      <a:pt x="276" y="85"/>
                      <a:pt x="276" y="85"/>
                    </a:cubicBezTo>
                    <a:cubicBezTo>
                      <a:pt x="349" y="85"/>
                      <a:pt x="349" y="85"/>
                      <a:pt x="349" y="85"/>
                    </a:cubicBezTo>
                    <a:lnTo>
                      <a:pt x="349" y="444"/>
                    </a:lnTo>
                    <a:close/>
                  </a:path>
                </a:pathLst>
              </a:custGeom>
              <a:solidFill>
                <a:srgbClr val="2D7E9B"/>
              </a:solidFill>
              <a:ln>
                <a:noFill/>
              </a:ln>
            </p:spPr>
            <p:txBody>
              <a:bodyPr vert="horz" wrap="square" lIns="91440" tIns="45720" rIns="91440" bIns="45720" numCol="1" anchor="t" anchorCtr="0" compatLnSpc="1">
                <a:prstTxWarp prst="textNoShape">
                  <a:avLst/>
                </a:prstTxWarp>
              </a:bodyPr>
              <a:lstStyle/>
              <a:p>
                <a:pPr defTabSz="457200"/>
                <a:endParaRPr lang="en-US">
                  <a:solidFill>
                    <a:srgbClr val="3F3F3F"/>
                  </a:solidFill>
                  <a:latin typeface="Calibri"/>
                </a:endParaRPr>
              </a:p>
            </p:txBody>
          </p:sp>
        </p:grpSp>
        <p:sp>
          <p:nvSpPr>
            <p:cNvPr id="358" name="TextBox 357"/>
            <p:cNvSpPr txBox="1"/>
            <p:nvPr/>
          </p:nvSpPr>
          <p:spPr>
            <a:xfrm>
              <a:off x="805862" y="3999449"/>
              <a:ext cx="432084" cy="253916"/>
            </a:xfrm>
            <a:prstGeom prst="rect">
              <a:avLst/>
            </a:prstGeom>
            <a:noFill/>
          </p:spPr>
          <p:txBody>
            <a:bodyPr wrap="square" lIns="0" rIns="0" rtlCol="0">
              <a:spAutoFit/>
            </a:bodyPr>
            <a:lstStyle/>
            <a:p>
              <a:pPr algn="ctr" defTabSz="457200"/>
              <a:r>
                <a:rPr lang="en-US" sz="1050" b="1" dirty="0" smtClean="0">
                  <a:solidFill>
                    <a:srgbClr val="2D7E9B"/>
                  </a:solidFill>
                  <a:latin typeface="Calibri"/>
                </a:rPr>
                <a:t>Doc 3</a:t>
              </a:r>
              <a:endParaRPr lang="en-US" sz="1050" b="1" dirty="0">
                <a:solidFill>
                  <a:srgbClr val="2D7E9B"/>
                </a:solidFill>
                <a:latin typeface="Calibri"/>
              </a:endParaRPr>
            </a:p>
          </p:txBody>
        </p:sp>
      </p:grpSp>
      <p:grpSp>
        <p:nvGrpSpPr>
          <p:cNvPr id="305" name="Group 304"/>
          <p:cNvGrpSpPr/>
          <p:nvPr/>
        </p:nvGrpSpPr>
        <p:grpSpPr>
          <a:xfrm>
            <a:off x="818586" y="1363416"/>
            <a:ext cx="4498078" cy="941844"/>
            <a:chOff x="654686" y="1219200"/>
            <a:chExt cx="4498078" cy="941844"/>
          </a:xfrm>
        </p:grpSpPr>
        <p:sp>
          <p:nvSpPr>
            <p:cNvPr id="313" name="Rectangle 312"/>
            <p:cNvSpPr/>
            <p:nvPr/>
          </p:nvSpPr>
          <p:spPr>
            <a:xfrm>
              <a:off x="654686" y="1219200"/>
              <a:ext cx="1859914" cy="941844"/>
            </a:xfrm>
            <a:prstGeom prst="rect">
              <a:avLst/>
            </a:prstGeom>
            <a:solidFill>
              <a:schemeClr val="bg1">
                <a:lumMod val="95000"/>
              </a:schemeClr>
            </a:solidFill>
            <a:ln>
              <a:solidFill>
                <a:schemeClr val="bg1"/>
              </a:solidFill>
            </a:ln>
            <a:effectLst>
              <a:outerShdw blurRad="114300" sx="102000" sy="102000" algn="ctr" rotWithShape="0">
                <a:prstClr val="black">
                  <a:alpha val="25000"/>
                </a:prstClr>
              </a:outerShdw>
            </a:effectLst>
          </p:spPr>
          <p:txBody>
            <a:bodyPr wrap="square" rtlCol="0" anchor="ctr">
              <a:noAutofit/>
            </a:bodyPr>
            <a:lstStyle/>
            <a:p>
              <a:pPr algn="ctr" defTabSz="457200">
                <a:lnSpc>
                  <a:spcPct val="80000"/>
                </a:lnSpc>
              </a:pPr>
              <a:endParaRPr lang="en-US" b="1" dirty="0">
                <a:solidFill>
                  <a:srgbClr val="3F3F3F">
                    <a:lumMod val="75000"/>
                    <a:lumOff val="25000"/>
                  </a:srgbClr>
                </a:solidFill>
                <a:latin typeface="Calibri"/>
              </a:endParaRPr>
            </a:p>
          </p:txBody>
        </p:sp>
        <p:sp>
          <p:nvSpPr>
            <p:cNvPr id="315" name="TextBox 314"/>
            <p:cNvSpPr txBox="1"/>
            <p:nvPr/>
          </p:nvSpPr>
          <p:spPr>
            <a:xfrm>
              <a:off x="1046804" y="1226322"/>
              <a:ext cx="1075679" cy="276999"/>
            </a:xfrm>
            <a:prstGeom prst="rect">
              <a:avLst/>
            </a:prstGeom>
            <a:noFill/>
          </p:spPr>
          <p:txBody>
            <a:bodyPr wrap="none" rtlCol="0">
              <a:spAutoFit/>
            </a:bodyPr>
            <a:lstStyle/>
            <a:p>
              <a:pPr algn="ctr" defTabSz="457200"/>
              <a:r>
                <a:rPr lang="en-US" sz="1200" b="1" cap="all" dirty="0" smtClean="0">
                  <a:solidFill>
                    <a:srgbClr val="3F3F3F">
                      <a:lumMod val="65000"/>
                      <a:lumOff val="35000"/>
                    </a:srgbClr>
                  </a:solidFill>
                  <a:latin typeface="Calibri"/>
                </a:rPr>
                <a:t>App Server </a:t>
              </a:r>
              <a:r>
                <a:rPr lang="en-US" sz="1200" b="1" cap="all" dirty="0">
                  <a:solidFill>
                    <a:srgbClr val="3F3F3F">
                      <a:lumMod val="65000"/>
                      <a:lumOff val="35000"/>
                    </a:srgbClr>
                  </a:solidFill>
                  <a:latin typeface="Calibri"/>
                </a:rPr>
                <a:t>1</a:t>
              </a:r>
              <a:endParaRPr lang="en-US" sz="1200" b="1" cap="all" dirty="0" smtClean="0">
                <a:solidFill>
                  <a:srgbClr val="3F3F3F">
                    <a:lumMod val="65000"/>
                    <a:lumOff val="35000"/>
                  </a:srgbClr>
                </a:solidFill>
                <a:latin typeface="Calibri"/>
              </a:endParaRPr>
            </a:p>
          </p:txBody>
        </p:sp>
        <p:sp>
          <p:nvSpPr>
            <p:cNvPr id="316" name="Freeform 6"/>
            <p:cNvSpPr>
              <a:spLocks noEditPoints="1"/>
            </p:cNvSpPr>
            <p:nvPr/>
          </p:nvSpPr>
          <p:spPr bwMode="auto">
            <a:xfrm>
              <a:off x="1076696" y="1812721"/>
              <a:ext cx="116624" cy="185726"/>
            </a:xfrm>
            <a:custGeom>
              <a:avLst/>
              <a:gdLst/>
              <a:ahLst/>
              <a:cxnLst>
                <a:cxn ang="0">
                  <a:pos x="238" y="119"/>
                </a:cxn>
                <a:cxn ang="0">
                  <a:pos x="119" y="0"/>
                </a:cxn>
                <a:cxn ang="0">
                  <a:pos x="0" y="119"/>
                </a:cxn>
                <a:cxn ang="0">
                  <a:pos x="23" y="189"/>
                </a:cxn>
                <a:cxn ang="0">
                  <a:pos x="23" y="189"/>
                </a:cxn>
                <a:cxn ang="0">
                  <a:pos x="24" y="190"/>
                </a:cxn>
                <a:cxn ang="0">
                  <a:pos x="24" y="190"/>
                </a:cxn>
                <a:cxn ang="0">
                  <a:pos x="25" y="191"/>
                </a:cxn>
                <a:cxn ang="0">
                  <a:pos x="117" y="374"/>
                </a:cxn>
                <a:cxn ang="0">
                  <a:pos x="121" y="374"/>
                </a:cxn>
                <a:cxn ang="0">
                  <a:pos x="214" y="191"/>
                </a:cxn>
                <a:cxn ang="0">
                  <a:pos x="214" y="190"/>
                </a:cxn>
                <a:cxn ang="0">
                  <a:pos x="214" y="190"/>
                </a:cxn>
                <a:cxn ang="0">
                  <a:pos x="215" y="189"/>
                </a:cxn>
                <a:cxn ang="0">
                  <a:pos x="215" y="189"/>
                </a:cxn>
                <a:cxn ang="0">
                  <a:pos x="238" y="119"/>
                </a:cxn>
                <a:cxn ang="0">
                  <a:pos x="119" y="168"/>
                </a:cxn>
                <a:cxn ang="0">
                  <a:pos x="70" y="119"/>
                </a:cxn>
                <a:cxn ang="0">
                  <a:pos x="119" y="70"/>
                </a:cxn>
                <a:cxn ang="0">
                  <a:pos x="169" y="119"/>
                </a:cxn>
                <a:cxn ang="0">
                  <a:pos x="119" y="168"/>
                </a:cxn>
              </a:cxnLst>
              <a:rect l="0" t="0" r="r" b="b"/>
              <a:pathLst>
                <a:path w="238" h="379">
                  <a:moveTo>
                    <a:pt x="238" y="119"/>
                  </a:moveTo>
                  <a:cubicBezTo>
                    <a:pt x="238" y="53"/>
                    <a:pt x="185" y="0"/>
                    <a:pt x="119" y="0"/>
                  </a:cubicBezTo>
                  <a:cubicBezTo>
                    <a:pt x="54" y="0"/>
                    <a:pt x="0" y="53"/>
                    <a:pt x="0" y="119"/>
                  </a:cubicBezTo>
                  <a:cubicBezTo>
                    <a:pt x="0" y="145"/>
                    <a:pt x="9" y="169"/>
                    <a:pt x="23" y="189"/>
                  </a:cubicBezTo>
                  <a:cubicBezTo>
                    <a:pt x="23" y="189"/>
                    <a:pt x="23" y="189"/>
                    <a:pt x="23" y="189"/>
                  </a:cubicBezTo>
                  <a:cubicBezTo>
                    <a:pt x="23" y="189"/>
                    <a:pt x="23" y="189"/>
                    <a:pt x="24" y="190"/>
                  </a:cubicBezTo>
                  <a:cubicBezTo>
                    <a:pt x="24" y="190"/>
                    <a:pt x="24" y="190"/>
                    <a:pt x="24" y="190"/>
                  </a:cubicBezTo>
                  <a:cubicBezTo>
                    <a:pt x="24" y="191"/>
                    <a:pt x="24" y="191"/>
                    <a:pt x="25" y="191"/>
                  </a:cubicBezTo>
                  <a:cubicBezTo>
                    <a:pt x="92" y="281"/>
                    <a:pt x="117" y="374"/>
                    <a:pt x="117" y="374"/>
                  </a:cubicBezTo>
                  <a:cubicBezTo>
                    <a:pt x="118" y="379"/>
                    <a:pt x="120" y="379"/>
                    <a:pt x="121" y="374"/>
                  </a:cubicBezTo>
                  <a:cubicBezTo>
                    <a:pt x="121" y="374"/>
                    <a:pt x="146" y="281"/>
                    <a:pt x="214" y="191"/>
                  </a:cubicBezTo>
                  <a:cubicBezTo>
                    <a:pt x="214" y="190"/>
                    <a:pt x="214" y="190"/>
                    <a:pt x="214" y="190"/>
                  </a:cubicBezTo>
                  <a:cubicBezTo>
                    <a:pt x="214" y="190"/>
                    <a:pt x="214" y="190"/>
                    <a:pt x="214" y="190"/>
                  </a:cubicBezTo>
                  <a:cubicBezTo>
                    <a:pt x="215" y="189"/>
                    <a:pt x="215" y="189"/>
                    <a:pt x="215" y="189"/>
                  </a:cubicBezTo>
                  <a:cubicBezTo>
                    <a:pt x="215" y="189"/>
                    <a:pt x="215" y="189"/>
                    <a:pt x="215" y="189"/>
                  </a:cubicBezTo>
                  <a:cubicBezTo>
                    <a:pt x="230" y="169"/>
                    <a:pt x="238" y="145"/>
                    <a:pt x="238" y="119"/>
                  </a:cubicBezTo>
                  <a:close/>
                  <a:moveTo>
                    <a:pt x="119" y="168"/>
                  </a:moveTo>
                  <a:cubicBezTo>
                    <a:pt x="92" y="168"/>
                    <a:pt x="70" y="146"/>
                    <a:pt x="70" y="119"/>
                  </a:cubicBezTo>
                  <a:cubicBezTo>
                    <a:pt x="70" y="92"/>
                    <a:pt x="92" y="70"/>
                    <a:pt x="119" y="70"/>
                  </a:cubicBezTo>
                  <a:cubicBezTo>
                    <a:pt x="146" y="70"/>
                    <a:pt x="169" y="92"/>
                    <a:pt x="169" y="119"/>
                  </a:cubicBezTo>
                  <a:cubicBezTo>
                    <a:pt x="169" y="146"/>
                    <a:pt x="146" y="168"/>
                    <a:pt x="119" y="168"/>
                  </a:cubicBezTo>
                  <a:close/>
                </a:path>
              </a:pathLst>
            </a:cu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Calibri"/>
              </a:endParaRPr>
            </a:p>
          </p:txBody>
        </p:sp>
        <p:sp>
          <p:nvSpPr>
            <p:cNvPr id="320" name="Rectangle 319"/>
            <p:cNvSpPr/>
            <p:nvPr/>
          </p:nvSpPr>
          <p:spPr>
            <a:xfrm>
              <a:off x="708343" y="1510464"/>
              <a:ext cx="1752600" cy="597405"/>
            </a:xfrm>
            <a:prstGeom prst="rect">
              <a:avLst/>
            </a:prstGeom>
            <a:solidFill>
              <a:srgbClr val="225F74"/>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457200">
                <a:lnSpc>
                  <a:spcPct val="80000"/>
                </a:lnSpc>
              </a:pPr>
              <a:r>
                <a:rPr lang="en-US" sz="1050" b="1" dirty="0">
                  <a:solidFill>
                    <a:prstClr val="white"/>
                  </a:solidFill>
                  <a:latin typeface="Calibri"/>
                </a:rPr>
                <a:t>COUCHBASE Client Library</a:t>
              </a:r>
            </a:p>
            <a:p>
              <a:pPr algn="ctr" defTabSz="457200">
                <a:lnSpc>
                  <a:spcPct val="80000"/>
                </a:lnSpc>
              </a:pPr>
              <a:endParaRPr lang="en-US" sz="1050" b="1" dirty="0">
                <a:solidFill>
                  <a:srgbClr val="404040"/>
                </a:solidFill>
                <a:latin typeface="Calibri"/>
              </a:endParaRPr>
            </a:p>
            <a:p>
              <a:pPr algn="ctr" defTabSz="457200">
                <a:lnSpc>
                  <a:spcPct val="80000"/>
                </a:lnSpc>
              </a:pPr>
              <a:endParaRPr lang="en-US" sz="1050" b="1" dirty="0">
                <a:solidFill>
                  <a:prstClr val="white"/>
                </a:solidFill>
                <a:latin typeface="Calibri"/>
              </a:endParaRPr>
            </a:p>
          </p:txBody>
        </p:sp>
        <p:sp>
          <p:nvSpPr>
            <p:cNvPr id="321" name="Rectangle 320"/>
            <p:cNvSpPr/>
            <p:nvPr/>
          </p:nvSpPr>
          <p:spPr>
            <a:xfrm>
              <a:off x="1086803" y="1777676"/>
              <a:ext cx="995680" cy="268224"/>
            </a:xfrm>
            <a:prstGeom prst="rect">
              <a:avLst/>
            </a:prstGeom>
            <a:solidFill>
              <a:srgbClr val="2D7E9B"/>
            </a:solidFill>
            <a:ln w="952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defTabSz="457200"/>
              <a:r>
                <a:rPr lang="en-US" sz="1000" b="1" cap="all" dirty="0">
                  <a:solidFill>
                    <a:srgbClr val="FFFFFF"/>
                  </a:solidFill>
                  <a:latin typeface="Calibri"/>
                </a:rPr>
                <a:t>Cluster </a:t>
              </a:r>
              <a:r>
                <a:rPr lang="en-US" sz="1000" b="1" cap="all" dirty="0" smtClean="0">
                  <a:solidFill>
                    <a:srgbClr val="FFFFFF"/>
                  </a:solidFill>
                  <a:latin typeface="Calibri"/>
                </a:rPr>
                <a:t>Map</a:t>
              </a:r>
              <a:endParaRPr lang="en-US" sz="1000" b="1" cap="all" dirty="0">
                <a:solidFill>
                  <a:srgbClr val="FFFFFF"/>
                </a:solidFill>
                <a:latin typeface="Calibri"/>
              </a:endParaRPr>
            </a:p>
          </p:txBody>
        </p:sp>
        <p:sp>
          <p:nvSpPr>
            <p:cNvPr id="333" name="Rectangle 332"/>
            <p:cNvSpPr/>
            <p:nvPr/>
          </p:nvSpPr>
          <p:spPr>
            <a:xfrm>
              <a:off x="3264871" y="1219200"/>
              <a:ext cx="1887893" cy="937850"/>
            </a:xfrm>
            <a:prstGeom prst="rect">
              <a:avLst/>
            </a:prstGeom>
            <a:solidFill>
              <a:schemeClr val="bg1">
                <a:lumMod val="95000"/>
              </a:schemeClr>
            </a:solidFill>
            <a:ln>
              <a:solidFill>
                <a:schemeClr val="bg1"/>
              </a:solidFill>
            </a:ln>
            <a:effectLst>
              <a:outerShdw blurRad="114300" sx="102000" sy="102000" algn="ctr" rotWithShape="0">
                <a:prstClr val="black">
                  <a:alpha val="25000"/>
                </a:prstClr>
              </a:outerShdw>
            </a:effectLst>
          </p:spPr>
          <p:txBody>
            <a:bodyPr wrap="square" rtlCol="0" anchor="ctr">
              <a:noAutofit/>
            </a:bodyPr>
            <a:lstStyle/>
            <a:p>
              <a:pPr algn="ctr" defTabSz="457200">
                <a:lnSpc>
                  <a:spcPct val="80000"/>
                </a:lnSpc>
              </a:pPr>
              <a:endParaRPr lang="en-US" b="1" dirty="0">
                <a:solidFill>
                  <a:srgbClr val="3F3F3F">
                    <a:lumMod val="75000"/>
                    <a:lumOff val="25000"/>
                  </a:srgbClr>
                </a:solidFill>
                <a:latin typeface="Calibri"/>
              </a:endParaRPr>
            </a:p>
          </p:txBody>
        </p:sp>
        <p:sp>
          <p:nvSpPr>
            <p:cNvPr id="334" name="Rectangle 333"/>
            <p:cNvSpPr/>
            <p:nvPr/>
          </p:nvSpPr>
          <p:spPr>
            <a:xfrm>
              <a:off x="3318528" y="1510464"/>
              <a:ext cx="1758037" cy="597405"/>
            </a:xfrm>
            <a:prstGeom prst="rect">
              <a:avLst/>
            </a:prstGeom>
            <a:solidFill>
              <a:srgbClr val="225F74"/>
            </a:solidFill>
            <a:ln>
              <a:noFill/>
            </a:ln>
          </p:spPr>
          <p:style>
            <a:lnRef idx="1">
              <a:schemeClr val="dk1"/>
            </a:lnRef>
            <a:fillRef idx="2">
              <a:schemeClr val="dk1"/>
            </a:fillRef>
            <a:effectRef idx="1">
              <a:schemeClr val="dk1"/>
            </a:effectRef>
            <a:fontRef idx="minor">
              <a:schemeClr val="dk1"/>
            </a:fontRef>
          </p:style>
          <p:txBody>
            <a:bodyPr rtlCol="0" anchor="ctr"/>
            <a:lstStyle/>
            <a:p>
              <a:pPr algn="ctr" defTabSz="457200">
                <a:lnSpc>
                  <a:spcPct val="80000"/>
                </a:lnSpc>
              </a:pPr>
              <a:r>
                <a:rPr lang="en-US" sz="1050" b="1" dirty="0">
                  <a:solidFill>
                    <a:prstClr val="white"/>
                  </a:solidFill>
                  <a:latin typeface="Calibri"/>
                </a:rPr>
                <a:t>COUCHBASE Client Library</a:t>
              </a:r>
            </a:p>
            <a:p>
              <a:pPr algn="ctr" defTabSz="457200">
                <a:lnSpc>
                  <a:spcPct val="80000"/>
                </a:lnSpc>
              </a:pPr>
              <a:endParaRPr lang="en-US" sz="1050" b="1" dirty="0">
                <a:solidFill>
                  <a:prstClr val="white"/>
                </a:solidFill>
                <a:latin typeface="Calibri"/>
              </a:endParaRPr>
            </a:p>
            <a:p>
              <a:pPr algn="ctr" defTabSz="457200">
                <a:lnSpc>
                  <a:spcPct val="80000"/>
                </a:lnSpc>
              </a:pPr>
              <a:endParaRPr lang="en-US" sz="1050" b="1" dirty="0">
                <a:solidFill>
                  <a:prstClr val="white"/>
                </a:solidFill>
                <a:latin typeface="Calibri"/>
              </a:endParaRPr>
            </a:p>
          </p:txBody>
        </p:sp>
        <p:sp>
          <p:nvSpPr>
            <p:cNvPr id="335" name="Rectangle 334"/>
            <p:cNvSpPr/>
            <p:nvPr/>
          </p:nvSpPr>
          <p:spPr>
            <a:xfrm>
              <a:off x="3696989" y="1777676"/>
              <a:ext cx="995680" cy="268224"/>
            </a:xfrm>
            <a:prstGeom prst="rect">
              <a:avLst/>
            </a:prstGeom>
            <a:solidFill>
              <a:srgbClr val="2D7E9B"/>
            </a:solidFill>
            <a:ln w="9525"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defTabSz="457200"/>
              <a:r>
                <a:rPr lang="en-US" sz="1000" b="1" cap="all" dirty="0">
                  <a:solidFill>
                    <a:srgbClr val="FFFFFF"/>
                  </a:solidFill>
                  <a:latin typeface="Calibri"/>
                </a:rPr>
                <a:t>Cluster Map</a:t>
              </a:r>
            </a:p>
          </p:txBody>
        </p:sp>
        <p:sp>
          <p:nvSpPr>
            <p:cNvPr id="336" name="TextBox 335"/>
            <p:cNvSpPr txBox="1"/>
            <p:nvPr/>
          </p:nvSpPr>
          <p:spPr>
            <a:xfrm>
              <a:off x="3656990" y="1226322"/>
              <a:ext cx="1075679" cy="276999"/>
            </a:xfrm>
            <a:prstGeom prst="rect">
              <a:avLst/>
            </a:prstGeom>
            <a:noFill/>
          </p:spPr>
          <p:txBody>
            <a:bodyPr wrap="none" rtlCol="0">
              <a:spAutoFit/>
            </a:bodyPr>
            <a:lstStyle/>
            <a:p>
              <a:pPr algn="ctr" defTabSz="457200"/>
              <a:r>
                <a:rPr lang="en-US" sz="1200" b="1" cap="all" dirty="0" smtClean="0">
                  <a:solidFill>
                    <a:srgbClr val="3F3F3F">
                      <a:lumMod val="65000"/>
                      <a:lumOff val="35000"/>
                    </a:srgbClr>
                  </a:solidFill>
                  <a:latin typeface="Calibri"/>
                </a:rPr>
                <a:t>App Server 2</a:t>
              </a:r>
            </a:p>
          </p:txBody>
        </p:sp>
      </p:grpSp>
      <p:sp>
        <p:nvSpPr>
          <p:cNvPr id="243" name="Rectangle 242"/>
          <p:cNvSpPr/>
          <p:nvPr/>
        </p:nvSpPr>
        <p:spPr>
          <a:xfrm>
            <a:off x="0" y="6627168"/>
            <a:ext cx="8108867" cy="230832"/>
          </a:xfrm>
          <a:prstGeom prst="rect">
            <a:avLst/>
          </a:prstGeom>
        </p:spPr>
        <p:txBody>
          <a:bodyPr wrap="square">
            <a:spAutoFit/>
          </a:bodyPr>
          <a:lstStyle/>
          <a:p>
            <a:pPr defTabSz="457200"/>
            <a:r>
              <a:rPr lang="en-US" sz="900" dirty="0">
                <a:solidFill>
                  <a:prstClr val="white">
                    <a:lumMod val="50000"/>
                  </a:prstClr>
                </a:solidFill>
                <a:latin typeface="Calibri"/>
              </a:rPr>
              <a:t>User Configured Replica Count = 1</a:t>
            </a:r>
          </a:p>
        </p:txBody>
      </p:sp>
      <p:sp>
        <p:nvSpPr>
          <p:cNvPr id="244" name="TextBox 243"/>
          <p:cNvSpPr txBox="1"/>
          <p:nvPr/>
        </p:nvSpPr>
        <p:spPr>
          <a:xfrm>
            <a:off x="2272975" y="6042477"/>
            <a:ext cx="2120965" cy="276999"/>
          </a:xfrm>
          <a:prstGeom prst="rect">
            <a:avLst/>
          </a:prstGeom>
          <a:noFill/>
        </p:spPr>
        <p:txBody>
          <a:bodyPr wrap="none" rtlCol="0">
            <a:spAutoFit/>
          </a:bodyPr>
          <a:lstStyle/>
          <a:p>
            <a:pPr algn="ctr" defTabSz="457200"/>
            <a:r>
              <a:rPr lang="en-US" sz="1200" b="1" cap="all" dirty="0" smtClean="0">
                <a:solidFill>
                  <a:srgbClr val="3F3F3F"/>
                </a:solidFill>
                <a:latin typeface="Calibri"/>
              </a:rPr>
              <a:t>Couchbase Server  Cluster</a:t>
            </a:r>
          </a:p>
        </p:txBody>
      </p:sp>
    </p:spTree>
    <p:extLst>
      <p:ext uri="{BB962C8B-B14F-4D97-AF65-F5344CB8AC3E}">
        <p14:creationId xmlns:p14="http://schemas.microsoft.com/office/powerpoint/2010/main" val="227260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indefinite" fill="hold" nodeType="withEffect">
                                  <p:stCondLst>
                                    <p:cond delay="0"/>
                                  </p:stCondLst>
                                  <p:endCondLst>
                                    <p:cond evt="onNext" delay="0">
                                      <p:tgtEl>
                                        <p:sldTgt/>
                                      </p:tgtEl>
                                    </p:cond>
                                  </p:endCondLst>
                                  <p:childTnLst>
                                    <p:set>
                                      <p:cBhvr>
                                        <p:cTn id="6" dur="1" fill="hold">
                                          <p:stCondLst>
                                            <p:cond delay="0"/>
                                          </p:stCondLst>
                                        </p:cTn>
                                        <p:tgtEl>
                                          <p:spTgt spid="293"/>
                                        </p:tgtEl>
                                        <p:attrNameLst>
                                          <p:attrName>style.visibility</p:attrName>
                                        </p:attrNameLst>
                                      </p:cBhvr>
                                      <p:to>
                                        <p:strVal val="visible"/>
                                      </p:to>
                                    </p:set>
                                    <p:animEffect transition="in" filter="wipe(up)">
                                      <p:cBhvr>
                                        <p:cTn id="7" dur="750"/>
                                        <p:tgtEl>
                                          <p:spTgt spid="293"/>
                                        </p:tgtEl>
                                      </p:cBhvr>
                                    </p:animEffect>
                                  </p:childTnLst>
                                </p:cTn>
                              </p:par>
                              <p:par>
                                <p:cTn id="8" presetID="22" presetClass="entr" presetSubtype="1" repeatCount="indefinite" fill="hold" nodeType="withEffect">
                                  <p:stCondLst>
                                    <p:cond delay="0"/>
                                  </p:stCondLst>
                                  <p:endCondLst>
                                    <p:cond evt="onNext" delay="0">
                                      <p:tgtEl>
                                        <p:sldTgt/>
                                      </p:tgtEl>
                                    </p:cond>
                                  </p:endCondLst>
                                  <p:childTnLst>
                                    <p:set>
                                      <p:cBhvr>
                                        <p:cTn id="9" dur="1" fill="hold">
                                          <p:stCondLst>
                                            <p:cond delay="0"/>
                                          </p:stCondLst>
                                        </p:cTn>
                                        <p:tgtEl>
                                          <p:spTgt spid="294"/>
                                        </p:tgtEl>
                                        <p:attrNameLst>
                                          <p:attrName>style.visibility</p:attrName>
                                        </p:attrNameLst>
                                      </p:cBhvr>
                                      <p:to>
                                        <p:strVal val="visible"/>
                                      </p:to>
                                    </p:set>
                                    <p:animEffect transition="in" filter="wipe(up)">
                                      <p:cBhvr>
                                        <p:cTn id="10" dur="750"/>
                                        <p:tgtEl>
                                          <p:spTgt spid="2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2">
                                            <p:txEl>
                                              <p:pRg st="1" end="1"/>
                                            </p:txEl>
                                          </p:spTgt>
                                        </p:tgtEl>
                                        <p:attrNameLst>
                                          <p:attrName>style.visibility</p:attrName>
                                        </p:attrNameLst>
                                      </p:cBhvr>
                                      <p:to>
                                        <p:strVal val="visible"/>
                                      </p:to>
                                    </p:set>
                                    <p:animEffect transition="in" filter="fade">
                                      <p:cBhvr>
                                        <p:cTn id="15" dur="500"/>
                                        <p:tgtEl>
                                          <p:spTgt spid="282">
                                            <p:txEl>
                                              <p:pRg st="1" end="1"/>
                                            </p:txEl>
                                          </p:spTgt>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01"/>
                                        </p:tgtEl>
                                        <p:attrNameLst>
                                          <p:attrName>style.visibility</p:attrName>
                                        </p:attrNameLst>
                                      </p:cBhvr>
                                      <p:to>
                                        <p:strVal val="visible"/>
                                      </p:to>
                                    </p:set>
                                    <p:anim calcmode="lin" valueType="num">
                                      <p:cBhvr>
                                        <p:cTn id="18" dur="500" fill="hold"/>
                                        <p:tgtEl>
                                          <p:spTgt spid="301"/>
                                        </p:tgtEl>
                                        <p:attrNameLst>
                                          <p:attrName>ppt_w</p:attrName>
                                        </p:attrNameLst>
                                      </p:cBhvr>
                                      <p:tavLst>
                                        <p:tav tm="0">
                                          <p:val>
                                            <p:fltVal val="0"/>
                                          </p:val>
                                        </p:tav>
                                        <p:tav tm="100000">
                                          <p:val>
                                            <p:strVal val="#ppt_w"/>
                                          </p:val>
                                        </p:tav>
                                      </p:tavLst>
                                    </p:anim>
                                    <p:anim calcmode="lin" valueType="num">
                                      <p:cBhvr>
                                        <p:cTn id="19" dur="500" fill="hold"/>
                                        <p:tgtEl>
                                          <p:spTgt spid="301"/>
                                        </p:tgtEl>
                                        <p:attrNameLst>
                                          <p:attrName>ppt_h</p:attrName>
                                        </p:attrNameLst>
                                      </p:cBhvr>
                                      <p:tavLst>
                                        <p:tav tm="0">
                                          <p:val>
                                            <p:fltVal val="0"/>
                                          </p:val>
                                        </p:tav>
                                        <p:tav tm="100000">
                                          <p:val>
                                            <p:strVal val="#ppt_h"/>
                                          </p:val>
                                        </p:tav>
                                      </p:tavLst>
                                    </p:anim>
                                    <p:animEffect transition="in" filter="fade">
                                      <p:cBhvr>
                                        <p:cTn id="20" dur="500"/>
                                        <p:tgtEl>
                                          <p:spTgt spid="301"/>
                                        </p:tgtEl>
                                      </p:cBhvr>
                                    </p:animEffect>
                                  </p:childTnLst>
                                </p:cTn>
                              </p:par>
                              <p:par>
                                <p:cTn id="21" presetID="10" presetClass="exit" presetSubtype="0" fill="hold" nodeType="withEffect">
                                  <p:stCondLst>
                                    <p:cond delay="0"/>
                                  </p:stCondLst>
                                  <p:childTnLst>
                                    <p:animEffect transition="out" filter="fade">
                                      <p:cBhvr>
                                        <p:cTn id="22" dur="100"/>
                                        <p:tgtEl>
                                          <p:spTgt spid="293"/>
                                        </p:tgtEl>
                                      </p:cBhvr>
                                    </p:animEffect>
                                    <p:set>
                                      <p:cBhvr>
                                        <p:cTn id="23" dur="1" fill="hold">
                                          <p:stCondLst>
                                            <p:cond delay="99"/>
                                          </p:stCondLst>
                                        </p:cTn>
                                        <p:tgtEl>
                                          <p:spTgt spid="29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
                                        <p:tgtEl>
                                          <p:spTgt spid="294"/>
                                        </p:tgtEl>
                                      </p:cBhvr>
                                    </p:animEffect>
                                    <p:set>
                                      <p:cBhvr>
                                        <p:cTn id="26" dur="1" fill="hold">
                                          <p:stCondLst>
                                            <p:cond delay="99"/>
                                          </p:stCondLst>
                                        </p:cTn>
                                        <p:tgtEl>
                                          <p:spTgt spid="294"/>
                                        </p:tgtEl>
                                        <p:attrNameLst>
                                          <p:attrName>style.visibility</p:attrName>
                                        </p:attrNameLst>
                                      </p:cBhvr>
                                      <p:to>
                                        <p:strVal val="hidden"/>
                                      </p:to>
                                    </p:set>
                                  </p:childTnLst>
                                </p:cTn>
                              </p:par>
                              <p:par>
                                <p:cTn id="27" presetID="22" presetClass="entr" presetSubtype="1" repeatCount="indefinite" fill="hold" nodeType="withEffect">
                                  <p:stCondLst>
                                    <p:cond delay="0"/>
                                  </p:stCondLst>
                                  <p:endCondLst>
                                    <p:cond evt="onNext" delay="0">
                                      <p:tgtEl>
                                        <p:sldTgt/>
                                      </p:tgtEl>
                                    </p:cond>
                                  </p:endCondLst>
                                  <p:childTnLst>
                                    <p:set>
                                      <p:cBhvr>
                                        <p:cTn id="28" dur="1" fill="hold">
                                          <p:stCondLst>
                                            <p:cond delay="0"/>
                                          </p:stCondLst>
                                        </p:cTn>
                                        <p:tgtEl>
                                          <p:spTgt spid="295"/>
                                        </p:tgtEl>
                                        <p:attrNameLst>
                                          <p:attrName>style.visibility</p:attrName>
                                        </p:attrNameLst>
                                      </p:cBhvr>
                                      <p:to>
                                        <p:strVal val="visible"/>
                                      </p:to>
                                    </p:set>
                                    <p:animEffect transition="in" filter="wipe(up)">
                                      <p:cBhvr>
                                        <p:cTn id="29" dur="750"/>
                                        <p:tgtEl>
                                          <p:spTgt spid="295"/>
                                        </p:tgtEl>
                                      </p:cBhvr>
                                    </p:animEffect>
                                  </p:childTnLst>
                                </p:cTn>
                              </p:par>
                              <p:par>
                                <p:cTn id="30" presetID="22" presetClass="entr" presetSubtype="1" repeatCount="indefinite" fill="hold" nodeType="withEffect">
                                  <p:stCondLst>
                                    <p:cond delay="0"/>
                                  </p:stCondLst>
                                  <p:endCondLst>
                                    <p:cond evt="onNext" delay="0">
                                      <p:tgtEl>
                                        <p:sldTgt/>
                                      </p:tgtEl>
                                    </p:cond>
                                  </p:endCondLst>
                                  <p:childTnLst>
                                    <p:set>
                                      <p:cBhvr>
                                        <p:cTn id="31" dur="1" fill="hold">
                                          <p:stCondLst>
                                            <p:cond delay="0"/>
                                          </p:stCondLst>
                                        </p:cTn>
                                        <p:tgtEl>
                                          <p:spTgt spid="296"/>
                                        </p:tgtEl>
                                        <p:attrNameLst>
                                          <p:attrName>style.visibility</p:attrName>
                                        </p:attrNameLst>
                                      </p:cBhvr>
                                      <p:to>
                                        <p:strVal val="visible"/>
                                      </p:to>
                                    </p:set>
                                    <p:animEffect transition="in" filter="wipe(up)">
                                      <p:cBhvr>
                                        <p:cTn id="32" dur="750"/>
                                        <p:tgtEl>
                                          <p:spTgt spid="2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2">
                                            <p:txEl>
                                              <p:pRg st="2" end="2"/>
                                            </p:txEl>
                                          </p:spTgt>
                                        </p:tgtEl>
                                        <p:attrNameLst>
                                          <p:attrName>style.visibility</p:attrName>
                                        </p:attrNameLst>
                                      </p:cBhvr>
                                      <p:to>
                                        <p:strVal val="visible"/>
                                      </p:to>
                                    </p:set>
                                    <p:animEffect transition="in" filter="fade">
                                      <p:cBhvr>
                                        <p:cTn id="37" dur="500"/>
                                        <p:tgtEl>
                                          <p:spTgt spid="282">
                                            <p:txEl>
                                              <p:pRg st="2" end="2"/>
                                            </p:txEl>
                                          </p:spTgt>
                                        </p:tgtEl>
                                      </p:cBhvr>
                                    </p:animEffect>
                                  </p:childTnLst>
                                </p:cTn>
                              </p:par>
                              <p:par>
                                <p:cTn id="38" presetID="22" presetClass="exit" presetSubtype="4" fill="hold" nodeType="withEffect">
                                  <p:stCondLst>
                                    <p:cond delay="0"/>
                                  </p:stCondLst>
                                  <p:childTnLst>
                                    <p:animEffect transition="out" filter="wipe(down)">
                                      <p:cBhvr>
                                        <p:cTn id="39" dur="300"/>
                                        <p:tgtEl>
                                          <p:spTgt spid="295"/>
                                        </p:tgtEl>
                                      </p:cBhvr>
                                    </p:animEffect>
                                    <p:set>
                                      <p:cBhvr>
                                        <p:cTn id="40" dur="1" fill="hold">
                                          <p:stCondLst>
                                            <p:cond delay="299"/>
                                          </p:stCondLst>
                                        </p:cTn>
                                        <p:tgtEl>
                                          <p:spTgt spid="295"/>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300"/>
                                        <p:tgtEl>
                                          <p:spTgt spid="296"/>
                                        </p:tgtEl>
                                      </p:cBhvr>
                                    </p:animEffect>
                                    <p:set>
                                      <p:cBhvr>
                                        <p:cTn id="43" dur="1" fill="hold">
                                          <p:stCondLst>
                                            <p:cond delay="299"/>
                                          </p:stCondLst>
                                        </p:cTn>
                                        <p:tgtEl>
                                          <p:spTgt spid="296"/>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282">
                                            <p:txEl>
                                              <p:pRg st="3" end="3"/>
                                            </p:txEl>
                                          </p:spTgt>
                                        </p:tgtEl>
                                        <p:attrNameLst>
                                          <p:attrName>style.visibility</p:attrName>
                                        </p:attrNameLst>
                                      </p:cBhvr>
                                      <p:to>
                                        <p:strVal val="visible"/>
                                      </p:to>
                                    </p:set>
                                    <p:animEffect transition="in" filter="fade">
                                      <p:cBhvr>
                                        <p:cTn id="46" dur="500"/>
                                        <p:tgtEl>
                                          <p:spTgt spid="282">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82">
                                            <p:txEl>
                                              <p:pRg st="4" end="4"/>
                                            </p:txEl>
                                          </p:spTgt>
                                        </p:tgtEl>
                                        <p:attrNameLst>
                                          <p:attrName>style.visibility</p:attrName>
                                        </p:attrNameLst>
                                      </p:cBhvr>
                                      <p:to>
                                        <p:strVal val="visible"/>
                                      </p:to>
                                    </p:set>
                                    <p:animEffect transition="in" filter="fade">
                                      <p:cBhvr>
                                        <p:cTn id="49" dur="500"/>
                                        <p:tgtEl>
                                          <p:spTgt spid="282">
                                            <p:txEl>
                                              <p:pRg st="4" end="4"/>
                                            </p:txEl>
                                          </p:spTgt>
                                        </p:tgtEl>
                                      </p:cBhvr>
                                    </p:animEffect>
                                  </p:childTnLst>
                                </p:cTn>
                              </p:par>
                              <p:par>
                                <p:cTn id="50" presetID="64" presetClass="path" presetSubtype="0" accel="50000" decel="50000" fill="hold" nodeType="withEffect">
                                  <p:stCondLst>
                                    <p:cond delay="0"/>
                                  </p:stCondLst>
                                  <p:childTnLst>
                                    <p:animMotion origin="layout" path="M 0.00035 0.00069 L 0.00035 -0.16061 " pathEditMode="relative" rAng="0" ptsTypes="AA">
                                      <p:cBhvr>
                                        <p:cTn id="51" dur="1000" fill="hold"/>
                                        <p:tgtEl>
                                          <p:spTgt spid="1347"/>
                                        </p:tgtEl>
                                        <p:attrNameLst>
                                          <p:attrName>ppt_x</p:attrName>
                                          <p:attrName>ppt_y</p:attrName>
                                        </p:attrNameLst>
                                      </p:cBhvr>
                                      <p:rCtr x="0" y="-8077"/>
                                    </p:animMotion>
                                  </p:childTnLst>
                                </p:cTn>
                              </p:par>
                              <p:par>
                                <p:cTn id="52" presetID="64" presetClass="path" presetSubtype="0" accel="50000" decel="50000" fill="hold" nodeType="withEffect">
                                  <p:stCondLst>
                                    <p:cond delay="0"/>
                                  </p:stCondLst>
                                  <p:childTnLst>
                                    <p:animMotion origin="layout" path="M 0.00035 0.00069 L 0.00035 -0.16061 " pathEditMode="relative" rAng="0" ptsTypes="AA">
                                      <p:cBhvr>
                                        <p:cTn id="53" dur="1000" fill="hold"/>
                                        <p:tgtEl>
                                          <p:spTgt spid="1411"/>
                                        </p:tgtEl>
                                        <p:attrNameLst>
                                          <p:attrName>ppt_x</p:attrName>
                                          <p:attrName>ppt_y</p:attrName>
                                        </p:attrNameLst>
                                      </p:cBhvr>
                                      <p:rCtr x="0" y="-8077"/>
                                    </p:animMotion>
                                  </p:childTnLst>
                                </p:cTn>
                              </p:par>
                              <p:par>
                                <p:cTn id="54" presetID="64" presetClass="path" presetSubtype="0" accel="50000" decel="50000" fill="hold" nodeType="withEffect">
                                  <p:stCondLst>
                                    <p:cond delay="0"/>
                                  </p:stCondLst>
                                  <p:childTnLst>
                                    <p:animMotion origin="layout" path="M -0.00364 0.00231 L 0.0033 -0.16061 " pathEditMode="relative" rAng="0" ptsTypes="AA">
                                      <p:cBhvr>
                                        <p:cTn id="55" dur="1000" fill="hold"/>
                                        <p:tgtEl>
                                          <p:spTgt spid="1556"/>
                                        </p:tgtEl>
                                        <p:attrNameLst>
                                          <p:attrName>ppt_x</p:attrName>
                                          <p:attrName>ppt_y</p:attrName>
                                        </p:attrNameLst>
                                      </p:cBhvr>
                                      <p:rCtr x="347" y="-8146"/>
                                    </p:animMotion>
                                  </p:childTnLst>
                                </p:cTn>
                              </p:par>
                            </p:childTnLst>
                          </p:cTn>
                        </p:par>
                        <p:par>
                          <p:cTn id="56" fill="hold">
                            <p:stCondLst>
                              <p:cond delay="1000"/>
                            </p:stCondLst>
                            <p:childTnLst>
                              <p:par>
                                <p:cTn id="57" presetID="10" presetClass="exit" presetSubtype="0" fill="hold" nodeType="afterEffect">
                                  <p:stCondLst>
                                    <p:cond delay="0"/>
                                  </p:stCondLst>
                                  <p:childTnLst>
                                    <p:animEffect transition="out" filter="fade">
                                      <p:cBhvr>
                                        <p:cTn id="58" dur="300"/>
                                        <p:tgtEl>
                                          <p:spTgt spid="1347"/>
                                        </p:tgtEl>
                                      </p:cBhvr>
                                    </p:animEffect>
                                    <p:set>
                                      <p:cBhvr>
                                        <p:cTn id="59" dur="1" fill="hold">
                                          <p:stCondLst>
                                            <p:cond delay="299"/>
                                          </p:stCondLst>
                                        </p:cTn>
                                        <p:tgtEl>
                                          <p:spTgt spid="134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300"/>
                                        <p:tgtEl>
                                          <p:spTgt spid="1411"/>
                                        </p:tgtEl>
                                      </p:cBhvr>
                                    </p:animEffect>
                                    <p:set>
                                      <p:cBhvr>
                                        <p:cTn id="62" dur="1" fill="hold">
                                          <p:stCondLst>
                                            <p:cond delay="299"/>
                                          </p:stCondLst>
                                        </p:cTn>
                                        <p:tgtEl>
                                          <p:spTgt spid="141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300"/>
                                        <p:tgtEl>
                                          <p:spTgt spid="1556"/>
                                        </p:tgtEl>
                                      </p:cBhvr>
                                    </p:animEffect>
                                    <p:set>
                                      <p:cBhvr>
                                        <p:cTn id="65" dur="1" fill="hold">
                                          <p:stCondLst>
                                            <p:cond delay="299"/>
                                          </p:stCondLst>
                                        </p:cTn>
                                        <p:tgtEl>
                                          <p:spTgt spid="1556"/>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351"/>
                                        </p:tgtEl>
                                        <p:attrNameLst>
                                          <p:attrName>style.visibility</p:attrName>
                                        </p:attrNameLst>
                                      </p:cBhvr>
                                      <p:to>
                                        <p:strVal val="visible"/>
                                      </p:to>
                                    </p:set>
                                    <p:animEffect transition="in" filter="fade">
                                      <p:cBhvr>
                                        <p:cTn id="68" dur="200"/>
                                        <p:tgtEl>
                                          <p:spTgt spid="351"/>
                                        </p:tgtEl>
                                      </p:cBhvr>
                                    </p:animEffect>
                                  </p:childTnLst>
                                </p:cTn>
                              </p:par>
                              <p:par>
                                <p:cTn id="69" presetID="10" presetClass="entr" presetSubtype="0" fill="hold" nodeType="withEffect">
                                  <p:stCondLst>
                                    <p:cond delay="0"/>
                                  </p:stCondLst>
                                  <p:childTnLst>
                                    <p:set>
                                      <p:cBhvr>
                                        <p:cTn id="70" dur="1" fill="hold">
                                          <p:stCondLst>
                                            <p:cond delay="0"/>
                                          </p:stCondLst>
                                        </p:cTn>
                                        <p:tgtEl>
                                          <p:spTgt spid="356"/>
                                        </p:tgtEl>
                                        <p:attrNameLst>
                                          <p:attrName>style.visibility</p:attrName>
                                        </p:attrNameLst>
                                      </p:cBhvr>
                                      <p:to>
                                        <p:strVal val="visible"/>
                                      </p:to>
                                    </p:set>
                                    <p:animEffect transition="in" filter="fade">
                                      <p:cBhvr>
                                        <p:cTn id="71" dur="200"/>
                                        <p:tgtEl>
                                          <p:spTgt spid="356"/>
                                        </p:tgtEl>
                                      </p:cBhvr>
                                    </p:animEffect>
                                  </p:childTnLst>
                                </p:cTn>
                              </p:par>
                              <p:par>
                                <p:cTn id="72" presetID="10" presetClass="entr" presetSubtype="0" fill="hold" nodeType="withEffect">
                                  <p:stCondLst>
                                    <p:cond delay="0"/>
                                  </p:stCondLst>
                                  <p:childTnLst>
                                    <p:set>
                                      <p:cBhvr>
                                        <p:cTn id="73" dur="1" fill="hold">
                                          <p:stCondLst>
                                            <p:cond delay="0"/>
                                          </p:stCondLst>
                                        </p:cTn>
                                        <p:tgtEl>
                                          <p:spTgt spid="346"/>
                                        </p:tgtEl>
                                        <p:attrNameLst>
                                          <p:attrName>style.visibility</p:attrName>
                                        </p:attrNameLst>
                                      </p:cBhvr>
                                      <p:to>
                                        <p:strVal val="visible"/>
                                      </p:to>
                                    </p:set>
                                    <p:animEffect transition="in" filter="fade">
                                      <p:cBhvr>
                                        <p:cTn id="74" dur="200"/>
                                        <p:tgtEl>
                                          <p:spTgt spid="346"/>
                                        </p:tgtEl>
                                      </p:cBhvr>
                                    </p:animEffect>
                                  </p:childTnLst>
                                </p:cTn>
                              </p:par>
                            </p:childTnLst>
                          </p:cTn>
                        </p:par>
                        <p:par>
                          <p:cTn id="75" fill="hold">
                            <p:stCondLst>
                              <p:cond delay="1300"/>
                            </p:stCondLst>
                            <p:childTnLst>
                              <p:par>
                                <p:cTn id="76" presetID="10" presetClass="entr" presetSubtype="0" fill="hold" nodeType="afterEffect">
                                  <p:stCondLst>
                                    <p:cond delay="300"/>
                                  </p:stCondLst>
                                  <p:childTnLst>
                                    <p:set>
                                      <p:cBhvr>
                                        <p:cTn id="77" dur="1" fill="hold">
                                          <p:stCondLst>
                                            <p:cond delay="0"/>
                                          </p:stCondLst>
                                        </p:cTn>
                                        <p:tgtEl>
                                          <p:spTgt spid="282">
                                            <p:txEl>
                                              <p:pRg st="5" end="5"/>
                                            </p:txEl>
                                          </p:spTgt>
                                        </p:tgtEl>
                                        <p:attrNameLst>
                                          <p:attrName>style.visibility</p:attrName>
                                        </p:attrNameLst>
                                      </p:cBhvr>
                                      <p:to>
                                        <p:strVal val="visible"/>
                                      </p:to>
                                    </p:set>
                                    <p:animEffect transition="in" filter="fade">
                                      <p:cBhvr>
                                        <p:cTn id="78" dur="500"/>
                                        <p:tgtEl>
                                          <p:spTgt spid="282">
                                            <p:txEl>
                                              <p:pRg st="5" end="5"/>
                                            </p:txEl>
                                          </p:spTgt>
                                        </p:tgtEl>
                                      </p:cBhvr>
                                    </p:animEffect>
                                  </p:childTnLst>
                                </p:cTn>
                              </p:par>
                            </p:childTnLst>
                          </p:cTn>
                        </p:par>
                        <p:par>
                          <p:cTn id="79" fill="hold">
                            <p:stCondLst>
                              <p:cond delay="2100"/>
                            </p:stCondLst>
                            <p:childTnLst>
                              <p:par>
                                <p:cTn id="80" presetID="10" presetClass="entr" presetSubtype="0" fill="hold" nodeType="afterEffect">
                                  <p:stCondLst>
                                    <p:cond delay="0"/>
                                  </p:stCondLst>
                                  <p:childTnLst>
                                    <p:set>
                                      <p:cBhvr>
                                        <p:cTn id="81" dur="1" fill="hold">
                                          <p:stCondLst>
                                            <p:cond delay="0"/>
                                          </p:stCondLst>
                                        </p:cTn>
                                        <p:tgtEl>
                                          <p:spTgt spid="282">
                                            <p:txEl>
                                              <p:pRg st="6" end="6"/>
                                            </p:txEl>
                                          </p:spTgt>
                                        </p:tgtEl>
                                        <p:attrNameLst>
                                          <p:attrName>style.visibility</p:attrName>
                                        </p:attrNameLst>
                                      </p:cBhvr>
                                      <p:to>
                                        <p:strVal val="visible"/>
                                      </p:to>
                                    </p:set>
                                    <p:animEffect transition="in" filter="fade">
                                      <p:cBhvr>
                                        <p:cTn id="82" dur="500"/>
                                        <p:tgtEl>
                                          <p:spTgt spid="282">
                                            <p:txEl>
                                              <p:pRg st="6" end="6"/>
                                            </p:txEl>
                                          </p:spTgt>
                                        </p:tgtEl>
                                      </p:cBhvr>
                                    </p:animEffect>
                                  </p:childTnLst>
                                </p:cTn>
                              </p:par>
                              <p:par>
                                <p:cTn id="83" presetID="22" presetClass="entr" presetSubtype="1" repeatCount="4000" fill="hold" nodeType="withEffect">
                                  <p:stCondLst>
                                    <p:cond delay="0"/>
                                  </p:stCondLst>
                                  <p:childTnLst>
                                    <p:set>
                                      <p:cBhvr>
                                        <p:cTn id="84" dur="1" fill="hold">
                                          <p:stCondLst>
                                            <p:cond delay="0"/>
                                          </p:stCondLst>
                                        </p:cTn>
                                        <p:tgtEl>
                                          <p:spTgt spid="297"/>
                                        </p:tgtEl>
                                        <p:attrNameLst>
                                          <p:attrName>style.visibility</p:attrName>
                                        </p:attrNameLst>
                                      </p:cBhvr>
                                      <p:to>
                                        <p:strVal val="visible"/>
                                      </p:to>
                                    </p:set>
                                    <p:animEffect transition="in" filter="wipe(up)">
                                      <p:cBhvr>
                                        <p:cTn id="85" dur="750"/>
                                        <p:tgtEl>
                                          <p:spTgt spid="297"/>
                                        </p:tgtEl>
                                      </p:cBhvr>
                                    </p:animEffect>
                                  </p:childTnLst>
                                </p:cTn>
                              </p:par>
                              <p:par>
                                <p:cTn id="86" presetID="22" presetClass="entr" presetSubtype="1" repeatCount="4000" fill="hold" nodeType="withEffect">
                                  <p:stCondLst>
                                    <p:cond delay="0"/>
                                  </p:stCondLst>
                                  <p:childTnLst>
                                    <p:set>
                                      <p:cBhvr>
                                        <p:cTn id="87" dur="1" fill="hold">
                                          <p:stCondLst>
                                            <p:cond delay="0"/>
                                          </p:stCondLst>
                                        </p:cTn>
                                        <p:tgtEl>
                                          <p:spTgt spid="298"/>
                                        </p:tgtEl>
                                        <p:attrNameLst>
                                          <p:attrName>style.visibility</p:attrName>
                                        </p:attrNameLst>
                                      </p:cBhvr>
                                      <p:to>
                                        <p:strVal val="visible"/>
                                      </p:to>
                                    </p:set>
                                    <p:animEffect transition="in" filter="wipe(up)">
                                      <p:cBhvr>
                                        <p:cTn id="88" dur="750"/>
                                        <p:tgtEl>
                                          <p:spTgt spid="298"/>
                                        </p:tgtEl>
                                      </p:cBhvr>
                                    </p:animEffect>
                                  </p:childTnLst>
                                </p:cTn>
                              </p:par>
                              <p:par>
                                <p:cTn id="89" presetID="22" presetClass="entr" presetSubtype="1" repeatCount="4000" fill="hold" nodeType="withEffect">
                                  <p:stCondLst>
                                    <p:cond delay="0"/>
                                  </p:stCondLst>
                                  <p:childTnLst>
                                    <p:set>
                                      <p:cBhvr>
                                        <p:cTn id="90" dur="1" fill="hold">
                                          <p:stCondLst>
                                            <p:cond delay="0"/>
                                          </p:stCondLst>
                                        </p:cTn>
                                        <p:tgtEl>
                                          <p:spTgt spid="299"/>
                                        </p:tgtEl>
                                        <p:attrNameLst>
                                          <p:attrName>style.visibility</p:attrName>
                                        </p:attrNameLst>
                                      </p:cBhvr>
                                      <p:to>
                                        <p:strVal val="visible"/>
                                      </p:to>
                                    </p:set>
                                    <p:animEffect transition="in" filter="wipe(up)">
                                      <p:cBhvr>
                                        <p:cTn id="91" dur="75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grpSp>
        <p:nvGrpSpPr>
          <p:cNvPr id="224" name="Group 223"/>
          <p:cNvGrpSpPr/>
          <p:nvPr/>
        </p:nvGrpSpPr>
        <p:grpSpPr>
          <a:xfrm>
            <a:off x="-7660" y="3492276"/>
            <a:ext cx="2133600" cy="2438400"/>
            <a:chOff x="0" y="3657600"/>
            <a:chExt cx="2432756" cy="2667000"/>
          </a:xfrm>
        </p:grpSpPr>
        <p:pic>
          <p:nvPicPr>
            <p:cNvPr id="3" name="Picture 2" descr="couchbase-server-icon.png"/>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25374" y="5989140"/>
              <a:ext cx="1298434" cy="220377"/>
            </a:xfrm>
            <a:prstGeom prst="rect">
              <a:avLst/>
            </a:prstGeom>
          </p:spPr>
        </p:pic>
        <p:sp>
          <p:nvSpPr>
            <p:cNvPr id="4" name="Rectangle 3"/>
            <p:cNvSpPr/>
            <p:nvPr/>
          </p:nvSpPr>
          <p:spPr>
            <a:xfrm>
              <a:off x="0" y="3657600"/>
              <a:ext cx="2432756" cy="2667000"/>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5" name="Picture 4" descr="https://www1.hitachigst.com/hdd/technolo/dft/dft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152993" y="3891019"/>
              <a:ext cx="2104367" cy="18795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7244" y="3809734"/>
              <a:ext cx="2240844" cy="2084188"/>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80" y="3845151"/>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534" y="3845151"/>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080" y="4524267"/>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534" y="4524267"/>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774" y="5198033"/>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228" y="5198033"/>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406"/>
            <a:stretch/>
          </p:blipFill>
          <p:spPr bwMode="auto">
            <a:xfrm>
              <a:off x="1789369" y="3850498"/>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406"/>
            <a:stretch/>
          </p:blipFill>
          <p:spPr bwMode="auto">
            <a:xfrm>
              <a:off x="1789369" y="4529614"/>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406"/>
            <a:stretch/>
          </p:blipFill>
          <p:spPr bwMode="auto">
            <a:xfrm>
              <a:off x="1789369" y="5198033"/>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320774" y="5927052"/>
              <a:ext cx="1111651" cy="369332"/>
            </a:xfrm>
            <a:prstGeom prst="rect">
              <a:avLst/>
            </a:prstGeom>
            <a:noFill/>
          </p:spPr>
          <p:txBody>
            <a:bodyPr wrap="none" rtlCol="0">
              <a:spAutoFit/>
            </a:bodyPr>
            <a:lstStyle/>
            <a:p>
              <a:r>
                <a:rPr lang="en-US" dirty="0" smtClean="0"/>
                <a:t>Data Files</a:t>
              </a:r>
              <a:endParaRPr lang="en-US" dirty="0"/>
            </a:p>
          </p:txBody>
        </p:sp>
      </p:grpSp>
      <p:sp>
        <p:nvSpPr>
          <p:cNvPr id="19" name="TextBox 18"/>
          <p:cNvSpPr txBox="1"/>
          <p:nvPr/>
        </p:nvSpPr>
        <p:spPr>
          <a:xfrm>
            <a:off x="678140" y="2425476"/>
            <a:ext cx="1402547" cy="461665"/>
          </a:xfrm>
          <a:prstGeom prst="rect">
            <a:avLst/>
          </a:prstGeom>
          <a:noFill/>
        </p:spPr>
        <p:txBody>
          <a:bodyPr wrap="none" rtlCol="0">
            <a:spAutoFit/>
          </a:bodyPr>
          <a:lstStyle/>
          <a:p>
            <a:r>
              <a:rPr lang="en-US" sz="2400" b="1" dirty="0" err="1" smtClean="0">
                <a:solidFill>
                  <a:srgbClr val="2593C5"/>
                </a:solidFill>
              </a:rPr>
              <a:t>cbbackup</a:t>
            </a:r>
            <a:endParaRPr lang="en-US" sz="2400" b="1" dirty="0">
              <a:solidFill>
                <a:srgbClr val="2593C5"/>
              </a:solidFill>
            </a:endParaRPr>
          </a:p>
        </p:txBody>
      </p:sp>
      <p:grpSp>
        <p:nvGrpSpPr>
          <p:cNvPr id="223" name="Group 222"/>
          <p:cNvGrpSpPr/>
          <p:nvPr/>
        </p:nvGrpSpPr>
        <p:grpSpPr>
          <a:xfrm>
            <a:off x="2331019" y="1965028"/>
            <a:ext cx="6652921" cy="4651449"/>
            <a:chOff x="1043279" y="1771624"/>
            <a:chExt cx="6972606" cy="4894224"/>
          </a:xfrm>
        </p:grpSpPr>
        <p:cxnSp>
          <p:nvCxnSpPr>
            <p:cNvPr id="216" name="Straight Arrow Connector 215"/>
            <p:cNvCxnSpPr/>
            <p:nvPr/>
          </p:nvCxnSpPr>
          <p:spPr>
            <a:xfrm>
              <a:off x="4524342" y="1775041"/>
              <a:ext cx="27710" cy="1606960"/>
            </a:xfrm>
            <a:prstGeom prst="straightConnector1">
              <a:avLst/>
            </a:prstGeom>
            <a:ln w="38100">
              <a:solidFill>
                <a:schemeClr val="bg1">
                  <a:lumMod val="65000"/>
                </a:schemeClr>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pic>
          <p:nvPicPr>
            <p:cNvPr id="116" name="Picture 115" descr="couchbase-server-icon.png"/>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3494079" y="3748006"/>
              <a:ext cx="1298434" cy="220377"/>
            </a:xfrm>
            <a:prstGeom prst="rect">
              <a:avLst/>
            </a:prstGeom>
          </p:spPr>
        </p:pic>
        <p:sp>
          <p:nvSpPr>
            <p:cNvPr id="117" name="TextBox 116"/>
            <p:cNvSpPr txBox="1"/>
            <p:nvPr/>
          </p:nvSpPr>
          <p:spPr>
            <a:xfrm>
              <a:off x="4759852" y="3691367"/>
              <a:ext cx="796949" cy="369332"/>
            </a:xfrm>
            <a:prstGeom prst="rect">
              <a:avLst/>
            </a:prstGeom>
            <a:noFill/>
          </p:spPr>
          <p:txBody>
            <a:bodyPr wrap="none" rtlCol="0">
              <a:spAutoFit/>
            </a:bodyPr>
            <a:lstStyle/>
            <a:p>
              <a:r>
                <a:rPr lang="en-US" dirty="0" smtClean="0"/>
                <a:t>Server</a:t>
              </a:r>
              <a:endParaRPr lang="en-US" dirty="0"/>
            </a:p>
          </p:txBody>
        </p:sp>
        <p:sp>
          <p:nvSpPr>
            <p:cNvPr id="118" name="Rectangle 117"/>
            <p:cNvSpPr/>
            <p:nvPr/>
          </p:nvSpPr>
          <p:spPr>
            <a:xfrm>
              <a:off x="3418342" y="3492793"/>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119" name="Picture 118" descr="couchbase-server-icon.png"/>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1119016" y="3748006"/>
              <a:ext cx="1298434" cy="220377"/>
            </a:xfrm>
            <a:prstGeom prst="rect">
              <a:avLst/>
            </a:prstGeom>
          </p:spPr>
        </p:pic>
        <p:sp>
          <p:nvSpPr>
            <p:cNvPr id="120" name="TextBox 119"/>
            <p:cNvSpPr txBox="1"/>
            <p:nvPr/>
          </p:nvSpPr>
          <p:spPr>
            <a:xfrm>
              <a:off x="2384789" y="3691367"/>
              <a:ext cx="796949" cy="369332"/>
            </a:xfrm>
            <a:prstGeom prst="rect">
              <a:avLst/>
            </a:prstGeom>
            <a:noFill/>
          </p:spPr>
          <p:txBody>
            <a:bodyPr wrap="none" rtlCol="0">
              <a:spAutoFit/>
            </a:bodyPr>
            <a:lstStyle/>
            <a:p>
              <a:r>
                <a:rPr lang="en-US" dirty="0" smtClean="0"/>
                <a:t>Server</a:t>
              </a:r>
              <a:endParaRPr lang="en-US" dirty="0"/>
            </a:p>
          </p:txBody>
        </p:sp>
        <p:sp>
          <p:nvSpPr>
            <p:cNvPr id="121" name="Rectangle 120"/>
            <p:cNvSpPr/>
            <p:nvPr/>
          </p:nvSpPr>
          <p:spPr>
            <a:xfrm>
              <a:off x="1043279" y="3492793"/>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122" name="Picture 121" descr="couchbase-server-icon.png"/>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5952271" y="3748006"/>
              <a:ext cx="1298434" cy="220377"/>
            </a:xfrm>
            <a:prstGeom prst="rect">
              <a:avLst/>
            </a:prstGeom>
          </p:spPr>
        </p:pic>
        <p:sp>
          <p:nvSpPr>
            <p:cNvPr id="123" name="TextBox 122"/>
            <p:cNvSpPr txBox="1"/>
            <p:nvPr/>
          </p:nvSpPr>
          <p:spPr>
            <a:xfrm>
              <a:off x="7218044" y="3691367"/>
              <a:ext cx="796949" cy="369332"/>
            </a:xfrm>
            <a:prstGeom prst="rect">
              <a:avLst/>
            </a:prstGeom>
            <a:noFill/>
          </p:spPr>
          <p:txBody>
            <a:bodyPr wrap="none" rtlCol="0">
              <a:spAutoFit/>
            </a:bodyPr>
            <a:lstStyle/>
            <a:p>
              <a:r>
                <a:rPr lang="en-US" dirty="0" smtClean="0"/>
                <a:t>Server</a:t>
              </a:r>
              <a:endParaRPr lang="en-US" dirty="0"/>
            </a:p>
          </p:txBody>
        </p:sp>
        <p:sp>
          <p:nvSpPr>
            <p:cNvPr id="124" name="Rectangle 123"/>
            <p:cNvSpPr/>
            <p:nvPr/>
          </p:nvSpPr>
          <p:spPr>
            <a:xfrm>
              <a:off x="5876534" y="3492793"/>
              <a:ext cx="2139351" cy="764876"/>
            </a:xfrm>
            <a:prstGeom prst="rect">
              <a:avLst/>
            </a:prstGeom>
            <a:solidFill>
              <a:schemeClr val="bg1">
                <a:lumMod val="85000"/>
                <a:alpha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25" name="Can 124"/>
            <p:cNvSpPr/>
            <p:nvPr/>
          </p:nvSpPr>
          <p:spPr>
            <a:xfrm>
              <a:off x="4800600" y="6080689"/>
              <a:ext cx="448574" cy="529087"/>
            </a:xfrm>
            <a:prstGeom prst="can">
              <a:avLst/>
            </a:prstGeom>
            <a:solidFill>
              <a:srgbClr val="A30A0A"/>
            </a:solidFill>
            <a:ln>
              <a:solidFill>
                <a:srgbClr val="6E15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26" name="Straight Arrow Connector 125"/>
            <p:cNvCxnSpPr/>
            <p:nvPr/>
          </p:nvCxnSpPr>
          <p:spPr>
            <a:xfrm>
              <a:off x="4019910" y="4263391"/>
              <a:ext cx="0" cy="1903562"/>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5015417" y="4263391"/>
              <a:ext cx="0" cy="186330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9" name="Folded Corner 128"/>
            <p:cNvSpPr/>
            <p:nvPr/>
          </p:nvSpPr>
          <p:spPr>
            <a:xfrm rot="10800000" flipH="1">
              <a:off x="4922809"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30" name="Folded Corner 129"/>
            <p:cNvSpPr/>
            <p:nvPr/>
          </p:nvSpPr>
          <p:spPr>
            <a:xfrm rot="10800000" flipH="1">
              <a:off x="4922809" y="501578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31" name="Folded Corner 130"/>
            <p:cNvSpPr/>
            <p:nvPr/>
          </p:nvSpPr>
          <p:spPr>
            <a:xfrm rot="10800000" flipH="1">
              <a:off x="3925105" y="547597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32" name="Folded Corner 131"/>
            <p:cNvSpPr/>
            <p:nvPr/>
          </p:nvSpPr>
          <p:spPr>
            <a:xfrm rot="10800000" flipH="1">
              <a:off x="3925105" y="513092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33" name="Folded Corner 132"/>
            <p:cNvSpPr/>
            <p:nvPr/>
          </p:nvSpPr>
          <p:spPr>
            <a:xfrm rot="10800000" flipH="1">
              <a:off x="3925105"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34" name="Straight Connector 133"/>
            <p:cNvCxnSpPr/>
            <p:nvPr/>
          </p:nvCxnSpPr>
          <p:spPr>
            <a:xfrm>
              <a:off x="3585120" y="6308647"/>
              <a:ext cx="897147" cy="0"/>
            </a:xfrm>
            <a:prstGeom prst="line">
              <a:avLst/>
            </a:prstGeom>
            <a:ln w="57150">
              <a:solidFill>
                <a:srgbClr val="A30A0A"/>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528997" y="6296516"/>
              <a:ext cx="966803" cy="369332"/>
            </a:xfrm>
            <a:prstGeom prst="rect">
              <a:avLst/>
            </a:prstGeom>
            <a:noFill/>
          </p:spPr>
          <p:txBody>
            <a:bodyPr wrap="none" rtlCol="0">
              <a:spAutoFit/>
            </a:bodyPr>
            <a:lstStyle/>
            <a:p>
              <a:pPr algn="r"/>
              <a:r>
                <a:rPr lang="en-US" dirty="0" smtClean="0">
                  <a:solidFill>
                    <a:srgbClr val="A30A0A"/>
                  </a:solidFill>
                </a:rPr>
                <a:t>network</a:t>
              </a:r>
              <a:endParaRPr lang="en-US" dirty="0">
                <a:solidFill>
                  <a:srgbClr val="A30A0A"/>
                </a:solidFill>
              </a:endParaRPr>
            </a:p>
          </p:txBody>
        </p:sp>
        <p:sp>
          <p:nvSpPr>
            <p:cNvPr id="138" name="Folded Corner 137"/>
            <p:cNvSpPr/>
            <p:nvPr/>
          </p:nvSpPr>
          <p:spPr>
            <a:xfrm rot="10800000" flipH="1">
              <a:off x="4922809" y="5538302"/>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39" name="Can 138"/>
            <p:cNvSpPr/>
            <p:nvPr/>
          </p:nvSpPr>
          <p:spPr>
            <a:xfrm>
              <a:off x="7318169" y="6080689"/>
              <a:ext cx="448574" cy="529087"/>
            </a:xfrm>
            <a:prstGeom prst="can">
              <a:avLst/>
            </a:prstGeom>
            <a:solidFill>
              <a:srgbClr val="A30A0A"/>
            </a:solidFill>
            <a:ln>
              <a:solidFill>
                <a:srgbClr val="6E15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40" name="Straight Arrow Connector 139"/>
            <p:cNvCxnSpPr/>
            <p:nvPr/>
          </p:nvCxnSpPr>
          <p:spPr>
            <a:xfrm>
              <a:off x="6537479" y="4263391"/>
              <a:ext cx="0" cy="1903562"/>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7532986" y="4263391"/>
              <a:ext cx="0" cy="186330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2" name="Folded Corner 141"/>
            <p:cNvSpPr/>
            <p:nvPr/>
          </p:nvSpPr>
          <p:spPr>
            <a:xfrm rot="10800000" flipH="1">
              <a:off x="7440378"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3" name="Folded Corner 142"/>
            <p:cNvSpPr/>
            <p:nvPr/>
          </p:nvSpPr>
          <p:spPr>
            <a:xfrm rot="10800000" flipH="1">
              <a:off x="7440378" y="501578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4" name="Folded Corner 143"/>
            <p:cNvSpPr/>
            <p:nvPr/>
          </p:nvSpPr>
          <p:spPr>
            <a:xfrm rot="10800000" flipH="1">
              <a:off x="6442674" y="547597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5" name="Folded Corner 144"/>
            <p:cNvSpPr/>
            <p:nvPr/>
          </p:nvSpPr>
          <p:spPr>
            <a:xfrm rot="10800000" flipH="1">
              <a:off x="6442674" y="513092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46" name="Folded Corner 145"/>
            <p:cNvSpPr/>
            <p:nvPr/>
          </p:nvSpPr>
          <p:spPr>
            <a:xfrm rot="10800000" flipH="1">
              <a:off x="6442674"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47" name="Straight Connector 146"/>
            <p:cNvCxnSpPr/>
            <p:nvPr/>
          </p:nvCxnSpPr>
          <p:spPr>
            <a:xfrm>
              <a:off x="6102689" y="6308647"/>
              <a:ext cx="897147" cy="0"/>
            </a:xfrm>
            <a:prstGeom prst="line">
              <a:avLst/>
            </a:prstGeom>
            <a:ln w="57150">
              <a:solidFill>
                <a:srgbClr val="A30A0A"/>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6046566" y="6296516"/>
              <a:ext cx="966803" cy="369332"/>
            </a:xfrm>
            <a:prstGeom prst="rect">
              <a:avLst/>
            </a:prstGeom>
            <a:noFill/>
          </p:spPr>
          <p:txBody>
            <a:bodyPr wrap="none" rtlCol="0">
              <a:spAutoFit/>
            </a:bodyPr>
            <a:lstStyle/>
            <a:p>
              <a:pPr algn="r"/>
              <a:r>
                <a:rPr lang="en-US" dirty="0" smtClean="0">
                  <a:solidFill>
                    <a:srgbClr val="A30A0A"/>
                  </a:solidFill>
                </a:rPr>
                <a:t>network</a:t>
              </a:r>
              <a:endParaRPr lang="en-US" dirty="0">
                <a:solidFill>
                  <a:srgbClr val="A30A0A"/>
                </a:solidFill>
              </a:endParaRPr>
            </a:p>
          </p:txBody>
        </p:sp>
        <p:sp>
          <p:nvSpPr>
            <p:cNvPr id="149" name="Folded Corner 148"/>
            <p:cNvSpPr/>
            <p:nvPr/>
          </p:nvSpPr>
          <p:spPr>
            <a:xfrm rot="10800000" flipH="1">
              <a:off x="7440378" y="5538302"/>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0" name="Can 149"/>
            <p:cNvSpPr/>
            <p:nvPr/>
          </p:nvSpPr>
          <p:spPr>
            <a:xfrm>
              <a:off x="2431473" y="6080689"/>
              <a:ext cx="448574" cy="529087"/>
            </a:xfrm>
            <a:prstGeom prst="can">
              <a:avLst/>
            </a:prstGeom>
            <a:solidFill>
              <a:srgbClr val="A30A0A"/>
            </a:solidFill>
            <a:ln>
              <a:solidFill>
                <a:srgbClr val="6E151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51" name="Straight Arrow Connector 150"/>
            <p:cNvCxnSpPr/>
            <p:nvPr/>
          </p:nvCxnSpPr>
          <p:spPr>
            <a:xfrm>
              <a:off x="1650783" y="4263391"/>
              <a:ext cx="0" cy="1903562"/>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2646290" y="4263391"/>
              <a:ext cx="0" cy="1863306"/>
            </a:xfrm>
            <a:prstGeom prst="straightConnector1">
              <a:avLst/>
            </a:prstGeom>
            <a:ln w="38100">
              <a:solidFill>
                <a:schemeClr val="bg1">
                  <a:lumMod val="65000"/>
                </a:schemeClr>
              </a:solidFill>
              <a:prstDash val="sys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53" name="Folded Corner 152"/>
            <p:cNvSpPr/>
            <p:nvPr/>
          </p:nvSpPr>
          <p:spPr>
            <a:xfrm rot="10800000" flipH="1">
              <a:off x="2553682"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4" name="Folded Corner 153"/>
            <p:cNvSpPr/>
            <p:nvPr/>
          </p:nvSpPr>
          <p:spPr>
            <a:xfrm rot="10800000" flipH="1">
              <a:off x="2553682" y="5015789"/>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5" name="Folded Corner 154"/>
            <p:cNvSpPr/>
            <p:nvPr/>
          </p:nvSpPr>
          <p:spPr>
            <a:xfrm rot="10800000" flipH="1">
              <a:off x="1555978" y="480311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6" name="Folded Corner 155"/>
            <p:cNvSpPr/>
            <p:nvPr/>
          </p:nvSpPr>
          <p:spPr>
            <a:xfrm rot="10800000" flipH="1">
              <a:off x="1555978" y="547597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157" name="Folded Corner 156"/>
            <p:cNvSpPr/>
            <p:nvPr/>
          </p:nvSpPr>
          <p:spPr>
            <a:xfrm rot="10800000" flipH="1">
              <a:off x="1555978" y="445806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158" name="Straight Connector 157"/>
            <p:cNvCxnSpPr/>
            <p:nvPr/>
          </p:nvCxnSpPr>
          <p:spPr>
            <a:xfrm>
              <a:off x="1215993" y="6308647"/>
              <a:ext cx="897147" cy="0"/>
            </a:xfrm>
            <a:prstGeom prst="line">
              <a:avLst/>
            </a:prstGeom>
            <a:ln w="57150">
              <a:solidFill>
                <a:srgbClr val="A30A0A"/>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1159870" y="6296516"/>
              <a:ext cx="966803" cy="369332"/>
            </a:xfrm>
            <a:prstGeom prst="rect">
              <a:avLst/>
            </a:prstGeom>
            <a:noFill/>
          </p:spPr>
          <p:txBody>
            <a:bodyPr wrap="none" rtlCol="0">
              <a:spAutoFit/>
            </a:bodyPr>
            <a:lstStyle/>
            <a:p>
              <a:pPr algn="r"/>
              <a:r>
                <a:rPr lang="en-US" dirty="0" smtClean="0">
                  <a:solidFill>
                    <a:srgbClr val="A30A0A"/>
                  </a:solidFill>
                </a:rPr>
                <a:t>network</a:t>
              </a:r>
              <a:endParaRPr lang="en-US" dirty="0">
                <a:solidFill>
                  <a:srgbClr val="A30A0A"/>
                </a:solidFill>
              </a:endParaRPr>
            </a:p>
          </p:txBody>
        </p:sp>
        <p:sp>
          <p:nvSpPr>
            <p:cNvPr id="160" name="Folded Corner 159"/>
            <p:cNvSpPr/>
            <p:nvPr/>
          </p:nvSpPr>
          <p:spPr>
            <a:xfrm rot="10800000" flipH="1">
              <a:off x="2553682" y="5538302"/>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1" name="Folded Corner 200"/>
            <p:cNvSpPr/>
            <p:nvPr/>
          </p:nvSpPr>
          <p:spPr>
            <a:xfrm rot="10800000" flipH="1">
              <a:off x="4452029" y="2576813"/>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02" name="Folded Corner 201"/>
            <p:cNvSpPr/>
            <p:nvPr/>
          </p:nvSpPr>
          <p:spPr>
            <a:xfrm rot="10800000" flipH="1">
              <a:off x="4441681" y="2095751"/>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217" name="Straight Arrow Connector 216"/>
            <p:cNvCxnSpPr/>
            <p:nvPr/>
          </p:nvCxnSpPr>
          <p:spPr>
            <a:xfrm>
              <a:off x="2057400" y="1775041"/>
              <a:ext cx="27710" cy="1606961"/>
            </a:xfrm>
            <a:prstGeom prst="straightConnector1">
              <a:avLst/>
            </a:prstGeom>
            <a:ln w="38100">
              <a:solidFill>
                <a:schemeClr val="bg1">
                  <a:lumMod val="65000"/>
                </a:schemeClr>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18" name="Folded Corner 217"/>
            <p:cNvSpPr/>
            <p:nvPr/>
          </p:nvSpPr>
          <p:spPr>
            <a:xfrm rot="10800000" flipH="1">
              <a:off x="1974739" y="2576813"/>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19" name="Folded Corner 218"/>
            <p:cNvSpPr/>
            <p:nvPr/>
          </p:nvSpPr>
          <p:spPr>
            <a:xfrm rot="10800000" flipH="1">
              <a:off x="1974739" y="2092728"/>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cxnSp>
          <p:nvCxnSpPr>
            <p:cNvPr id="220" name="Straight Arrow Connector 219"/>
            <p:cNvCxnSpPr/>
            <p:nvPr/>
          </p:nvCxnSpPr>
          <p:spPr>
            <a:xfrm>
              <a:off x="6897823" y="1771624"/>
              <a:ext cx="27710" cy="1606960"/>
            </a:xfrm>
            <a:prstGeom prst="straightConnector1">
              <a:avLst/>
            </a:prstGeom>
            <a:ln w="38100">
              <a:solidFill>
                <a:schemeClr val="bg1">
                  <a:lumMod val="65000"/>
                </a:schemeClr>
              </a:solidFill>
              <a:prstDash val="sysDash"/>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21" name="Folded Corner 220"/>
            <p:cNvSpPr/>
            <p:nvPr/>
          </p:nvSpPr>
          <p:spPr>
            <a:xfrm rot="10800000" flipH="1">
              <a:off x="6817962" y="2576813"/>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sp>
          <p:nvSpPr>
            <p:cNvPr id="222" name="Folded Corner 221"/>
            <p:cNvSpPr/>
            <p:nvPr/>
          </p:nvSpPr>
          <p:spPr>
            <a:xfrm rot="10800000" flipH="1">
              <a:off x="6817962" y="2095750"/>
              <a:ext cx="191977" cy="243553"/>
            </a:xfrm>
            <a:prstGeom prst="foldedCorner">
              <a:avLst>
                <a:gd name="adj" fmla="val 34578"/>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grpSp>
      <p:sp>
        <p:nvSpPr>
          <p:cNvPr id="231" name="Bent-Up Arrow 230"/>
          <p:cNvSpPr/>
          <p:nvPr/>
        </p:nvSpPr>
        <p:spPr>
          <a:xfrm rot="10800000">
            <a:off x="1059140" y="1663475"/>
            <a:ext cx="6934200" cy="762000"/>
          </a:xfrm>
          <a:prstGeom prst="bentUpArrow">
            <a:avLst/>
          </a:prstGeom>
          <a:solidFill>
            <a:srgbClr val="A30A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232" name="Down Arrow 231"/>
          <p:cNvSpPr/>
          <p:nvPr/>
        </p:nvSpPr>
        <p:spPr>
          <a:xfrm>
            <a:off x="1059140" y="2958876"/>
            <a:ext cx="381000" cy="533400"/>
          </a:xfrm>
          <a:prstGeom prst="downArrow">
            <a:avLst/>
          </a:prstGeom>
          <a:solidFill>
            <a:srgbClr val="A30A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73" name="Content Placeholder 1"/>
          <p:cNvSpPr txBox="1">
            <a:spLocks/>
          </p:cNvSpPr>
          <p:nvPr/>
        </p:nvSpPr>
        <p:spPr>
          <a:xfrm>
            <a:off x="0" y="940261"/>
            <a:ext cx="906780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a:t>
            </a:r>
            <a:r>
              <a:rPr lang="en-US" i="1" dirty="0" err="1" smtClean="0"/>
              <a:t>cbbackup</a:t>
            </a:r>
            <a:r>
              <a:rPr lang="en-US" dirty="0" smtClean="0"/>
              <a:t>” used to backup node/bucket/cluster online:</a:t>
            </a:r>
          </a:p>
        </p:txBody>
      </p:sp>
    </p:spTree>
    <p:extLst>
      <p:ext uri="{BB962C8B-B14F-4D97-AF65-F5344CB8AC3E}">
        <p14:creationId xmlns:p14="http://schemas.microsoft.com/office/powerpoint/2010/main" val="33135265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Autofit/>
          </a:bodyPr>
          <a:lstStyle/>
          <a:p>
            <a:r>
              <a:rPr lang="en-US" dirty="0" smtClean="0">
                <a:ea typeface="ＭＳ Ｐゴシック" pitchFamily="34" charset="-128"/>
              </a:rPr>
              <a:t>Restore</a:t>
            </a:r>
          </a:p>
        </p:txBody>
      </p:sp>
      <p:sp>
        <p:nvSpPr>
          <p:cNvPr id="4" name="Content Placeholder 1"/>
          <p:cNvSpPr txBox="1">
            <a:spLocks/>
          </p:cNvSpPr>
          <p:nvPr/>
        </p:nvSpPr>
        <p:spPr>
          <a:xfrm>
            <a:off x="-12416" y="1371600"/>
            <a:ext cx="906780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 “</a:t>
            </a:r>
            <a:r>
              <a:rPr lang="en-US" i="1" dirty="0" err="1" smtClean="0"/>
              <a:t>cbrestore</a:t>
            </a:r>
            <a:r>
              <a:rPr lang="en-US" dirty="0" smtClean="0"/>
              <a:t>” used to restore data into live/different cluster</a:t>
            </a:r>
          </a:p>
        </p:txBody>
      </p:sp>
      <p:pic>
        <p:nvPicPr>
          <p:cNvPr id="13" name="Picture 12" descr="couchbase-server-icon.png"/>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val="0"/>
              </a:ext>
            </a:extLst>
          </a:blip>
          <a:srcRect t="63167" r="5145" b="24393"/>
          <a:stretch/>
        </p:blipFill>
        <p:spPr>
          <a:xfrm>
            <a:off x="253974" y="6017715"/>
            <a:ext cx="1298434" cy="220377"/>
          </a:xfrm>
          <a:prstGeom prst="rect">
            <a:avLst/>
          </a:prstGeom>
        </p:spPr>
      </p:pic>
      <p:sp>
        <p:nvSpPr>
          <p:cNvPr id="15" name="Rectangle 14"/>
          <p:cNvSpPr/>
          <p:nvPr/>
        </p:nvSpPr>
        <p:spPr>
          <a:xfrm>
            <a:off x="228600" y="3686175"/>
            <a:ext cx="2432756" cy="2667000"/>
          </a:xfrm>
          <a:prstGeom prst="rect">
            <a:avLst/>
          </a:prstGeom>
          <a:solidFill>
            <a:schemeClr val="bg1">
              <a:lumMod val="8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smtClean="0"/>
          </a:p>
        </p:txBody>
      </p:sp>
      <p:pic>
        <p:nvPicPr>
          <p:cNvPr id="18" name="Picture 4" descr="https://www1.hitachigst.com/hdd/technolo/dft/dft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422" r="2656" b="7303"/>
          <a:stretch/>
        </p:blipFill>
        <p:spPr bwMode="auto">
          <a:xfrm>
            <a:off x="381593" y="3919594"/>
            <a:ext cx="2104367" cy="18795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335844" y="3838309"/>
            <a:ext cx="2240844" cy="2084188"/>
          </a:xfrm>
          <a:prstGeom prst="rect">
            <a:avLst/>
          </a:prstGeom>
          <a:solidFill>
            <a:srgbClr val="A30A0A">
              <a:alpha val="84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680" y="3873726"/>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3134" y="3873726"/>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680" y="4552842"/>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3134" y="4552842"/>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374" y="5226608"/>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3828" y="5226608"/>
            <a:ext cx="814836"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06"/>
          <a:stretch/>
        </p:blipFill>
        <p:spPr bwMode="auto">
          <a:xfrm>
            <a:off x="2017969" y="3879073"/>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06"/>
          <a:stretch/>
        </p:blipFill>
        <p:spPr bwMode="auto">
          <a:xfrm>
            <a:off x="2017969" y="4558189"/>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2406"/>
          <a:stretch/>
        </p:blipFill>
        <p:spPr bwMode="auto">
          <a:xfrm>
            <a:off x="2017969" y="5226608"/>
            <a:ext cx="550779" cy="67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549374" y="5955627"/>
            <a:ext cx="1111651" cy="369332"/>
          </a:xfrm>
          <a:prstGeom prst="rect">
            <a:avLst/>
          </a:prstGeom>
          <a:noFill/>
        </p:spPr>
        <p:txBody>
          <a:bodyPr wrap="none" rtlCol="0">
            <a:spAutoFit/>
          </a:bodyPr>
          <a:lstStyle/>
          <a:p>
            <a:r>
              <a:rPr lang="en-US" dirty="0" smtClean="0"/>
              <a:t>Data Files</a:t>
            </a:r>
            <a:endParaRPr lang="en-US" dirty="0"/>
          </a:p>
        </p:txBody>
      </p:sp>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675" y="2924175"/>
            <a:ext cx="519112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U-Turn Arrow 4"/>
          <p:cNvSpPr/>
          <p:nvPr/>
        </p:nvSpPr>
        <p:spPr>
          <a:xfrm>
            <a:off x="1476208" y="2162175"/>
            <a:ext cx="5229392" cy="1524000"/>
          </a:xfrm>
          <a:prstGeom prst="uturnArrow">
            <a:avLst>
              <a:gd name="adj1" fmla="val 10158"/>
              <a:gd name="adj2" fmla="val 16896"/>
              <a:gd name="adj3" fmla="val 25000"/>
              <a:gd name="adj4" fmla="val 43750"/>
              <a:gd name="adj5" fmla="val 61909"/>
            </a:avLst>
          </a:prstGeom>
          <a:solidFill>
            <a:srgbClr val="A30A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sp>
        <p:nvSpPr>
          <p:cNvPr id="7" name="TextBox 6"/>
          <p:cNvSpPr txBox="1"/>
          <p:nvPr/>
        </p:nvSpPr>
        <p:spPr>
          <a:xfrm>
            <a:off x="1658452" y="2919710"/>
            <a:ext cx="1389548" cy="461665"/>
          </a:xfrm>
          <a:prstGeom prst="rect">
            <a:avLst/>
          </a:prstGeom>
          <a:noFill/>
        </p:spPr>
        <p:txBody>
          <a:bodyPr wrap="none" rtlCol="0">
            <a:spAutoFit/>
          </a:bodyPr>
          <a:lstStyle/>
          <a:p>
            <a:r>
              <a:rPr lang="en-US" sz="2400" b="1" dirty="0" err="1" smtClean="0">
                <a:solidFill>
                  <a:srgbClr val="2593C5"/>
                </a:solidFill>
              </a:rPr>
              <a:t>cbrestore</a:t>
            </a:r>
            <a:endParaRPr lang="en-US" sz="2400" b="1" dirty="0">
              <a:solidFill>
                <a:srgbClr val="2593C5"/>
              </a:solidFill>
            </a:endParaRPr>
          </a:p>
        </p:txBody>
      </p:sp>
    </p:spTree>
    <p:extLst>
      <p:ext uri="{BB962C8B-B14F-4D97-AF65-F5344CB8AC3E}">
        <p14:creationId xmlns:p14="http://schemas.microsoft.com/office/powerpoint/2010/main" val="29705683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a:t>
            </a:r>
            <a:endParaRPr lang="en-US" dirty="0"/>
          </a:p>
        </p:txBody>
      </p:sp>
    </p:spTree>
    <p:extLst>
      <p:ext uri="{BB962C8B-B14F-4D97-AF65-F5344CB8AC3E}">
        <p14:creationId xmlns:p14="http://schemas.microsoft.com/office/powerpoint/2010/main" val="302454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Want more?</a:t>
            </a:r>
          </a:p>
        </p:txBody>
      </p:sp>
      <p:sp>
        <p:nvSpPr>
          <p:cNvPr id="2" name="Content Placeholder 1"/>
          <p:cNvSpPr>
            <a:spLocks noGrp="1"/>
          </p:cNvSpPr>
          <p:nvPr>
            <p:ph idx="1"/>
          </p:nvPr>
        </p:nvSpPr>
        <p:spPr/>
        <p:txBody>
          <a:bodyPr>
            <a:normAutofit/>
          </a:bodyPr>
          <a:lstStyle/>
          <a:p>
            <a:pPr marL="0" indent="0" algn="ctr">
              <a:buNone/>
            </a:pPr>
            <a:r>
              <a:rPr lang="en-US" sz="4000" dirty="0" smtClean="0"/>
              <a:t>Lots of details and best practices in our documentation:</a:t>
            </a:r>
            <a:endParaRPr lang="en-US" sz="4000" dirty="0"/>
          </a:p>
          <a:p>
            <a:pPr marL="0" indent="0" algn="ctr">
              <a:buNone/>
            </a:pPr>
            <a:endParaRPr lang="en-US" sz="4000" dirty="0"/>
          </a:p>
          <a:p>
            <a:pPr marL="0" indent="0" algn="ctr">
              <a:buNone/>
            </a:pPr>
            <a:r>
              <a:rPr lang="en-US" sz="4000" dirty="0" smtClean="0"/>
              <a:t>http</a:t>
            </a:r>
            <a:r>
              <a:rPr lang="en-US" sz="4000" dirty="0"/>
              <a:t>://</a:t>
            </a:r>
            <a:r>
              <a:rPr lang="en-US" sz="4000" dirty="0" err="1"/>
              <a:t>www.couchbase.com</a:t>
            </a:r>
            <a:r>
              <a:rPr lang="en-US" sz="4000" dirty="0"/>
              <a:t>/docs</a:t>
            </a:r>
            <a:r>
              <a:rPr lang="en-US" sz="4000" dirty="0" smtClean="0"/>
              <a:t>/</a:t>
            </a:r>
          </a:p>
          <a:p>
            <a:pPr marL="0" indent="0" algn="ctr">
              <a:buNone/>
            </a:pPr>
            <a:endParaRPr lang="en-US" sz="3600" dirty="0"/>
          </a:p>
        </p:txBody>
      </p:sp>
    </p:spTree>
    <p:extLst>
      <p:ext uri="{BB962C8B-B14F-4D97-AF65-F5344CB8AC3E}">
        <p14:creationId xmlns:p14="http://schemas.microsoft.com/office/powerpoint/2010/main" val="39928416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Thank you</a:t>
            </a:r>
            <a:br>
              <a:rPr lang="en-US" dirty="0" smtClean="0"/>
            </a:br>
            <a:r>
              <a:rPr lang="en-US" dirty="0" smtClean="0"/>
              <a:t/>
            </a:r>
            <a:br>
              <a:rPr lang="en-US" dirty="0" smtClean="0"/>
            </a:br>
            <a:r>
              <a:rPr lang="en-US" dirty="0" smtClean="0"/>
              <a:t>Couchbase </a:t>
            </a:r>
            <a:br>
              <a:rPr lang="en-US" dirty="0" smtClean="0"/>
            </a:br>
            <a:r>
              <a:rPr lang="en-US" sz="3100" dirty="0" smtClean="0"/>
              <a:t>NoSQL Document Database</a:t>
            </a:r>
            <a:br>
              <a:rPr lang="en-US" sz="3100" dirty="0" smtClean="0"/>
            </a:br>
            <a:r>
              <a:rPr lang="en-US" sz="3100" dirty="0"/>
              <a:t/>
            </a:r>
            <a:br>
              <a:rPr lang="en-US" sz="3100" dirty="0"/>
            </a:br>
            <a:r>
              <a:rPr lang="en-US" sz="3100" dirty="0" err="1" smtClean="0"/>
              <a:t>perry@couchbase.com</a:t>
            </a:r>
            <a:r>
              <a:rPr lang="en-US" sz="3100" dirty="0" smtClean="0"/>
              <a:t/>
            </a:r>
            <a:br>
              <a:rPr lang="en-US" sz="3100" dirty="0" smtClean="0"/>
            </a:br>
            <a:r>
              <a:rPr lang="en-US" sz="3100" dirty="0" smtClean="0"/>
              <a:t>@</a:t>
            </a:r>
            <a:r>
              <a:rPr lang="en-US" sz="3100" dirty="0" err="1" smtClean="0"/>
              <a:t>couchbase</a:t>
            </a:r>
            <a:endParaRPr lang="en-US" dirty="0"/>
          </a:p>
        </p:txBody>
      </p:sp>
    </p:spTree>
    <p:extLst>
      <p:ext uri="{BB962C8B-B14F-4D97-AF65-F5344CB8AC3E}">
        <p14:creationId xmlns:p14="http://schemas.microsoft.com/office/powerpoint/2010/main" val="2179592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Couchbase production environment</a:t>
            </a:r>
            <a:endParaRPr lang="en-US" dirty="0"/>
          </a:p>
        </p:txBody>
      </p:sp>
      <p:pic>
        <p:nvPicPr>
          <p:cNvPr id="4" name="Picture 11" descr="membase-is-in-the-mix.gif"/>
          <p:cNvPicPr>
            <a:picLocks noChangeAspect="1"/>
          </p:cNvPicPr>
          <p:nvPr/>
        </p:nvPicPr>
        <p:blipFill rotWithShape="1">
          <a:blip r:embed="rId3" cstate="print"/>
          <a:srcRect l="3552" t="22647" r="33282" b="13846"/>
          <a:stretch/>
        </p:blipFill>
        <p:spPr bwMode="auto">
          <a:xfrm>
            <a:off x="533400" y="2506579"/>
            <a:ext cx="4987925" cy="3761962"/>
          </a:xfrm>
          <a:prstGeom prst="rect">
            <a:avLst/>
          </a:prstGeom>
          <a:noFill/>
          <a:ln w="9525">
            <a:noFill/>
            <a:miter lim="800000"/>
            <a:headEnd/>
            <a:tailEnd/>
          </a:ln>
        </p:spPr>
      </p:pic>
      <p:sp>
        <p:nvSpPr>
          <p:cNvPr id="5" name="Rectangle 4"/>
          <p:cNvSpPr/>
          <p:nvPr/>
        </p:nvSpPr>
        <p:spPr>
          <a:xfrm>
            <a:off x="874295" y="5051258"/>
            <a:ext cx="1981200" cy="2286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bg1">
                  <a:lumMod val="85000"/>
                </a:schemeClr>
              </a:solidFill>
            </a:endParaRPr>
          </a:p>
        </p:txBody>
      </p:sp>
      <p:sp>
        <p:nvSpPr>
          <p:cNvPr id="6" name="Rectangle 5"/>
          <p:cNvSpPr/>
          <p:nvPr/>
        </p:nvSpPr>
        <p:spPr>
          <a:xfrm>
            <a:off x="874295" y="3390900"/>
            <a:ext cx="1981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
        <p:nvSpPr>
          <p:cNvPr id="7" name="Rectangle 6"/>
          <p:cNvSpPr/>
          <p:nvPr/>
        </p:nvSpPr>
        <p:spPr>
          <a:xfrm>
            <a:off x="3465095" y="2993858"/>
            <a:ext cx="1295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pic>
        <p:nvPicPr>
          <p:cNvPr id="8" name="Picture 11" descr="membase-is-in-the-mix.gif"/>
          <p:cNvPicPr>
            <a:picLocks noChangeAspect="1"/>
          </p:cNvPicPr>
          <p:nvPr/>
        </p:nvPicPr>
        <p:blipFill rotWithShape="1">
          <a:blip r:embed="rId3" cstate="print"/>
          <a:srcRect l="16344" t="11983" r="49545" b="80502"/>
          <a:stretch/>
        </p:blipFill>
        <p:spPr bwMode="auto">
          <a:xfrm>
            <a:off x="1541463" y="2113545"/>
            <a:ext cx="2693654" cy="445168"/>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1347497" y="1423736"/>
            <a:ext cx="850273" cy="68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490497" y="1423737"/>
            <a:ext cx="850272" cy="68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cstate="print">
            <a:grayscl/>
            <a:extLst>
              <a:ext uri="{28A0092B-C50C-407E-A947-70E740481C1C}">
                <a14:useLocalDpi xmlns:a14="http://schemas.microsoft.com/office/drawing/2010/main" val="0"/>
              </a:ext>
            </a:extLst>
          </a:blip>
          <a:srcRect/>
          <a:stretch>
            <a:fillRect/>
          </a:stretch>
        </p:blipFill>
        <p:spPr bwMode="auto">
          <a:xfrm>
            <a:off x="3633497" y="1437220"/>
            <a:ext cx="850271" cy="68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288504" y="1632285"/>
            <a:ext cx="1826269" cy="369332"/>
          </a:xfrm>
          <a:prstGeom prst="rect">
            <a:avLst/>
          </a:prstGeom>
          <a:noFill/>
        </p:spPr>
        <p:txBody>
          <a:bodyPr wrap="none" rtlCol="0">
            <a:spAutoFit/>
          </a:bodyPr>
          <a:lstStyle/>
          <a:p>
            <a:r>
              <a:rPr lang="en-US" b="1" dirty="0" smtClean="0"/>
              <a:t>Application users</a:t>
            </a:r>
            <a:endParaRPr lang="en-US" b="1" dirty="0"/>
          </a:p>
        </p:txBody>
      </p:sp>
      <p:sp>
        <p:nvSpPr>
          <p:cNvPr id="13" name="TextBox 12"/>
          <p:cNvSpPr txBox="1"/>
          <p:nvPr/>
        </p:nvSpPr>
        <p:spPr>
          <a:xfrm>
            <a:off x="6276472" y="2781300"/>
            <a:ext cx="1526380" cy="369332"/>
          </a:xfrm>
          <a:prstGeom prst="rect">
            <a:avLst/>
          </a:prstGeom>
          <a:noFill/>
        </p:spPr>
        <p:txBody>
          <a:bodyPr wrap="none" rtlCol="0">
            <a:spAutoFit/>
          </a:bodyPr>
          <a:lstStyle/>
          <a:p>
            <a:r>
              <a:rPr lang="en-US" b="1" dirty="0" smtClean="0"/>
              <a:t>Load Balancer</a:t>
            </a:r>
            <a:endParaRPr lang="en-US" b="1" dirty="0"/>
          </a:p>
        </p:txBody>
      </p:sp>
      <p:sp>
        <p:nvSpPr>
          <p:cNvPr id="14" name="TextBox 13"/>
          <p:cNvSpPr txBox="1"/>
          <p:nvPr/>
        </p:nvSpPr>
        <p:spPr>
          <a:xfrm>
            <a:off x="6290512" y="3960396"/>
            <a:ext cx="2026580" cy="369332"/>
          </a:xfrm>
          <a:prstGeom prst="rect">
            <a:avLst/>
          </a:prstGeom>
          <a:noFill/>
        </p:spPr>
        <p:txBody>
          <a:bodyPr wrap="none" rtlCol="0">
            <a:spAutoFit/>
          </a:bodyPr>
          <a:lstStyle/>
          <a:p>
            <a:r>
              <a:rPr lang="en-US" b="1" dirty="0" smtClean="0"/>
              <a:t>Application Servers</a:t>
            </a:r>
            <a:endParaRPr lang="en-US" b="1" dirty="0"/>
          </a:p>
        </p:txBody>
      </p:sp>
      <p:sp>
        <p:nvSpPr>
          <p:cNvPr id="15" name="TextBox 14"/>
          <p:cNvSpPr txBox="1"/>
          <p:nvPr/>
        </p:nvSpPr>
        <p:spPr>
          <a:xfrm>
            <a:off x="6388154" y="5742067"/>
            <a:ext cx="1980493" cy="369332"/>
          </a:xfrm>
          <a:prstGeom prst="rect">
            <a:avLst/>
          </a:prstGeom>
          <a:noFill/>
        </p:spPr>
        <p:txBody>
          <a:bodyPr wrap="none" rtlCol="0">
            <a:spAutoFit/>
          </a:bodyPr>
          <a:lstStyle/>
          <a:p>
            <a:r>
              <a:rPr lang="en-US" b="1" dirty="0" smtClean="0"/>
              <a:t>Couchbase Servers</a:t>
            </a:r>
            <a:endParaRPr lang="en-US" b="1" dirty="0"/>
          </a:p>
        </p:txBody>
      </p:sp>
      <p:pic>
        <p:nvPicPr>
          <p:cNvPr id="1030" name="Picture 6" descr="http://upload.wikimedia.org/wikipedia/commons/thumb/2/27/PHP-logo.svg/300px-PHP-logo.svg.png"/>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9479" y="5167883"/>
            <a:ext cx="402642" cy="21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tipsfromgeek.com/wp-content/uploads/2010/04/Microsoft-.NET-logo-white.png"/>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10520" y="4563245"/>
            <a:ext cx="625554" cy="4006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thumb/7/73/Ruby_logo.svg/198px-Ruby_logo.svg.png"/>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08023" y="4655855"/>
            <a:ext cx="227592" cy="2275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python.org/community/logos/python-logo-master-v3-TM.png"/>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12083" y="5190068"/>
            <a:ext cx="651720" cy="22013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3.bp.blogspot.com/_6OfJo2N-1E4/Sw_0eJthRqI/AAAAAAAAADY/r_ctvqtQDAg/s1600/java-logo.jpg"/>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94464" y="4514281"/>
            <a:ext cx="498151" cy="44055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erodeads.in/images/tut%20logo/c_logo.gif"/>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9013" y="5173899"/>
            <a:ext cx="191061" cy="208257"/>
          </a:xfrm>
          <a:prstGeom prst="rect">
            <a:avLst/>
          </a:prstGeom>
          <a:noFill/>
          <a:extLst>
            <a:ext uri="{909E8E84-426E-40dd-AFC4-6F175D3DCCD1}">
              <a14:hiddenFill xmlns:a14="http://schemas.microsoft.com/office/drawing/2010/main">
                <a:solidFill>
                  <a:srgbClr val="FFFFFF"/>
                </a:solidFill>
              </a14:hiddenFill>
            </a:ext>
          </a:extLst>
        </p:spPr>
      </p:pic>
      <p:sp>
        <p:nvSpPr>
          <p:cNvPr id="31" name="Cloud 30"/>
          <p:cNvSpPr/>
          <p:nvPr/>
        </p:nvSpPr>
        <p:spPr>
          <a:xfrm>
            <a:off x="2634875" y="2263940"/>
            <a:ext cx="571540" cy="419103"/>
          </a:xfrm>
          <a:prstGeom prst="cloud">
            <a:avLst/>
          </a:prstGeom>
          <a:solidFill>
            <a:schemeClr val="bg1"/>
          </a:solidFill>
          <a:ln w="12700">
            <a:solidFill>
              <a:srgbClr val="B2B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p>
        </p:txBody>
      </p:sp>
    </p:spTree>
    <p:extLst>
      <p:ext uri="{BB962C8B-B14F-4D97-AF65-F5344CB8AC3E}">
        <p14:creationId xmlns:p14="http://schemas.microsoft.com/office/powerpoint/2010/main" val="32740267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5715000" y="1524000"/>
            <a:ext cx="1524000" cy="1600200"/>
          </a:xfrm>
          <a:prstGeom prst="rect">
            <a:avLst/>
          </a:prstGeom>
          <a:solidFill>
            <a:schemeClr val="bg1">
              <a:lumMod val="65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p>
          <a:p>
            <a:pPr algn="ctr"/>
            <a:endParaRPr lang="en-US" dirty="0"/>
          </a:p>
          <a:p>
            <a:pPr algn="ctr"/>
            <a:endParaRPr lang="en-US" dirty="0"/>
          </a:p>
        </p:txBody>
      </p:sp>
      <p:cxnSp>
        <p:nvCxnSpPr>
          <p:cNvPr id="25" name="Elbow Connector 24"/>
          <p:cNvCxnSpPr/>
          <p:nvPr/>
        </p:nvCxnSpPr>
        <p:spPr>
          <a:xfrm flipH="1">
            <a:off x="4343400" y="3130444"/>
            <a:ext cx="1" cy="374756"/>
          </a:xfrm>
          <a:prstGeom prst="straightConnector1">
            <a:avLst/>
          </a:prstGeom>
          <a:ln w="28575">
            <a:solidFill>
              <a:srgbClr val="339BCC"/>
            </a:solidFill>
            <a:headEnd type="none" w="med" len="med"/>
            <a:tailEnd type="none"/>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5802" y="4332668"/>
            <a:ext cx="1647825" cy="107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631192" y="4332668"/>
            <a:ext cx="1647825" cy="107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76582" y="4332668"/>
            <a:ext cx="1647825" cy="107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521971" y="4332668"/>
            <a:ext cx="1647825" cy="1075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Couchbase deployment</a:t>
            </a:r>
            <a:endParaRPr lang="en-US" dirty="0"/>
          </a:p>
        </p:txBody>
      </p:sp>
      <p:cxnSp>
        <p:nvCxnSpPr>
          <p:cNvPr id="9" name="Straight Connector 8"/>
          <p:cNvCxnSpPr/>
          <p:nvPr/>
        </p:nvCxnSpPr>
        <p:spPr>
          <a:xfrm>
            <a:off x="1933159" y="5705005"/>
            <a:ext cx="6360826" cy="9993"/>
          </a:xfrm>
          <a:prstGeom prst="line">
            <a:avLst/>
          </a:prstGeom>
          <a:ln w="28575">
            <a:solidFill>
              <a:srgbClr val="A7151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31233" y="5352733"/>
            <a:ext cx="0" cy="359764"/>
          </a:xfrm>
          <a:prstGeom prst="straightConnector1">
            <a:avLst/>
          </a:prstGeom>
          <a:ln w="28575">
            <a:solidFill>
              <a:srgbClr val="A71518"/>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74957" y="5352733"/>
            <a:ext cx="0" cy="359764"/>
          </a:xfrm>
          <a:prstGeom prst="straightConnector1">
            <a:avLst/>
          </a:prstGeom>
          <a:ln w="28575">
            <a:solidFill>
              <a:srgbClr val="A71518"/>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18682" y="5352733"/>
            <a:ext cx="0" cy="359764"/>
          </a:xfrm>
          <a:prstGeom prst="straightConnector1">
            <a:avLst/>
          </a:prstGeom>
          <a:ln w="28575">
            <a:solidFill>
              <a:srgbClr val="A71518"/>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772400" y="5352733"/>
            <a:ext cx="0" cy="359764"/>
          </a:xfrm>
          <a:prstGeom prst="straightConnector1">
            <a:avLst/>
          </a:prstGeom>
          <a:ln w="28575">
            <a:solidFill>
              <a:srgbClr val="A71518"/>
            </a:solidFill>
            <a:headEnd type="none" w="med" len="med"/>
            <a:tailEnd type="oval"/>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2147341" y="2223540"/>
            <a:ext cx="1136756" cy="3255364"/>
          </a:xfrm>
          <a:prstGeom prst="bentConnector3">
            <a:avLst/>
          </a:prstGeom>
          <a:ln w="28575">
            <a:solidFill>
              <a:srgbClr val="339BCC"/>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3124200" y="3200399"/>
            <a:ext cx="1136756" cy="1301646"/>
          </a:xfrm>
          <a:prstGeom prst="bentConnector3">
            <a:avLst/>
          </a:prstGeom>
          <a:ln w="28575">
            <a:solidFill>
              <a:srgbClr val="339BCC"/>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6200000" flipH="1">
            <a:off x="4096062" y="3530182"/>
            <a:ext cx="1136756" cy="642079"/>
          </a:xfrm>
          <a:prstGeom prst="bentConnector3">
            <a:avLst/>
          </a:prstGeom>
          <a:ln w="28575">
            <a:solidFill>
              <a:srgbClr val="339BCC"/>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6200000" flipH="1">
            <a:off x="5067925" y="2558320"/>
            <a:ext cx="1136756" cy="2585804"/>
          </a:xfrm>
          <a:prstGeom prst="bentConnector3">
            <a:avLst/>
          </a:prstGeom>
          <a:ln w="28575">
            <a:solidFill>
              <a:srgbClr val="339BCC"/>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26" idx="3"/>
          </p:cNvCxnSpPr>
          <p:nvPr/>
        </p:nvCxnSpPr>
        <p:spPr>
          <a:xfrm rot="10800000">
            <a:off x="5105400" y="2777552"/>
            <a:ext cx="3200400" cy="2937448"/>
          </a:xfrm>
          <a:prstGeom prst="bentConnector3">
            <a:avLst>
              <a:gd name="adj1" fmla="val 397"/>
            </a:avLst>
          </a:prstGeom>
          <a:ln w="28575">
            <a:solidFill>
              <a:srgbClr val="A71518"/>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271934" y="5700439"/>
            <a:ext cx="1719666" cy="307777"/>
          </a:xfrm>
          <a:prstGeom prst="rect">
            <a:avLst/>
          </a:prstGeom>
          <a:noFill/>
        </p:spPr>
        <p:txBody>
          <a:bodyPr wrap="none" rtlCol="0">
            <a:spAutoFit/>
          </a:bodyPr>
          <a:lstStyle/>
          <a:p>
            <a:r>
              <a:rPr lang="en-US" sz="1400" dirty="0" smtClean="0"/>
              <a:t>Cluster Management</a:t>
            </a:r>
            <a:endParaRPr lang="en-US" sz="1400" dirty="0"/>
          </a:p>
        </p:txBody>
      </p:sp>
      <p:cxnSp>
        <p:nvCxnSpPr>
          <p:cNvPr id="60" name="Straight Connector 59"/>
          <p:cNvCxnSpPr>
            <a:stCxn id="26" idx="2"/>
          </p:cNvCxnSpPr>
          <p:nvPr/>
        </p:nvCxnSpPr>
        <p:spPr>
          <a:xfrm flipH="1" flipV="1">
            <a:off x="4343401" y="2092381"/>
            <a:ext cx="1" cy="1024324"/>
          </a:xfrm>
          <a:prstGeom prst="line">
            <a:avLst/>
          </a:prstGeom>
          <a:ln w="28575">
            <a:solidFill>
              <a:srgbClr val="339BCC"/>
            </a:solidFill>
            <a:headEnd type="none" w="med" len="med"/>
            <a:tailEnd type="ova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581400" y="1524000"/>
            <a:ext cx="1524000" cy="91440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endParaRPr lang="en-US" dirty="0"/>
          </a:p>
        </p:txBody>
      </p:sp>
      <p:sp>
        <p:nvSpPr>
          <p:cNvPr id="26" name="Rectangle 25"/>
          <p:cNvSpPr/>
          <p:nvPr/>
        </p:nvSpPr>
        <p:spPr>
          <a:xfrm>
            <a:off x="3581400" y="2438400"/>
            <a:ext cx="1524000" cy="678304"/>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Couchbase</a:t>
            </a:r>
          </a:p>
          <a:p>
            <a:pPr algn="ctr"/>
            <a:r>
              <a:rPr lang="en-US" dirty="0" smtClean="0"/>
              <a:t>Client Library</a:t>
            </a:r>
            <a:endParaRPr lang="en-US" dirty="0"/>
          </a:p>
        </p:txBody>
      </p:sp>
      <p:sp>
        <p:nvSpPr>
          <p:cNvPr id="30" name="Rectangle 29"/>
          <p:cNvSpPr/>
          <p:nvPr/>
        </p:nvSpPr>
        <p:spPr>
          <a:xfrm>
            <a:off x="1600200" y="1524000"/>
            <a:ext cx="1524000" cy="1600200"/>
          </a:xfrm>
          <a:prstGeom prst="rect">
            <a:avLst/>
          </a:prstGeom>
          <a:solidFill>
            <a:schemeClr val="bg1">
              <a:lumMod val="65000"/>
              <a:alpha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p>
          <a:p>
            <a:pPr algn="ctr"/>
            <a:endParaRPr lang="en-US" dirty="0"/>
          </a:p>
          <a:p>
            <a:pPr algn="ctr"/>
            <a:endParaRPr lang="en-US" dirty="0"/>
          </a:p>
        </p:txBody>
      </p:sp>
      <p:sp>
        <p:nvSpPr>
          <p:cNvPr id="14" name="TextBox 13"/>
          <p:cNvSpPr txBox="1"/>
          <p:nvPr/>
        </p:nvSpPr>
        <p:spPr>
          <a:xfrm>
            <a:off x="3161161" y="1905000"/>
            <a:ext cx="344039" cy="369332"/>
          </a:xfrm>
          <a:prstGeom prst="rect">
            <a:avLst/>
          </a:prstGeom>
          <a:noFill/>
        </p:spPr>
        <p:txBody>
          <a:bodyPr wrap="none" rtlCol="0">
            <a:spAutoFit/>
          </a:bodyPr>
          <a:lstStyle/>
          <a:p>
            <a:r>
              <a:rPr lang="en-US" dirty="0" smtClean="0"/>
              <a:t>…</a:t>
            </a:r>
            <a:endParaRPr lang="en-US" dirty="0"/>
          </a:p>
        </p:txBody>
      </p:sp>
      <p:sp>
        <p:nvSpPr>
          <p:cNvPr id="40" name="TextBox 39"/>
          <p:cNvSpPr txBox="1"/>
          <p:nvPr/>
        </p:nvSpPr>
        <p:spPr>
          <a:xfrm>
            <a:off x="5218561" y="1905000"/>
            <a:ext cx="344039" cy="369332"/>
          </a:xfrm>
          <a:prstGeom prst="rect">
            <a:avLst/>
          </a:prstGeom>
          <a:noFill/>
        </p:spPr>
        <p:txBody>
          <a:bodyPr wrap="none" rtlCol="0">
            <a:spAutoFit/>
          </a:bodyPr>
          <a:lstStyle/>
          <a:p>
            <a:r>
              <a:rPr lang="en-US" dirty="0" smtClean="0"/>
              <a:t>…</a:t>
            </a:r>
            <a:endParaRPr lang="en-US" dirty="0"/>
          </a:p>
        </p:txBody>
      </p:sp>
      <p:sp>
        <p:nvSpPr>
          <p:cNvPr id="42" name="TextBox 41"/>
          <p:cNvSpPr txBox="1"/>
          <p:nvPr/>
        </p:nvSpPr>
        <p:spPr>
          <a:xfrm>
            <a:off x="685800" y="4995446"/>
            <a:ext cx="1673655" cy="338554"/>
          </a:xfrm>
          <a:prstGeom prst="rect">
            <a:avLst/>
          </a:prstGeom>
          <a:noFill/>
        </p:spPr>
        <p:txBody>
          <a:bodyPr wrap="none" rtlCol="0">
            <a:spAutoFit/>
          </a:bodyPr>
          <a:lstStyle/>
          <a:p>
            <a:r>
              <a:rPr lang="en-US" sz="1600" dirty="0" smtClean="0">
                <a:solidFill>
                  <a:srgbClr val="FFFFFF"/>
                </a:solidFill>
              </a:rPr>
              <a:t>Couchbase Server</a:t>
            </a:r>
            <a:endParaRPr lang="en-US" sz="1600" dirty="0">
              <a:solidFill>
                <a:srgbClr val="FFFFFF"/>
              </a:solidFill>
            </a:endParaRPr>
          </a:p>
        </p:txBody>
      </p:sp>
      <p:sp>
        <p:nvSpPr>
          <p:cNvPr id="44" name="TextBox 43"/>
          <p:cNvSpPr txBox="1"/>
          <p:nvPr/>
        </p:nvSpPr>
        <p:spPr>
          <a:xfrm>
            <a:off x="2669745" y="4995446"/>
            <a:ext cx="1673655" cy="338554"/>
          </a:xfrm>
          <a:prstGeom prst="rect">
            <a:avLst/>
          </a:prstGeom>
          <a:noFill/>
        </p:spPr>
        <p:txBody>
          <a:bodyPr wrap="none" rtlCol="0">
            <a:spAutoFit/>
          </a:bodyPr>
          <a:lstStyle/>
          <a:p>
            <a:r>
              <a:rPr lang="en-US" sz="1600" dirty="0" smtClean="0">
                <a:solidFill>
                  <a:srgbClr val="FFFFFF"/>
                </a:solidFill>
              </a:rPr>
              <a:t>Couchbase Server</a:t>
            </a:r>
            <a:endParaRPr lang="en-US" sz="1600" dirty="0">
              <a:solidFill>
                <a:srgbClr val="FFFFFF"/>
              </a:solidFill>
            </a:endParaRPr>
          </a:p>
        </p:txBody>
      </p:sp>
      <p:sp>
        <p:nvSpPr>
          <p:cNvPr id="46" name="TextBox 45"/>
          <p:cNvSpPr txBox="1"/>
          <p:nvPr/>
        </p:nvSpPr>
        <p:spPr>
          <a:xfrm>
            <a:off x="4574745" y="4995446"/>
            <a:ext cx="1673655" cy="338554"/>
          </a:xfrm>
          <a:prstGeom prst="rect">
            <a:avLst/>
          </a:prstGeom>
          <a:noFill/>
        </p:spPr>
        <p:txBody>
          <a:bodyPr wrap="none" rtlCol="0">
            <a:spAutoFit/>
          </a:bodyPr>
          <a:lstStyle/>
          <a:p>
            <a:r>
              <a:rPr lang="en-US" sz="1600" dirty="0" smtClean="0">
                <a:solidFill>
                  <a:srgbClr val="FFFFFF"/>
                </a:solidFill>
              </a:rPr>
              <a:t>Couchbase Server</a:t>
            </a:r>
            <a:endParaRPr lang="en-US" sz="1600" dirty="0">
              <a:solidFill>
                <a:srgbClr val="FFFFFF"/>
              </a:solidFill>
            </a:endParaRPr>
          </a:p>
        </p:txBody>
      </p:sp>
      <p:sp>
        <p:nvSpPr>
          <p:cNvPr id="47" name="TextBox 46"/>
          <p:cNvSpPr txBox="1"/>
          <p:nvPr/>
        </p:nvSpPr>
        <p:spPr>
          <a:xfrm>
            <a:off x="6479745" y="4995446"/>
            <a:ext cx="1673655" cy="338554"/>
          </a:xfrm>
          <a:prstGeom prst="rect">
            <a:avLst/>
          </a:prstGeom>
          <a:noFill/>
        </p:spPr>
        <p:txBody>
          <a:bodyPr wrap="none" rtlCol="0">
            <a:spAutoFit/>
          </a:bodyPr>
          <a:lstStyle/>
          <a:p>
            <a:r>
              <a:rPr lang="en-US" sz="1600" dirty="0" smtClean="0">
                <a:solidFill>
                  <a:srgbClr val="FFFFFF"/>
                </a:solidFill>
              </a:rPr>
              <a:t>Couchbase Server</a:t>
            </a:r>
            <a:endParaRPr lang="en-US" sz="1600" dirty="0">
              <a:solidFill>
                <a:srgbClr val="FFFFFF"/>
              </a:solidFill>
            </a:endParaRPr>
          </a:p>
        </p:txBody>
      </p:sp>
      <p:grpSp>
        <p:nvGrpSpPr>
          <p:cNvPr id="3" name="Group 2"/>
          <p:cNvGrpSpPr/>
          <p:nvPr/>
        </p:nvGrpSpPr>
        <p:grpSpPr>
          <a:xfrm>
            <a:off x="1066800" y="5334000"/>
            <a:ext cx="5867400" cy="152400"/>
            <a:chOff x="1066800" y="5334000"/>
            <a:chExt cx="5867400" cy="152400"/>
          </a:xfrm>
        </p:grpSpPr>
        <p:cxnSp>
          <p:nvCxnSpPr>
            <p:cNvPr id="22" name="Elbow Connector 21"/>
            <p:cNvCxnSpPr/>
            <p:nvPr/>
          </p:nvCxnSpPr>
          <p:spPr>
            <a:xfrm flipV="1">
              <a:off x="5715000" y="5334000"/>
              <a:ext cx="1219200" cy="152400"/>
            </a:xfrm>
            <a:prstGeom prst="bentConnector3">
              <a:avLst>
                <a:gd name="adj1" fmla="val 99479"/>
              </a:avLst>
            </a:prstGeom>
            <a:ln w="19050">
              <a:solidFill>
                <a:schemeClr val="tx1"/>
              </a:solidFill>
              <a:prstDash val="soli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flipV="1">
              <a:off x="4953000" y="5334000"/>
              <a:ext cx="1219200" cy="152400"/>
            </a:xfrm>
            <a:prstGeom prst="bentConnector3">
              <a:avLst>
                <a:gd name="adj1" fmla="val 99479"/>
              </a:avLst>
            </a:prstGeom>
            <a:ln w="19050">
              <a:solidFill>
                <a:schemeClr val="tx1"/>
              </a:solidFill>
              <a:prstDash val="soli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flipV="1">
              <a:off x="1828800" y="5334000"/>
              <a:ext cx="1219200" cy="152400"/>
            </a:xfrm>
            <a:prstGeom prst="bentConnector3">
              <a:avLst>
                <a:gd name="adj1" fmla="val 99479"/>
              </a:avLst>
            </a:prstGeom>
            <a:ln w="19050">
              <a:solidFill>
                <a:schemeClr val="tx1"/>
              </a:solidFill>
              <a:prstDash val="soli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flipH="1" flipV="1">
              <a:off x="1066800" y="5334000"/>
              <a:ext cx="1219200" cy="152400"/>
            </a:xfrm>
            <a:prstGeom prst="bentConnector3">
              <a:avLst>
                <a:gd name="adj1" fmla="val 99479"/>
              </a:avLst>
            </a:prstGeom>
            <a:ln w="19050">
              <a:solidFill>
                <a:schemeClr val="tx1"/>
              </a:solidFill>
              <a:prstDash val="solid"/>
              <a:headEnd type="non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2053" name="Straight Connector 2052"/>
            <p:cNvCxnSpPr/>
            <p:nvPr/>
          </p:nvCxnSpPr>
          <p:spPr>
            <a:xfrm>
              <a:off x="2286000" y="5486400"/>
              <a:ext cx="2971800" cy="0"/>
            </a:xfrm>
            <a:prstGeom prst="line">
              <a:avLst/>
            </a:prstGeom>
            <a:ln w="19050">
              <a:solidFill>
                <a:schemeClr val="tx1"/>
              </a:solidFill>
              <a:prstDash val="solid"/>
              <a:headEnd type="none" w="med" len="med"/>
              <a:tailEnd type="none"/>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210076" y="5483423"/>
            <a:ext cx="1390124" cy="307777"/>
          </a:xfrm>
          <a:prstGeom prst="rect">
            <a:avLst/>
          </a:prstGeom>
          <a:noFill/>
        </p:spPr>
        <p:txBody>
          <a:bodyPr wrap="none" rtlCol="0">
            <a:spAutoFit/>
          </a:bodyPr>
          <a:lstStyle/>
          <a:p>
            <a:r>
              <a:rPr lang="en-US" sz="1400" dirty="0" smtClean="0"/>
              <a:t>Replication Flow</a:t>
            </a:r>
            <a:endParaRPr lang="en-US" sz="1400" dirty="0"/>
          </a:p>
        </p:txBody>
      </p:sp>
      <p:sp>
        <p:nvSpPr>
          <p:cNvPr id="7" name="TextBox 6"/>
          <p:cNvSpPr txBox="1"/>
          <p:nvPr/>
        </p:nvSpPr>
        <p:spPr>
          <a:xfrm>
            <a:off x="4374655" y="3440026"/>
            <a:ext cx="1172116" cy="369332"/>
          </a:xfrm>
          <a:prstGeom prst="rect">
            <a:avLst/>
          </a:prstGeom>
          <a:noFill/>
        </p:spPr>
        <p:txBody>
          <a:bodyPr wrap="none" rtlCol="0">
            <a:spAutoFit/>
          </a:bodyPr>
          <a:lstStyle/>
          <a:p>
            <a:r>
              <a:rPr lang="en-US" dirty="0" smtClean="0"/>
              <a:t>Data ports</a:t>
            </a:r>
            <a:endParaRPr lang="en-US" dirty="0"/>
          </a:p>
        </p:txBody>
      </p:sp>
    </p:spTree>
    <p:extLst>
      <p:ext uri="{BB962C8B-B14F-4D97-AF65-F5344CB8AC3E}">
        <p14:creationId xmlns:p14="http://schemas.microsoft.com/office/powerpoint/2010/main" val="26238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sz="3600" dirty="0" smtClean="0">
                <a:ea typeface="ＭＳ Ｐゴシック" pitchFamily="34" charset="-128"/>
              </a:rPr>
              <a:t>Hardware</a:t>
            </a:r>
          </a:p>
        </p:txBody>
      </p:sp>
      <p:sp>
        <p:nvSpPr>
          <p:cNvPr id="2" name="Content Placeholder 1"/>
          <p:cNvSpPr>
            <a:spLocks noGrp="1"/>
          </p:cNvSpPr>
          <p:nvPr>
            <p:ph idx="1"/>
          </p:nvPr>
        </p:nvSpPr>
        <p:spPr/>
        <p:txBody>
          <a:bodyPr>
            <a:normAutofit/>
          </a:bodyPr>
          <a:lstStyle/>
          <a:p>
            <a:pPr marL="0" indent="0">
              <a:buNone/>
            </a:pPr>
            <a:r>
              <a:rPr lang="en-US" dirty="0" smtClean="0"/>
              <a:t>   </a:t>
            </a:r>
            <a:endParaRPr lang="en-US" sz="2800" dirty="0" smtClean="0"/>
          </a:p>
        </p:txBody>
      </p:sp>
      <p:sp>
        <p:nvSpPr>
          <p:cNvPr id="4" name="Rectangle 4"/>
          <p:cNvSpPr txBox="1">
            <a:spLocks noChangeArrowheads="1"/>
          </p:cNvSpPr>
          <p:nvPr/>
        </p:nvSpPr>
        <p:spPr>
          <a:xfrm>
            <a:off x="457200" y="1076848"/>
            <a:ext cx="8686799" cy="5602793"/>
          </a:xfrm>
          <a:prstGeom prst="rect">
            <a:avLst/>
          </a:prstGeom>
        </p:spPr>
        <p:txBody>
          <a:bodyPr>
            <a:normAutofit fontScale="85000" lnSpcReduction="20000"/>
          </a:bodyPr>
          <a:lstStyle>
            <a:lvl1pPr marL="342900" indent="-347472" algn="l" defTabSz="914400" rtl="0" eaLnBrk="1" latinLnBrk="0" hangingPunct="1">
              <a:lnSpc>
                <a:spcPct val="100000"/>
              </a:lnSpc>
              <a:spcBef>
                <a:spcPts val="1200"/>
              </a:spcBef>
              <a:buClr>
                <a:schemeClr val="accent1"/>
              </a:buClr>
              <a:buSzPct val="100000"/>
              <a:buFont typeface="Lucida Grande"/>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Designed for commodity hardware</a:t>
            </a:r>
          </a:p>
          <a:p>
            <a:r>
              <a:rPr lang="en-US" dirty="0" smtClean="0"/>
              <a:t>Scale out, not up…more smaller nodes better than less larger ones</a:t>
            </a:r>
          </a:p>
          <a:p>
            <a:r>
              <a:rPr lang="en-US" dirty="0" smtClean="0"/>
              <a:t>Tested and deployed in EC2</a:t>
            </a:r>
          </a:p>
          <a:p>
            <a:r>
              <a:rPr lang="en-US" dirty="0" smtClean="0"/>
              <a:t>Physical hardware offers best performance and efficiency</a:t>
            </a:r>
          </a:p>
          <a:p>
            <a:r>
              <a:rPr lang="en-US" dirty="0" smtClean="0"/>
              <a:t>Certain considerations with using VM’s:</a:t>
            </a:r>
          </a:p>
          <a:p>
            <a:pPr lvl="1"/>
            <a:r>
              <a:rPr lang="en-US" dirty="0" smtClean="0"/>
              <a:t>RAM use inefficient / Disk IO usually not as fast</a:t>
            </a:r>
          </a:p>
          <a:p>
            <a:pPr lvl="1"/>
            <a:r>
              <a:rPr lang="en-US" dirty="0" smtClean="0"/>
              <a:t>Local storage better than shared SAN</a:t>
            </a:r>
          </a:p>
          <a:p>
            <a:pPr lvl="1"/>
            <a:r>
              <a:rPr lang="en-US" dirty="0" smtClean="0"/>
              <a:t>1 Couchbase VM per physical host</a:t>
            </a:r>
          </a:p>
          <a:p>
            <a:pPr lvl="1"/>
            <a:r>
              <a:rPr lang="en-US" dirty="0" smtClean="0"/>
              <a:t>You will generally need more nodes</a:t>
            </a:r>
          </a:p>
          <a:p>
            <a:pPr lvl="1"/>
            <a:r>
              <a:rPr lang="en-US" dirty="0" smtClean="0"/>
              <a:t>Don’t overcommit</a:t>
            </a:r>
          </a:p>
          <a:p>
            <a:pPr lvl="1"/>
            <a:endParaRPr lang="en-US" dirty="0" smtClean="0"/>
          </a:p>
          <a:p>
            <a:pPr lvl="1"/>
            <a:endParaRPr lang="en-US" dirty="0" smtClean="0"/>
          </a:p>
          <a:p>
            <a:r>
              <a:rPr lang="en-US" dirty="0" smtClean="0"/>
              <a:t>“Rule-of-thumb” minimums:</a:t>
            </a:r>
          </a:p>
          <a:p>
            <a:pPr lvl="1"/>
            <a:r>
              <a:rPr lang="en-US" dirty="0" smtClean="0"/>
              <a:t>3 or more nodes</a:t>
            </a:r>
          </a:p>
          <a:p>
            <a:pPr lvl="1"/>
            <a:r>
              <a:rPr lang="en-US" dirty="0" smtClean="0"/>
              <a:t>4GB+ RAM</a:t>
            </a:r>
          </a:p>
          <a:p>
            <a:pPr lvl="1"/>
            <a:r>
              <a:rPr lang="en-US" dirty="0" smtClean="0"/>
              <a:t>4+ CPU Cores</a:t>
            </a:r>
          </a:p>
          <a:p>
            <a:pPr lvl="1"/>
            <a:r>
              <a:rPr lang="en-US" dirty="0" smtClean="0"/>
              <a:t>“best” </a:t>
            </a:r>
            <a:r>
              <a:rPr lang="en-US" b="1" dirty="0" smtClean="0"/>
              <a:t>local</a:t>
            </a:r>
            <a:r>
              <a:rPr lang="en-US" dirty="0" smtClean="0"/>
              <a:t> storage available</a:t>
            </a:r>
          </a:p>
          <a:p>
            <a:pPr lvl="1"/>
            <a:endParaRPr lang="en-US" dirty="0" smtClean="0"/>
          </a:p>
        </p:txBody>
      </p:sp>
    </p:spTree>
    <p:extLst>
      <p:ext uri="{BB962C8B-B14F-4D97-AF65-F5344CB8AC3E}">
        <p14:creationId xmlns:p14="http://schemas.microsoft.com/office/powerpoint/2010/main" val="377741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Amazon/Cloud Considerations</a:t>
            </a:r>
          </a:p>
        </p:txBody>
      </p:sp>
      <p:sp>
        <p:nvSpPr>
          <p:cNvPr id="2" name="Content Placeholder 1"/>
          <p:cNvSpPr>
            <a:spLocks noGrp="1"/>
          </p:cNvSpPr>
          <p:nvPr>
            <p:ph idx="1"/>
          </p:nvPr>
        </p:nvSpPr>
        <p:spPr/>
        <p:txBody>
          <a:bodyPr>
            <a:normAutofit fontScale="92500" lnSpcReduction="20000"/>
          </a:bodyPr>
          <a:lstStyle/>
          <a:p>
            <a:pPr marL="571500" indent="-457200"/>
            <a:r>
              <a:rPr lang="en-US" sz="3200" dirty="0" smtClean="0"/>
              <a:t>Use a EIP/hostname instead of IP:</a:t>
            </a:r>
            <a:endParaRPr lang="en-US" sz="3200" dirty="0"/>
          </a:p>
          <a:p>
            <a:pPr marL="914400" lvl="1" indent="-457200"/>
            <a:r>
              <a:rPr lang="en-US" sz="2800" dirty="0" smtClean="0"/>
              <a:t>Easier connectivity (when using public hostname)</a:t>
            </a:r>
          </a:p>
          <a:p>
            <a:pPr marL="914400" lvl="1" indent="-457200"/>
            <a:r>
              <a:rPr lang="en-US" sz="2800" dirty="0" smtClean="0"/>
              <a:t>Easier restoration/better availability</a:t>
            </a:r>
            <a:endParaRPr lang="en-US" sz="2800" dirty="0"/>
          </a:p>
          <a:p>
            <a:pPr marL="571500" indent="-457200"/>
            <a:r>
              <a:rPr lang="en-US" sz="3200" dirty="0" smtClean="0"/>
              <a:t>RAID-10 EBS for better IO</a:t>
            </a:r>
            <a:endParaRPr lang="en-US" sz="3200" dirty="0"/>
          </a:p>
          <a:p>
            <a:pPr marL="571500" indent="-457200"/>
            <a:r>
              <a:rPr lang="en-US" sz="3200" dirty="0" smtClean="0"/>
              <a:t>XDCR:</a:t>
            </a:r>
          </a:p>
          <a:p>
            <a:pPr marL="914400" lvl="1" indent="-457200"/>
            <a:r>
              <a:rPr lang="en-US" sz="2800" dirty="0" smtClean="0"/>
              <a:t>Must use hostname when crossing regions</a:t>
            </a:r>
          </a:p>
          <a:p>
            <a:pPr marL="914400" lvl="1" indent="-457200"/>
            <a:r>
              <a:rPr lang="en-US" sz="2800" dirty="0" smtClean="0"/>
              <a:t>Utilize Amazon-provided VPN for security</a:t>
            </a:r>
          </a:p>
          <a:p>
            <a:pPr marL="571500" indent="-457200"/>
            <a:endParaRPr lang="en-US" sz="3200" dirty="0" smtClean="0"/>
          </a:p>
          <a:p>
            <a:pPr marL="571500" indent="-457200"/>
            <a:r>
              <a:rPr lang="en-US" sz="3200" dirty="0" smtClean="0"/>
              <a:t>You will need more nodes in general</a:t>
            </a:r>
          </a:p>
        </p:txBody>
      </p:sp>
    </p:spTree>
    <p:extLst>
      <p:ext uri="{BB962C8B-B14F-4D97-AF65-F5344CB8AC3E}">
        <p14:creationId xmlns:p14="http://schemas.microsoft.com/office/powerpoint/2010/main" val="315219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p:txBody>
          <a:bodyPr>
            <a:normAutofit/>
          </a:bodyPr>
          <a:lstStyle/>
          <a:p>
            <a:r>
              <a:rPr lang="en-US" dirty="0" smtClean="0">
                <a:ea typeface="ＭＳ Ｐゴシック" pitchFamily="34" charset="-128"/>
              </a:rPr>
              <a:t>Amazon Specifically…</a:t>
            </a:r>
          </a:p>
        </p:txBody>
      </p:sp>
      <p:sp>
        <p:nvSpPr>
          <p:cNvPr id="2" name="Content Placeholder 1"/>
          <p:cNvSpPr>
            <a:spLocks noGrp="1"/>
          </p:cNvSpPr>
          <p:nvPr>
            <p:ph idx="1"/>
          </p:nvPr>
        </p:nvSpPr>
        <p:spPr/>
        <p:txBody>
          <a:bodyPr>
            <a:noAutofit/>
          </a:bodyPr>
          <a:lstStyle/>
          <a:p>
            <a:pPr marL="571500" indent="-457200"/>
            <a:r>
              <a:rPr lang="en-US" sz="2800" dirty="0" smtClean="0"/>
              <a:t>Disk Choice:</a:t>
            </a:r>
          </a:p>
          <a:p>
            <a:pPr marL="914400" lvl="1" indent="-457200"/>
            <a:r>
              <a:rPr lang="en-US" sz="2400" dirty="0" smtClean="0"/>
              <a:t>Ephemeral is okay</a:t>
            </a:r>
          </a:p>
          <a:p>
            <a:pPr marL="914400" lvl="1" indent="-457200"/>
            <a:r>
              <a:rPr lang="en-US" sz="2400" dirty="0" smtClean="0"/>
              <a:t>Single EBS not great, use LVM/RAID</a:t>
            </a:r>
          </a:p>
          <a:p>
            <a:pPr marL="914400" lvl="1" indent="-457200"/>
            <a:r>
              <a:rPr lang="en-US" sz="2400" dirty="0" smtClean="0"/>
              <a:t>SSD instances available</a:t>
            </a:r>
            <a:endParaRPr lang="en-US" sz="2800" dirty="0"/>
          </a:p>
          <a:p>
            <a:pPr marL="571500" indent="-457200"/>
            <a:r>
              <a:rPr lang="en-US" sz="2800" dirty="0" smtClean="0"/>
              <a:t>Put views/indexes on ephemeral, main data on EBS or both on SSD</a:t>
            </a:r>
            <a:endParaRPr lang="en-US" sz="2800" dirty="0"/>
          </a:p>
          <a:p>
            <a:pPr marL="571500" indent="-457200"/>
            <a:r>
              <a:rPr lang="en-US" sz="2800" dirty="0" smtClean="0"/>
              <a:t>Backups can use EBS snapshots (or </a:t>
            </a:r>
            <a:r>
              <a:rPr lang="en-US" sz="2800" dirty="0" err="1" smtClean="0"/>
              <a:t>cbbackup</a:t>
            </a:r>
            <a:r>
              <a:rPr lang="en-US" sz="2800" dirty="0" smtClean="0"/>
              <a:t>)</a:t>
            </a:r>
          </a:p>
          <a:p>
            <a:pPr marL="571500" indent="-457200"/>
            <a:r>
              <a:rPr lang="en-US" sz="2800" dirty="0" smtClean="0"/>
              <a:t>Deploy across AZ’s (“zone awareness” </a:t>
            </a:r>
            <a:r>
              <a:rPr lang="en-US" sz="2800" smtClean="0"/>
              <a:t>coming in 2.5)</a:t>
            </a:r>
            <a:endParaRPr lang="en-US" sz="2800" dirty="0" smtClean="0"/>
          </a:p>
        </p:txBody>
      </p:sp>
    </p:spTree>
    <p:extLst>
      <p:ext uri="{BB962C8B-B14F-4D97-AF65-F5344CB8AC3E}">
        <p14:creationId xmlns:p14="http://schemas.microsoft.com/office/powerpoint/2010/main" val="991931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normAutofit/>
          </a:bodyPr>
          <a:lstStyle/>
          <a:p>
            <a:r>
              <a:rPr lang="en-US" dirty="0" smtClean="0">
                <a:ea typeface="ＭＳ Ｐゴシック" pitchFamily="34" charset="-128"/>
              </a:rPr>
              <a:t>Setup: Server-side</a:t>
            </a:r>
          </a:p>
        </p:txBody>
      </p:sp>
      <p:sp>
        <p:nvSpPr>
          <p:cNvPr id="3" name="Text Placeholder 2"/>
          <p:cNvSpPr>
            <a:spLocks noGrp="1"/>
          </p:cNvSpPr>
          <p:nvPr>
            <p:ph idx="1"/>
          </p:nvPr>
        </p:nvSpPr>
        <p:spPr/>
        <p:txBody>
          <a:bodyPr/>
          <a:lstStyle/>
          <a:p>
            <a:pPr marL="0" indent="0">
              <a:buFont typeface="Arial" pitchFamily="34" charset="0"/>
              <a:buNone/>
            </a:pPr>
            <a:r>
              <a:rPr lang="en-US" dirty="0" smtClean="0"/>
              <a:t>Not many configuration parameters to worry about! </a:t>
            </a:r>
          </a:p>
          <a:p>
            <a:pPr marL="0" indent="0">
              <a:buFont typeface="Arial" pitchFamily="34" charset="0"/>
              <a:buNone/>
            </a:pPr>
            <a:endParaRPr lang="en-US" dirty="0"/>
          </a:p>
          <a:p>
            <a:pPr marL="0" indent="0">
              <a:buFont typeface="Arial" pitchFamily="34" charset="0"/>
              <a:buNone/>
            </a:pPr>
            <a:r>
              <a:rPr lang="en-US" dirty="0" smtClean="0"/>
              <a:t>A few best practices to be aware of:</a:t>
            </a:r>
          </a:p>
          <a:p>
            <a:pPr indent="-342900"/>
            <a:r>
              <a:rPr lang="en-US" dirty="0" smtClean="0"/>
              <a:t>Use 3 or more nodes</a:t>
            </a:r>
            <a:r>
              <a:rPr lang="en-US" dirty="0"/>
              <a:t> </a:t>
            </a:r>
            <a:r>
              <a:rPr lang="en-US" dirty="0" smtClean="0"/>
              <a:t>and turn on </a:t>
            </a:r>
            <a:r>
              <a:rPr lang="en-US" dirty="0" err="1" smtClean="0"/>
              <a:t>autofailover</a:t>
            </a:r>
            <a:endParaRPr lang="en-US" dirty="0" smtClean="0"/>
          </a:p>
          <a:p>
            <a:pPr indent="-342900"/>
            <a:r>
              <a:rPr lang="en-US" dirty="0" smtClean="0"/>
              <a:t>Separate install, data and index paths across devices</a:t>
            </a:r>
          </a:p>
          <a:p>
            <a:pPr indent="-342900"/>
            <a:r>
              <a:rPr lang="en-US" dirty="0" smtClean="0"/>
              <a:t>Over-</a:t>
            </a:r>
            <a:r>
              <a:rPr lang="en-US" smtClean="0"/>
              <a:t>provision RAM and </a:t>
            </a:r>
            <a:r>
              <a:rPr lang="en-US" dirty="0" smtClean="0"/>
              <a:t>grow into it</a:t>
            </a:r>
            <a:endParaRPr lang="en-US" dirty="0"/>
          </a:p>
          <a:p>
            <a:pPr marL="0" indent="0">
              <a:buNone/>
            </a:pPr>
            <a:endParaRPr lang="en-US" dirty="0"/>
          </a:p>
        </p:txBody>
      </p:sp>
      <p:sp>
        <p:nvSpPr>
          <p:cNvPr id="4" name="Content Placeholder 1"/>
          <p:cNvSpPr txBox="1">
            <a:spLocks/>
          </p:cNvSpPr>
          <p:nvPr/>
        </p:nvSpPr>
        <p:spPr>
          <a:xfrm>
            <a:off x="104480" y="987636"/>
            <a:ext cx="89916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smtClean="0"/>
          </a:p>
        </p:txBody>
      </p:sp>
    </p:spTree>
    <p:extLst>
      <p:ext uri="{BB962C8B-B14F-4D97-AF65-F5344CB8AC3E}">
        <p14:creationId xmlns:p14="http://schemas.microsoft.com/office/powerpoint/2010/main" val="22827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ouchbase Theme 2013_new">
  <a:themeElements>
    <a:clrScheme name="Custom 2">
      <a:dk1>
        <a:srgbClr val="3F3F3F"/>
      </a:dk1>
      <a:lt1>
        <a:sysClr val="window" lastClr="FFFFFF"/>
      </a:lt1>
      <a:dk2>
        <a:srgbClr val="404040"/>
      </a:dk2>
      <a:lt2>
        <a:srgbClr val="F2F2F2"/>
      </a:lt2>
      <a:accent1>
        <a:srgbClr val="186A93"/>
      </a:accent1>
      <a:accent2>
        <a:srgbClr val="28B2CB"/>
      </a:accent2>
      <a:accent3>
        <a:srgbClr val="186827"/>
      </a:accent3>
      <a:accent4>
        <a:srgbClr val="71B400"/>
      </a:accent4>
      <a:accent5>
        <a:srgbClr val="DEBF08"/>
      </a:accent5>
      <a:accent6>
        <a:srgbClr val="B59C07"/>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7E9B"/>
        </a:solidFill>
        <a:ln w="285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80000"/>
          </a:lnSpc>
          <a:defRPr sz="1400" b="1" dirty="0">
            <a:solidFill>
              <a:schemeClr val="bg1"/>
            </a:solidFill>
          </a:defRPr>
        </a:defPPr>
      </a:lstStyle>
    </a:spDef>
  </a:objectDefaults>
  <a:extraClrSchemeLst/>
</a:theme>
</file>

<file path=ppt/theme/theme2.xml><?xml version="1.0" encoding="utf-8"?>
<a:theme xmlns:a="http://schemas.openxmlformats.org/drawingml/2006/main" name="Couchbase clean template">
  <a:themeElements>
    <a:clrScheme name="Couchbase">
      <a:dk1>
        <a:srgbClr val="3F3F3F"/>
      </a:dk1>
      <a:lt1>
        <a:sysClr val="window" lastClr="FFFFFF"/>
      </a:lt1>
      <a:dk2>
        <a:srgbClr val="404040"/>
      </a:dk2>
      <a:lt2>
        <a:srgbClr val="F2F2F2"/>
      </a:lt2>
      <a:accent1>
        <a:srgbClr val="2D7E9B"/>
      </a:accent1>
      <a:accent2>
        <a:srgbClr val="225F74"/>
      </a:accent2>
      <a:accent3>
        <a:srgbClr val="6B9B20"/>
      </a:accent3>
      <a:accent4>
        <a:srgbClr val="476515"/>
      </a:accent4>
      <a:accent5>
        <a:srgbClr val="DEBF08"/>
      </a:accent5>
      <a:accent6>
        <a:srgbClr val="B59C07"/>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7E9B"/>
        </a:solidFill>
        <a:ln w="285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80000"/>
          </a:lnSpc>
          <a:defRPr sz="1400" b="1" dirty="0">
            <a:solidFill>
              <a:schemeClr val="bg1"/>
            </a:solidFill>
          </a:defRPr>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15359</TotalTime>
  <Words>2438</Words>
  <Application>Microsoft Macintosh PowerPoint</Application>
  <PresentationFormat>On-screen Show (4:3)</PresentationFormat>
  <Paragraphs>379</Paragraphs>
  <Slides>31</Slides>
  <Notes>27</Notes>
  <HiddenSlides>2</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Couchbase Theme 2013_new</vt:lpstr>
      <vt:lpstr>Couchbase clean template</vt:lpstr>
      <vt:lpstr>Couchbase Server in Production</vt:lpstr>
      <vt:lpstr>Agenda</vt:lpstr>
      <vt:lpstr>Deploy</vt:lpstr>
      <vt:lpstr>Typical Couchbase production environment</vt:lpstr>
      <vt:lpstr>Couchbase deployment</vt:lpstr>
      <vt:lpstr>Hardware</vt:lpstr>
      <vt:lpstr>Amazon/Cloud Considerations</vt:lpstr>
      <vt:lpstr>Amazon Specifically…</vt:lpstr>
      <vt:lpstr>Setup: Server-side</vt:lpstr>
      <vt:lpstr>Setup: Client-side</vt:lpstr>
      <vt:lpstr>Operate/Maintain</vt:lpstr>
      <vt:lpstr>Automatic Management/Maintenance</vt:lpstr>
      <vt:lpstr>Cache Management</vt:lpstr>
      <vt:lpstr>View/Index Updates</vt:lpstr>
      <vt:lpstr>Disk compaction</vt:lpstr>
      <vt:lpstr>Disk compaction</vt:lpstr>
      <vt:lpstr>Tuning Compaction</vt:lpstr>
      <vt:lpstr>Manual Management/Maintenance</vt:lpstr>
      <vt:lpstr>Scaling</vt:lpstr>
      <vt:lpstr>What to Monitor</vt:lpstr>
      <vt:lpstr>PowerPoint Presentation</vt:lpstr>
      <vt:lpstr>Couchbase + Cisco + Solarflare</vt:lpstr>
      <vt:lpstr>Upgrade</vt:lpstr>
      <vt:lpstr>Planned Maintenance</vt:lpstr>
      <vt:lpstr>Failures Happen!</vt:lpstr>
      <vt:lpstr>Easy to Manage failures with Couchbase</vt:lpstr>
      <vt:lpstr>Fail Over Node</vt:lpstr>
      <vt:lpstr>Backup</vt:lpstr>
      <vt:lpstr>Restore</vt:lpstr>
      <vt:lpstr>Want more?</vt:lpstr>
      <vt:lpstr>Thank you  Couchbase  NoSQL Document Database  perry@couchbase.com @couchbase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Phillips</dc:creator>
  <cp:lastModifiedBy>Perry Krug</cp:lastModifiedBy>
  <cp:revision>701</cp:revision>
  <dcterms:created xsi:type="dcterms:W3CDTF">2011-01-28T21:17:13Z</dcterms:created>
  <dcterms:modified xsi:type="dcterms:W3CDTF">2014-02-04T12:19:23Z</dcterms:modified>
</cp:coreProperties>
</file>