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325" r:id="rId4"/>
    <p:sldId id="258" r:id="rId5"/>
    <p:sldId id="268" r:id="rId6"/>
    <p:sldId id="259" r:id="rId7"/>
    <p:sldId id="260" r:id="rId8"/>
    <p:sldId id="305" r:id="rId9"/>
    <p:sldId id="261" r:id="rId10"/>
    <p:sldId id="262" r:id="rId11"/>
    <p:sldId id="263" r:id="rId12"/>
    <p:sldId id="269" r:id="rId13"/>
    <p:sldId id="270" r:id="rId14"/>
    <p:sldId id="271" r:id="rId15"/>
    <p:sldId id="272" r:id="rId16"/>
    <p:sldId id="273" r:id="rId17"/>
    <p:sldId id="277" r:id="rId18"/>
    <p:sldId id="275" r:id="rId19"/>
    <p:sldId id="278" r:id="rId20"/>
    <p:sldId id="274" r:id="rId21"/>
    <p:sldId id="304" r:id="rId22"/>
    <p:sldId id="276" r:id="rId23"/>
    <p:sldId id="313" r:id="rId24"/>
    <p:sldId id="308" r:id="rId25"/>
    <p:sldId id="296" r:id="rId26"/>
    <p:sldId id="302" r:id="rId27"/>
    <p:sldId id="311" r:id="rId28"/>
    <p:sldId id="314" r:id="rId29"/>
    <p:sldId id="315" r:id="rId30"/>
    <p:sldId id="312" r:id="rId31"/>
    <p:sldId id="316" r:id="rId32"/>
    <p:sldId id="317" r:id="rId33"/>
    <p:sldId id="279" r:id="rId34"/>
    <p:sldId id="306" r:id="rId35"/>
    <p:sldId id="324" r:id="rId36"/>
    <p:sldId id="318" r:id="rId37"/>
    <p:sldId id="319" r:id="rId38"/>
    <p:sldId id="320" r:id="rId39"/>
    <p:sldId id="280" r:id="rId40"/>
    <p:sldId id="281" r:id="rId41"/>
    <p:sldId id="321" r:id="rId42"/>
    <p:sldId id="322" r:id="rId43"/>
    <p:sldId id="283" r:id="rId44"/>
    <p:sldId id="323" r:id="rId45"/>
    <p:sldId id="284" r:id="rId46"/>
    <p:sldId id="285" r:id="rId47"/>
    <p:sldId id="286" r:id="rId48"/>
    <p:sldId id="288" r:id="rId49"/>
    <p:sldId id="297" r:id="rId50"/>
    <p:sldId id="298" r:id="rId51"/>
    <p:sldId id="299" r:id="rId52"/>
    <p:sldId id="310" r:id="rId53"/>
    <p:sldId id="300" r:id="rId54"/>
    <p:sldId id="301" r:id="rId55"/>
  </p:sldIdLst>
  <p:sldSz cx="9144000" cy="6858000" type="screen4x3"/>
  <p:notesSz cx="9296400" cy="7010400"/>
  <p:defaultText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57" autoAdjust="0"/>
  </p:normalViewPr>
  <p:slideViewPr>
    <p:cSldViewPr snapToGrid="0" snapToObjects="1">
      <p:cViewPr varScale="1">
        <p:scale>
          <a:sx n="146" d="100"/>
          <a:sy n="146" d="100"/>
        </p:scale>
        <p:origin x="-1944" y="-104"/>
      </p:cViewPr>
      <p:guideLst>
        <p:guide orient="horz" pos="2160"/>
        <p:guide pos="2880"/>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52DDAF5F-D19C-2F46-BCB1-1FF4362D381C}" type="datetimeFigureOut">
              <a:rPr lang="en-US" smtClean="0"/>
              <a:t>11/09/2013</a:t>
            </a:fld>
            <a:endParaRPr lang="en-GB"/>
          </a:p>
        </p:txBody>
      </p:sp>
      <p:sp>
        <p:nvSpPr>
          <p:cNvPr id="4" name="Footer Placeholder 3"/>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265738" y="6657975"/>
            <a:ext cx="4029075" cy="350838"/>
          </a:xfrm>
          <a:prstGeom prst="rect">
            <a:avLst/>
          </a:prstGeom>
        </p:spPr>
        <p:txBody>
          <a:bodyPr vert="horz" lIns="91440" tIns="45720" rIns="91440" bIns="45720" rtlCol="0" anchor="b"/>
          <a:lstStyle>
            <a:lvl1pPr algn="r">
              <a:defRPr sz="1200"/>
            </a:lvl1pPr>
          </a:lstStyle>
          <a:p>
            <a:fld id="{CCC7910C-79FA-C646-8B31-DCA8DD080CC7}" type="slidenum">
              <a:rPr lang="en-GB" smtClean="0"/>
              <a:t>‹#›</a:t>
            </a:fld>
            <a:endParaRPr lang="en-GB"/>
          </a:p>
        </p:txBody>
      </p:sp>
    </p:spTree>
    <p:extLst>
      <p:ext uri="{BB962C8B-B14F-4D97-AF65-F5344CB8AC3E}">
        <p14:creationId xmlns:p14="http://schemas.microsoft.com/office/powerpoint/2010/main" val="2458208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20CEB0FA-ACBE-A340-B01F-4CFED6FE943C}" type="datetimeFigureOut">
              <a:rPr lang="en-US" smtClean="0"/>
              <a:t>11/09/2013</a:t>
            </a:fld>
            <a:endParaRPr lang="en-GB"/>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30275" y="3330575"/>
            <a:ext cx="7435850" cy="3154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657975"/>
            <a:ext cx="4029075" cy="35083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265738" y="6657975"/>
            <a:ext cx="4029075" cy="350838"/>
          </a:xfrm>
          <a:prstGeom prst="rect">
            <a:avLst/>
          </a:prstGeom>
        </p:spPr>
        <p:txBody>
          <a:bodyPr vert="horz" lIns="91440" tIns="45720" rIns="91440" bIns="45720" rtlCol="0" anchor="b"/>
          <a:lstStyle>
            <a:lvl1pPr algn="r">
              <a:defRPr sz="1200"/>
            </a:lvl1pPr>
          </a:lstStyle>
          <a:p>
            <a:fld id="{45ADADD4-4640-3F4B-8854-59A3B99C61C9}" type="slidenum">
              <a:rPr lang="en-GB" smtClean="0"/>
              <a:t>‹#›</a:t>
            </a:fld>
            <a:endParaRPr lang="en-GB"/>
          </a:p>
        </p:txBody>
      </p:sp>
    </p:spTree>
    <p:extLst>
      <p:ext uri="{BB962C8B-B14F-4D97-AF65-F5344CB8AC3E}">
        <p14:creationId xmlns:p14="http://schemas.microsoft.com/office/powerpoint/2010/main" val="3809542920"/>
      </p:ext>
    </p:extLst>
  </p:cSld>
  <p:clrMap bg1="lt1" tx1="dk1" bg2="lt2" tx2="dk2" accent1="accent1" accent2="accent2" accent3="accent3" accent4="accent4" accent5="accent5" accent6="accent6" hlink="hlink" folHlink="folHlink"/>
  <p:notesStyle>
    <a:lvl1pPr marL="0" algn="l" defTabSz="457177" rtl="0" eaLnBrk="1" latinLnBrk="0" hangingPunct="1">
      <a:defRPr sz="1200" kern="1200">
        <a:solidFill>
          <a:schemeClr val="tx1"/>
        </a:solidFill>
        <a:latin typeface="+mn-lt"/>
        <a:ea typeface="+mn-ea"/>
        <a:cs typeface="+mn-cs"/>
      </a:defRPr>
    </a:lvl1pPr>
    <a:lvl2pPr marL="457177" algn="l" defTabSz="457177" rtl="0" eaLnBrk="1" latinLnBrk="0" hangingPunct="1">
      <a:defRPr sz="1200" kern="1200">
        <a:solidFill>
          <a:schemeClr val="tx1"/>
        </a:solidFill>
        <a:latin typeface="+mn-lt"/>
        <a:ea typeface="+mn-ea"/>
        <a:cs typeface="+mn-cs"/>
      </a:defRPr>
    </a:lvl2pPr>
    <a:lvl3pPr marL="914353" algn="l" defTabSz="457177" rtl="0" eaLnBrk="1" latinLnBrk="0" hangingPunct="1">
      <a:defRPr sz="1200" kern="1200">
        <a:solidFill>
          <a:schemeClr val="tx1"/>
        </a:solidFill>
        <a:latin typeface="+mn-lt"/>
        <a:ea typeface="+mn-ea"/>
        <a:cs typeface="+mn-cs"/>
      </a:defRPr>
    </a:lvl3pPr>
    <a:lvl4pPr marL="1371530" algn="l" defTabSz="457177" rtl="0" eaLnBrk="1" latinLnBrk="0" hangingPunct="1">
      <a:defRPr sz="1200" kern="1200">
        <a:solidFill>
          <a:schemeClr val="tx1"/>
        </a:solidFill>
        <a:latin typeface="+mn-lt"/>
        <a:ea typeface="+mn-ea"/>
        <a:cs typeface="+mn-cs"/>
      </a:defRPr>
    </a:lvl4pPr>
    <a:lvl5pPr marL="1828706" algn="l" defTabSz="457177" rtl="0" eaLnBrk="1" latinLnBrk="0" hangingPunct="1">
      <a:defRPr sz="1200" kern="1200">
        <a:solidFill>
          <a:schemeClr val="tx1"/>
        </a:solidFill>
        <a:latin typeface="+mn-lt"/>
        <a:ea typeface="+mn-ea"/>
        <a:cs typeface="+mn-cs"/>
      </a:defRPr>
    </a:lvl5pPr>
    <a:lvl6pPr marL="2285883" algn="l" defTabSz="457177" rtl="0" eaLnBrk="1" latinLnBrk="0" hangingPunct="1">
      <a:defRPr sz="1200" kern="1200">
        <a:solidFill>
          <a:schemeClr val="tx1"/>
        </a:solidFill>
        <a:latin typeface="+mn-lt"/>
        <a:ea typeface="+mn-ea"/>
        <a:cs typeface="+mn-cs"/>
      </a:defRPr>
    </a:lvl6pPr>
    <a:lvl7pPr marL="2743060" algn="l" defTabSz="457177" rtl="0" eaLnBrk="1" latinLnBrk="0" hangingPunct="1">
      <a:defRPr sz="1200" kern="1200">
        <a:solidFill>
          <a:schemeClr val="tx1"/>
        </a:solidFill>
        <a:latin typeface="+mn-lt"/>
        <a:ea typeface="+mn-ea"/>
        <a:cs typeface="+mn-cs"/>
      </a:defRPr>
    </a:lvl7pPr>
    <a:lvl8pPr marL="3200236" algn="l" defTabSz="457177" rtl="0" eaLnBrk="1" latinLnBrk="0" hangingPunct="1">
      <a:defRPr sz="1200" kern="1200">
        <a:solidFill>
          <a:schemeClr val="tx1"/>
        </a:solidFill>
        <a:latin typeface="+mn-lt"/>
        <a:ea typeface="+mn-ea"/>
        <a:cs typeface="+mn-cs"/>
      </a:defRPr>
    </a:lvl8pPr>
    <a:lvl9pPr marL="3657413"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Lead of UK</a:t>
            </a:r>
            <a:r>
              <a:rPr lang="en-GB" baseline="0" dirty="0" smtClean="0"/>
              <a:t> Development and proud to have been a key </a:t>
            </a:r>
            <a:r>
              <a:rPr lang="en-GB" dirty="0" smtClean="0"/>
              <a:t>part of the team, Bootstrapped</a:t>
            </a:r>
            <a:r>
              <a:rPr lang="en-GB" baseline="0" dirty="0" smtClean="0"/>
              <a:t> the worlds first, award winning Social </a:t>
            </a:r>
            <a:r>
              <a:rPr lang="en-GB" baseline="0" smtClean="0"/>
              <a:t>Gambling </a:t>
            </a:r>
            <a:r>
              <a:rPr lang="en-GB" baseline="0" smtClean="0"/>
              <a:t>website.</a:t>
            </a:r>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79922F5-C0F3-4004-A3F8-B5C12F85E978}" type="slidenum">
              <a:rPr lang="en-US" smtClean="0"/>
              <a:t>3</a:t>
            </a:fld>
            <a:endParaRPr lang="en-US"/>
          </a:p>
        </p:txBody>
      </p:sp>
    </p:spTree>
    <p:extLst>
      <p:ext uri="{BB962C8B-B14F-4D97-AF65-F5344CB8AC3E}">
        <p14:creationId xmlns:p14="http://schemas.microsoft.com/office/powerpoint/2010/main" val="2628255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most difficult</a:t>
            </a:r>
            <a:r>
              <a:rPr lang="en-GB" baseline="0" dirty="0" smtClean="0"/>
              <a:t> part for most people coming from Relational DBs to Non-</a:t>
            </a:r>
            <a:r>
              <a:rPr lang="en-GB" baseline="0" dirty="0" err="1" smtClean="0"/>
              <a:t>Rel</a:t>
            </a:r>
            <a:r>
              <a:rPr lang="en-GB" baseline="0" dirty="0" smtClean="0"/>
              <a:t> </a:t>
            </a:r>
            <a:r>
              <a:rPr lang="en-GB" baseline="0" dirty="0" err="1" smtClean="0"/>
              <a:t>DBs.</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12</a:t>
            </a:fld>
            <a:endParaRPr lang="en-GB"/>
          </a:p>
        </p:txBody>
      </p:sp>
    </p:spTree>
    <p:extLst>
      <p:ext uri="{BB962C8B-B14F-4D97-AF65-F5344CB8AC3E}">
        <p14:creationId xmlns:p14="http://schemas.microsoft.com/office/powerpoint/2010/main" val="161719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13</a:t>
            </a:fld>
            <a:endParaRPr lang="en-GB"/>
          </a:p>
        </p:txBody>
      </p:sp>
    </p:spTree>
    <p:extLst>
      <p:ext uri="{BB962C8B-B14F-4D97-AF65-F5344CB8AC3E}">
        <p14:creationId xmlns:p14="http://schemas.microsoft.com/office/powerpoint/2010/main" val="77030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Instead of</a:t>
            </a:r>
            <a:r>
              <a:rPr lang="en-GB" sz="1200" kern="1200" baseline="0" dirty="0" smtClean="0">
                <a:solidFill>
                  <a:schemeClr val="tx1"/>
                </a:solidFill>
                <a:latin typeface="+mn-lt"/>
                <a:ea typeface="+mn-ea"/>
                <a:cs typeface="+mn-cs"/>
              </a:rPr>
              <a:t> having to split or Normalise complex in-memory data structures down into multiple tables,</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JSON allows you to serialize these objects including nested complex data structures without normalization in a single document</a:t>
            </a:r>
            <a:endParaRPr lang="en-GB" dirty="0" smtClean="0"/>
          </a:p>
        </p:txBody>
      </p:sp>
      <p:sp>
        <p:nvSpPr>
          <p:cNvPr id="4" name="Slide Number Placeholder 3"/>
          <p:cNvSpPr>
            <a:spLocks noGrp="1"/>
          </p:cNvSpPr>
          <p:nvPr>
            <p:ph type="sldNum" sz="quarter" idx="10"/>
          </p:nvPr>
        </p:nvSpPr>
        <p:spPr/>
        <p:txBody>
          <a:bodyPr/>
          <a:lstStyle/>
          <a:p>
            <a:fld id="{45ADADD4-4640-3F4B-8854-59A3B99C61C9}" type="slidenum">
              <a:rPr lang="en-GB" smtClean="0"/>
              <a:t>14</a:t>
            </a:fld>
            <a:endParaRPr lang="en-GB"/>
          </a:p>
        </p:txBody>
      </p:sp>
    </p:spTree>
    <p:extLst>
      <p:ext uri="{BB962C8B-B14F-4D97-AF65-F5344CB8AC3E}">
        <p14:creationId xmlns:p14="http://schemas.microsoft.com/office/powerpoint/2010/main" val="278984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password / authentication model to write, as it’s all</a:t>
            </a:r>
            <a:r>
              <a:rPr lang="en-GB" baseline="0" dirty="0" smtClean="0"/>
              <a:t> just </a:t>
            </a:r>
            <a:r>
              <a:rPr lang="en-GB" baseline="0" dirty="0" err="1" smtClean="0"/>
              <a:t>Auth</a:t>
            </a:r>
            <a:r>
              <a:rPr lang="en-GB" baseline="0" dirty="0" smtClean="0"/>
              <a:t> with Twitter.</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18</a:t>
            </a:fld>
            <a:endParaRPr lang="en-GB"/>
          </a:p>
        </p:txBody>
      </p:sp>
    </p:spTree>
    <p:extLst>
      <p:ext uri="{BB962C8B-B14F-4D97-AF65-F5344CB8AC3E}">
        <p14:creationId xmlns:p14="http://schemas.microsoft.com/office/powerpoint/2010/main" val="261585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explicitly</a:t>
            </a:r>
            <a:r>
              <a:rPr lang="en-GB" baseline="0" dirty="0" smtClean="0"/>
              <a:t> state the type of document as we have multiple types of documents in 1 bucket. i.e. – Users and Vine Videos</a:t>
            </a:r>
          </a:p>
          <a:p>
            <a:endParaRPr lang="en-GB" baseline="0" dirty="0" smtClean="0"/>
          </a:p>
          <a:p>
            <a:r>
              <a:rPr lang="en-GB" baseline="0" dirty="0" smtClean="0"/>
              <a:t>A bucket is just a logical namespace for our data and we can have data of all different kinds in there.  We could have user documents, video documents, beer documents or Brewery docs.</a:t>
            </a:r>
          </a:p>
          <a:p>
            <a:endParaRPr lang="en-GB" baseline="0" dirty="0" smtClean="0"/>
          </a:p>
          <a:p>
            <a:r>
              <a:rPr lang="en-GB" dirty="0" smtClean="0"/>
              <a:t>To split these</a:t>
            </a:r>
            <a:r>
              <a:rPr lang="en-GB" baseline="0" dirty="0" smtClean="0"/>
              <a:t> documents up, we give them a ‘type’ which makes it much simpler when it comes to structuring our data at </a:t>
            </a:r>
            <a:r>
              <a:rPr lang="en-GB" baseline="0" dirty="0" err="1" smtClean="0"/>
              <a:t>Querytime</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19</a:t>
            </a:fld>
            <a:endParaRPr lang="en-GB"/>
          </a:p>
        </p:txBody>
      </p:sp>
    </p:spTree>
    <p:extLst>
      <p:ext uri="{BB962C8B-B14F-4D97-AF65-F5344CB8AC3E}">
        <p14:creationId xmlns:p14="http://schemas.microsoft.com/office/powerpoint/2010/main" val="3284161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Extract_Video_URL</a:t>
            </a:r>
            <a:r>
              <a:rPr lang="en-GB" baseline="0" dirty="0" smtClean="0"/>
              <a:t> is our cheeky script that takes the user’s entered Vine URL and strips the Video URI from the SRC.  It does this as a save </a:t>
            </a:r>
            <a:r>
              <a:rPr lang="en-GB" baseline="0" dirty="0" err="1" smtClean="0"/>
              <a:t>callback</a:t>
            </a:r>
            <a:r>
              <a:rPr lang="en-GB" baseline="0" dirty="0" smtClean="0"/>
              <a:t> when a Vine is created.</a:t>
            </a:r>
          </a:p>
        </p:txBody>
      </p:sp>
      <p:sp>
        <p:nvSpPr>
          <p:cNvPr id="4" name="Slide Number Placeholder 3"/>
          <p:cNvSpPr>
            <a:spLocks noGrp="1"/>
          </p:cNvSpPr>
          <p:nvPr>
            <p:ph type="sldNum" sz="quarter" idx="10"/>
          </p:nvPr>
        </p:nvSpPr>
        <p:spPr/>
        <p:txBody>
          <a:bodyPr/>
          <a:lstStyle/>
          <a:p>
            <a:fld id="{45ADADD4-4640-3F4B-8854-59A3B99C61C9}" type="slidenum">
              <a:rPr lang="en-GB" smtClean="0"/>
              <a:t>20</a:t>
            </a:fld>
            <a:endParaRPr lang="en-GB"/>
          </a:p>
        </p:txBody>
      </p:sp>
    </p:spTree>
    <p:extLst>
      <p:ext uri="{BB962C8B-B14F-4D97-AF65-F5344CB8AC3E}">
        <p14:creationId xmlns:p14="http://schemas.microsoft.com/office/powerpoint/2010/main" val="2441704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 relational world, we would have to consult our </a:t>
            </a:r>
            <a:r>
              <a:rPr lang="en-GB" dirty="0" err="1" smtClean="0"/>
              <a:t>devs</a:t>
            </a:r>
            <a:r>
              <a:rPr lang="en-GB" dirty="0" smtClean="0"/>
              <a:t>, then our DBA, hope that our DBA has had a good</a:t>
            </a:r>
            <a:r>
              <a:rPr lang="en-GB" baseline="0" dirty="0" smtClean="0"/>
              <a:t> day so far, because he is about to make dreaded changes to his precious schema!</a:t>
            </a:r>
          </a:p>
          <a:p>
            <a:r>
              <a:rPr lang="en-GB" baseline="0" dirty="0" smtClean="0"/>
              <a:t>The DBA would have to perform an expensive data migration too, often completely pulling our app offline!</a:t>
            </a:r>
          </a:p>
          <a:p>
            <a:endParaRPr lang="en-GB" baseline="0" dirty="0" smtClean="0"/>
          </a:p>
          <a:p>
            <a:r>
              <a:rPr lang="en-GB" baseline="0" dirty="0" smtClean="0"/>
              <a:t>Because of Couchbase’ flexible schema, we simply add the attributes into our model, and we’re done! NO expensive ALTER TABLE statements, NO data migrations, NO DBA necessary!</a:t>
            </a:r>
          </a:p>
          <a:p>
            <a:endParaRPr lang="en-GB" baseline="0" dirty="0" smtClean="0"/>
          </a:p>
          <a:p>
            <a:r>
              <a:rPr lang="en-GB" baseline="0" dirty="0" smtClean="0"/>
              <a:t>The point is, we can change our model AT ANY TIME, without any drama! (Applications grow, and rarely ever keep the same data model forever!)</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5ADADD4-4640-3F4B-8854-59A3B99C61C9}" type="slidenum">
              <a:rPr lang="en-GB" smtClean="0"/>
              <a:t>21</a:t>
            </a:fld>
            <a:endParaRPr lang="en-GB"/>
          </a:p>
        </p:txBody>
      </p:sp>
    </p:spTree>
    <p:extLst>
      <p:ext uri="{BB962C8B-B14F-4D97-AF65-F5344CB8AC3E}">
        <p14:creationId xmlns:p14="http://schemas.microsoft.com/office/powerpoint/2010/main" val="16731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22</a:t>
            </a:fld>
            <a:endParaRPr lang="en-GB"/>
          </a:p>
        </p:txBody>
      </p:sp>
    </p:spTree>
    <p:extLst>
      <p:ext uri="{BB962C8B-B14F-4D97-AF65-F5344CB8AC3E}">
        <p14:creationId xmlns:p14="http://schemas.microsoft.com/office/powerpoint/2010/main" val="196759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Because</a:t>
            </a:r>
            <a:r>
              <a:rPr lang="en-GB" baseline="0" dirty="0" smtClean="0"/>
              <a:t> we have chosen to leave the score inside the doc, how are we going to handle 2 updates at the same time?</a:t>
            </a:r>
          </a:p>
          <a:p>
            <a:endParaRPr lang="en-GB" baseline="0" dirty="0" smtClean="0"/>
          </a:p>
          <a:p>
            <a:r>
              <a:rPr lang="en-GB" baseline="0" dirty="0" smtClean="0"/>
              <a:t>2 people have to GET the doc, update the value, and UPDATE the SCORE value at the same time.</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23</a:t>
            </a:fld>
            <a:endParaRPr lang="en-GB"/>
          </a:p>
        </p:txBody>
      </p:sp>
    </p:spTree>
    <p:extLst>
      <p:ext uri="{BB962C8B-B14F-4D97-AF65-F5344CB8AC3E}">
        <p14:creationId xmlns:p14="http://schemas.microsoft.com/office/powerpoint/2010/main" val="217469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will have heard about CAS this</a:t>
            </a:r>
            <a:r>
              <a:rPr lang="en-GB" baseline="0" dirty="0" smtClean="0"/>
              <a:t> morning.  This is actually using it in a real life application to handle concurrency.</a:t>
            </a:r>
            <a:endParaRPr lang="en-GB" dirty="0" smtClean="0"/>
          </a:p>
          <a:p>
            <a:endParaRPr lang="en-GB" dirty="0" smtClean="0"/>
          </a:p>
          <a:p>
            <a:r>
              <a:rPr lang="en-GB" dirty="0" smtClean="0"/>
              <a:t>We’re defining a new method</a:t>
            </a:r>
            <a:r>
              <a:rPr lang="en-GB" baseline="0" dirty="0" smtClean="0"/>
              <a:t> named </a:t>
            </a:r>
            <a:r>
              <a:rPr lang="en-GB" baseline="0" dirty="0" err="1" smtClean="0"/>
              <a:t>secure_update</a:t>
            </a:r>
            <a:r>
              <a:rPr lang="en-GB" baseline="0" dirty="0" smtClean="0"/>
              <a:t> that is going to ensure the document is saved with the correct CAS value and NOT throw a CAS Mismatch.</a:t>
            </a:r>
          </a:p>
          <a:p>
            <a:endParaRPr lang="en-GB" baseline="0" dirty="0" smtClean="0"/>
          </a:p>
          <a:p>
            <a:r>
              <a:rPr lang="en-GB" baseline="0" dirty="0" smtClean="0"/>
              <a:t>It may seem simple, and that</a:t>
            </a:r>
            <a:r>
              <a:rPr lang="fr-FR" baseline="0" dirty="0" smtClean="0"/>
              <a:t>’</a:t>
            </a:r>
            <a:r>
              <a:rPr lang="en-GB" baseline="0" dirty="0" smtClean="0"/>
              <a:t>s because it is.  Now when people click on the </a:t>
            </a:r>
            <a:r>
              <a:rPr lang="en-GB" baseline="0" dirty="0" err="1" smtClean="0"/>
              <a:t>Upvote</a:t>
            </a:r>
            <a:r>
              <a:rPr lang="en-GB" baseline="0" dirty="0" smtClean="0"/>
              <a:t> button from the frontend of our application, the resulting UPDATE command that is sent to the document</a:t>
            </a:r>
          </a:p>
          <a:p>
            <a:r>
              <a:rPr lang="en-GB" baseline="0" dirty="0" smtClean="0"/>
              <a:t>Must have a matching CAS value to be able to update.</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24</a:t>
            </a:fld>
            <a:endParaRPr lang="en-GB"/>
          </a:p>
        </p:txBody>
      </p:sp>
    </p:spTree>
    <p:extLst>
      <p:ext uri="{BB962C8B-B14F-4D97-AF65-F5344CB8AC3E}">
        <p14:creationId xmlns:p14="http://schemas.microsoft.com/office/powerpoint/2010/main" val="185602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tied up by a real-life Use</a:t>
            </a:r>
            <a:r>
              <a:rPr lang="en-GB" baseline="0" dirty="0" smtClean="0"/>
              <a:t> Case!</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4</a:t>
            </a:fld>
            <a:endParaRPr lang="en-GB"/>
          </a:p>
        </p:txBody>
      </p:sp>
    </p:spTree>
    <p:extLst>
      <p:ext uri="{BB962C8B-B14F-4D97-AF65-F5344CB8AC3E}">
        <p14:creationId xmlns:p14="http://schemas.microsoft.com/office/powerpoint/2010/main" val="2078728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splitting the Score out</a:t>
            </a:r>
            <a:r>
              <a:rPr lang="en-GB" baseline="0" dirty="0" smtClean="0"/>
              <a:t> into it’s own Atomic Counter, we no longer have to ‘Get’ and re-save the full document to update the score.</a:t>
            </a:r>
          </a:p>
          <a:p>
            <a:endParaRPr lang="en-GB" baseline="0" dirty="0" smtClean="0"/>
          </a:p>
          <a:p>
            <a:r>
              <a:rPr lang="en-GB" baseline="0" dirty="0" smtClean="0"/>
              <a:t>It will also allow for Greater concurrent ‘</a:t>
            </a:r>
            <a:r>
              <a:rPr lang="en-GB" baseline="0" dirty="0" err="1" smtClean="0"/>
              <a:t>Upvotes</a:t>
            </a:r>
            <a:r>
              <a:rPr lang="en-GB" baseline="0" dirty="0" smtClean="0"/>
              <a:t>’ on our videos.</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25</a:t>
            </a:fld>
            <a:endParaRPr lang="en-GB"/>
          </a:p>
        </p:txBody>
      </p:sp>
    </p:spTree>
    <p:extLst>
      <p:ext uri="{BB962C8B-B14F-4D97-AF65-F5344CB8AC3E}">
        <p14:creationId xmlns:p14="http://schemas.microsoft.com/office/powerpoint/2010/main" val="195611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26</a:t>
            </a:fld>
            <a:endParaRPr lang="en-GB"/>
          </a:p>
        </p:txBody>
      </p:sp>
    </p:spTree>
    <p:extLst>
      <p:ext uri="{BB962C8B-B14F-4D97-AF65-F5344CB8AC3E}">
        <p14:creationId xmlns:p14="http://schemas.microsoft.com/office/powerpoint/2010/main" val="3876429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a:t>
            </a:r>
            <a:r>
              <a:rPr lang="en-GB" baseline="0" dirty="0" smtClean="0"/>
              <a:t> the who thinks hands up thing. It depends. Fun times.</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27</a:t>
            </a:fld>
            <a:endParaRPr lang="en-GB"/>
          </a:p>
        </p:txBody>
      </p:sp>
    </p:spTree>
    <p:extLst>
      <p:ext uri="{BB962C8B-B14F-4D97-AF65-F5344CB8AC3E}">
        <p14:creationId xmlns:p14="http://schemas.microsoft.com/office/powerpoint/2010/main" val="2812947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Comments are</a:t>
            </a:r>
            <a:r>
              <a:rPr lang="en-GB" baseline="0" dirty="0" smtClean="0"/>
              <a:t> nested within the document. To add / change them, we’d use CAS as we’ve just seen.</a:t>
            </a:r>
          </a:p>
          <a:p>
            <a:endParaRPr lang="en-GB" baseline="0" dirty="0" smtClean="0"/>
          </a:p>
          <a:p>
            <a:r>
              <a:rPr lang="en-GB" baseline="0" dirty="0" smtClean="0"/>
              <a:t>Embedding attributes within the document is great when you know you’ve got a finite amount of results. </a:t>
            </a:r>
          </a:p>
          <a:p>
            <a:r>
              <a:rPr lang="en-GB" baseline="0" dirty="0" smtClean="0"/>
              <a:t>But what if it gets over 9000 comments!? Document bloating then is the problem.</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28</a:t>
            </a:fld>
            <a:endParaRPr lang="en-GB"/>
          </a:p>
        </p:txBody>
      </p:sp>
    </p:spTree>
    <p:extLst>
      <p:ext uri="{BB962C8B-B14F-4D97-AF65-F5344CB8AC3E}">
        <p14:creationId xmlns:p14="http://schemas.microsoft.com/office/powerpoint/2010/main" val="3322895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it’s better to split attributes out into multiple documents.  In this case, we don’t know how</a:t>
            </a:r>
            <a:r>
              <a:rPr lang="en-GB" baseline="0" dirty="0" smtClean="0"/>
              <a:t> many comments we might get.</a:t>
            </a:r>
          </a:p>
          <a:p>
            <a:r>
              <a:rPr lang="en-GB" baseline="0" dirty="0" smtClean="0"/>
              <a:t>If we get LOTS of comments, keeping them inside 1 document could get bloated as hell.</a:t>
            </a:r>
          </a:p>
          <a:p>
            <a:endParaRPr lang="en-GB" baseline="0" dirty="0" smtClean="0"/>
          </a:p>
          <a:p>
            <a:r>
              <a:rPr lang="en-GB" baseline="0" dirty="0" smtClean="0"/>
              <a:t>In this case, or a case when there’s an infinite amount of items; splitting out into multiple documents is best.</a:t>
            </a:r>
          </a:p>
          <a:p>
            <a:r>
              <a:rPr lang="en-GB" baseline="0" dirty="0" smtClean="0"/>
              <a:t>Our comments here are split out into their own document and keyed by using the Vine’s ID, with an incremented number on the end to track them.</a:t>
            </a:r>
          </a:p>
          <a:p>
            <a:r>
              <a:rPr lang="en-GB" baseline="0" dirty="0" smtClean="0"/>
              <a:t>We would then set up a Counter for the Parent Vine document that tracked how many comments there are.</a:t>
            </a:r>
          </a:p>
        </p:txBody>
      </p:sp>
      <p:sp>
        <p:nvSpPr>
          <p:cNvPr id="4" name="Slide Number Placeholder 3"/>
          <p:cNvSpPr>
            <a:spLocks noGrp="1"/>
          </p:cNvSpPr>
          <p:nvPr>
            <p:ph type="sldNum" sz="quarter" idx="10"/>
          </p:nvPr>
        </p:nvSpPr>
        <p:spPr/>
        <p:txBody>
          <a:bodyPr/>
          <a:lstStyle/>
          <a:p>
            <a:fld id="{45ADADD4-4640-3F4B-8854-59A3B99C61C9}" type="slidenum">
              <a:rPr lang="en-GB" smtClean="0"/>
              <a:t>29</a:t>
            </a:fld>
            <a:endParaRPr lang="en-GB"/>
          </a:p>
        </p:txBody>
      </p:sp>
    </p:spTree>
    <p:extLst>
      <p:ext uri="{BB962C8B-B14F-4D97-AF65-F5344CB8AC3E}">
        <p14:creationId xmlns:p14="http://schemas.microsoft.com/office/powerpoint/2010/main" val="2724116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30</a:t>
            </a:fld>
            <a:endParaRPr lang="en-GB"/>
          </a:p>
        </p:txBody>
      </p:sp>
    </p:spTree>
    <p:extLst>
      <p:ext uri="{BB962C8B-B14F-4D97-AF65-F5344CB8AC3E}">
        <p14:creationId xmlns:p14="http://schemas.microsoft.com/office/powerpoint/2010/main" val="1528365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GB" dirty="0" smtClean="0"/>
              <a:t>Simplest way:  </a:t>
            </a:r>
            <a:r>
              <a:rPr lang="en-GB" sz="1200" kern="1200" dirty="0" smtClean="0">
                <a:solidFill>
                  <a:schemeClr val="tx1"/>
                </a:solidFill>
                <a:latin typeface="+mn-lt"/>
                <a:ea typeface="+mn-ea"/>
                <a:cs typeface="+mn-cs"/>
              </a:rPr>
              <a:t>Create new document for each version in which the key isn’t changed, but appended</a:t>
            </a:r>
            <a:r>
              <a:rPr lang="en-GB" sz="1200" kern="1200" baseline="0" dirty="0" smtClean="0">
                <a:solidFill>
                  <a:schemeClr val="tx1"/>
                </a:solidFill>
                <a:latin typeface="+mn-lt"/>
                <a:ea typeface="+mn-ea"/>
                <a:cs typeface="+mn-cs"/>
              </a:rPr>
              <a:t> with the v. number for each version.</a:t>
            </a:r>
            <a:endParaRPr lang="en-GB" sz="1200" kern="1200" dirty="0" smtClean="0">
              <a:solidFill>
                <a:schemeClr val="tx1"/>
              </a:solidFill>
              <a:latin typeface="+mn-lt"/>
              <a:ea typeface="+mn-ea"/>
              <a:cs typeface="+mn-cs"/>
            </a:endParaRPr>
          </a:p>
          <a:p>
            <a:r>
              <a:rPr lang="en-GB" dirty="0" smtClean="0"/>
              <a:t>Creating</a:t>
            </a:r>
            <a:r>
              <a:rPr lang="en-GB" baseline="0" dirty="0" smtClean="0"/>
              <a:t>  a new document for each version looks like the above…</a:t>
            </a:r>
          </a:p>
          <a:p>
            <a:endParaRPr lang="en-GB" baseline="0" dirty="0" smtClean="0"/>
          </a:p>
          <a:p>
            <a:r>
              <a:rPr lang="en-GB" sz="1200" dirty="0" smtClean="0"/>
              <a:t>With this approach, existing applications will always use the current version of the document, since the key is not changed. </a:t>
            </a:r>
          </a:p>
          <a:p>
            <a:endParaRPr lang="en-GB" sz="1200" dirty="0" smtClean="0"/>
          </a:p>
          <a:p>
            <a:r>
              <a:rPr lang="en-GB" sz="1200" dirty="0" smtClean="0"/>
              <a:t>This approach creates new documents that will be indexed by existing views.</a:t>
            </a:r>
            <a:endParaRPr lang="en-GB" baseline="0" dirty="0" smtClean="0"/>
          </a:p>
          <a:p>
            <a:pPr marL="0" marR="0" indent="0" algn="l" defTabSz="457177" rtl="0" eaLnBrk="1" fontAlgn="auto" latinLnBrk="0" hangingPunct="1">
              <a:lnSpc>
                <a:spcPct val="100000"/>
              </a:lnSpc>
              <a:spcBef>
                <a:spcPts val="0"/>
              </a:spcBef>
              <a:spcAft>
                <a:spcPts val="0"/>
              </a:spcAft>
              <a:buClrTx/>
              <a:buSzTx/>
              <a:buFontTx/>
              <a:buNone/>
              <a:tabLst/>
              <a:defRPr/>
            </a:pPr>
            <a:r>
              <a:rPr lang="en-GB" dirty="0" smtClean="0"/>
              <a:t>We must re-write our View code to exclude all but the Current Version of the Doc.</a:t>
            </a:r>
          </a:p>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31</a:t>
            </a:fld>
            <a:endParaRPr lang="en-GB"/>
          </a:p>
        </p:txBody>
      </p:sp>
    </p:spTree>
    <p:extLst>
      <p:ext uri="{BB962C8B-B14F-4D97-AF65-F5344CB8AC3E}">
        <p14:creationId xmlns:p14="http://schemas.microsoft.com/office/powerpoint/2010/main" val="295979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smtClean="0"/>
              <a:t>Before we start – What’s a view?  So what’s an index?</a:t>
            </a:r>
          </a:p>
          <a:p>
            <a:pPr>
              <a:defRPr/>
            </a:pPr>
            <a:endParaRPr lang="en-GB" dirty="0" smtClean="0"/>
          </a:p>
          <a:p>
            <a:pPr marL="39688" eaLnBrk="1" hangingPunct="1">
              <a:defRPr/>
            </a:pPr>
            <a:r>
              <a:rPr lang="en-US" dirty="0" smtClean="0">
                <a:solidFill>
                  <a:srgbClr val="000000"/>
                </a:solidFill>
                <a:latin typeface="Calibri" charset="0"/>
                <a:cs typeface="Calibri" charset="0"/>
                <a:sym typeface="Calibri" charset="0"/>
              </a:rPr>
              <a:t>if you are ingesting Tweets, </a:t>
            </a:r>
            <a:r>
              <a:rPr lang="en-US" dirty="0" err="1" smtClean="0">
                <a:solidFill>
                  <a:srgbClr val="000000"/>
                </a:solidFill>
                <a:latin typeface="Calibri" charset="0"/>
                <a:cs typeface="Calibri" charset="0"/>
                <a:sym typeface="Calibri" charset="0"/>
              </a:rPr>
              <a:t>git</a:t>
            </a:r>
            <a:r>
              <a:rPr lang="en-US" dirty="0" smtClean="0">
                <a:solidFill>
                  <a:srgbClr val="000000"/>
                </a:solidFill>
                <a:latin typeface="Calibri" charset="0"/>
                <a:cs typeface="Calibri" charset="0"/>
                <a:sym typeface="Calibri" charset="0"/>
              </a:rPr>
              <a:t> commits, and linked-in API data,</a:t>
            </a:r>
          </a:p>
          <a:p>
            <a:pPr marL="39688" eaLnBrk="1" hangingPunct="1">
              <a:defRPr/>
            </a:pPr>
            <a:r>
              <a:rPr lang="en-US" dirty="0" smtClean="0">
                <a:solidFill>
                  <a:srgbClr val="000000"/>
                </a:solidFill>
                <a:latin typeface="Calibri" charset="0"/>
                <a:cs typeface="Calibri" charset="0"/>
                <a:sym typeface="Calibri" charset="0"/>
              </a:rPr>
              <a:t>there</a:t>
            </a:r>
            <a:r>
              <a:rPr lang="ja-JP" altLang="en-US" dirty="0" smtClean="0">
                <a:solidFill>
                  <a:srgbClr val="000000"/>
                </a:solidFill>
                <a:latin typeface="Arial" charset="0"/>
                <a:cs typeface="Arial" charset="0"/>
                <a:sym typeface="Arial" charset="0"/>
              </a:rPr>
              <a:t>’</a:t>
            </a:r>
            <a:r>
              <a:rPr lang="en-US" dirty="0" smtClean="0">
                <a:solidFill>
                  <a:srgbClr val="000000"/>
                </a:solidFill>
                <a:latin typeface="Calibri" charset="0"/>
                <a:cs typeface="Calibri" charset="0"/>
                <a:sym typeface="Calibri" charset="0"/>
              </a:rPr>
              <a:t>s little value in transforming it before you save it.</a:t>
            </a:r>
          </a:p>
          <a:p>
            <a:pPr marL="39688" eaLnBrk="1" hangingPunct="1">
              <a:defRPr/>
            </a:pPr>
            <a:r>
              <a:rPr lang="en-US" dirty="0" smtClean="0">
                <a:solidFill>
                  <a:srgbClr val="000000"/>
                </a:solidFill>
                <a:latin typeface="Calibri" charset="0"/>
                <a:cs typeface="Calibri" charset="0"/>
                <a:sym typeface="Calibri" charset="0"/>
              </a:rPr>
              <a:t>just store it and sort it out later — the same holds for user data</a:t>
            </a:r>
          </a:p>
          <a:p>
            <a:pPr>
              <a:defRPr/>
            </a:pPr>
            <a:endParaRPr lang="en-GB" dirty="0" smtClean="0"/>
          </a:p>
        </p:txBody>
      </p:sp>
      <p:sp>
        <p:nvSpPr>
          <p:cNvPr id="4" name="Slide Number Placeholder 3"/>
          <p:cNvSpPr>
            <a:spLocks noGrp="1"/>
          </p:cNvSpPr>
          <p:nvPr>
            <p:ph type="sldNum" sz="quarter" idx="10"/>
          </p:nvPr>
        </p:nvSpPr>
        <p:spPr/>
        <p:txBody>
          <a:bodyPr/>
          <a:lstStyle/>
          <a:p>
            <a:fld id="{45ADADD4-4640-3F4B-8854-59A3B99C61C9}" type="slidenum">
              <a:rPr lang="en-GB" smtClean="0"/>
              <a:t>33</a:t>
            </a:fld>
            <a:endParaRPr lang="en-GB"/>
          </a:p>
        </p:txBody>
      </p:sp>
    </p:spTree>
    <p:extLst>
      <p:ext uri="{BB962C8B-B14F-4D97-AF65-F5344CB8AC3E}">
        <p14:creationId xmlns:p14="http://schemas.microsoft.com/office/powerpoint/2010/main" val="2727272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US" sz="1200" dirty="0" smtClean="0"/>
              <a:t>OTHER INDICES:</a:t>
            </a:r>
            <a:r>
              <a:rPr lang="en-US" sz="1200" baseline="0" dirty="0" smtClean="0"/>
              <a:t>   </a:t>
            </a:r>
            <a:r>
              <a:rPr lang="en-US" sz="1200" dirty="0" smtClean="0"/>
              <a:t>Dewey Decimal System, Card Catalogs, Categories for Notes, File Folders, Table of Contents</a:t>
            </a:r>
          </a:p>
        </p:txBody>
      </p:sp>
      <p:sp>
        <p:nvSpPr>
          <p:cNvPr id="4" name="Slide Number Placeholder 3"/>
          <p:cNvSpPr>
            <a:spLocks noGrp="1"/>
          </p:cNvSpPr>
          <p:nvPr>
            <p:ph type="sldNum" sz="quarter" idx="10"/>
          </p:nvPr>
        </p:nvSpPr>
        <p:spPr/>
        <p:txBody>
          <a:bodyPr/>
          <a:lstStyle/>
          <a:p>
            <a:fld id="{45ADADD4-4640-3F4B-8854-59A3B99C61C9}" type="slidenum">
              <a:rPr lang="en-GB" smtClean="0"/>
              <a:t>34</a:t>
            </a:fld>
            <a:endParaRPr lang="en-GB"/>
          </a:p>
        </p:txBody>
      </p:sp>
    </p:spTree>
    <p:extLst>
      <p:ext uri="{BB962C8B-B14F-4D97-AF65-F5344CB8AC3E}">
        <p14:creationId xmlns:p14="http://schemas.microsoft.com/office/powerpoint/2010/main" val="3484774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saw the first session, we saw</a:t>
            </a:r>
            <a:r>
              <a:rPr lang="en-GB" baseline="0" dirty="0" smtClean="0"/>
              <a:t> the unstructured JSON from Twitter, with a BUNCH of other data we didn’t need, when all we wanted was the tweet.</a:t>
            </a:r>
          </a:p>
          <a:p>
            <a:endParaRPr lang="en-GB" baseline="0" dirty="0" smtClean="0"/>
          </a:p>
          <a:p>
            <a:r>
              <a:rPr lang="en-GB" baseline="0" dirty="0" smtClean="0"/>
              <a:t>Similar for </a:t>
            </a:r>
            <a:r>
              <a:rPr lang="en-GB" baseline="0" dirty="0" err="1" smtClean="0"/>
              <a:t>Linkedin</a:t>
            </a:r>
            <a:r>
              <a:rPr lang="en-GB" baseline="0" dirty="0" smtClean="0"/>
              <a:t> or even Git Commits.  We can simply store those unstructured docs and sort later.</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35</a:t>
            </a:fld>
            <a:endParaRPr lang="en-GB"/>
          </a:p>
        </p:txBody>
      </p:sp>
    </p:spTree>
    <p:extLst>
      <p:ext uri="{BB962C8B-B14F-4D97-AF65-F5344CB8AC3E}">
        <p14:creationId xmlns:p14="http://schemas.microsoft.com/office/powerpoint/2010/main" val="287819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text-based open standard designed for human-readable data interchange.</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5</a:t>
            </a:fld>
            <a:endParaRPr lang="en-GB"/>
          </a:p>
        </p:txBody>
      </p:sp>
    </p:spTree>
    <p:extLst>
      <p:ext uri="{BB962C8B-B14F-4D97-AF65-F5344CB8AC3E}">
        <p14:creationId xmlns:p14="http://schemas.microsoft.com/office/powerpoint/2010/main" val="2973977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6700" indent="-266700" algn="l">
              <a:spcBef>
                <a:spcPts val="1500"/>
              </a:spcBef>
              <a:buClr>
                <a:srgbClr val="3F3F3F"/>
              </a:buClr>
              <a:buSzPct val="105000"/>
              <a:buFont typeface="Calibri" charset="0"/>
              <a:buChar char="•"/>
            </a:pPr>
            <a:r>
              <a:rPr lang="en-US" sz="1200" dirty="0" smtClean="0">
                <a:solidFill>
                  <a:schemeClr val="tx1"/>
                </a:solidFill>
                <a:latin typeface="Calibri" charset="0"/>
                <a:sym typeface="Calibri" charset="0"/>
              </a:rPr>
              <a:t>Index Documents by different JSON Values </a:t>
            </a:r>
          </a:p>
          <a:p>
            <a:pPr marL="266700" indent="-266700" algn="l">
              <a:spcBef>
                <a:spcPts val="1500"/>
              </a:spcBef>
              <a:buClr>
                <a:srgbClr val="3F3F3F"/>
              </a:buClr>
              <a:buSzPct val="105000"/>
              <a:buFont typeface="Calibri" charset="0"/>
              <a:buChar char="•"/>
            </a:pPr>
            <a:r>
              <a:rPr lang="en-US" sz="1200" dirty="0" smtClean="0">
                <a:solidFill>
                  <a:schemeClr val="tx1"/>
                </a:solidFill>
                <a:latin typeface="Calibri" charset="0"/>
                <a:sym typeface="Calibri" charset="0"/>
              </a:rPr>
              <a:t>Query Documents by JSON Values </a:t>
            </a:r>
          </a:p>
          <a:p>
            <a:pPr marL="266700" indent="-266700" algn="l">
              <a:spcBef>
                <a:spcPts val="1500"/>
              </a:spcBef>
              <a:buClr>
                <a:srgbClr val="3F3F3F"/>
              </a:buClr>
              <a:buSzPct val="105000"/>
              <a:buFont typeface="Calibri" charset="0"/>
              <a:buChar char="•"/>
            </a:pPr>
            <a:r>
              <a:rPr lang="en-US" sz="1200" dirty="0" smtClean="0">
                <a:solidFill>
                  <a:schemeClr val="tx1"/>
                </a:solidFill>
                <a:latin typeface="Calibri" charset="0"/>
                <a:sym typeface="Calibri" charset="0"/>
              </a:rPr>
              <a:t>Create Statistics and Aggregates</a:t>
            </a:r>
          </a:p>
        </p:txBody>
      </p:sp>
      <p:sp>
        <p:nvSpPr>
          <p:cNvPr id="4" name="Slide Number Placeholder 3"/>
          <p:cNvSpPr>
            <a:spLocks noGrp="1"/>
          </p:cNvSpPr>
          <p:nvPr>
            <p:ph type="sldNum" sz="quarter" idx="10"/>
          </p:nvPr>
        </p:nvSpPr>
        <p:spPr/>
        <p:txBody>
          <a:bodyPr/>
          <a:lstStyle/>
          <a:p>
            <a:fld id="{45ADADD4-4640-3F4B-8854-59A3B99C61C9}" type="slidenum">
              <a:rPr lang="en-GB" smtClean="0"/>
              <a:t>37</a:t>
            </a:fld>
            <a:endParaRPr lang="en-GB"/>
          </a:p>
        </p:txBody>
      </p:sp>
    </p:spTree>
    <p:extLst>
      <p:ext uri="{BB962C8B-B14F-4D97-AF65-F5344CB8AC3E}">
        <p14:creationId xmlns:p14="http://schemas.microsoft.com/office/powerpoint/2010/main" val="1373328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JSON documents pass through our Map function.  And it’s important</a:t>
            </a:r>
            <a:r>
              <a:rPr lang="en-GB" baseline="0" dirty="0" smtClean="0"/>
              <a:t> to remember that all of our documents pass through this.</a:t>
            </a:r>
          </a:p>
          <a:p>
            <a:endParaRPr lang="en-GB" baseline="0" dirty="0" smtClean="0"/>
          </a:p>
          <a:p>
            <a:r>
              <a:rPr lang="en-GB" baseline="0" dirty="0" smtClean="0"/>
              <a:t>The map function builds and emits rows into our index.  This index is highly optimised for speed in querying.</a:t>
            </a:r>
          </a:p>
          <a:p>
            <a:endParaRPr lang="en-GB" baseline="0" dirty="0" smtClean="0"/>
          </a:p>
          <a:p>
            <a:r>
              <a:rPr lang="en-GB" baseline="0" dirty="0" smtClean="0"/>
              <a:t>We use what’s called a B-Tree index, but you will found out more about that later.</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38</a:t>
            </a:fld>
            <a:endParaRPr lang="en-GB"/>
          </a:p>
        </p:txBody>
      </p:sp>
    </p:spTree>
    <p:extLst>
      <p:ext uri="{BB962C8B-B14F-4D97-AF65-F5344CB8AC3E}">
        <p14:creationId xmlns:p14="http://schemas.microsoft.com/office/powerpoint/2010/main" val="2397435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3250" name="Notes Placeholder 2"/>
          <p:cNvSpPr>
            <a:spLocks noGrp="1"/>
          </p:cNvSpPr>
          <p:nvPr>
            <p:ph type="body" idx="1"/>
          </p:nvPr>
        </p:nvSpPr>
        <p:spPr>
          <a:noFill/>
        </p:spPr>
        <p:txBody>
          <a:bodyPr/>
          <a:lstStyle/>
          <a:p>
            <a:r>
              <a:rPr lang="en-GB"/>
              <a:t>Built on the Javascript V8 engine.  Our query  language is simple Javascript, so very easy to write our map functions.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4274" name="Notes Placeholder 2"/>
          <p:cNvSpPr>
            <a:spLocks noGrp="1"/>
          </p:cNvSpPr>
          <p:nvPr>
            <p:ph type="body" idx="1"/>
          </p:nvPr>
        </p:nvSpPr>
        <p:spPr>
          <a:noFill/>
        </p:spPr>
        <p:txBody>
          <a:bodyPr/>
          <a:lstStyle/>
          <a:p>
            <a:r>
              <a:rPr lang="en-GB" dirty="0"/>
              <a:t>How we can write our map functions:  We could use a Single Element key, or “Primary key.</a:t>
            </a:r>
            <a:r>
              <a:rPr lang="en-GB" dirty="0" smtClean="0"/>
              <a:t>”</a:t>
            </a:r>
          </a:p>
          <a:p>
            <a:endParaRPr lang="en-GB" dirty="0" smtClean="0"/>
          </a:p>
          <a:p>
            <a:r>
              <a:rPr lang="en-GB" dirty="0" smtClean="0"/>
              <a:t>Reason we’ve got </a:t>
            </a:r>
            <a:r>
              <a:rPr lang="en-GB" dirty="0" err="1" smtClean="0"/>
              <a:t>Meta.id</a:t>
            </a:r>
            <a:r>
              <a:rPr lang="en-GB" dirty="0" smtClean="0"/>
              <a:t> is because it’s always included</a:t>
            </a:r>
            <a:r>
              <a:rPr lang="en-GB" baseline="0" dirty="0" smtClean="0"/>
              <a:t> in our output, because we specified meta on the top line of the view.</a:t>
            </a:r>
            <a:endParaRPr lang="en-GB" dirty="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solidFill>
            <a:srgbClr val="FFFFFF"/>
          </a:solidFill>
          <a:ln/>
        </p:spPr>
      </p:sp>
      <p:sp>
        <p:nvSpPr>
          <p:cNvPr id="37891" name="Rectangle 2"/>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r>
              <a:rPr lang="en-US" sz="1100" dirty="0" smtClean="0">
                <a:solidFill>
                  <a:srgbClr val="000000"/>
                </a:solidFill>
                <a:cs typeface="Gill Sans" charset="0"/>
                <a:sym typeface="Gill Sans" charset="0"/>
              </a:rPr>
              <a:t>I</a:t>
            </a:r>
            <a:r>
              <a:rPr lang="en-GB" b="1" dirty="0" err="1" smtClean="0"/>
              <a:t>ndex</a:t>
            </a:r>
            <a:r>
              <a:rPr lang="en-GB" b="1" dirty="0" smtClean="0"/>
              <a:t> Build phase:</a:t>
            </a:r>
            <a:endParaRPr lang="en-GB" dirty="0" smtClean="0"/>
          </a:p>
          <a:p>
            <a:pPr>
              <a:defRPr/>
            </a:pPr>
            <a:r>
              <a:rPr lang="en-GB" dirty="0" smtClean="0"/>
              <a:t>	Build out on each node </a:t>
            </a:r>
            <a:r>
              <a:rPr lang="en-GB" dirty="0" err="1" smtClean="0"/>
              <a:t>indy</a:t>
            </a:r>
            <a:r>
              <a:rPr lang="en-GB" dirty="0" smtClean="0"/>
              <a:t> in parallel, builds an on disk B-Tree data structure, optimised for: </a:t>
            </a:r>
          </a:p>
          <a:p>
            <a:pPr>
              <a:defRPr/>
            </a:pPr>
            <a:r>
              <a:rPr lang="en-GB" b="1" dirty="0" smtClean="0"/>
              <a:t>		Key lookups </a:t>
            </a:r>
            <a:r>
              <a:rPr lang="en-GB" dirty="0" smtClean="0"/>
              <a:t>(i.e. all breweries in London,)  (Primary Index)</a:t>
            </a:r>
          </a:p>
          <a:p>
            <a:pPr>
              <a:defRPr/>
            </a:pPr>
            <a:r>
              <a:rPr lang="en-GB" b="1" dirty="0" smtClean="0"/>
              <a:t>		In Order Access </a:t>
            </a:r>
            <a:r>
              <a:rPr lang="en-GB" dirty="0" smtClean="0"/>
              <a:t>(All comments by Robin in March), (Secondary Index)</a:t>
            </a:r>
          </a:p>
          <a:p>
            <a:pPr>
              <a:defRPr/>
            </a:pPr>
            <a:r>
              <a:rPr lang="en-GB" b="1" dirty="0" smtClean="0"/>
              <a:t>		Aggregations</a:t>
            </a:r>
            <a:r>
              <a:rPr lang="en-GB" dirty="0" smtClean="0"/>
              <a:t> which are pre-cached for sub-segments of the ranges we can query.</a:t>
            </a:r>
          </a:p>
          <a:p>
            <a:pPr>
              <a:defRPr/>
            </a:pPr>
            <a:endParaRPr lang="en-GB" dirty="0" smtClean="0"/>
          </a:p>
          <a:p>
            <a:pPr>
              <a:defRPr/>
            </a:pPr>
            <a:r>
              <a:rPr lang="en-GB" dirty="0" smtClean="0"/>
              <a:t>Unlike </a:t>
            </a:r>
            <a:r>
              <a:rPr lang="en-GB" dirty="0" err="1" smtClean="0"/>
              <a:t>Hadoop</a:t>
            </a:r>
            <a:r>
              <a:rPr lang="en-GB" dirty="0" smtClean="0"/>
              <a:t>, we don't have to periodically re-run the index update job, </a:t>
            </a:r>
            <a:r>
              <a:rPr lang="en-GB" dirty="0" err="1" smtClean="0"/>
              <a:t>Couchbase</a:t>
            </a:r>
            <a:r>
              <a:rPr lang="en-GB" dirty="0" smtClean="0"/>
              <a:t> makes sure the index reflects the state of the database plus or minus a few seconds. </a:t>
            </a:r>
            <a:r>
              <a:rPr lang="en-GB" b="1" dirty="0" smtClean="0"/>
              <a:t> We auto index every 3 seconds, or every 5000 changes, but this configurable.</a:t>
            </a:r>
            <a:endParaRPr lang="en-US" sz="1100" dirty="0">
              <a:solidFill>
                <a:srgbClr val="000000"/>
              </a:solidFill>
              <a:cs typeface="Gill Sans" charset="0"/>
              <a:sym typeface="Gill Sans"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24578" name="Notes Placeholder 2"/>
          <p:cNvSpPr>
            <a:spLocks noGrp="1"/>
          </p:cNvSpPr>
          <p:nvPr>
            <p:ph type="body" idx="1"/>
          </p:nvPr>
        </p:nvSpPr>
        <p:spPr>
          <a:noFill/>
        </p:spPr>
        <p:txBody>
          <a:bodyPr/>
          <a:lstStyle/>
          <a:p>
            <a:r>
              <a:rPr lang="en-GB"/>
              <a:t>Per data bucket, we have multiple </a:t>
            </a:r>
            <a:r>
              <a:rPr lang="en-GB" b="1"/>
              <a:t>Design Docs </a:t>
            </a:r>
            <a:r>
              <a:rPr lang="en-GB"/>
              <a:t>which contain the view definitions for a number of views.  This means our views are all batched together to be incrementally updated.  </a:t>
            </a:r>
          </a:p>
          <a:p>
            <a:endParaRPr lang="en-GB"/>
          </a:p>
          <a:p>
            <a:r>
              <a:rPr lang="en-GB"/>
              <a:t>Best practise is splitting our views up into relevant ownerships / writers.  So i.e. 1 Design Document holds all the views for the Frontend UI of the website, and another Design Document holds the views for the Backend Admin interface (used to list and edit users, or posts etc etc.)</a:t>
            </a:r>
          </a:p>
          <a:p>
            <a:endParaRPr lang="en-GB"/>
          </a:p>
          <a:p>
            <a:r>
              <a:rPr lang="en-GB"/>
              <a:t>In a worst case Design Doc scenario, there would be a 1 view in a dozen design documents, meaning we have 12 view functions to run, whereas we should structure it as multiple views per design document.  But, getting the balance right is important, as we also wouldn't want to have a design document with 100 views in it!</a:t>
            </a:r>
          </a:p>
          <a:p>
            <a:endParaRPr lang="en-GB"/>
          </a:p>
          <a:p>
            <a:r>
              <a:rPr lang="en-GB" b="1"/>
              <a:t>When we change 1 view definition, it will update the index for the ENTIRE design doc, this is why it's logical to split views into relevant Design Doc categories etc.</a:t>
            </a:r>
            <a:endParaRPr lang="en-GB"/>
          </a:p>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walk through the options</a:t>
            </a:r>
          </a:p>
          <a:p>
            <a:endParaRPr lang="en-US" baseline="0" dirty="0" smtClean="0"/>
          </a:p>
          <a:p>
            <a:r>
              <a:rPr lang="en-US" baseline="0" dirty="0" smtClean="0"/>
              <a:t>Then mention Observe</a:t>
            </a:r>
            <a:endParaRPr lang="en-US" dirty="0"/>
          </a:p>
        </p:txBody>
      </p:sp>
    </p:spTree>
    <p:extLst>
      <p:ext uri="{BB962C8B-B14F-4D97-AF65-F5344CB8AC3E}">
        <p14:creationId xmlns:p14="http://schemas.microsoft.com/office/powerpoint/2010/main" val="1410445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6322" name="Notes Placeholder 2"/>
          <p:cNvSpPr>
            <a:spLocks noGrp="1"/>
          </p:cNvSpPr>
          <p:nvPr>
            <p:ph type="body" idx="1"/>
          </p:nvPr>
        </p:nvSpPr>
        <p:spPr>
          <a:noFill/>
        </p:spPr>
        <p:txBody>
          <a:bodyPr/>
          <a:lstStyle/>
          <a:p>
            <a:r>
              <a:rPr lang="en-GB" dirty="0" smtClean="0"/>
              <a:t>Give tour of Beer</a:t>
            </a:r>
            <a:r>
              <a:rPr lang="en-GB" baseline="0" dirty="0" smtClean="0"/>
              <a:t> Sample Views – The maps and simple Reduce. (stats on one of the views)</a:t>
            </a:r>
          </a:p>
          <a:p>
            <a:endParaRPr lang="en-GB" dirty="0" smtClean="0"/>
          </a:p>
          <a:p>
            <a:r>
              <a:rPr lang="en-GB" dirty="0" smtClean="0"/>
              <a:t>Look </a:t>
            </a:r>
            <a:r>
              <a:rPr lang="en-GB" dirty="0"/>
              <a:t>at Development Views / Production views.</a:t>
            </a:r>
          </a:p>
          <a:p>
            <a:endParaRPr lang="en-GB" dirty="0"/>
          </a:p>
          <a:p>
            <a:r>
              <a:rPr lang="en-GB" dirty="0"/>
              <a:t>Development on </a:t>
            </a:r>
            <a:r>
              <a:rPr lang="en-GB" dirty="0" smtClean="0"/>
              <a:t>Subset of data, </a:t>
            </a:r>
            <a:r>
              <a:rPr lang="en-GB" dirty="0"/>
              <a:t>Prod on Full cluster data set etc.</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Keeping what we’ve just learned about Views in mind,</a:t>
            </a:r>
            <a:r>
              <a:rPr lang="en-GB" baseline="0" dirty="0" smtClean="0"/>
              <a:t> let’s go back to our Sample app and see how the </a:t>
            </a:r>
            <a:r>
              <a:rPr lang="en-GB" baseline="0" dirty="0" err="1" smtClean="0"/>
              <a:t>leaderboard</a:t>
            </a:r>
            <a:r>
              <a:rPr lang="en-GB" baseline="0" dirty="0" smtClean="0"/>
              <a:t> was constructed.</a:t>
            </a:r>
          </a:p>
          <a:p>
            <a:endParaRPr lang="en-GB" baseline="0" dirty="0" smtClean="0"/>
          </a:p>
          <a:p>
            <a:r>
              <a:rPr lang="en-GB" baseline="0" dirty="0" smtClean="0"/>
              <a:t>We can see it contains a list of Vines, limited to 10, ordered with the highest score at the top.</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49</a:t>
            </a:fld>
            <a:endParaRPr lang="en-GB"/>
          </a:p>
        </p:txBody>
      </p:sp>
    </p:spTree>
    <p:extLst>
      <p:ext uri="{BB962C8B-B14F-4D97-AF65-F5344CB8AC3E}">
        <p14:creationId xmlns:p14="http://schemas.microsoft.com/office/powerpoint/2010/main" val="4149106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50</a:t>
            </a:fld>
            <a:endParaRPr lang="en-GB"/>
          </a:p>
        </p:txBody>
      </p:sp>
    </p:spTree>
    <p:extLst>
      <p:ext uri="{BB962C8B-B14F-4D97-AF65-F5344CB8AC3E}">
        <p14:creationId xmlns:p14="http://schemas.microsoft.com/office/powerpoint/2010/main" val="255572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"What's powerful about JSON is that you can represent complex in-memory objects in a simple notation made up of data structures"</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6</a:t>
            </a:fld>
            <a:endParaRPr lang="en-GB"/>
          </a:p>
        </p:txBody>
      </p:sp>
    </p:spTree>
    <p:extLst>
      <p:ext uri="{BB962C8B-B14F-4D97-AF65-F5344CB8AC3E}">
        <p14:creationId xmlns:p14="http://schemas.microsoft.com/office/powerpoint/2010/main" val="297397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our Map Function,   we check for attributes</a:t>
            </a:r>
            <a:r>
              <a:rPr lang="en-GB" baseline="0" dirty="0" smtClean="0"/>
              <a:t> type == vine, and make sure the Vine has a </a:t>
            </a:r>
            <a:r>
              <a:rPr lang="en-GB" baseline="0" dirty="0" err="1" smtClean="0"/>
              <a:t>doc.Title</a:t>
            </a:r>
            <a:r>
              <a:rPr lang="en-GB" baseline="0" dirty="0" smtClean="0"/>
              <a:t>.</a:t>
            </a:r>
          </a:p>
          <a:p>
            <a:endParaRPr lang="en-GB" baseline="0" dirty="0" smtClean="0"/>
          </a:p>
          <a:p>
            <a:r>
              <a:rPr lang="en-GB" baseline="0" dirty="0" smtClean="0"/>
              <a:t>We then output the SCORE as the Indexed Key.  We do this because we can then Unicode sort on this key automatically.  And make the output value the Vine Title.</a:t>
            </a:r>
          </a:p>
          <a:p>
            <a:endParaRPr lang="en-GB" baseline="0" dirty="0" smtClean="0"/>
          </a:p>
          <a:p>
            <a:r>
              <a:rPr lang="en-GB" baseline="0" dirty="0" smtClean="0"/>
              <a:t>The query in this case, is actually stated in our </a:t>
            </a:r>
            <a:r>
              <a:rPr lang="en-GB" baseline="0" dirty="0" err="1" smtClean="0"/>
              <a:t>Vine.rb</a:t>
            </a:r>
            <a:r>
              <a:rPr lang="en-GB" baseline="0" dirty="0" smtClean="0"/>
              <a:t> Rails Model because of the Couchbase-Model gem.  We have set a limit to 10, for top-10 and set descending =&gt; true meaning because of our </a:t>
            </a:r>
            <a:r>
              <a:rPr lang="en-GB" baseline="0" dirty="0" err="1" smtClean="0"/>
              <a:t>unicode</a:t>
            </a:r>
            <a:r>
              <a:rPr lang="en-GB" baseline="0" dirty="0" smtClean="0"/>
              <a:t> sorting, our score integers are going to get sorted, highest first.</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51</a:t>
            </a:fld>
            <a:endParaRPr lang="en-GB"/>
          </a:p>
        </p:txBody>
      </p:sp>
    </p:spTree>
    <p:extLst>
      <p:ext uri="{BB962C8B-B14F-4D97-AF65-F5344CB8AC3E}">
        <p14:creationId xmlns:p14="http://schemas.microsoft.com/office/powerpoint/2010/main" val="1229760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Score ordered by indexed key, in descending order.</a:t>
            </a:r>
          </a:p>
          <a:p>
            <a:endParaRPr lang="en-GB" baseline="0" dirty="0" smtClean="0"/>
          </a:p>
          <a:p>
            <a:r>
              <a:rPr lang="en-GB" baseline="0" dirty="0" smtClean="0"/>
              <a:t>RE-ITTERATE WHAT WE’VE LEARNED AND WHAT WE CAN SEE ON THE LEADERBOARD AND HOW USING VIEWS ETC WE BUILT IT.</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52</a:t>
            </a:fld>
            <a:endParaRPr lang="en-GB"/>
          </a:p>
        </p:txBody>
      </p:sp>
    </p:spTree>
    <p:extLst>
      <p:ext uri="{BB962C8B-B14F-4D97-AF65-F5344CB8AC3E}">
        <p14:creationId xmlns:p14="http://schemas.microsoft.com/office/powerpoint/2010/main" val="414910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7</a:t>
            </a:fld>
            <a:endParaRPr lang="en-GB"/>
          </a:p>
        </p:txBody>
      </p:sp>
    </p:spTree>
    <p:extLst>
      <p:ext uri="{BB962C8B-B14F-4D97-AF65-F5344CB8AC3E}">
        <p14:creationId xmlns:p14="http://schemas.microsoft.com/office/powerpoint/2010/main" val="152083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our array, we have comma</a:t>
            </a:r>
            <a:r>
              <a:rPr lang="en-GB" baseline="0" dirty="0" smtClean="0"/>
              <a:t> separated values.  Could be used for things like favourite colours, or genres for a song etc.</a:t>
            </a:r>
          </a:p>
          <a:p>
            <a:endParaRPr lang="en-GB" baseline="0" dirty="0" smtClean="0"/>
          </a:p>
          <a:p>
            <a:r>
              <a:rPr lang="en-GB" baseline="0" dirty="0" smtClean="0"/>
              <a:t>Our list of Objects could be a list of addresses for our users or any other complex kind of data list.</a:t>
            </a:r>
          </a:p>
          <a:p>
            <a:endParaRPr lang="en-GB" baseline="0" dirty="0" smtClean="0"/>
          </a:p>
          <a:p>
            <a:r>
              <a:rPr lang="en-GB" baseline="0" dirty="0" smtClean="0"/>
              <a:t>SHOW TWITTER API.  Complex objects in </a:t>
            </a:r>
            <a:r>
              <a:rPr lang="en-GB" baseline="0" dirty="0" smtClean="0"/>
              <a:t>nested format</a:t>
            </a:r>
            <a:r>
              <a:rPr lang="en-GB" baseline="0" dirty="0" smtClean="0"/>
              <a:t>. What a complete application may produce. (And we think it’s only 140 characters!!!</a:t>
            </a:r>
            <a:r>
              <a:rPr lang="en-GB" baseline="0" dirty="0" smtClean="0"/>
              <a:t>)</a:t>
            </a:r>
          </a:p>
          <a:p>
            <a:r>
              <a:rPr lang="en-GB" b="1" i="1" baseline="0" dirty="0" smtClean="0"/>
              <a:t>URL objects, with original URL and shortened Twit URL,   Nested </a:t>
            </a:r>
            <a:r>
              <a:rPr lang="en-GB" b="1" i="1" baseline="0" dirty="0" err="1" smtClean="0"/>
              <a:t>Hashtags</a:t>
            </a:r>
            <a:r>
              <a:rPr lang="en-GB" b="1" i="1" baseline="0" dirty="0" smtClean="0"/>
              <a:t>,  and  Nested </a:t>
            </a:r>
            <a:r>
              <a:rPr lang="en-GB" b="1" i="1" baseline="0" dirty="0" err="1" smtClean="0"/>
              <a:t>User_mentions</a:t>
            </a:r>
            <a:endParaRPr lang="en-GB" b="1" i="1" dirty="0"/>
          </a:p>
        </p:txBody>
      </p:sp>
      <p:sp>
        <p:nvSpPr>
          <p:cNvPr id="4" name="Slide Number Placeholder 3"/>
          <p:cNvSpPr>
            <a:spLocks noGrp="1"/>
          </p:cNvSpPr>
          <p:nvPr>
            <p:ph type="sldNum" sz="quarter" idx="10"/>
          </p:nvPr>
        </p:nvSpPr>
        <p:spPr/>
        <p:txBody>
          <a:bodyPr/>
          <a:lstStyle/>
          <a:p>
            <a:fld id="{45ADADD4-4640-3F4B-8854-59A3B99C61C9}" type="slidenum">
              <a:rPr lang="en-GB" smtClean="0"/>
              <a:t>8</a:t>
            </a:fld>
            <a:endParaRPr lang="en-GB"/>
          </a:p>
        </p:txBody>
      </p:sp>
    </p:spTree>
    <p:extLst>
      <p:ext uri="{BB962C8B-B14F-4D97-AF65-F5344CB8AC3E}">
        <p14:creationId xmlns:p14="http://schemas.microsoft.com/office/powerpoint/2010/main" val="423955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 Find out more about how</a:t>
            </a:r>
            <a:r>
              <a:rPr lang="en-GB" baseline="0" dirty="0" smtClean="0"/>
              <a:t> Couchbase uses JSON Values in Indexing in Session #3.</a:t>
            </a:r>
          </a:p>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9</a:t>
            </a:fld>
            <a:endParaRPr lang="en-GB"/>
          </a:p>
        </p:txBody>
      </p:sp>
    </p:spTree>
    <p:extLst>
      <p:ext uri="{BB962C8B-B14F-4D97-AF65-F5344CB8AC3E}">
        <p14:creationId xmlns:p14="http://schemas.microsoft.com/office/powerpoint/2010/main" val="375355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 Why </a:t>
            </a:r>
            <a:r>
              <a:rPr lang="en-GB" dirty="0" err="1" smtClean="0"/>
              <a:t>metas</a:t>
            </a:r>
            <a:r>
              <a:rPr lang="en-GB" baseline="0" dirty="0" smtClean="0"/>
              <a:t> </a:t>
            </a:r>
            <a:r>
              <a:rPr lang="en-GB" dirty="0" smtClean="0"/>
              <a:t>are </a:t>
            </a:r>
            <a:r>
              <a:rPr lang="en-GB" dirty="0" smtClean="0"/>
              <a:t>stored in RAM at all times:</a:t>
            </a:r>
          </a:p>
          <a:p>
            <a:endParaRPr lang="en-GB" dirty="0" smtClean="0"/>
          </a:p>
          <a:p>
            <a:r>
              <a:rPr lang="en-GB" dirty="0" smtClean="0"/>
              <a:t>It</a:t>
            </a:r>
            <a:r>
              <a:rPr lang="en-GB" baseline="0" dirty="0" smtClean="0"/>
              <a:t> has been the choice of implementation since day 1.  If we need to check if a doc exists we only need to look in RAM instead of hitting disk. </a:t>
            </a:r>
          </a:p>
          <a:p>
            <a:endParaRPr lang="en-GB" dirty="0" smtClean="0"/>
          </a:p>
          <a:p>
            <a:r>
              <a:rPr lang="en-GB" dirty="0" smtClean="0"/>
              <a:t>Meta is only</a:t>
            </a:r>
            <a:r>
              <a:rPr lang="en-GB" baseline="0" dirty="0" smtClean="0"/>
              <a:t> 54bytes + the Key size.</a:t>
            </a:r>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10</a:t>
            </a:fld>
            <a:endParaRPr lang="en-GB"/>
          </a:p>
        </p:txBody>
      </p:sp>
    </p:spTree>
    <p:extLst>
      <p:ext uri="{BB962C8B-B14F-4D97-AF65-F5344CB8AC3E}">
        <p14:creationId xmlns:p14="http://schemas.microsoft.com/office/powerpoint/2010/main" val="93293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Couchbase doesn’t serialize</a:t>
            </a:r>
            <a:r>
              <a:rPr lang="en-GB" baseline="0" dirty="0" smtClean="0"/>
              <a:t> documents, that’s up to us as developers.  We call a serialisation lib through our Code.</a:t>
            </a:r>
          </a:p>
          <a:p>
            <a:r>
              <a:rPr lang="en-US" sz="1800" dirty="0" smtClean="0">
                <a:solidFill>
                  <a:schemeClr val="tx1"/>
                </a:solidFill>
                <a:latin typeface="Calibri" charset="0"/>
                <a:ea typeface="ＭＳ Ｐゴシック" charset="0"/>
                <a:cs typeface="ＭＳ Ｐゴシック" charset="0"/>
                <a:sym typeface="Calibri" charset="0"/>
              </a:rPr>
              <a:t>Ruby:</a:t>
            </a:r>
            <a:r>
              <a:rPr lang="en-US" sz="1800" baseline="0" dirty="0" smtClean="0">
                <a:solidFill>
                  <a:schemeClr val="tx1"/>
                </a:solidFill>
                <a:latin typeface="Calibri" charset="0"/>
                <a:ea typeface="ＭＳ Ｐゴシック" charset="0"/>
                <a:cs typeface="ＭＳ Ｐゴシック" charset="0"/>
                <a:sym typeface="Calibri" charset="0"/>
              </a:rPr>
              <a:t>  -  </a:t>
            </a:r>
            <a:r>
              <a:rPr lang="en-US" sz="1800" dirty="0" smtClean="0">
                <a:solidFill>
                  <a:schemeClr val="tx1"/>
                </a:solidFill>
                <a:latin typeface="Calibri" charset="0"/>
                <a:ea typeface="ＭＳ Ｐゴシック" charset="0"/>
                <a:cs typeface="ＭＳ Ｐゴシック" charset="0"/>
                <a:sym typeface="Calibri" charset="0"/>
              </a:rPr>
              <a:t>Hashes are converted to JSON and vice versa</a:t>
            </a:r>
          </a:p>
          <a:p>
            <a:r>
              <a:rPr lang="en-US" sz="1800" dirty="0" smtClean="0">
                <a:solidFill>
                  <a:schemeClr val="tx1"/>
                </a:solidFill>
                <a:latin typeface="Calibri" charset="0"/>
                <a:ea typeface="ＭＳ Ｐゴシック" charset="0"/>
                <a:cs typeface="ＭＳ Ｐゴシック" charset="0"/>
                <a:sym typeface="Calibri" charset="0"/>
              </a:rPr>
              <a:t>.NET: </a:t>
            </a:r>
            <a:r>
              <a:rPr lang="en-US" sz="1800" baseline="0" dirty="0" smtClean="0">
                <a:solidFill>
                  <a:schemeClr val="tx1"/>
                </a:solidFill>
                <a:latin typeface="Calibri" charset="0"/>
                <a:ea typeface="ＭＳ Ｐゴシック" charset="0"/>
                <a:cs typeface="ＭＳ Ｐゴシック" charset="0"/>
                <a:sym typeface="Calibri" charset="0"/>
              </a:rPr>
              <a:t> -  </a:t>
            </a:r>
            <a:r>
              <a:rPr lang="en-US" sz="1800" dirty="0" smtClean="0">
                <a:solidFill>
                  <a:schemeClr val="tx1"/>
                </a:solidFill>
                <a:latin typeface="Calibri" charset="0"/>
                <a:ea typeface="ＭＳ Ｐゴシック" charset="0"/>
                <a:cs typeface="ＭＳ Ｐゴシック" charset="0"/>
                <a:sym typeface="Calibri" charset="0"/>
              </a:rPr>
              <a:t>Newtonsoft.JSON and JSONProperty</a:t>
            </a:r>
          </a:p>
          <a:p>
            <a:pPr algn="l">
              <a:buClr>
                <a:srgbClr val="3F3F3F"/>
              </a:buClr>
              <a:buSzPct val="125000"/>
              <a:buFont typeface="Calibri" charset="0"/>
              <a:buNone/>
            </a:pPr>
            <a:r>
              <a:rPr lang="en-US" sz="1800" dirty="0" smtClean="0">
                <a:solidFill>
                  <a:schemeClr val="tx1"/>
                </a:solidFill>
                <a:latin typeface="Calibri" charset="0"/>
                <a:ea typeface="ＭＳ Ｐゴシック" charset="0"/>
                <a:cs typeface="ＭＳ Ｐゴシック" charset="0"/>
                <a:sym typeface="Calibri" charset="0"/>
              </a:rPr>
              <a:t>Java:</a:t>
            </a:r>
            <a:r>
              <a:rPr lang="en-US" sz="1800" baseline="0" dirty="0" smtClean="0">
                <a:solidFill>
                  <a:schemeClr val="tx1"/>
                </a:solidFill>
                <a:latin typeface="Calibri" charset="0"/>
                <a:ea typeface="ＭＳ Ｐゴシック" charset="0"/>
                <a:cs typeface="ＭＳ Ｐゴシック" charset="0"/>
                <a:sym typeface="Calibri" charset="0"/>
              </a:rPr>
              <a:t>   -  </a:t>
            </a:r>
            <a:r>
              <a:rPr lang="en-US" sz="1800" dirty="0" smtClean="0">
                <a:solidFill>
                  <a:schemeClr val="tx1"/>
                </a:solidFill>
                <a:latin typeface="Calibri" charset="0"/>
                <a:ea typeface="ＭＳ Ｐゴシック" charset="0"/>
                <a:cs typeface="ＭＳ Ｐゴシック" charset="0"/>
                <a:sym typeface="Calibri" charset="0"/>
              </a:rPr>
              <a:t>Google Gson:  toJson/fromJson</a:t>
            </a:r>
          </a:p>
          <a:p>
            <a:pPr algn="l">
              <a:buClr>
                <a:srgbClr val="3F3F3F"/>
              </a:buClr>
              <a:buSzPct val="125000"/>
              <a:buFont typeface="Calibri" charset="0"/>
              <a:buNone/>
            </a:pPr>
            <a:r>
              <a:rPr lang="en-US" sz="1800" dirty="0" smtClean="0">
                <a:solidFill>
                  <a:schemeClr val="tx1"/>
                </a:solidFill>
                <a:latin typeface="Calibri" charset="0"/>
                <a:ea typeface="ＭＳ Ｐゴシック" charset="0"/>
                <a:cs typeface="ＭＳ Ｐゴシック" charset="0"/>
                <a:sym typeface="Calibri" charset="0"/>
              </a:rPr>
              <a:t>Python: </a:t>
            </a:r>
            <a:r>
              <a:rPr lang="en-US" sz="1800" baseline="0" dirty="0" smtClean="0">
                <a:solidFill>
                  <a:schemeClr val="tx1"/>
                </a:solidFill>
                <a:latin typeface="Calibri" charset="0"/>
                <a:ea typeface="ＭＳ Ｐゴシック" charset="0"/>
                <a:cs typeface="ＭＳ Ｐゴシック" charset="0"/>
                <a:sym typeface="Calibri" charset="0"/>
              </a:rPr>
              <a:t> -  </a:t>
            </a:r>
            <a:r>
              <a:rPr lang="en-US" sz="1800" dirty="0" smtClean="0">
                <a:solidFill>
                  <a:schemeClr val="tx1"/>
                </a:solidFill>
                <a:latin typeface="Calibri" charset="0"/>
                <a:ea typeface="ＭＳ Ｐゴシック" charset="0"/>
                <a:cs typeface="ＭＳ Ｐゴシック" charset="0"/>
                <a:sym typeface="Calibri" charset="0"/>
              </a:rPr>
              <a:t>json.loads/json.dumps</a:t>
            </a:r>
          </a:p>
          <a:p>
            <a:pPr algn="l">
              <a:buClr>
                <a:srgbClr val="3F3F3F"/>
              </a:buClr>
              <a:buSzPct val="125000"/>
              <a:buFont typeface="Calibri" charset="0"/>
              <a:buNone/>
            </a:pPr>
            <a:r>
              <a:rPr lang="en-US" sz="1800" dirty="0" smtClean="0">
                <a:solidFill>
                  <a:schemeClr val="tx1"/>
                </a:solidFill>
                <a:latin typeface="Calibri" charset="0"/>
                <a:ea typeface="ＭＳ Ｐゴシック" charset="0"/>
                <a:cs typeface="ＭＳ Ｐゴシック" charset="0"/>
                <a:sym typeface="Calibri" charset="0"/>
              </a:rPr>
              <a:t>PHP:</a:t>
            </a:r>
            <a:r>
              <a:rPr lang="en-US" sz="1800" baseline="0" dirty="0" smtClean="0">
                <a:solidFill>
                  <a:schemeClr val="tx1"/>
                </a:solidFill>
                <a:latin typeface="Calibri" charset="0"/>
                <a:ea typeface="ＭＳ Ｐゴシック" charset="0"/>
                <a:cs typeface="ＭＳ Ｐゴシック" charset="0"/>
                <a:sym typeface="Calibri" charset="0"/>
              </a:rPr>
              <a:t>  -  </a:t>
            </a:r>
            <a:r>
              <a:rPr lang="en-US" sz="1800" dirty="0" smtClean="0">
                <a:solidFill>
                  <a:schemeClr val="tx1"/>
                </a:solidFill>
                <a:latin typeface="Calibri" charset="0"/>
                <a:ea typeface="ＭＳ Ｐゴシック" charset="0"/>
                <a:cs typeface="ＭＳ Ｐゴシック" charset="0"/>
                <a:sym typeface="Calibri" charset="0"/>
              </a:rPr>
              <a:t>json_encode/json_decode</a:t>
            </a:r>
          </a:p>
          <a:p>
            <a:pPr algn="l">
              <a:buClr>
                <a:srgbClr val="3F3F3F"/>
              </a:buClr>
              <a:buSzPct val="125000"/>
              <a:buFont typeface="Calibri" charset="0"/>
              <a:buNone/>
            </a:pPr>
            <a:r>
              <a:rPr lang="en-US" sz="1800" dirty="0" smtClean="0">
                <a:solidFill>
                  <a:schemeClr val="tx1"/>
                </a:solidFill>
                <a:latin typeface="Calibri" charset="0"/>
                <a:ea typeface="ＭＳ Ｐゴシック" charset="0"/>
                <a:cs typeface="ＭＳ Ｐゴシック" charset="0"/>
                <a:sym typeface="Calibri" charset="0"/>
              </a:rPr>
              <a:t>Nodejs: </a:t>
            </a:r>
            <a:r>
              <a:rPr lang="en-US" sz="1800" baseline="0" dirty="0" smtClean="0">
                <a:solidFill>
                  <a:schemeClr val="tx1"/>
                </a:solidFill>
                <a:latin typeface="Calibri" charset="0"/>
                <a:ea typeface="ＭＳ Ｐゴシック" charset="0"/>
                <a:cs typeface="ＭＳ Ｐゴシック" charset="0"/>
                <a:sym typeface="Calibri" charset="0"/>
              </a:rPr>
              <a:t> -  </a:t>
            </a:r>
            <a:r>
              <a:rPr lang="en-US" sz="1800" dirty="0" smtClean="0">
                <a:solidFill>
                  <a:schemeClr val="tx1"/>
                </a:solidFill>
                <a:latin typeface="Calibri" charset="0"/>
                <a:ea typeface="ＭＳ Ｐゴシック" charset="0"/>
                <a:cs typeface="ＭＳ Ｐゴシック" charset="0"/>
                <a:sym typeface="Calibri" charset="0"/>
              </a:rPr>
              <a:t>native data structure!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5ADADD4-4640-3F4B-8854-59A3B99C61C9}" type="slidenum">
              <a:rPr lang="en-GB" smtClean="0"/>
              <a:t>11</a:t>
            </a:fld>
            <a:endParaRPr lang="en-GB"/>
          </a:p>
        </p:txBody>
      </p:sp>
    </p:spTree>
    <p:extLst>
      <p:ext uri="{BB962C8B-B14F-4D97-AF65-F5344CB8AC3E}">
        <p14:creationId xmlns:p14="http://schemas.microsoft.com/office/powerpoint/2010/main" val="413680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end slide">
    <p:spTree>
      <p:nvGrpSpPr>
        <p:cNvPr id="1" name=""/>
        <p:cNvGrpSpPr/>
        <p:nvPr/>
      </p:nvGrpSpPr>
      <p:grpSpPr>
        <a:xfrm>
          <a:off x="0" y="0"/>
          <a:ext cx="0" cy="0"/>
          <a:chOff x="0" y="0"/>
          <a:chExt cx="0" cy="0"/>
        </a:xfrm>
      </p:grpSpPr>
      <p:pic>
        <p:nvPicPr>
          <p:cNvPr id="3" name="Picture 2" descr="couchbase_large_gradient.png"/>
          <p:cNvPicPr>
            <a:picLocks noChangeAspect="1"/>
          </p:cNvPicPr>
          <p:nvPr userDrawn="1"/>
        </p:nvPicPr>
        <p:blipFill>
          <a:blip r:embed="rId2"/>
          <a:stretch>
            <a:fillRect/>
          </a:stretch>
        </p:blipFill>
        <p:spPr>
          <a:xfrm>
            <a:off x="1929592" y="1634884"/>
            <a:ext cx="5450045" cy="3114851"/>
          </a:xfrm>
          <a:prstGeom prst="rect">
            <a:avLst/>
          </a:prstGeom>
        </p:spPr>
      </p:pic>
      <p:sp>
        <p:nvSpPr>
          <p:cNvPr id="4" name="Oval 3"/>
          <p:cNvSpPr/>
          <p:nvPr userDrawn="1"/>
        </p:nvSpPr>
        <p:spPr>
          <a:xfrm>
            <a:off x="1822576" y="4602685"/>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316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215965454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43" name="Text Placeholder 42"/>
          <p:cNvSpPr>
            <a:spLocks noGrp="1"/>
          </p:cNvSpPr>
          <p:nvPr>
            <p:ph type="body" sz="quarter" idx="17"/>
          </p:nvPr>
        </p:nvSpPr>
        <p:spPr>
          <a:xfrm>
            <a:off x="3754438" y="1931947"/>
            <a:ext cx="2192337" cy="1479550"/>
          </a:xfrm>
        </p:spPr>
        <p:txBody>
          <a:bodyPr>
            <a:noAutofit/>
          </a:bodyPr>
          <a:lstStyle>
            <a:lvl1pPr marL="111119" indent="-111119">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13"/>
          <p:cNvSpPr/>
          <p:nvPr/>
        </p:nvSpPr>
        <p:spPr>
          <a:xfrm>
            <a:off x="402168" y="1596433"/>
            <a:ext cx="3154989" cy="245662"/>
          </a:xfrm>
          <a:prstGeom prst="rect">
            <a:avLst/>
          </a:prstGeom>
          <a:solidFill>
            <a:schemeClr val="bg1">
              <a:lumMod val="50000"/>
            </a:schemeClr>
          </a:solidFill>
          <a:ln>
            <a:noFill/>
          </a:ln>
        </p:spPr>
        <p:txBody>
          <a:bodyPr wrap="square" lIns="91435" tIns="45718" rIns="91435" bIns="45718" rtlCol="0" anchor="ctr">
            <a:noAutofit/>
          </a:bodyPr>
          <a:lstStyle/>
          <a:p>
            <a:pPr>
              <a:lnSpc>
                <a:spcPct val="80000"/>
              </a:lnSpc>
            </a:pPr>
            <a:endParaRPr lang="en-US" sz="1400" b="1" dirty="0">
              <a:solidFill>
                <a:schemeClr val="bg1"/>
              </a:solidFill>
            </a:endParaRPr>
          </a:p>
        </p:txBody>
      </p:sp>
      <p:sp>
        <p:nvSpPr>
          <p:cNvPr id="18" name="Rectangle 17"/>
          <p:cNvSpPr/>
          <p:nvPr userDrawn="1"/>
        </p:nvSpPr>
        <p:spPr>
          <a:xfrm>
            <a:off x="3754968" y="1601685"/>
            <a:ext cx="2191788" cy="268984"/>
          </a:xfrm>
          <a:prstGeom prst="rect">
            <a:avLst/>
          </a:prstGeom>
          <a:solidFill>
            <a:schemeClr val="accent1"/>
          </a:solidFill>
          <a:ln w="28575">
            <a:noFill/>
          </a:ln>
        </p:spPr>
        <p:txBody>
          <a:bodyPr rot="0" spcFirstLastPara="0" vertOverflow="overflow" horzOverflow="overflow" vert="horz" wrap="square" lIns="91435" tIns="45718" rIns="91435" bIns="45718" numCol="1" spcCol="0" rtlCol="0" fromWordArt="0" anchor="t"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19" name="Rectangle 18"/>
          <p:cNvSpPr/>
          <p:nvPr userDrawn="1"/>
        </p:nvSpPr>
        <p:spPr>
          <a:xfrm>
            <a:off x="3754967" y="3671289"/>
            <a:ext cx="4967613" cy="268984"/>
          </a:xfrm>
          <a:prstGeom prst="rect">
            <a:avLst/>
          </a:prstGeom>
          <a:solidFill>
            <a:schemeClr val="accent2"/>
          </a:solidFill>
          <a:ln w="28575">
            <a:noFill/>
          </a:ln>
        </p:spPr>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20" name="Rectangle 19"/>
          <p:cNvSpPr/>
          <p:nvPr userDrawn="1"/>
        </p:nvSpPr>
        <p:spPr>
          <a:xfrm>
            <a:off x="6158253" y="1601685"/>
            <a:ext cx="2564328" cy="268984"/>
          </a:xfrm>
          <a:prstGeom prst="rect">
            <a:avLst/>
          </a:prstGeom>
          <a:solidFill>
            <a:schemeClr val="accent4"/>
          </a:solidFill>
          <a:ln w="28575">
            <a:noFill/>
          </a:ln>
        </p:spPr>
        <p:txBody>
          <a:bodyPr rot="0" spcFirstLastPara="0" vertOverflow="overflow" horzOverflow="overflow" vert="horz" wrap="square" lIns="91435" tIns="45718" rIns="91435" bIns="45718" numCol="1" spcCol="0" rtlCol="0" fromWordArt="0" anchor="t" anchorCtr="0" forceAA="0" compatLnSpc="1">
            <a:prstTxWarp prst="textNoShape">
              <a:avLst/>
            </a:prstTxWarp>
            <a:noAutofit/>
          </a:bodyPr>
          <a:lstStyle/>
          <a:p>
            <a:pPr lvl="0">
              <a:lnSpc>
                <a:spcPct val="80000"/>
              </a:lnSpc>
            </a:pPr>
            <a:endParaRPr lang="en-US" sz="1400" b="1" dirty="0">
              <a:solidFill>
                <a:schemeClr val="bg1"/>
              </a:solidFill>
            </a:endParaRPr>
          </a:p>
        </p:txBody>
      </p:sp>
      <p:cxnSp>
        <p:nvCxnSpPr>
          <p:cNvPr id="21" name="Straight Connector 20"/>
          <p:cNvCxnSpPr/>
          <p:nvPr userDrawn="1"/>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065120" y="1610603"/>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5"/>
          <p:cNvSpPr>
            <a:spLocks noGrp="1"/>
          </p:cNvSpPr>
          <p:nvPr>
            <p:ph type="pic" sz="quarter" idx="10"/>
          </p:nvPr>
        </p:nvSpPr>
        <p:spPr>
          <a:xfrm>
            <a:off x="401638" y="1841500"/>
            <a:ext cx="3155950" cy="3779838"/>
          </a:xfrm>
        </p:spPr>
        <p:txBody>
          <a:bodyPr/>
          <a:lstStyle/>
          <a:p>
            <a:r>
              <a:rPr lang="en-US" smtClean="0"/>
              <a:t>Drag picture to placeholder or click icon to add</a:t>
            </a:r>
            <a:endParaRPr lang="en-US" dirty="0"/>
          </a:p>
        </p:txBody>
      </p:sp>
      <p:sp>
        <p:nvSpPr>
          <p:cNvPr id="28" name="Text Placeholder 27"/>
          <p:cNvSpPr>
            <a:spLocks noGrp="1"/>
          </p:cNvSpPr>
          <p:nvPr>
            <p:ph type="body" sz="quarter" idx="11"/>
          </p:nvPr>
        </p:nvSpPr>
        <p:spPr>
          <a:xfrm>
            <a:off x="508883" y="1604976"/>
            <a:ext cx="3048705" cy="244475"/>
          </a:xfrm>
        </p:spPr>
        <p:txBody>
          <a:bodyPr anchor="ctr">
            <a:noAutofit/>
          </a:bodyPr>
          <a:lstStyle>
            <a:lvl1pPr marL="0" indent="0" algn="l" defTabSz="914353"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353"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353"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353"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353"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39" name="Title 38"/>
          <p:cNvSpPr>
            <a:spLocks noGrp="1"/>
          </p:cNvSpPr>
          <p:nvPr>
            <p:ph type="title"/>
          </p:nvPr>
        </p:nvSpPr>
        <p:spPr/>
        <p:txBody>
          <a:bodyPr/>
          <a:lstStyle/>
          <a:p>
            <a:r>
              <a:rPr lang="en-US" smtClean="0"/>
              <a:t>Click to edit Master title style</a:t>
            </a:r>
            <a:endParaRPr lang="en-US"/>
          </a:p>
        </p:txBody>
      </p:sp>
      <p:sp>
        <p:nvSpPr>
          <p:cNvPr id="44" name="Text Placeholder 42"/>
          <p:cNvSpPr>
            <a:spLocks noGrp="1"/>
          </p:cNvSpPr>
          <p:nvPr>
            <p:ph type="body" sz="quarter" idx="18"/>
          </p:nvPr>
        </p:nvSpPr>
        <p:spPr>
          <a:xfrm>
            <a:off x="6158253" y="1931947"/>
            <a:ext cx="2564328" cy="1479550"/>
          </a:xfrm>
        </p:spPr>
        <p:txBody>
          <a:bodyPr>
            <a:noAutofit/>
          </a:bodyPr>
          <a:lstStyle>
            <a:lvl1pPr marL="111119" indent="-111119">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42"/>
          <p:cNvSpPr>
            <a:spLocks noGrp="1"/>
          </p:cNvSpPr>
          <p:nvPr>
            <p:ph type="body" sz="quarter" idx="19"/>
          </p:nvPr>
        </p:nvSpPr>
        <p:spPr>
          <a:xfrm>
            <a:off x="3754438" y="4029502"/>
            <a:ext cx="4968143" cy="1592070"/>
          </a:xfrm>
        </p:spPr>
        <p:txBody>
          <a:bodyPr>
            <a:noAutofit/>
          </a:bodyPr>
          <a:lstStyle>
            <a:lvl1pPr marL="111119" indent="-111119">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27"/>
          <p:cNvSpPr>
            <a:spLocks noGrp="1"/>
          </p:cNvSpPr>
          <p:nvPr>
            <p:ph type="body" sz="quarter" idx="20"/>
          </p:nvPr>
        </p:nvSpPr>
        <p:spPr>
          <a:xfrm>
            <a:off x="3823583" y="1604976"/>
            <a:ext cx="2123174" cy="237119"/>
          </a:xfrm>
        </p:spPr>
        <p:txBody>
          <a:bodyPr anchor="ctr">
            <a:noAutofit/>
          </a:bodyPr>
          <a:lstStyle>
            <a:lvl1pPr marL="0" indent="0" algn="l" defTabSz="914353"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353"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353"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353"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353"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5" name="Text Placeholder 27"/>
          <p:cNvSpPr>
            <a:spLocks noGrp="1"/>
          </p:cNvSpPr>
          <p:nvPr>
            <p:ph type="body" sz="quarter" idx="21"/>
          </p:nvPr>
        </p:nvSpPr>
        <p:spPr>
          <a:xfrm>
            <a:off x="6259853" y="1604977"/>
            <a:ext cx="2462727" cy="265692"/>
          </a:xfrm>
        </p:spPr>
        <p:txBody>
          <a:bodyPr anchor="ctr">
            <a:noAutofit/>
          </a:bodyPr>
          <a:lstStyle>
            <a:lvl1pPr marL="0" indent="0" algn="l" defTabSz="914353"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353"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353"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353"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353"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7" name="Text Placeholder 27"/>
          <p:cNvSpPr>
            <a:spLocks noGrp="1"/>
          </p:cNvSpPr>
          <p:nvPr>
            <p:ph type="body" sz="quarter" idx="22"/>
          </p:nvPr>
        </p:nvSpPr>
        <p:spPr>
          <a:xfrm>
            <a:off x="3823583" y="3683990"/>
            <a:ext cx="2123174" cy="237119"/>
          </a:xfrm>
        </p:spPr>
        <p:txBody>
          <a:bodyPr anchor="ctr">
            <a:noAutofit/>
          </a:bodyPr>
          <a:lstStyle>
            <a:lvl1pPr marL="0" indent="0" algn="l" defTabSz="914353"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353"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353"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353"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353"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pic>
        <p:nvPicPr>
          <p:cNvPr id="23" name="Picture 22"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389996634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two line brackets">
    <p:spTree>
      <p:nvGrpSpPr>
        <p:cNvPr id="1" name=""/>
        <p:cNvGrpSpPr/>
        <p:nvPr/>
      </p:nvGrpSpPr>
      <p:grpSpPr>
        <a:xfrm>
          <a:off x="0" y="0"/>
          <a:ext cx="0" cy="0"/>
          <a:chOff x="0" y="0"/>
          <a:chExt cx="0" cy="0"/>
        </a:xfrm>
      </p:grpSpPr>
      <p:sp>
        <p:nvSpPr>
          <p:cNvPr id="4" name="Title 1"/>
          <p:cNvSpPr>
            <a:spLocks noGrp="1"/>
          </p:cNvSpPr>
          <p:nvPr userDrawn="1">
            <p:ph type="ctrTitle" hasCustomPrompt="1"/>
          </p:nvPr>
        </p:nvSpPr>
        <p:spPr>
          <a:xfrm>
            <a:off x="685800" y="1828803"/>
            <a:ext cx="7772400" cy="1470025"/>
          </a:xfrm>
        </p:spPr>
        <p:txBody>
          <a:bodyPr/>
          <a:lstStyle>
            <a:lvl1pPr>
              <a:defRPr baseline="0">
                <a:solidFill>
                  <a:schemeClr val="accent1"/>
                </a:solidFill>
              </a:defRPr>
            </a:lvl1pPr>
          </a:lstStyle>
          <a:p>
            <a:r>
              <a:rPr lang="en-US" sz="4800" dirty="0" smtClean="0">
                <a:solidFill>
                  <a:schemeClr val="accent2"/>
                </a:solidFill>
              </a:rPr>
              <a:t>Put Your Two line</a:t>
            </a:r>
            <a:br>
              <a:rPr lang="en-US" sz="4800" dirty="0" smtClean="0">
                <a:solidFill>
                  <a:schemeClr val="accent2"/>
                </a:solidFill>
              </a:rPr>
            </a:br>
            <a:r>
              <a:rPr lang="en-US" sz="4800" dirty="0" smtClean="0">
                <a:solidFill>
                  <a:schemeClr val="accent2"/>
                </a:solidFill>
              </a:rPr>
              <a:t>Title Here</a:t>
            </a:r>
            <a:endParaRPr lang="en-US" sz="4800" dirty="0">
              <a:solidFill>
                <a:schemeClr val="accent2"/>
              </a:solidFill>
            </a:endParaRPr>
          </a:p>
        </p:txBody>
      </p:sp>
      <p:sp>
        <p:nvSpPr>
          <p:cNvPr id="5" name="Subtitle 2"/>
          <p:cNvSpPr>
            <a:spLocks noGrp="1"/>
          </p:cNvSpPr>
          <p:nvPr userDrawn="1">
            <p:ph type="subTitle" idx="1" hasCustomPrompt="1"/>
          </p:nvPr>
        </p:nvSpPr>
        <p:spPr>
          <a:xfrm>
            <a:off x="1371600" y="3431672"/>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pic>
        <p:nvPicPr>
          <p:cNvPr id="6" name="Picture 5" descr="couchbase_large_gradient.png"/>
          <p:cNvPicPr>
            <a:picLocks noChangeAspect="1"/>
          </p:cNvPicPr>
          <p:nvPr userDrawn="1"/>
        </p:nvPicPr>
        <p:blipFill>
          <a:blip r:embed="rId2"/>
          <a:stretch>
            <a:fillRect/>
          </a:stretch>
        </p:blipFill>
        <p:spPr>
          <a:xfrm>
            <a:off x="3422316" y="4473042"/>
            <a:ext cx="2299368" cy="1314150"/>
          </a:xfrm>
          <a:prstGeom prst="rect">
            <a:avLst/>
          </a:prstGeom>
        </p:spPr>
      </p:pic>
      <p:sp>
        <p:nvSpPr>
          <p:cNvPr id="7" name="Freeform 6"/>
          <p:cNvSpPr/>
          <p:nvPr userDrawn="1"/>
        </p:nvSpPr>
        <p:spPr>
          <a:xfrm>
            <a:off x="1088072"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35" tIns="45718" rIns="91435" bIns="45718" rtlCol="0" anchor="ctr"/>
          <a:lstStyle/>
          <a:p>
            <a:pPr algn="ctr"/>
            <a:endParaRPr lang="en-US"/>
          </a:p>
        </p:txBody>
      </p:sp>
      <p:sp>
        <p:nvSpPr>
          <p:cNvPr id="8" name="Freeform 7"/>
          <p:cNvSpPr/>
          <p:nvPr userDrawn="1"/>
        </p:nvSpPr>
        <p:spPr>
          <a:xfrm rot="10800000">
            <a:off x="7759467"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35" tIns="45718" rIns="91435" bIns="45718" rtlCol="0" anchor="ctr"/>
          <a:lstStyle/>
          <a:p>
            <a:pPr algn="ctr"/>
            <a:endParaRPr lang="en-US" dirty="0"/>
          </a:p>
        </p:txBody>
      </p:sp>
      <p:sp>
        <p:nvSpPr>
          <p:cNvPr id="11" name="Oval 10"/>
          <p:cNvSpPr/>
          <p:nvPr userDrawn="1"/>
        </p:nvSpPr>
        <p:spPr>
          <a:xfrm>
            <a:off x="1739963"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p>
        </p:txBody>
      </p:sp>
    </p:spTree>
    <p:extLst>
      <p:ext uri="{BB962C8B-B14F-4D97-AF65-F5344CB8AC3E}">
        <p14:creationId xmlns:p14="http://schemas.microsoft.com/office/powerpoint/2010/main" val="1030676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2000"/>
                        <p:tgtEl>
                          <p:spTgt spid="5"/>
                        </p:tgtEl>
                      </p:cBhvr>
                    </p:animEffect>
                  </p:childTnLst>
                </p:cTn>
              </p:par>
            </p:tnLst>
          </p:tmpl>
        </p:tmplLst>
      </p:bldP>
      <p:bldP spid="7" grpId="0" animBg="1"/>
      <p:bldP spid="8" grpId="0" animBg="1"/>
      <p:bldP spid="1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one line brackets">
    <p:spTree>
      <p:nvGrpSpPr>
        <p:cNvPr id="1" name=""/>
        <p:cNvGrpSpPr/>
        <p:nvPr/>
      </p:nvGrpSpPr>
      <p:grpSpPr>
        <a:xfrm>
          <a:off x="0" y="0"/>
          <a:ext cx="0" cy="0"/>
          <a:chOff x="0" y="0"/>
          <a:chExt cx="0" cy="0"/>
        </a:xfrm>
      </p:grpSpPr>
      <p:sp>
        <p:nvSpPr>
          <p:cNvPr id="4" name="Title 1"/>
          <p:cNvSpPr>
            <a:spLocks noGrp="1"/>
          </p:cNvSpPr>
          <p:nvPr userDrawn="1">
            <p:ph type="ctrTitle" hasCustomPrompt="1"/>
          </p:nvPr>
        </p:nvSpPr>
        <p:spPr>
          <a:xfrm>
            <a:off x="685800" y="1752600"/>
            <a:ext cx="7772400" cy="1470025"/>
          </a:xfrm>
        </p:spPr>
        <p:txBody>
          <a:bodyPr anchor="ctr" anchorCtr="0"/>
          <a:lstStyle>
            <a:lvl1pPr>
              <a:defRPr>
                <a:solidFill>
                  <a:srgbClr val="186A93"/>
                </a:solidFill>
              </a:defRPr>
            </a:lvl1pPr>
          </a:lstStyle>
          <a:p>
            <a:r>
              <a:rPr lang="en-US" sz="4800" dirty="0" smtClean="0">
                <a:solidFill>
                  <a:schemeClr val="accent2"/>
                </a:solidFill>
              </a:rPr>
              <a:t>Put One-Line Title Here</a:t>
            </a:r>
            <a:endParaRPr lang="en-US" sz="4800" dirty="0">
              <a:solidFill>
                <a:schemeClr val="accent2"/>
              </a:solidFill>
            </a:endParaRPr>
          </a:p>
        </p:txBody>
      </p:sp>
      <p:pic>
        <p:nvPicPr>
          <p:cNvPr id="16" name="Picture 15" descr="couchbase_large_gradient.png"/>
          <p:cNvPicPr>
            <a:picLocks noChangeAspect="1"/>
          </p:cNvPicPr>
          <p:nvPr userDrawn="1"/>
        </p:nvPicPr>
        <p:blipFill>
          <a:blip r:embed="rId2"/>
          <a:stretch>
            <a:fillRect/>
          </a:stretch>
        </p:blipFill>
        <p:spPr>
          <a:xfrm>
            <a:off x="3422316" y="4473042"/>
            <a:ext cx="2299368" cy="1314150"/>
          </a:xfrm>
          <a:prstGeom prst="rect">
            <a:avLst/>
          </a:prstGeom>
        </p:spPr>
      </p:pic>
      <p:sp>
        <p:nvSpPr>
          <p:cNvPr id="17" name="Oval 16"/>
          <p:cNvSpPr/>
          <p:nvPr userDrawn="1"/>
        </p:nvSpPr>
        <p:spPr>
          <a:xfrm>
            <a:off x="1739963"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p>
        </p:txBody>
      </p:sp>
      <p:sp>
        <p:nvSpPr>
          <p:cNvPr id="18" name="Subtitle 2"/>
          <p:cNvSpPr>
            <a:spLocks noGrp="1"/>
          </p:cNvSpPr>
          <p:nvPr>
            <p:ph type="subTitle" idx="1" hasCustomPrompt="1"/>
          </p:nvPr>
        </p:nvSpPr>
        <p:spPr>
          <a:xfrm>
            <a:off x="1371600" y="3431672"/>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sp>
        <p:nvSpPr>
          <p:cNvPr id="20" name="Freeform 19"/>
          <p:cNvSpPr/>
          <p:nvPr userDrawn="1"/>
        </p:nvSpPr>
        <p:spPr>
          <a:xfrm>
            <a:off x="1088072" y="1896532"/>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35" tIns="45718" rIns="91435" bIns="45718" rtlCol="0" anchor="ctr"/>
          <a:lstStyle/>
          <a:p>
            <a:pPr algn="ctr"/>
            <a:endParaRPr lang="en-US"/>
          </a:p>
        </p:txBody>
      </p:sp>
      <p:sp>
        <p:nvSpPr>
          <p:cNvPr id="21" name="Freeform 20"/>
          <p:cNvSpPr/>
          <p:nvPr userDrawn="1"/>
        </p:nvSpPr>
        <p:spPr>
          <a:xfrm rot="10800000">
            <a:off x="7759467" y="1896530"/>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35" tIns="45718" rIns="91435" bIns="45718" rtlCol="0" anchor="ctr"/>
          <a:lstStyle/>
          <a:p>
            <a:pPr algn="ctr"/>
            <a:endParaRPr lang="en-US" dirty="0"/>
          </a:p>
        </p:txBody>
      </p:sp>
    </p:spTree>
    <p:extLst>
      <p:ext uri="{BB962C8B-B14F-4D97-AF65-F5344CB8AC3E}">
        <p14:creationId xmlns:p14="http://schemas.microsoft.com/office/powerpoint/2010/main" val="1030676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2000"/>
                        <p:tgtEl>
                          <p:spTgt spid="18"/>
                        </p:tgtEl>
                      </p:cBhvr>
                    </p:animEffect>
                  </p:childTnLst>
                </p:cTn>
              </p:par>
            </p:tnLst>
          </p:tmpl>
        </p:tmplLst>
      </p:bldP>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ular logo divider">
    <p:spTree>
      <p:nvGrpSpPr>
        <p:cNvPr id="1" name=""/>
        <p:cNvGrpSpPr/>
        <p:nvPr/>
      </p:nvGrpSpPr>
      <p:grpSpPr>
        <a:xfrm>
          <a:off x="0" y="0"/>
          <a:ext cx="0" cy="0"/>
          <a:chOff x="0" y="0"/>
          <a:chExt cx="0" cy="0"/>
        </a:xfrm>
      </p:grpSpPr>
      <p:cxnSp>
        <p:nvCxnSpPr>
          <p:cNvPr id="4" name="Straight Connector 3"/>
          <p:cNvCxnSpPr/>
          <p:nvPr userDrawn="1"/>
        </p:nvCxnSpPr>
        <p:spPr>
          <a:xfrm>
            <a:off x="2045350" y="2827360"/>
            <a:ext cx="20276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7" idx="3"/>
          </p:cNvCxnSpPr>
          <p:nvPr userDrawn="1"/>
        </p:nvCxnSpPr>
        <p:spPr>
          <a:xfrm>
            <a:off x="5042192" y="2827360"/>
            <a:ext cx="210855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2964" y="2453239"/>
            <a:ext cx="969228" cy="748244"/>
          </a:xfrm>
          <a:prstGeom prst="rect">
            <a:avLst/>
          </a:prstGeom>
        </p:spPr>
      </p:pic>
      <p:sp>
        <p:nvSpPr>
          <p:cNvPr id="9" name="Oval 8"/>
          <p:cNvSpPr/>
          <p:nvPr userDrawn="1"/>
        </p:nvSpPr>
        <p:spPr>
          <a:xfrm>
            <a:off x="1766012" y="4602685"/>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p>
        </p:txBody>
      </p:sp>
      <p:sp>
        <p:nvSpPr>
          <p:cNvPr id="11" name="Title 1"/>
          <p:cNvSpPr>
            <a:spLocks noGrp="1"/>
          </p:cNvSpPr>
          <p:nvPr>
            <p:ph type="ctrTitle" hasCustomPrompt="1"/>
          </p:nvPr>
        </p:nvSpPr>
        <p:spPr>
          <a:xfrm>
            <a:off x="719667" y="2921005"/>
            <a:ext cx="7772400" cy="1470025"/>
          </a:xfrm>
        </p:spPr>
        <p:txBody>
          <a:bodyPr anchor="ctr" anchorCtr="0"/>
          <a:lstStyle>
            <a:lvl1pPr>
              <a:defRPr>
                <a:solidFill>
                  <a:schemeClr val="accent1"/>
                </a:solidFill>
              </a:defRPr>
            </a:lvl1pPr>
          </a:lstStyle>
          <a:p>
            <a:r>
              <a:rPr lang="en-US" sz="4800" dirty="0" smtClean="0">
                <a:solidFill>
                  <a:schemeClr val="accent2"/>
                </a:solidFill>
              </a:rPr>
              <a:t>Put One-Line Title Here</a:t>
            </a:r>
            <a:endParaRPr lang="en-US" sz="4800" dirty="0">
              <a:solidFill>
                <a:schemeClr val="accent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Left)">
                                      <p:cBhvr>
                                        <p:cTn id="13" dur="500"/>
                                        <p:tgtEl>
                                          <p:spTgt spid="5"/>
                                        </p:tgtEl>
                                      </p:cBhvr>
                                    </p:animEffect>
                                  </p:childTnLst>
                                </p:cTn>
                              </p:par>
                              <p:par>
                                <p:cTn id="14" presetID="1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Right)">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2776" y="1908163"/>
            <a:ext cx="8074025" cy="4256087"/>
          </a:xfrm>
        </p:spPr>
        <p:txBody>
          <a:bodyPr/>
          <a:lstStyle>
            <a:lvl1pPr marL="173727" indent="-301737">
              <a:spcAft>
                <a:spcPts val="0"/>
              </a:spcAft>
              <a:defRPr/>
            </a:lvl1pPr>
            <a:lvl2pPr indent="301737">
              <a:defRPr/>
            </a:lvl2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normAutofit/>
          </a:bodyPr>
          <a:lstStyle>
            <a:lvl1pPr>
              <a:defRPr sz="4000">
                <a:solidFill>
                  <a:schemeClr val="tx1"/>
                </a:solidFill>
              </a:defRPr>
            </a:lvl1pPr>
          </a:lstStyle>
          <a:p>
            <a:r>
              <a:rPr lang="en-US" smtClean="0"/>
              <a:t>Click to edit Master title style</a:t>
            </a:r>
            <a:endParaRPr lang="en-US" dirty="0"/>
          </a:p>
        </p:txBody>
      </p:sp>
      <p:pic>
        <p:nvPicPr>
          <p:cNvPr id="6" name="Picture 5"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321979893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353"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pic>
        <p:nvPicPr>
          <p:cNvPr id="4" name="Picture 3"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142656275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353"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111472384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353"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8"/>
            <a:ext cx="8229600" cy="544079"/>
          </a:xfrm>
        </p:spPr>
        <p:txBody>
          <a:bodyPr anchor="t">
            <a:normAutofit/>
          </a:bodyPr>
          <a:lstStyle>
            <a:lvl1pPr marL="0" indent="0" algn="ctr">
              <a:buNone/>
              <a:defRPr sz="2400" b="0">
                <a:solidFill>
                  <a:schemeClr val="tx1"/>
                </a:solidFill>
              </a:defRPr>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pic>
        <p:nvPicPr>
          <p:cNvPr id="5" name="Picture 4"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90760002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353"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8"/>
            <a:ext cx="8229600" cy="544079"/>
          </a:xfrm>
        </p:spPr>
        <p:txBody>
          <a:bodyPr anchor="t">
            <a:normAutofit/>
          </a:bodyPr>
          <a:lstStyle>
            <a:lvl1pPr marL="0" indent="0" algn="ctr">
              <a:buNone/>
              <a:defRPr sz="2400" b="0">
                <a:solidFill>
                  <a:schemeClr val="tx1"/>
                </a:solidFill>
              </a:defRPr>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24710214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4343400"/>
            <a:ext cx="9144000" cy="2514600"/>
          </a:xfrm>
          <a:prstGeom prst="rect">
            <a:avLst/>
          </a:prstGeom>
          <a:gradFill flip="none" rotWithShape="1">
            <a:gsLst>
              <a:gs pos="0">
                <a:srgbClr val="DFDFE2">
                  <a:lumMod val="89000"/>
                </a:srgb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p>
        </p:txBody>
      </p:sp>
      <p:sp>
        <p:nvSpPr>
          <p:cNvPr id="2" name="Title Placeholder 1"/>
          <p:cNvSpPr>
            <a:spLocks noGrp="1"/>
          </p:cNvSpPr>
          <p:nvPr>
            <p:ph type="title"/>
          </p:nvPr>
        </p:nvSpPr>
        <p:spPr>
          <a:xfrm>
            <a:off x="457200" y="381002"/>
            <a:ext cx="8229600" cy="1036639"/>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12774"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D9143-DFAE-A54A-96F3-C8DD32EB2FE2}" type="slidenum">
              <a:rPr lang="en-GB" smtClean="0"/>
              <a:pPr/>
              <a:t>‹#›</a:t>
            </a:fld>
            <a:endParaRPr lang="en-GB" dirty="0"/>
          </a:p>
        </p:txBody>
      </p:sp>
    </p:spTree>
    <p:extLst>
      <p:ext uri="{BB962C8B-B14F-4D97-AF65-F5344CB8AC3E}">
        <p14:creationId xmlns:p14="http://schemas.microsoft.com/office/powerpoint/2010/main" val="1599259172"/>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8" r:id="rId3"/>
    <p:sldLayoutId id="2147483680" r:id="rId4"/>
    <p:sldLayoutId id="2147483650" r:id="rId5"/>
    <p:sldLayoutId id="2147483654" r:id="rId6"/>
    <p:sldLayoutId id="2147483673" r:id="rId7"/>
    <p:sldLayoutId id="2147483656" r:id="rId8"/>
    <p:sldLayoutId id="2147483674" r:id="rId9"/>
    <p:sldLayoutId id="2147483655" r:id="rId10"/>
    <p:sldLayoutId id="2147483675" r:id="rId11"/>
    <p:sldLayoutId id="2147483676" r:id="rId12"/>
  </p:sldLayoutIdLst>
  <p:timing>
    <p:tnLst>
      <p:par>
        <p:cTn xmlns:p14="http://schemas.microsoft.com/office/powerpoint/2010/main" id="1" dur="indefinite" restart="never" nodeType="tmRoot"/>
      </p:par>
    </p:tnLst>
  </p:timing>
  <p:hf hdr="0" ftr="0" dt="0"/>
  <p:txStyles>
    <p:titleStyle>
      <a:lvl1pPr algn="ctr" defTabSz="914353"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342882" indent="-347454" algn="l" defTabSz="914353" rtl="0" eaLnBrk="1" latinLnBrk="0" hangingPunct="1">
        <a:lnSpc>
          <a:spcPct val="100000"/>
        </a:lnSpc>
        <a:spcBef>
          <a:spcPts val="1200"/>
        </a:spcBef>
        <a:buClr>
          <a:schemeClr val="accent1"/>
        </a:buClr>
        <a:buSzPct val="100000"/>
        <a:buFont typeface="Lucida Grande"/>
        <a:buChar char="•"/>
        <a:defRPr lang="en-US" sz="2400" b="1" kern="1200" dirty="0" smtClean="0">
          <a:solidFill>
            <a:schemeClr val="tx1"/>
          </a:solidFill>
          <a:latin typeface="+mn-lt"/>
          <a:ea typeface="+mn-ea"/>
          <a:cs typeface="+mn-cs"/>
        </a:defRPr>
      </a:lvl1pPr>
      <a:lvl2pPr marL="685765" indent="-347454" algn="l" defTabSz="914353"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088" indent="-285736" algn="l" defTabSz="914353"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3pPr>
      <a:lvl4pPr marL="1657265" indent="-285736" algn="l" defTabSz="914353"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43" indent="-457177" algn="l" defTabSz="914353"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0883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2"/>
          <p:cNvSpPr>
            <a:spLocks/>
          </p:cNvSpPr>
          <p:nvPr/>
        </p:nvSpPr>
        <p:spPr bwMode="auto">
          <a:xfrm>
            <a:off x="473075" y="268288"/>
            <a:ext cx="82057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ea typeface="ＭＳ Ｐゴシック" charset="0"/>
              <a:cs typeface="ＭＳ Ｐゴシック" charset="0"/>
              <a:sym typeface="Calibri" charset="0"/>
            </a:endParaRPr>
          </a:p>
        </p:txBody>
      </p:sp>
      <p:grpSp>
        <p:nvGrpSpPr>
          <p:cNvPr id="23554" name="Group 17"/>
          <p:cNvGrpSpPr>
            <a:grpSpLocks/>
          </p:cNvGrpSpPr>
          <p:nvPr/>
        </p:nvGrpSpPr>
        <p:grpSpPr bwMode="auto">
          <a:xfrm>
            <a:off x="4446588" y="1290113"/>
            <a:ext cx="4168775" cy="5153025"/>
            <a:chOff x="0" y="0"/>
            <a:chExt cx="3736" cy="4616"/>
          </a:xfrm>
        </p:grpSpPr>
        <p:sp>
          <p:nvSpPr>
            <p:cNvPr id="23561" name="AutoShape 14"/>
            <p:cNvSpPr>
              <a:spLocks/>
            </p:cNvSpPr>
            <p:nvPr/>
          </p:nvSpPr>
          <p:spPr bwMode="auto">
            <a:xfrm>
              <a:off x="0" y="2272"/>
              <a:ext cx="3736" cy="2344"/>
            </a:xfrm>
            <a:prstGeom prst="roundRect">
              <a:avLst>
                <a:gd name="adj" fmla="val 5116"/>
              </a:avLst>
            </a:prstGeom>
            <a:solidFill>
              <a:schemeClr val="accent1">
                <a:lumMod val="20000"/>
                <a:lumOff val="80000"/>
              </a:schemeClr>
            </a:solidFill>
            <a:ln w="25400">
              <a:solidFill>
                <a:srgbClr val="000000"/>
              </a:solidFill>
              <a:miter lim="800000"/>
              <a:headEnd/>
              <a:tailEnd/>
            </a:ln>
          </p:spPr>
          <p:txBody>
            <a:bodyPr lIns="0" tIns="0" rIns="0" bIns="0"/>
            <a:lstStyle/>
            <a:p>
              <a:endParaRPr lang="en-GB"/>
            </a:p>
          </p:txBody>
        </p:sp>
        <p:sp>
          <p:nvSpPr>
            <p:cNvPr id="23562" name="AutoShape 15"/>
            <p:cNvSpPr>
              <a:spLocks/>
            </p:cNvSpPr>
            <p:nvPr/>
          </p:nvSpPr>
          <p:spPr bwMode="auto">
            <a:xfrm>
              <a:off x="0" y="0"/>
              <a:ext cx="3735" cy="2015"/>
            </a:xfrm>
            <a:prstGeom prst="roundRect">
              <a:avLst>
                <a:gd name="adj" fmla="val 5949"/>
              </a:avLst>
            </a:prstGeom>
            <a:solidFill>
              <a:schemeClr val="accent4">
                <a:lumMod val="20000"/>
                <a:lumOff val="80000"/>
              </a:schemeClr>
            </a:solidFill>
            <a:ln w="25400">
              <a:solidFill>
                <a:srgbClr val="000000"/>
              </a:solidFill>
              <a:miter lim="800000"/>
              <a:headEnd/>
              <a:tailEnd/>
            </a:ln>
          </p:spPr>
          <p:txBody>
            <a:bodyPr lIns="0" tIns="0" rIns="0" bIns="0"/>
            <a:lstStyle/>
            <a:p>
              <a:endParaRPr lang="en-GB"/>
            </a:p>
          </p:txBody>
        </p:sp>
        <p:sp>
          <p:nvSpPr>
            <p:cNvPr id="23563" name="Rectangle 16"/>
            <p:cNvSpPr>
              <a:spLocks/>
            </p:cNvSpPr>
            <p:nvPr/>
          </p:nvSpPr>
          <p:spPr bwMode="auto">
            <a:xfrm>
              <a:off x="312" y="32"/>
              <a:ext cx="2876" cy="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b="1" i="1" u="sng" dirty="0">
                  <a:latin typeface="Calibri Bold" charset="0"/>
                  <a:ea typeface="ＭＳ Ｐゴシック" charset="0"/>
                  <a:cs typeface="ＭＳ Ｐゴシック" charset="0"/>
                  <a:sym typeface="Calibri Bold" charset="0"/>
                </a:rPr>
                <a:t>meta</a:t>
              </a:r>
            </a:p>
            <a:p>
              <a:pPr algn="l"/>
              <a:r>
                <a:rPr lang="en-US" sz="1700" dirty="0">
                  <a:latin typeface="Calibri" charset="0"/>
                  <a:ea typeface="ＭＳ Ｐゴシック" charset="0"/>
                  <a:cs typeface="ＭＳ Ｐゴシック"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id</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err="1">
                  <a:latin typeface="Calibri" charset="0"/>
                  <a:cs typeface="Calibri" charset="0"/>
                  <a:sym typeface="Calibri" charset="0"/>
                </a:rPr>
                <a:t>robin@couchbase.com</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rev</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1-0002bce0000000000</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flags</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0,</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expiration</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0,</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type</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err="1">
                  <a:latin typeface="Calibri" charset="0"/>
                  <a:cs typeface="Calibri" charset="0"/>
                  <a:sym typeface="Calibri" charset="0"/>
                </a:rPr>
                <a:t>json</a:t>
              </a:r>
              <a:r>
                <a:rPr lang="ja-JP" altLang="en-US" sz="1700" dirty="0">
                  <a:latin typeface="Arial" charset="0"/>
                  <a:ea typeface="ＭＳ Ｐゴシック" charset="0"/>
                  <a:cs typeface="ＭＳ Ｐゴシック" charset="0"/>
                  <a:sym typeface="Calibri" charset="0"/>
                </a:rPr>
                <a:t>”</a:t>
              </a:r>
              <a:endParaRPr lang="en-US" altLang="ja-JP" sz="1700" dirty="0">
                <a:latin typeface="Calibri" charset="0"/>
                <a:cs typeface="Calibri" charset="0"/>
                <a:sym typeface="Calibri" charset="0"/>
              </a:endParaRPr>
            </a:p>
            <a:p>
              <a:pPr algn="l"/>
              <a:r>
                <a:rPr lang="en-US" sz="1700" dirty="0">
                  <a:latin typeface="Calibri" charset="0"/>
                  <a:cs typeface="Calibri" charset="0"/>
                  <a:sym typeface="Calibri" charset="0"/>
                </a:rPr>
                <a:t>}</a:t>
              </a:r>
            </a:p>
            <a:p>
              <a:pPr algn="l"/>
              <a:endParaRPr lang="en-US" sz="1700" dirty="0">
                <a:latin typeface="Calibri" charset="0"/>
                <a:cs typeface="Calibri" charset="0"/>
                <a:sym typeface="Calibri" charset="0"/>
              </a:endParaRPr>
            </a:p>
            <a:p>
              <a:pPr algn="l"/>
              <a:endParaRPr lang="en-US" sz="1700" dirty="0">
                <a:latin typeface="Calibri" charset="0"/>
                <a:cs typeface="Calibri" charset="0"/>
                <a:sym typeface="Calibri" charset="0"/>
              </a:endParaRPr>
            </a:p>
            <a:p>
              <a:pPr algn="l"/>
              <a:r>
                <a:rPr lang="en-US" b="1" i="1" u="sng" dirty="0">
                  <a:latin typeface="Calibri Bold" charset="0"/>
                  <a:cs typeface="Calibri Bold" charset="0"/>
                  <a:sym typeface="Calibri Bold" charset="0"/>
                </a:rPr>
                <a:t>document</a:t>
              </a:r>
            </a:p>
            <a:p>
              <a:pPr algn="l"/>
              <a:r>
                <a:rPr lang="en-US" sz="1700" dirty="0">
                  <a:latin typeface="Calibri" charset="0"/>
                  <a:cs typeface="Calibri"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err="1">
                  <a:latin typeface="Calibri Bold" charset="0"/>
                  <a:cs typeface="Calibri Bold" charset="0"/>
                  <a:sym typeface="Calibri Bold" charset="0"/>
                </a:rPr>
                <a:t>uid</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1234,</a:t>
              </a:r>
            </a:p>
            <a:p>
              <a:pPr algn="l"/>
              <a:r>
                <a:rPr lang="ja-JP" altLang="en-US" sz="1700" dirty="0">
                  <a:latin typeface="Arial" charset="0"/>
                  <a:ea typeface="ＭＳ Ｐゴシック" charset="0"/>
                  <a:cs typeface="ＭＳ Ｐゴシック" charset="0"/>
                  <a:sym typeface="Calibri" charset="0"/>
                </a:rPr>
                <a:t>“</a:t>
              </a:r>
              <a:r>
                <a:rPr lang="en-US" altLang="ja-JP" sz="1700" dirty="0" err="1">
                  <a:latin typeface="Calibri Bold" charset="0"/>
                  <a:cs typeface="Calibri Bold" charset="0"/>
                  <a:sym typeface="Calibri Bold" charset="0"/>
                </a:rPr>
                <a:t>firstname</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Robin</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err="1">
                  <a:latin typeface="Calibri Bold" charset="0"/>
                  <a:cs typeface="Calibri Bold" charset="0"/>
                  <a:sym typeface="Calibri Bold" charset="0"/>
                </a:rPr>
                <a:t>lastname</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Johnson</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age</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22,</a:t>
              </a:r>
            </a:p>
            <a:p>
              <a:pPr algn="l"/>
              <a:r>
                <a:rPr lang="ja-JP" altLang="en-US" sz="1700" dirty="0">
                  <a:latin typeface="Arial" charset="0"/>
                  <a:ea typeface="ＭＳ Ｐゴシック" charset="0"/>
                  <a:cs typeface="ＭＳ Ｐゴシック" charset="0"/>
                  <a:sym typeface="Calibri" charset="0"/>
                </a:rPr>
                <a:t>“</a:t>
              </a:r>
              <a:r>
                <a:rPr lang="en-US" altLang="ja-JP" sz="1700" dirty="0" err="1">
                  <a:latin typeface="Calibri Bold" charset="0"/>
                  <a:cs typeface="Calibri Bold" charset="0"/>
                  <a:sym typeface="Calibri Bold" charset="0"/>
                </a:rPr>
                <a:t>favorite_colors</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green</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red</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a:t>
              </a:r>
            </a:p>
            <a:p>
              <a:pPr algn="l"/>
              <a:r>
                <a:rPr lang="ja-JP" altLang="en-US" sz="1700" dirty="0">
                  <a:latin typeface="Arial" charset="0"/>
                  <a:ea typeface="ＭＳ Ｐゴシック" charset="0"/>
                  <a:cs typeface="ＭＳ Ｐゴシック" charset="0"/>
                  <a:sym typeface="Calibri" charset="0"/>
                </a:rPr>
                <a:t>“</a:t>
              </a:r>
              <a:r>
                <a:rPr lang="en-US" altLang="ja-JP" sz="1700" dirty="0">
                  <a:latin typeface="Calibri Bold" charset="0"/>
                  <a:cs typeface="Calibri Bold" charset="0"/>
                  <a:sym typeface="Calibri Bold" charset="0"/>
                </a:rPr>
                <a:t>email</a:t>
              </a:r>
              <a:r>
                <a:rPr lang="ja-JP" altLang="en-US" sz="1700" dirty="0">
                  <a:latin typeface="Arial" charset="0"/>
                  <a:ea typeface="ＭＳ Ｐゴシック" charset="0"/>
                  <a:cs typeface="ＭＳ Ｐゴシック" charset="0"/>
                  <a:sym typeface="Calibri" charset="0"/>
                </a:rPr>
                <a:t>”</a:t>
              </a:r>
              <a:r>
                <a:rPr lang="en-US" altLang="ja-JP" sz="1700" dirty="0">
                  <a:latin typeface="Calibri" charset="0"/>
                  <a:cs typeface="Calibri" charset="0"/>
                  <a:sym typeface="Calibri" charset="0"/>
                </a:rPr>
                <a:t>: </a:t>
              </a:r>
              <a:r>
                <a:rPr lang="ja-JP" altLang="en-US" sz="1700" dirty="0">
                  <a:latin typeface="Arial" charset="0"/>
                  <a:ea typeface="ＭＳ Ｐゴシック" charset="0"/>
                  <a:cs typeface="ＭＳ Ｐゴシック" charset="0"/>
                  <a:sym typeface="Calibri" charset="0"/>
                </a:rPr>
                <a:t>“</a:t>
              </a:r>
              <a:r>
                <a:rPr lang="en-US" altLang="ja-JP" sz="1700" dirty="0" err="1">
                  <a:latin typeface="Calibri" charset="0"/>
                  <a:cs typeface="Calibri" charset="0"/>
                  <a:sym typeface="Calibri" charset="0"/>
                </a:rPr>
                <a:t>robin@couchbase.com</a:t>
              </a:r>
              <a:r>
                <a:rPr lang="ja-JP" altLang="en-US" sz="1700" dirty="0">
                  <a:latin typeface="Arial" charset="0"/>
                  <a:ea typeface="ＭＳ Ｐゴシック" charset="0"/>
                  <a:cs typeface="ＭＳ Ｐゴシック" charset="0"/>
                  <a:sym typeface="Calibri" charset="0"/>
                </a:rPr>
                <a:t>”</a:t>
              </a:r>
              <a:endParaRPr lang="en-US" altLang="ja-JP" sz="1700" dirty="0">
                <a:latin typeface="Calibri" charset="0"/>
                <a:cs typeface="Calibri" charset="0"/>
                <a:sym typeface="Calibri" charset="0"/>
              </a:endParaRPr>
            </a:p>
            <a:p>
              <a:pPr algn="l"/>
              <a:r>
                <a:rPr lang="en-US" sz="1700" dirty="0">
                  <a:latin typeface="Calibri" charset="0"/>
                  <a:cs typeface="Calibri" charset="0"/>
                  <a:sym typeface="Calibri" charset="0"/>
                </a:rPr>
                <a:t>}</a:t>
              </a:r>
            </a:p>
          </p:txBody>
        </p:sp>
      </p:grpSp>
      <p:grpSp>
        <p:nvGrpSpPr>
          <p:cNvPr id="23555" name="Group 20"/>
          <p:cNvGrpSpPr>
            <a:grpSpLocks/>
          </p:cNvGrpSpPr>
          <p:nvPr/>
        </p:nvGrpSpPr>
        <p:grpSpPr bwMode="auto">
          <a:xfrm>
            <a:off x="901700" y="1753663"/>
            <a:ext cx="2420938" cy="4224337"/>
            <a:chOff x="0" y="0"/>
            <a:chExt cx="2168" cy="3784"/>
          </a:xfrm>
        </p:grpSpPr>
        <p:sp>
          <p:nvSpPr>
            <p:cNvPr id="23558" name="Rectangle 18"/>
            <p:cNvSpPr>
              <a:spLocks/>
            </p:cNvSpPr>
            <p:nvPr/>
          </p:nvSpPr>
          <p:spPr bwMode="auto">
            <a:xfrm>
              <a:off x="0" y="0"/>
              <a:ext cx="2168" cy="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2000" b="1" dirty="0">
                  <a:latin typeface="Calibri Bold" charset="0"/>
                  <a:ea typeface="ＭＳ Ｐゴシック" charset="0"/>
                  <a:cs typeface="ＭＳ Ｐゴシック" charset="0"/>
                  <a:sym typeface="Calibri Bold" charset="0"/>
                </a:rPr>
                <a:t>Meta Information </a:t>
              </a:r>
              <a:r>
                <a:rPr lang="en-US" sz="2000" b="1" dirty="0">
                  <a:latin typeface="Calibri" charset="0"/>
                  <a:ea typeface="ＭＳ Ｐゴシック" charset="0"/>
                  <a:cs typeface="ＭＳ Ｐゴシック" charset="0"/>
                  <a:sym typeface="Calibri" charset="0"/>
                </a:rPr>
                <a:t>Including Key (ID)</a:t>
              </a:r>
            </a:p>
            <a:p>
              <a:endParaRPr lang="en-US" sz="2000" dirty="0">
                <a:latin typeface="Calibri" charset="0"/>
                <a:ea typeface="ＭＳ Ｐゴシック" charset="0"/>
                <a:cs typeface="ＭＳ Ｐゴシック" charset="0"/>
                <a:sym typeface="Calibri" charset="0"/>
              </a:endParaRPr>
            </a:p>
            <a:p>
              <a:r>
                <a:rPr lang="en-US" sz="2000" dirty="0">
                  <a:latin typeface="Calibri" charset="0"/>
                  <a:ea typeface="ＭＳ Ｐゴシック" charset="0"/>
                  <a:cs typeface="ＭＳ Ｐゴシック" charset="0"/>
                  <a:sym typeface="Calibri" charset="0"/>
                </a:rPr>
                <a:t>All Keys Unique and Kept in RAM at all times.</a:t>
              </a:r>
            </a:p>
          </p:txBody>
        </p:sp>
        <p:sp>
          <p:nvSpPr>
            <p:cNvPr id="23559" name="Rectangle 19"/>
            <p:cNvSpPr>
              <a:spLocks/>
            </p:cNvSpPr>
            <p:nvPr/>
          </p:nvSpPr>
          <p:spPr bwMode="auto">
            <a:xfrm>
              <a:off x="0" y="2584"/>
              <a:ext cx="216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2000" b="1" dirty="0">
                  <a:latin typeface="Calibri Bold" charset="0"/>
                  <a:ea typeface="ＭＳ Ｐゴシック" charset="0"/>
                  <a:cs typeface="ＭＳ Ｐゴシック" charset="0"/>
                  <a:sym typeface="Calibri Bold" charset="0"/>
                </a:rPr>
                <a:t>Document Value</a:t>
              </a:r>
            </a:p>
            <a:p>
              <a:endParaRPr lang="en-US" sz="2000" dirty="0">
                <a:latin typeface="Calibri" charset="0"/>
                <a:ea typeface="ＭＳ Ｐゴシック" charset="0"/>
                <a:cs typeface="ＭＳ Ｐゴシック" charset="0"/>
                <a:sym typeface="Calibri" charset="0"/>
              </a:endParaRPr>
            </a:p>
            <a:p>
              <a:r>
                <a:rPr lang="en-US" sz="2000" dirty="0">
                  <a:latin typeface="Calibri" charset="0"/>
                  <a:ea typeface="ＭＳ Ｐゴシック" charset="0"/>
                  <a:cs typeface="ＭＳ Ｐゴシック" charset="0"/>
                  <a:sym typeface="Calibri" charset="0"/>
                </a:rPr>
                <a:t>Most Recent In Ram And Persisted To Disk</a:t>
              </a:r>
            </a:p>
          </p:txBody>
        </p:sp>
      </p:grpSp>
      <p:sp>
        <p:nvSpPr>
          <p:cNvPr id="23556" name="AutoShape 21"/>
          <p:cNvSpPr>
            <a:spLocks/>
          </p:cNvSpPr>
          <p:nvPr/>
        </p:nvSpPr>
        <p:spPr bwMode="auto">
          <a:xfrm>
            <a:off x="3392488" y="2209274"/>
            <a:ext cx="893762" cy="563563"/>
          </a:xfrm>
          <a:prstGeom prst="rightArrow">
            <a:avLst>
              <a:gd name="adj1" fmla="val 32000"/>
              <a:gd name="adj2" fmla="val 69780"/>
            </a:avLst>
          </a:prstGeom>
          <a:solidFill>
            <a:srgbClr val="47CCFC"/>
          </a:solidFill>
          <a:ln>
            <a:noFill/>
          </a:ln>
          <a:extLst>
            <a:ext uri="{91240B29-F687-4f45-9708-019B960494DF}">
              <a14:hiddenLine xmlns:a14="http://schemas.microsoft.com/office/drawing/2010/main" w="25400">
                <a:solidFill>
                  <a:srgbClr val="808080"/>
                </a:solidFill>
                <a:miter lim="800000"/>
                <a:headEnd/>
                <a:tailEnd/>
              </a14:hiddenLine>
            </a:ext>
          </a:extLst>
        </p:spPr>
        <p:txBody>
          <a:bodyPr lIns="0" tIns="0" rIns="0" bIns="0"/>
          <a:lstStyle/>
          <a:p>
            <a:endParaRPr lang="en-GB"/>
          </a:p>
        </p:txBody>
      </p:sp>
      <p:sp>
        <p:nvSpPr>
          <p:cNvPr id="23557" name="AutoShape 22"/>
          <p:cNvSpPr>
            <a:spLocks/>
          </p:cNvSpPr>
          <p:nvPr/>
        </p:nvSpPr>
        <p:spPr bwMode="auto">
          <a:xfrm>
            <a:off x="3392488" y="4800075"/>
            <a:ext cx="893762" cy="561975"/>
          </a:xfrm>
          <a:prstGeom prst="rightArrow">
            <a:avLst>
              <a:gd name="adj1" fmla="val 32000"/>
              <a:gd name="adj2" fmla="val 69977"/>
            </a:avLst>
          </a:prstGeom>
          <a:solidFill>
            <a:srgbClr val="47CCFC"/>
          </a:solidFill>
          <a:ln>
            <a:noFill/>
          </a:ln>
          <a:extLst>
            <a:ext uri="{91240B29-F687-4f45-9708-019B960494DF}">
              <a14:hiddenLine xmlns:a14="http://schemas.microsoft.com/office/drawing/2010/main" w="25400">
                <a:solidFill>
                  <a:srgbClr val="808080"/>
                </a:solidFill>
                <a:miter lim="800000"/>
                <a:headEnd/>
                <a:tailEnd/>
              </a14:hiddenLine>
            </a:ext>
          </a:extLst>
        </p:spPr>
        <p:txBody>
          <a:bodyPr lIns="0" tIns="0" rIns="0" bIns="0"/>
          <a:lstStyle/>
          <a:p>
            <a:endParaRPr lang="en-GB"/>
          </a:p>
        </p:txBody>
      </p:sp>
      <p:sp>
        <p:nvSpPr>
          <p:cNvPr id="2" name="Title 1"/>
          <p:cNvSpPr>
            <a:spLocks noGrp="1"/>
          </p:cNvSpPr>
          <p:nvPr>
            <p:ph type="title"/>
          </p:nvPr>
        </p:nvSpPr>
        <p:spPr>
          <a:xfrm>
            <a:off x="457200" y="259821"/>
            <a:ext cx="8229600" cy="620182"/>
          </a:xfrm>
        </p:spPr>
        <p:txBody>
          <a:bodyPr/>
          <a:lstStyle/>
          <a:p>
            <a:r>
              <a:rPr lang="en-US" dirty="0">
                <a:latin typeface="Calibri" charset="0"/>
                <a:ea typeface="ＭＳ Ｐゴシック" charset="0"/>
                <a:cs typeface="ＭＳ Ｐゴシック" charset="0"/>
                <a:sym typeface="Calibri" charset="0"/>
              </a:rPr>
              <a:t>JSON Document Structure</a:t>
            </a:r>
            <a:br>
              <a:rPr lang="en-US" dirty="0">
                <a:latin typeface="Calibri" charset="0"/>
                <a:ea typeface="ＭＳ Ｐゴシック" charset="0"/>
                <a:cs typeface="ＭＳ Ｐゴシック" charset="0"/>
                <a:sym typeface="Calibri" charset="0"/>
              </a:rPr>
            </a:br>
            <a:endParaRPr lang="en-GB" dirty="0"/>
          </a:p>
        </p:txBody>
      </p:sp>
    </p:spTree>
    <p:extLst>
      <p:ext uri="{BB962C8B-B14F-4D97-AF65-F5344CB8AC3E}">
        <p14:creationId xmlns:p14="http://schemas.microsoft.com/office/powerpoint/2010/main" val="98600007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2"/>
          <p:cNvSpPr>
            <a:spLocks/>
          </p:cNvSpPr>
          <p:nvPr/>
        </p:nvSpPr>
        <p:spPr bwMode="auto">
          <a:xfrm>
            <a:off x="473075" y="357188"/>
            <a:ext cx="82057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ea typeface="ＭＳ Ｐゴシック" charset="0"/>
              <a:cs typeface="ＭＳ Ｐゴシック" charset="0"/>
              <a:sym typeface="Calibri" charset="0"/>
            </a:endParaRPr>
          </a:p>
        </p:txBody>
      </p:sp>
      <p:sp>
        <p:nvSpPr>
          <p:cNvPr id="24578" name="Rectangle 13"/>
          <p:cNvSpPr>
            <a:spLocks/>
          </p:cNvSpPr>
          <p:nvPr/>
        </p:nvSpPr>
        <p:spPr bwMode="auto">
          <a:xfrm>
            <a:off x="625475" y="1192214"/>
            <a:ext cx="144621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700" b="1" i="1" dirty="0">
                <a:latin typeface="Calibri Bold" charset="0"/>
                <a:ea typeface="ＭＳ Ｐゴシック" charset="0"/>
                <a:cs typeface="ＭＳ Ｐゴシック" charset="0"/>
                <a:sym typeface="Calibri Bold" charset="0"/>
              </a:rPr>
              <a:t>User Object</a:t>
            </a:r>
          </a:p>
        </p:txBody>
      </p:sp>
      <p:graphicFrame>
        <p:nvGraphicFramePr>
          <p:cNvPr id="21518" name="Group 14"/>
          <p:cNvGraphicFramePr>
            <a:graphicFrameLocks noGrp="1"/>
          </p:cNvGraphicFramePr>
          <p:nvPr>
            <p:extLst>
              <p:ext uri="{D42A27DB-BD31-4B8C-83A1-F6EECF244321}">
                <p14:modId xmlns:p14="http://schemas.microsoft.com/office/powerpoint/2010/main" val="2077425866"/>
              </p:ext>
            </p:extLst>
          </p:nvPr>
        </p:nvGraphicFramePr>
        <p:xfrm>
          <a:off x="641350" y="1520825"/>
          <a:ext cx="2095500" cy="1962150"/>
        </p:xfrm>
        <a:graphic>
          <a:graphicData uri="http://schemas.openxmlformats.org/drawingml/2006/table">
            <a:tbl>
              <a:tblPr/>
              <a:tblGrid>
                <a:gridCol w="681010"/>
                <a:gridCol w="1414490"/>
              </a:tblGrid>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uid</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firstname</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lastname</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int</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age</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array</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dirty="0" err="1" smtClean="0">
                          <a:ln>
                            <a:noFill/>
                          </a:ln>
                          <a:solidFill>
                            <a:srgbClr val="000000"/>
                          </a:solidFill>
                          <a:effectLst/>
                          <a:latin typeface="Calibri" charset="0"/>
                          <a:ea typeface="ヒラギノ角ゴ ProN W6" charset="0"/>
                          <a:cs typeface="Calibri" charset="0"/>
                          <a:sym typeface="Calibri" charset="0"/>
                        </a:rPr>
                        <a:t>favorite_colors</a:t>
                      </a:r>
                      <a:endParaRPr kumimoji="0" lang="en-US" sz="1500" b="0" i="0" u="none" strike="noStrike" cap="none" normalizeH="0" baseline="0" dirty="0">
                        <a:ln>
                          <a:noFill/>
                        </a:ln>
                        <a:solidFill>
                          <a:srgbClr val="000000"/>
                        </a:solidFill>
                        <a:effectLst/>
                        <a:latin typeface="Calibri" charset="0"/>
                        <a:ea typeface="ヒラギノ角ゴ ProN W6" charset="0"/>
                        <a:cs typeface="Calibri" charset="0"/>
                        <a:sym typeface="Calibri" charset="0"/>
                      </a:endParaRP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dirty="0">
                          <a:ln>
                            <a:noFill/>
                          </a:ln>
                          <a:solidFill>
                            <a:srgbClr val="000000"/>
                          </a:solidFill>
                          <a:effectLst/>
                          <a:latin typeface="Calibri" charset="0"/>
                          <a:ea typeface="ヒラギノ角ゴ ProN W6" charset="0"/>
                          <a:cs typeface="Calibri" charset="0"/>
                          <a:sym typeface="Calibri" charset="0"/>
                        </a:rPr>
                        <a:t>email</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bl>
          </a:graphicData>
        </a:graphic>
      </p:graphicFrame>
      <p:sp>
        <p:nvSpPr>
          <p:cNvPr id="24602" name="AutoShape 59"/>
          <p:cNvSpPr>
            <a:spLocks/>
          </p:cNvSpPr>
          <p:nvPr/>
        </p:nvSpPr>
        <p:spPr bwMode="auto">
          <a:xfrm>
            <a:off x="434975" y="1143000"/>
            <a:ext cx="2457450" cy="2508250"/>
          </a:xfrm>
          <a:prstGeom prst="roundRect">
            <a:avLst>
              <a:gd name="adj" fmla="val 5449"/>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24603" name="AutoShape 60"/>
          <p:cNvSpPr>
            <a:spLocks/>
          </p:cNvSpPr>
          <p:nvPr/>
        </p:nvSpPr>
        <p:spPr bwMode="auto">
          <a:xfrm>
            <a:off x="2978150" y="2116138"/>
            <a:ext cx="568325" cy="569912"/>
          </a:xfrm>
          <a:prstGeom prst="rightArrow">
            <a:avLst>
              <a:gd name="adj1" fmla="val 33880"/>
              <a:gd name="adj2" fmla="val 54551"/>
            </a:avLst>
          </a:prstGeom>
          <a:solidFill>
            <a:srgbClr val="86CD4D"/>
          </a:solidFill>
          <a:ln w="25400">
            <a:solidFill>
              <a:srgbClr val="000000"/>
            </a:solidFill>
            <a:miter lim="800000"/>
            <a:headEnd/>
            <a:tailEnd/>
          </a:ln>
        </p:spPr>
        <p:txBody>
          <a:bodyPr lIns="0" tIns="0" rIns="0" bIns="0"/>
          <a:lstStyle/>
          <a:p>
            <a:endParaRPr lang="en-GB"/>
          </a:p>
        </p:txBody>
      </p:sp>
      <p:grpSp>
        <p:nvGrpSpPr>
          <p:cNvPr id="24604" name="Group 63"/>
          <p:cNvGrpSpPr>
            <a:grpSpLocks/>
          </p:cNvGrpSpPr>
          <p:nvPr/>
        </p:nvGrpSpPr>
        <p:grpSpPr bwMode="auto">
          <a:xfrm>
            <a:off x="3624263" y="1185863"/>
            <a:ext cx="3740150" cy="2452790"/>
            <a:chOff x="0" y="0"/>
            <a:chExt cx="3351" cy="2197"/>
          </a:xfrm>
        </p:grpSpPr>
        <p:sp>
          <p:nvSpPr>
            <p:cNvPr id="24645" name="AutoShape 62"/>
            <p:cNvSpPr>
              <a:spLocks/>
            </p:cNvSpPr>
            <p:nvPr/>
          </p:nvSpPr>
          <p:spPr bwMode="auto">
            <a:xfrm>
              <a:off x="0" y="0"/>
              <a:ext cx="3336" cy="2177"/>
            </a:xfrm>
            <a:prstGeom prst="roundRect">
              <a:avLst>
                <a:gd name="adj" fmla="val 5509"/>
              </a:avLst>
            </a:prstGeom>
            <a:solidFill>
              <a:srgbClr val="C5E5F5"/>
            </a:solidFill>
            <a:ln w="25400">
              <a:solidFill>
                <a:srgbClr val="000000"/>
              </a:solidFill>
              <a:miter lim="800000"/>
              <a:headEnd/>
              <a:tailEnd/>
            </a:ln>
          </p:spPr>
          <p:txBody>
            <a:bodyPr lIns="0" tIns="0" rIns="0" bIns="0"/>
            <a:lstStyle/>
            <a:p>
              <a:endParaRPr lang="en-GB"/>
            </a:p>
          </p:txBody>
        </p:sp>
        <p:sp>
          <p:nvSpPr>
            <p:cNvPr id="24644" name="Rectangle 61"/>
            <p:cNvSpPr>
              <a:spLocks/>
            </p:cNvSpPr>
            <p:nvPr/>
          </p:nvSpPr>
          <p:spPr bwMode="auto">
            <a:xfrm>
              <a:off x="200" y="135"/>
              <a:ext cx="3151" cy="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500" dirty="0">
                  <a:latin typeface="Calibri Bold" charset="0"/>
                  <a:ea typeface="ＭＳ Ｐゴシック" charset="0"/>
                  <a:cs typeface="ＭＳ Ｐゴシック" charset="0"/>
                  <a:sym typeface="Calibri Bold" charset="0"/>
                </a:rPr>
                <a:t>u::</a:t>
              </a:r>
              <a:r>
                <a:rPr lang="en-US" sz="1500" dirty="0" err="1">
                  <a:latin typeface="Calibri Bold" charset="0"/>
                  <a:ea typeface="ＭＳ Ｐゴシック" charset="0"/>
                  <a:cs typeface="ＭＳ Ｐゴシック" charset="0"/>
                  <a:sym typeface="Calibri Bold" charset="0"/>
                </a:rPr>
                <a:t>robin@couchbase.com</a:t>
              </a:r>
              <a:endParaRPr lang="en-US" sz="1500" dirty="0">
                <a:latin typeface="Calibri Bold" charset="0"/>
                <a:ea typeface="ＭＳ Ｐゴシック" charset="0"/>
                <a:cs typeface="ＭＳ Ｐゴシック" charset="0"/>
                <a:sym typeface="Calibri Bold" charset="0"/>
              </a:endParaRPr>
            </a:p>
            <a:p>
              <a:pPr algn="l"/>
              <a:r>
                <a:rPr lang="en-US" sz="1500" dirty="0">
                  <a:latin typeface="Calibri" charset="0"/>
                  <a:ea typeface="ＭＳ Ｐゴシック" charset="0"/>
                  <a:cs typeface="ＭＳ Ｐゴシック"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uid</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1234,</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firstname</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Robin</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lastname</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Johnson</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age</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22,</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favorite_colors</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green</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red</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email</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robin@couchbase.com</a:t>
              </a:r>
              <a:r>
                <a:rPr lang="ja-JP" altLang="en-US" sz="1500" dirty="0">
                  <a:latin typeface="Arial" charset="0"/>
                  <a:ea typeface="ＭＳ Ｐゴシック" charset="0"/>
                  <a:cs typeface="ＭＳ Ｐゴシック" charset="0"/>
                  <a:sym typeface="Calibri" charset="0"/>
                </a:rPr>
                <a:t>”</a:t>
              </a:r>
              <a:endParaRPr lang="en-US" altLang="ja-JP" sz="1500" dirty="0">
                <a:latin typeface="Calibri" charset="0"/>
                <a:cs typeface="Calibri" charset="0"/>
                <a:sym typeface="Calibri" charset="0"/>
              </a:endParaRPr>
            </a:p>
            <a:p>
              <a:pPr algn="l"/>
              <a:r>
                <a:rPr lang="en-US" sz="1500" dirty="0">
                  <a:latin typeface="Calibri" charset="0"/>
                  <a:cs typeface="Calibri" charset="0"/>
                  <a:sym typeface="Calibri" charset="0"/>
                </a:rPr>
                <a:t>}</a:t>
              </a:r>
            </a:p>
          </p:txBody>
        </p:sp>
      </p:grpSp>
      <p:pic>
        <p:nvPicPr>
          <p:cNvPr id="24642"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63" y="1814513"/>
            <a:ext cx="11541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606" name="AutoShape 67"/>
          <p:cNvSpPr>
            <a:spLocks/>
          </p:cNvSpPr>
          <p:nvPr/>
        </p:nvSpPr>
        <p:spPr bwMode="auto">
          <a:xfrm>
            <a:off x="7434264" y="2116138"/>
            <a:ext cx="568325" cy="569912"/>
          </a:xfrm>
          <a:prstGeom prst="rightArrow">
            <a:avLst>
              <a:gd name="adj1" fmla="val 33880"/>
              <a:gd name="adj2" fmla="val 54551"/>
            </a:avLst>
          </a:prstGeom>
          <a:solidFill>
            <a:srgbClr val="86CD4D"/>
          </a:solidFill>
          <a:ln w="25400">
            <a:solidFill>
              <a:srgbClr val="000000"/>
            </a:solidFill>
            <a:miter lim="800000"/>
            <a:headEnd/>
            <a:tailEnd/>
          </a:ln>
        </p:spPr>
        <p:txBody>
          <a:bodyPr lIns="0" tIns="0" rIns="0" bIns="0"/>
          <a:lstStyle/>
          <a:p>
            <a:endParaRPr lang="en-GB"/>
          </a:p>
        </p:txBody>
      </p:sp>
      <p:sp>
        <p:nvSpPr>
          <p:cNvPr id="24607" name="Rectangle 68"/>
          <p:cNvSpPr>
            <a:spLocks/>
          </p:cNvSpPr>
          <p:nvPr/>
        </p:nvSpPr>
        <p:spPr bwMode="auto">
          <a:xfrm>
            <a:off x="641350" y="3979864"/>
            <a:ext cx="132238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700" b="1" i="1" dirty="0">
                <a:latin typeface="Calibri Bold" charset="0"/>
                <a:ea typeface="ＭＳ Ｐゴシック" charset="0"/>
                <a:cs typeface="ＭＳ Ｐゴシック" charset="0"/>
                <a:sym typeface="Calibri Bold" charset="0"/>
              </a:rPr>
              <a:t>User Object</a:t>
            </a:r>
          </a:p>
        </p:txBody>
      </p:sp>
      <p:graphicFrame>
        <p:nvGraphicFramePr>
          <p:cNvPr id="21573" name="Group 69"/>
          <p:cNvGraphicFramePr>
            <a:graphicFrameLocks noGrp="1"/>
          </p:cNvGraphicFramePr>
          <p:nvPr>
            <p:extLst>
              <p:ext uri="{D42A27DB-BD31-4B8C-83A1-F6EECF244321}">
                <p14:modId xmlns:p14="http://schemas.microsoft.com/office/powerpoint/2010/main" val="1498273597"/>
              </p:ext>
            </p:extLst>
          </p:nvPr>
        </p:nvGraphicFramePr>
        <p:xfrm>
          <a:off x="649289" y="4291013"/>
          <a:ext cx="2095500" cy="1962150"/>
        </p:xfrm>
        <a:graphic>
          <a:graphicData uri="http://schemas.openxmlformats.org/drawingml/2006/table">
            <a:tbl>
              <a:tblPr/>
              <a:tblGrid>
                <a:gridCol w="681010"/>
                <a:gridCol w="1414490"/>
              </a:tblGrid>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uid</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firstname</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lastname</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int</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age</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array</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dirty="0" err="1" smtClean="0">
                          <a:ln>
                            <a:noFill/>
                          </a:ln>
                          <a:solidFill>
                            <a:srgbClr val="000000"/>
                          </a:solidFill>
                          <a:effectLst/>
                          <a:latin typeface="Calibri" charset="0"/>
                          <a:ea typeface="ヒラギノ角ゴ ProN W6" charset="0"/>
                          <a:cs typeface="Calibri" charset="0"/>
                          <a:sym typeface="Calibri" charset="0"/>
                        </a:rPr>
                        <a:t>favorite_colors</a:t>
                      </a:r>
                      <a:endParaRPr kumimoji="0" lang="en-US" sz="1500" b="0" i="0" u="none" strike="noStrike" cap="none" normalizeH="0" baseline="0" dirty="0">
                        <a:ln>
                          <a:noFill/>
                        </a:ln>
                        <a:solidFill>
                          <a:srgbClr val="000000"/>
                        </a:solidFill>
                        <a:effectLst/>
                        <a:latin typeface="Calibri" charset="0"/>
                        <a:ea typeface="ヒラギノ角ゴ ProN W6" charset="0"/>
                        <a:cs typeface="Calibri" charset="0"/>
                        <a:sym typeface="Calibri" charset="0"/>
                      </a:endParaRP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r h="327025">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a:ln>
                            <a:noFill/>
                          </a:ln>
                          <a:solidFill>
                            <a:srgbClr val="000000"/>
                          </a:solidFill>
                          <a:effectLst/>
                          <a:latin typeface="Calibri" charset="0"/>
                          <a:ea typeface="ヒラギノ角ゴ ProN W6" charset="0"/>
                          <a:cs typeface="Calibri" charset="0"/>
                          <a:sym typeface="Calibri" charset="0"/>
                        </a:rPr>
                        <a:t>string</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1295400" algn="l"/>
                        </a:tabLst>
                      </a:pPr>
                      <a:r>
                        <a:rPr kumimoji="0" lang="en-US" sz="1500" b="0" i="0" u="none" strike="noStrike" cap="none" normalizeH="0" baseline="0" dirty="0">
                          <a:ln>
                            <a:noFill/>
                          </a:ln>
                          <a:solidFill>
                            <a:srgbClr val="000000"/>
                          </a:solidFill>
                          <a:effectLst/>
                          <a:latin typeface="Calibri" charset="0"/>
                          <a:ea typeface="ヒラギノ角ゴ ProN W6" charset="0"/>
                          <a:cs typeface="Calibri" charset="0"/>
                          <a:sym typeface="Calibri" charset="0"/>
                        </a:rPr>
                        <a:t>email</a:t>
                      </a:r>
                    </a:p>
                  </a:txBody>
                  <a:tcPr marL="35725" marR="35725" marT="35716" marB="3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r>
            </a:tbl>
          </a:graphicData>
        </a:graphic>
      </p:graphicFrame>
      <p:sp>
        <p:nvSpPr>
          <p:cNvPr id="24631" name="AutoShape 114"/>
          <p:cNvSpPr>
            <a:spLocks/>
          </p:cNvSpPr>
          <p:nvPr/>
        </p:nvSpPr>
        <p:spPr bwMode="auto">
          <a:xfrm>
            <a:off x="442913" y="3911600"/>
            <a:ext cx="2457450" cy="2508250"/>
          </a:xfrm>
          <a:prstGeom prst="roundRect">
            <a:avLst>
              <a:gd name="adj" fmla="val 5449"/>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24632" name="AutoShape 115"/>
          <p:cNvSpPr>
            <a:spLocks/>
          </p:cNvSpPr>
          <p:nvPr/>
        </p:nvSpPr>
        <p:spPr bwMode="auto">
          <a:xfrm flipH="1">
            <a:off x="3003551" y="4886326"/>
            <a:ext cx="569913" cy="568325"/>
          </a:xfrm>
          <a:prstGeom prst="rightArrow">
            <a:avLst>
              <a:gd name="adj1" fmla="val 33880"/>
              <a:gd name="adj2" fmla="val 54703"/>
            </a:avLst>
          </a:prstGeom>
          <a:solidFill>
            <a:srgbClr val="86CD4D"/>
          </a:solidFill>
          <a:ln w="25400">
            <a:solidFill>
              <a:srgbClr val="000000"/>
            </a:solidFill>
            <a:miter lim="800000"/>
            <a:headEnd/>
            <a:tailEnd/>
          </a:ln>
        </p:spPr>
        <p:txBody>
          <a:bodyPr lIns="0" tIns="0" rIns="0" bIns="0"/>
          <a:lstStyle/>
          <a:p>
            <a:endParaRPr lang="en-GB"/>
          </a:p>
        </p:txBody>
      </p:sp>
      <p:sp>
        <p:nvSpPr>
          <p:cNvPr id="24641" name="AutoShape 117"/>
          <p:cNvSpPr>
            <a:spLocks/>
          </p:cNvSpPr>
          <p:nvPr/>
        </p:nvSpPr>
        <p:spPr bwMode="auto">
          <a:xfrm>
            <a:off x="3649664" y="3954463"/>
            <a:ext cx="3724988" cy="2432050"/>
          </a:xfrm>
          <a:prstGeom prst="roundRect">
            <a:avLst>
              <a:gd name="adj" fmla="val 5509"/>
            </a:avLst>
          </a:prstGeom>
          <a:solidFill>
            <a:srgbClr val="C5E5F5"/>
          </a:solidFill>
          <a:ln w="25400">
            <a:solidFill>
              <a:srgbClr val="000000"/>
            </a:solidFill>
            <a:miter lim="800000"/>
            <a:headEnd/>
            <a:tailEnd/>
          </a:ln>
        </p:spPr>
        <p:txBody>
          <a:bodyPr lIns="0" tIns="0" rIns="0" bIns="0"/>
          <a:lstStyle/>
          <a:p>
            <a:endParaRPr lang="en-GB"/>
          </a:p>
        </p:txBody>
      </p:sp>
      <p:pic>
        <p:nvPicPr>
          <p:cNvPr id="24638" name="Picture 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863" y="4592638"/>
            <a:ext cx="11557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635" name="AutoShape 122"/>
          <p:cNvSpPr>
            <a:spLocks/>
          </p:cNvSpPr>
          <p:nvPr/>
        </p:nvSpPr>
        <p:spPr bwMode="auto">
          <a:xfrm flipH="1">
            <a:off x="7459663" y="4886326"/>
            <a:ext cx="569912" cy="568325"/>
          </a:xfrm>
          <a:prstGeom prst="rightArrow">
            <a:avLst>
              <a:gd name="adj1" fmla="val 33880"/>
              <a:gd name="adj2" fmla="val 54703"/>
            </a:avLst>
          </a:prstGeom>
          <a:solidFill>
            <a:srgbClr val="86CD4D"/>
          </a:solidFill>
          <a:ln w="25400">
            <a:solidFill>
              <a:srgbClr val="000000"/>
            </a:solidFill>
            <a:miter lim="800000"/>
            <a:headEnd/>
            <a:tailEnd/>
          </a:ln>
        </p:spPr>
        <p:txBody>
          <a:bodyPr lIns="0" tIns="0" rIns="0" bIns="0"/>
          <a:lstStyle/>
          <a:p>
            <a:endParaRPr lang="en-GB"/>
          </a:p>
        </p:txBody>
      </p:sp>
      <p:sp>
        <p:nvSpPr>
          <p:cNvPr id="24636" name="Rectangle 123"/>
          <p:cNvSpPr>
            <a:spLocks/>
          </p:cNvSpPr>
          <p:nvPr/>
        </p:nvSpPr>
        <p:spPr bwMode="auto">
          <a:xfrm>
            <a:off x="8269288" y="1435101"/>
            <a:ext cx="5270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700">
                <a:latin typeface="Calibri Bold" charset="0"/>
                <a:ea typeface="ＭＳ Ｐゴシック" charset="0"/>
                <a:cs typeface="ＭＳ Ｐゴシック" charset="0"/>
                <a:sym typeface="Calibri Bold" charset="0"/>
              </a:rPr>
              <a:t>set()</a:t>
            </a:r>
          </a:p>
        </p:txBody>
      </p:sp>
      <p:sp>
        <p:nvSpPr>
          <p:cNvPr id="24637" name="Rectangle 124"/>
          <p:cNvSpPr>
            <a:spLocks/>
          </p:cNvSpPr>
          <p:nvPr/>
        </p:nvSpPr>
        <p:spPr bwMode="auto">
          <a:xfrm>
            <a:off x="8269288" y="4141788"/>
            <a:ext cx="527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700">
                <a:latin typeface="Calibri Bold" charset="0"/>
                <a:ea typeface="ＭＳ Ｐゴシック" charset="0"/>
                <a:cs typeface="ＭＳ Ｐゴシック" charset="0"/>
                <a:sym typeface="Calibri Bold" charset="0"/>
              </a:rPr>
              <a:t>get()</a:t>
            </a:r>
          </a:p>
        </p:txBody>
      </p:sp>
      <p:sp>
        <p:nvSpPr>
          <p:cNvPr id="2" name="Title 1"/>
          <p:cNvSpPr>
            <a:spLocks noGrp="1"/>
          </p:cNvSpPr>
          <p:nvPr>
            <p:ph type="title"/>
          </p:nvPr>
        </p:nvSpPr>
        <p:spPr>
          <a:xfrm>
            <a:off x="457200" y="169338"/>
            <a:ext cx="8229600" cy="702732"/>
          </a:xfrm>
        </p:spPr>
        <p:txBody>
          <a:bodyPr/>
          <a:lstStyle/>
          <a:p>
            <a:r>
              <a:rPr lang="en-US" dirty="0">
                <a:latin typeface="Calibri" charset="0"/>
                <a:ea typeface="ＭＳ Ｐゴシック" charset="0"/>
                <a:cs typeface="ＭＳ Ｐゴシック" charset="0"/>
                <a:sym typeface="Calibri" charset="0"/>
              </a:rPr>
              <a:t>Objects Serialized to JSON and Back </a:t>
            </a:r>
            <a:br>
              <a:rPr lang="en-US" dirty="0">
                <a:latin typeface="Calibri" charset="0"/>
                <a:ea typeface="ＭＳ Ｐゴシック" charset="0"/>
                <a:cs typeface="ＭＳ Ｐゴシック" charset="0"/>
                <a:sym typeface="Calibri" charset="0"/>
              </a:rPr>
            </a:br>
            <a:endParaRPr lang="en-GB" dirty="0"/>
          </a:p>
        </p:txBody>
      </p:sp>
      <p:sp>
        <p:nvSpPr>
          <p:cNvPr id="29" name="Rectangle 61"/>
          <p:cNvSpPr>
            <a:spLocks/>
          </p:cNvSpPr>
          <p:nvPr/>
        </p:nvSpPr>
        <p:spPr bwMode="auto">
          <a:xfrm>
            <a:off x="3847490" y="4115336"/>
            <a:ext cx="3516924" cy="230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500" dirty="0">
                <a:latin typeface="Calibri Bold" charset="0"/>
                <a:ea typeface="ＭＳ Ｐゴシック" charset="0"/>
                <a:cs typeface="ＭＳ Ｐゴシック" charset="0"/>
                <a:sym typeface="Calibri Bold" charset="0"/>
              </a:rPr>
              <a:t>u::</a:t>
            </a:r>
            <a:r>
              <a:rPr lang="en-US" sz="1500" dirty="0" err="1">
                <a:latin typeface="Calibri Bold" charset="0"/>
                <a:ea typeface="ＭＳ Ｐゴシック" charset="0"/>
                <a:cs typeface="ＭＳ Ｐゴシック" charset="0"/>
                <a:sym typeface="Calibri Bold" charset="0"/>
              </a:rPr>
              <a:t>robin@couchbase.com</a:t>
            </a:r>
            <a:endParaRPr lang="en-US" sz="1500" dirty="0">
              <a:latin typeface="Calibri Bold" charset="0"/>
              <a:ea typeface="ＭＳ Ｐゴシック" charset="0"/>
              <a:cs typeface="ＭＳ Ｐゴシック" charset="0"/>
              <a:sym typeface="Calibri Bold" charset="0"/>
            </a:endParaRPr>
          </a:p>
          <a:p>
            <a:pPr algn="l"/>
            <a:r>
              <a:rPr lang="en-US" sz="1500" dirty="0">
                <a:latin typeface="Calibri" charset="0"/>
                <a:ea typeface="ＭＳ Ｐゴシック" charset="0"/>
                <a:cs typeface="ＭＳ Ｐゴシック"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uid</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1234,</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firstname</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Robin</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lastname</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Johnson</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age</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22,</a:t>
            </a:r>
          </a:p>
          <a:p>
            <a:pPr algn="l"/>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favorite_colors</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green</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red</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a:t>
            </a:r>
          </a:p>
          <a:p>
            <a:pPr algn="l"/>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email</a:t>
            </a:r>
            <a:r>
              <a:rPr lang="ja-JP" altLang="en-US" sz="1500" dirty="0">
                <a:latin typeface="Arial" charset="0"/>
                <a:ea typeface="ＭＳ Ｐゴシック" charset="0"/>
                <a:cs typeface="ＭＳ Ｐゴシック" charset="0"/>
                <a:sym typeface="Calibri" charset="0"/>
              </a:rPr>
              <a:t>”</a:t>
            </a:r>
            <a:r>
              <a:rPr lang="en-US" altLang="ja-JP" sz="1500" dirty="0">
                <a:latin typeface="Calibri" charset="0"/>
                <a:cs typeface="Calibri" charset="0"/>
                <a:sym typeface="Calibri" charset="0"/>
              </a:rPr>
              <a:t>: </a:t>
            </a:r>
            <a:r>
              <a:rPr lang="ja-JP" altLang="en-US" sz="1500" dirty="0">
                <a:latin typeface="Arial" charset="0"/>
                <a:ea typeface="ＭＳ Ｐゴシック" charset="0"/>
                <a:cs typeface="ＭＳ Ｐゴシック" charset="0"/>
                <a:sym typeface="Calibri" charset="0"/>
              </a:rPr>
              <a:t>“</a:t>
            </a:r>
            <a:r>
              <a:rPr lang="en-US" altLang="ja-JP" sz="1500" dirty="0" err="1">
                <a:latin typeface="Calibri" charset="0"/>
                <a:cs typeface="Calibri" charset="0"/>
                <a:sym typeface="Calibri" charset="0"/>
              </a:rPr>
              <a:t>robin@couchbase.com</a:t>
            </a:r>
            <a:r>
              <a:rPr lang="ja-JP" altLang="en-US" sz="1500" dirty="0">
                <a:latin typeface="Arial" charset="0"/>
                <a:ea typeface="ＭＳ Ｐゴシック" charset="0"/>
                <a:cs typeface="ＭＳ Ｐゴシック" charset="0"/>
                <a:sym typeface="Calibri" charset="0"/>
              </a:rPr>
              <a:t>”</a:t>
            </a:r>
            <a:endParaRPr lang="en-US" altLang="ja-JP" sz="1500" dirty="0">
              <a:latin typeface="Calibri" charset="0"/>
              <a:cs typeface="Calibri" charset="0"/>
              <a:sym typeface="Calibri" charset="0"/>
            </a:endParaRPr>
          </a:p>
          <a:p>
            <a:pPr algn="l"/>
            <a:r>
              <a:rPr lang="en-US" sz="1500" dirty="0">
                <a:latin typeface="Calibri" charset="0"/>
                <a:cs typeface="Calibri" charset="0"/>
                <a:sym typeface="Calibri" charset="0"/>
              </a:rPr>
              <a:t>}</a:t>
            </a:r>
          </a:p>
        </p:txBody>
      </p:sp>
      <p:pic>
        <p:nvPicPr>
          <p:cNvPr id="4" name="Picture 3"/>
          <p:cNvPicPr>
            <a:picLocks noChangeAspect="1"/>
          </p:cNvPicPr>
          <p:nvPr/>
        </p:nvPicPr>
        <p:blipFill>
          <a:blip r:embed="rId4"/>
          <a:stretch>
            <a:fillRect/>
          </a:stretch>
        </p:blipFill>
        <p:spPr>
          <a:xfrm>
            <a:off x="8550011" y="5163081"/>
            <a:ext cx="274638" cy="274638"/>
          </a:xfrm>
          <a:prstGeom prst="rect">
            <a:avLst/>
          </a:prstGeom>
        </p:spPr>
      </p:pic>
      <p:pic>
        <p:nvPicPr>
          <p:cNvPr id="31" name="Picture 30"/>
          <p:cNvPicPr>
            <a:picLocks noChangeAspect="1"/>
          </p:cNvPicPr>
          <p:nvPr/>
        </p:nvPicPr>
        <p:blipFill>
          <a:blip r:embed="rId4"/>
          <a:stretch>
            <a:fillRect/>
          </a:stretch>
        </p:blipFill>
        <p:spPr>
          <a:xfrm>
            <a:off x="8521700" y="2367228"/>
            <a:ext cx="274638" cy="274638"/>
          </a:xfrm>
          <a:prstGeom prst="rect">
            <a:avLst/>
          </a:prstGeom>
        </p:spPr>
      </p:pic>
    </p:spTree>
    <p:extLst>
      <p:ext uri="{BB962C8B-B14F-4D97-AF65-F5344CB8AC3E}">
        <p14:creationId xmlns:p14="http://schemas.microsoft.com/office/powerpoint/2010/main" val="203287687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The Mind-Set Change</a:t>
            </a:r>
            <a:endParaRPr lang="en-GB" dirty="0"/>
          </a:p>
        </p:txBody>
      </p:sp>
    </p:spTree>
    <p:extLst>
      <p:ext uri="{BB962C8B-B14F-4D97-AF65-F5344CB8AC3E}">
        <p14:creationId xmlns:p14="http://schemas.microsoft.com/office/powerpoint/2010/main" val="32513643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6" y="1522309"/>
            <a:ext cx="8233311" cy="2522683"/>
          </a:xfrm>
        </p:spPr>
        <p:txBody>
          <a:bodyPr>
            <a:normAutofit/>
          </a:bodyPr>
          <a:lstStyle/>
          <a:p>
            <a:r>
              <a:rPr lang="en-GB" dirty="0" smtClean="0"/>
              <a:t>All of our data is in tables,</a:t>
            </a:r>
          </a:p>
          <a:p>
            <a:r>
              <a:rPr lang="en-GB" dirty="0" smtClean="0"/>
              <a:t>We split complex data across multiple tables,</a:t>
            </a:r>
          </a:p>
          <a:p>
            <a:r>
              <a:rPr lang="en-GB" dirty="0" smtClean="0"/>
              <a:t>We have a very rigid, inflexible schema, and</a:t>
            </a:r>
          </a:p>
          <a:p>
            <a:r>
              <a:rPr lang="en-GB" dirty="0" smtClean="0"/>
              <a:t>All of our data records are forced to look the same.</a:t>
            </a:r>
          </a:p>
          <a:p>
            <a:r>
              <a:rPr lang="en-GB" dirty="0" smtClean="0"/>
              <a:t>We use complex </a:t>
            </a:r>
            <a:r>
              <a:rPr lang="en-GB" i="1" dirty="0" smtClean="0"/>
              <a:t>JOINS, WHERE Clauses </a:t>
            </a:r>
            <a:r>
              <a:rPr lang="en-GB" dirty="0" smtClean="0"/>
              <a:t>and</a:t>
            </a:r>
            <a:r>
              <a:rPr lang="en-GB" i="1" dirty="0" smtClean="0"/>
              <a:t> ORDER BY Clauses</a:t>
            </a:r>
            <a:endParaRPr lang="en-GB" dirty="0"/>
          </a:p>
        </p:txBody>
      </p:sp>
      <p:sp>
        <p:nvSpPr>
          <p:cNvPr id="3" name="Title 2"/>
          <p:cNvSpPr>
            <a:spLocks noGrp="1"/>
          </p:cNvSpPr>
          <p:nvPr>
            <p:ph type="title"/>
          </p:nvPr>
        </p:nvSpPr>
        <p:spPr/>
        <p:txBody>
          <a:bodyPr/>
          <a:lstStyle/>
          <a:p>
            <a:r>
              <a:rPr lang="en-GB" dirty="0" smtClean="0"/>
              <a:t>The Move from </a:t>
            </a:r>
            <a:r>
              <a:rPr lang="en-GB" dirty="0"/>
              <a:t>Relational </a:t>
            </a:r>
            <a:r>
              <a:rPr lang="en-GB" dirty="0" err="1"/>
              <a:t>Modeling</a:t>
            </a:r>
            <a:endParaRPr lang="en-GB" dirty="0"/>
          </a:p>
        </p:txBody>
      </p:sp>
      <p:pic>
        <p:nvPicPr>
          <p:cNvPr id="5" name="Picture 4"/>
          <p:cNvPicPr>
            <a:picLocks noChangeAspect="1"/>
          </p:cNvPicPr>
          <p:nvPr/>
        </p:nvPicPr>
        <p:blipFill>
          <a:blip r:embed="rId3"/>
          <a:stretch>
            <a:fillRect/>
          </a:stretch>
        </p:blipFill>
        <p:spPr>
          <a:xfrm>
            <a:off x="612775" y="4825204"/>
            <a:ext cx="4622800" cy="1892300"/>
          </a:xfrm>
          <a:prstGeom prst="rect">
            <a:avLst/>
          </a:prstGeom>
          <a:ln>
            <a:noFill/>
          </a:ln>
          <a:effectLst>
            <a:softEdge rad="112500"/>
          </a:effectLst>
        </p:spPr>
      </p:pic>
      <p:sp>
        <p:nvSpPr>
          <p:cNvPr id="6" name="TextBox 5"/>
          <p:cNvSpPr txBox="1"/>
          <p:nvPr/>
        </p:nvSpPr>
        <p:spPr>
          <a:xfrm>
            <a:off x="612776" y="4421077"/>
            <a:ext cx="7356225" cy="400110"/>
          </a:xfrm>
          <a:prstGeom prst="rect">
            <a:avLst/>
          </a:prstGeom>
          <a:noFill/>
        </p:spPr>
        <p:txBody>
          <a:bodyPr wrap="none" lIns="91435" tIns="45718" rIns="91435" bIns="45718" rtlCol="0">
            <a:spAutoFit/>
          </a:bodyPr>
          <a:lstStyle/>
          <a:p>
            <a:r>
              <a:rPr lang="en-GB" sz="2000" b="1" dirty="0">
                <a:solidFill>
                  <a:srgbClr val="186A93"/>
                </a:solidFill>
              </a:rPr>
              <a:t>Our ‘</a:t>
            </a:r>
            <a:r>
              <a:rPr lang="en-GB" sz="2000" b="1" i="1" dirty="0">
                <a:solidFill>
                  <a:srgbClr val="186A93"/>
                </a:solidFill>
              </a:rPr>
              <a:t>Recipe</a:t>
            </a:r>
            <a:r>
              <a:rPr lang="en-GB" sz="2000" b="1" dirty="0">
                <a:solidFill>
                  <a:srgbClr val="186A93"/>
                </a:solidFill>
              </a:rPr>
              <a:t>’ table uses “</a:t>
            </a:r>
            <a:r>
              <a:rPr lang="en-GB" sz="2000" b="1" i="1" dirty="0">
                <a:solidFill>
                  <a:srgbClr val="186A93"/>
                </a:solidFill>
              </a:rPr>
              <a:t>JOINS</a:t>
            </a:r>
            <a:r>
              <a:rPr lang="en-GB" sz="2000" b="1" dirty="0">
                <a:solidFill>
                  <a:srgbClr val="186A93"/>
                </a:solidFill>
              </a:rPr>
              <a:t>” to aggregate info from other </a:t>
            </a:r>
            <a:r>
              <a:rPr lang="en-GB" sz="2000" b="1" i="1" dirty="0">
                <a:solidFill>
                  <a:srgbClr val="186A93"/>
                </a:solidFill>
              </a:rPr>
              <a:t>Tables</a:t>
            </a:r>
            <a:r>
              <a:rPr lang="en-GB" sz="2000" b="1" dirty="0">
                <a:solidFill>
                  <a:srgbClr val="186A93"/>
                </a:solidFill>
              </a:rPr>
              <a:t>.</a:t>
            </a:r>
          </a:p>
        </p:txBody>
      </p:sp>
    </p:spTree>
    <p:extLst>
      <p:ext uri="{BB962C8B-B14F-4D97-AF65-F5344CB8AC3E}">
        <p14:creationId xmlns:p14="http://schemas.microsoft.com/office/powerpoint/2010/main" val="18412651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Move to </a:t>
            </a:r>
            <a:r>
              <a:rPr lang="en-GB" dirty="0" err="1" smtClean="0"/>
              <a:t>NoSQL</a:t>
            </a:r>
            <a:endParaRPr lang="en-GB" dirty="0"/>
          </a:p>
        </p:txBody>
      </p:sp>
      <p:sp>
        <p:nvSpPr>
          <p:cNvPr id="5" name="Text Placeholder 3"/>
          <p:cNvSpPr txBox="1">
            <a:spLocks/>
          </p:cNvSpPr>
          <p:nvPr/>
        </p:nvSpPr>
        <p:spPr>
          <a:xfrm>
            <a:off x="612776" y="1522308"/>
            <a:ext cx="8074025" cy="4801797"/>
          </a:xfrm>
          <a:prstGeom prst="rect">
            <a:avLst/>
          </a:prstGeom>
          <a:ln>
            <a:noFill/>
          </a:ln>
        </p:spPr>
        <p:txBody>
          <a:bodyPr vert="horz" lIns="0" tIns="0" rIns="0" bIns="0" rtlCol="0">
            <a:normAutofit/>
          </a:bodyPr>
          <a:lstStyle>
            <a:lvl1pPr marL="173736" indent="-301752" algn="l" defTabSz="914400" rtl="0" eaLnBrk="1" latinLnBrk="0" hangingPunct="1">
              <a:lnSpc>
                <a:spcPct val="100000"/>
              </a:lnSpc>
              <a:spcBef>
                <a:spcPts val="1200"/>
              </a:spcBef>
              <a:spcAft>
                <a:spcPts val="0"/>
              </a:spcAft>
              <a:buClr>
                <a:schemeClr val="accent1"/>
              </a:buClr>
              <a:buSzPct val="100000"/>
              <a:buFont typeface="Lucida Grande"/>
              <a:buChar char="•"/>
              <a:defRPr lang="en-US" sz="2400" b="1" kern="1200">
                <a:solidFill>
                  <a:schemeClr val="tx1"/>
                </a:solidFill>
                <a:latin typeface="+mn-lt"/>
                <a:ea typeface="+mn-ea"/>
                <a:cs typeface="+mn-cs"/>
              </a:defRPr>
            </a:lvl1pPr>
            <a:lvl2pPr marL="685800" indent="30175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In Couchbase, we’re going to model our Documents in JSON.</a:t>
            </a:r>
          </a:p>
          <a:p>
            <a:r>
              <a:rPr lang="en-GB" dirty="0" smtClean="0"/>
              <a:t>Contrary to Relational DBs, we can hit the database as much as we like as Gets and Sets are so quick, they’re trivial. </a:t>
            </a:r>
          </a:p>
          <a:p>
            <a:r>
              <a:rPr lang="en-GB" dirty="0" smtClean="0"/>
              <a:t>We can make changes to our Data structures at any time, without having to use ALTER_TABLE statements allowing for agile model development.</a:t>
            </a:r>
          </a:p>
          <a:p>
            <a:r>
              <a:rPr lang="en-GB" dirty="0" smtClean="0"/>
              <a:t>There is no implied schema, so each record in our DB could look entirely different to the last.</a:t>
            </a:r>
          </a:p>
          <a:p>
            <a:r>
              <a:rPr lang="en-GB" dirty="0" smtClean="0"/>
              <a:t>Getting our heads around </a:t>
            </a:r>
            <a:r>
              <a:rPr lang="en-GB" dirty="0" err="1" smtClean="0"/>
              <a:t>modeling</a:t>
            </a:r>
            <a:r>
              <a:rPr lang="en-GB" dirty="0" smtClean="0"/>
              <a:t> </a:t>
            </a:r>
            <a:r>
              <a:rPr lang="en-GB" dirty="0" smtClean="0"/>
              <a:t>data in JSON can be tricky. Let’s look at how we can get started in JSON </a:t>
            </a:r>
            <a:r>
              <a:rPr lang="en-GB" dirty="0" err="1" smtClean="0"/>
              <a:t>Modeling</a:t>
            </a:r>
            <a:r>
              <a:rPr lang="en-GB" dirty="0" smtClean="0"/>
              <a:t>:</a:t>
            </a:r>
            <a:endParaRPr lang="en-GB" dirty="0"/>
          </a:p>
        </p:txBody>
      </p:sp>
    </p:spTree>
    <p:extLst>
      <p:ext uri="{BB962C8B-B14F-4D97-AF65-F5344CB8AC3E}">
        <p14:creationId xmlns:p14="http://schemas.microsoft.com/office/powerpoint/2010/main" val="28580956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smtClean="0"/>
              <a:t>Modeling</a:t>
            </a:r>
            <a:r>
              <a:rPr lang="en-GB" dirty="0" smtClean="0"/>
              <a:t> </a:t>
            </a:r>
            <a:r>
              <a:rPr lang="en-GB" dirty="0" smtClean="0"/>
              <a:t>an Application…</a:t>
            </a:r>
            <a:br>
              <a:rPr lang="en-GB" dirty="0" smtClean="0"/>
            </a:br>
            <a:r>
              <a:rPr lang="en-GB" dirty="0" smtClean="0"/>
              <a:t>The JSON way</a:t>
            </a:r>
            <a:endParaRPr lang="en-GB" dirty="0"/>
          </a:p>
        </p:txBody>
      </p:sp>
    </p:spTree>
    <p:extLst>
      <p:ext uri="{BB962C8B-B14F-4D97-AF65-F5344CB8AC3E}">
        <p14:creationId xmlns:p14="http://schemas.microsoft.com/office/powerpoint/2010/main" val="10068722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6" y="1417641"/>
            <a:ext cx="8074025" cy="1200731"/>
          </a:xfrm>
        </p:spPr>
        <p:txBody>
          <a:bodyPr/>
          <a:lstStyle/>
          <a:p>
            <a:pPr marL="0" indent="0">
              <a:buNone/>
            </a:pPr>
            <a:r>
              <a:rPr lang="en-GB" i="1" strike="sngStrike" dirty="0" smtClean="0"/>
              <a:t>Social</a:t>
            </a:r>
            <a:r>
              <a:rPr lang="en-GB" i="1" dirty="0" smtClean="0"/>
              <a:t> </a:t>
            </a:r>
            <a:r>
              <a:rPr lang="en-GB" dirty="0" smtClean="0"/>
              <a:t>Application in which people can vote on other User’s Vine videos and see a Global Ranking of the Best and Worst Vine Videos!</a:t>
            </a:r>
          </a:p>
        </p:txBody>
      </p:sp>
      <p:sp>
        <p:nvSpPr>
          <p:cNvPr id="3" name="Title 2"/>
          <p:cNvSpPr>
            <a:spLocks noGrp="1"/>
          </p:cNvSpPr>
          <p:nvPr>
            <p:ph type="title"/>
          </p:nvPr>
        </p:nvSpPr>
        <p:spPr/>
        <p:txBody>
          <a:bodyPr/>
          <a:lstStyle/>
          <a:p>
            <a:r>
              <a:rPr lang="en-GB" dirty="0" smtClean="0"/>
              <a:t>Rate My Vine…</a:t>
            </a:r>
            <a:endParaRPr lang="en-GB" dirty="0"/>
          </a:p>
        </p:txBody>
      </p:sp>
      <p:pic>
        <p:nvPicPr>
          <p:cNvPr id="5" name="Picture 4" descr="TinyGrab Screen Shot 06-09-2013 20.18.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047" y="3410699"/>
            <a:ext cx="2895337" cy="3216415"/>
          </a:xfrm>
          <a:prstGeom prst="rect">
            <a:avLst/>
          </a:prstGeom>
          <a:ln>
            <a:solidFill>
              <a:schemeClr val="tx1"/>
            </a:solidFill>
          </a:ln>
        </p:spPr>
      </p:pic>
      <p:sp>
        <p:nvSpPr>
          <p:cNvPr id="6" name="TextBox 5"/>
          <p:cNvSpPr txBox="1"/>
          <p:nvPr/>
        </p:nvSpPr>
        <p:spPr>
          <a:xfrm>
            <a:off x="612776" y="3410698"/>
            <a:ext cx="2895337" cy="1938988"/>
          </a:xfrm>
          <a:prstGeom prst="rect">
            <a:avLst/>
          </a:prstGeom>
          <a:solidFill>
            <a:schemeClr val="bg1"/>
          </a:solidFill>
          <a:ln>
            <a:solidFill>
              <a:srgbClr val="3F3F3F"/>
            </a:solidFill>
          </a:ln>
        </p:spPr>
        <p:txBody>
          <a:bodyPr wrap="square" lIns="91435" tIns="45718" rIns="91435" bIns="45718" rtlCol="0">
            <a:spAutoFit/>
          </a:bodyPr>
          <a:lstStyle/>
          <a:p>
            <a:pPr algn="ctr"/>
            <a:r>
              <a:rPr lang="en-GB" sz="1200" b="1" dirty="0">
                <a:latin typeface="Arial"/>
                <a:cs typeface="Arial"/>
              </a:rPr>
              <a:t>Top Rated Vines</a:t>
            </a:r>
          </a:p>
          <a:p>
            <a:pPr algn="ctr"/>
            <a:endParaRPr lang="en-GB" sz="1200" b="1" dirty="0">
              <a:latin typeface="Arial"/>
              <a:cs typeface="Arial"/>
            </a:endParaRPr>
          </a:p>
          <a:p>
            <a:r>
              <a:rPr lang="en-GB" sz="600" b="1" dirty="0">
                <a:latin typeface="Arial"/>
                <a:cs typeface="Arial"/>
              </a:rPr>
              <a:t>Cooking w/ Hugh </a:t>
            </a:r>
            <a:r>
              <a:rPr lang="en-GB" sz="600" b="1" dirty="0" err="1">
                <a:latin typeface="Arial"/>
                <a:cs typeface="Arial"/>
              </a:rPr>
              <a:t>Fearnley-Whittingstall</a:t>
            </a:r>
            <a:r>
              <a:rPr lang="en-GB" sz="600" b="1" dirty="0">
                <a:latin typeface="Arial"/>
                <a:cs typeface="Arial"/>
              </a:rPr>
              <a:t> </a:t>
            </a:r>
          </a:p>
          <a:p>
            <a:endParaRPr lang="en-GB" sz="600" b="1" dirty="0">
              <a:latin typeface="Arial"/>
              <a:cs typeface="Arial"/>
            </a:endParaRPr>
          </a:p>
          <a:p>
            <a:r>
              <a:rPr lang="en-GB" sz="600" b="1" dirty="0">
                <a:latin typeface="Arial"/>
                <a:cs typeface="Arial"/>
              </a:rPr>
              <a:t>I love doing Housework</a:t>
            </a:r>
          </a:p>
          <a:p>
            <a:endParaRPr lang="en-GB" sz="600" b="1" dirty="0">
              <a:latin typeface="Arial"/>
              <a:cs typeface="Arial"/>
            </a:endParaRPr>
          </a:p>
          <a:p>
            <a:r>
              <a:rPr lang="en-GB" sz="600" b="1" dirty="0">
                <a:latin typeface="Arial"/>
                <a:cs typeface="Arial"/>
              </a:rPr>
              <a:t>What happened to Amanda </a:t>
            </a:r>
            <a:r>
              <a:rPr lang="en-GB" sz="600" b="1" dirty="0" err="1">
                <a:latin typeface="Arial"/>
                <a:cs typeface="Arial"/>
              </a:rPr>
              <a:t>Bynes</a:t>
            </a:r>
            <a:endParaRPr lang="en-GB" sz="600" b="1" dirty="0">
              <a:latin typeface="Arial"/>
              <a:cs typeface="Arial"/>
            </a:endParaRPr>
          </a:p>
          <a:p>
            <a:endParaRPr lang="en-GB" sz="600" b="1" dirty="0">
              <a:latin typeface="Arial"/>
              <a:cs typeface="Arial"/>
            </a:endParaRPr>
          </a:p>
          <a:p>
            <a:r>
              <a:rPr lang="en-GB" sz="600" b="1" dirty="0">
                <a:latin typeface="Arial"/>
                <a:cs typeface="Arial"/>
              </a:rPr>
              <a:t>Random Access Memories</a:t>
            </a:r>
          </a:p>
          <a:p>
            <a:endParaRPr lang="en-GB" sz="600" b="1" dirty="0">
              <a:latin typeface="Arial"/>
              <a:cs typeface="Arial"/>
            </a:endParaRPr>
          </a:p>
          <a:p>
            <a:r>
              <a:rPr lang="en-GB" sz="600" b="1" dirty="0">
                <a:latin typeface="Arial"/>
                <a:cs typeface="Arial"/>
              </a:rPr>
              <a:t>I don’t even know</a:t>
            </a:r>
          </a:p>
          <a:p>
            <a:endParaRPr lang="en-GB" sz="600" b="1" dirty="0">
              <a:latin typeface="Arial"/>
              <a:cs typeface="Arial"/>
            </a:endParaRPr>
          </a:p>
          <a:p>
            <a:r>
              <a:rPr lang="en-GB" sz="600" b="1" dirty="0" err="1">
                <a:latin typeface="Arial"/>
                <a:cs typeface="Arial"/>
              </a:rPr>
              <a:t>Twerking</a:t>
            </a:r>
            <a:r>
              <a:rPr lang="en-GB" sz="600" b="1" dirty="0">
                <a:latin typeface="Arial"/>
                <a:cs typeface="Arial"/>
              </a:rPr>
              <a:t> gone wrong</a:t>
            </a:r>
          </a:p>
          <a:p>
            <a:endParaRPr lang="en-GB" sz="600" b="1" dirty="0">
              <a:latin typeface="Arial"/>
              <a:cs typeface="Arial"/>
            </a:endParaRPr>
          </a:p>
          <a:p>
            <a:r>
              <a:rPr lang="en-GB" sz="600" b="1" dirty="0">
                <a:latin typeface="Arial"/>
                <a:cs typeface="Arial"/>
              </a:rPr>
              <a:t>Too cold to Dance</a:t>
            </a:r>
          </a:p>
          <a:p>
            <a:endParaRPr lang="en-GB" sz="600" b="1" dirty="0">
              <a:latin typeface="Arial"/>
              <a:cs typeface="Arial"/>
            </a:endParaRPr>
          </a:p>
          <a:p>
            <a:r>
              <a:rPr lang="en-GB" sz="600" b="1" dirty="0">
                <a:latin typeface="Arial"/>
                <a:cs typeface="Arial"/>
              </a:rPr>
              <a:t>How To Scare Your Friends</a:t>
            </a:r>
          </a:p>
          <a:p>
            <a:endParaRPr lang="en-GB" sz="600" b="1" dirty="0">
              <a:latin typeface="Arial"/>
              <a:cs typeface="Arial"/>
            </a:endParaRPr>
          </a:p>
        </p:txBody>
      </p:sp>
      <p:sp>
        <p:nvSpPr>
          <p:cNvPr id="7" name="TextBox 6"/>
          <p:cNvSpPr txBox="1"/>
          <p:nvPr/>
        </p:nvSpPr>
        <p:spPr>
          <a:xfrm>
            <a:off x="3070470" y="3757927"/>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176</a:t>
            </a:r>
          </a:p>
        </p:txBody>
      </p:sp>
      <p:sp>
        <p:nvSpPr>
          <p:cNvPr id="8" name="TextBox 7"/>
          <p:cNvSpPr txBox="1"/>
          <p:nvPr/>
        </p:nvSpPr>
        <p:spPr>
          <a:xfrm>
            <a:off x="3070470" y="3949283"/>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143</a:t>
            </a:r>
          </a:p>
        </p:txBody>
      </p:sp>
      <p:sp>
        <p:nvSpPr>
          <p:cNvPr id="9" name="TextBox 8"/>
          <p:cNvSpPr txBox="1"/>
          <p:nvPr/>
        </p:nvSpPr>
        <p:spPr>
          <a:xfrm>
            <a:off x="3070470" y="4131940"/>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120</a:t>
            </a:r>
          </a:p>
        </p:txBody>
      </p:sp>
      <p:sp>
        <p:nvSpPr>
          <p:cNvPr id="10" name="TextBox 9"/>
          <p:cNvSpPr txBox="1"/>
          <p:nvPr/>
        </p:nvSpPr>
        <p:spPr>
          <a:xfrm>
            <a:off x="3070470" y="4323296"/>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112</a:t>
            </a:r>
          </a:p>
        </p:txBody>
      </p:sp>
      <p:sp>
        <p:nvSpPr>
          <p:cNvPr id="11" name="TextBox 10"/>
          <p:cNvSpPr txBox="1"/>
          <p:nvPr/>
        </p:nvSpPr>
        <p:spPr>
          <a:xfrm>
            <a:off x="3070470" y="4497551"/>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107</a:t>
            </a:r>
          </a:p>
        </p:txBody>
      </p:sp>
      <p:sp>
        <p:nvSpPr>
          <p:cNvPr id="12" name="TextBox 11"/>
          <p:cNvSpPr txBox="1"/>
          <p:nvPr/>
        </p:nvSpPr>
        <p:spPr>
          <a:xfrm>
            <a:off x="3079168" y="4680208"/>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98</a:t>
            </a:r>
          </a:p>
        </p:txBody>
      </p:sp>
      <p:sp>
        <p:nvSpPr>
          <p:cNvPr id="13" name="TextBox 12"/>
          <p:cNvSpPr txBox="1"/>
          <p:nvPr/>
        </p:nvSpPr>
        <p:spPr>
          <a:xfrm>
            <a:off x="3079168" y="4854720"/>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74</a:t>
            </a:r>
          </a:p>
        </p:txBody>
      </p:sp>
      <p:sp>
        <p:nvSpPr>
          <p:cNvPr id="14" name="TextBox 13"/>
          <p:cNvSpPr txBox="1"/>
          <p:nvPr/>
        </p:nvSpPr>
        <p:spPr>
          <a:xfrm>
            <a:off x="3079168" y="5019979"/>
            <a:ext cx="356628" cy="200055"/>
          </a:xfrm>
          <a:prstGeom prst="rect">
            <a:avLst/>
          </a:prstGeom>
          <a:noFill/>
        </p:spPr>
        <p:txBody>
          <a:bodyPr wrap="square" lIns="91435" tIns="45718" rIns="91435" bIns="45718" rtlCol="0">
            <a:spAutoFit/>
          </a:bodyPr>
          <a:lstStyle/>
          <a:p>
            <a:r>
              <a:rPr lang="en-GB" sz="700" b="1" dirty="0">
                <a:solidFill>
                  <a:srgbClr val="008000"/>
                </a:solidFill>
                <a:latin typeface="Arial"/>
                <a:cs typeface="Arial"/>
              </a:rPr>
              <a:t>37</a:t>
            </a:r>
          </a:p>
        </p:txBody>
      </p:sp>
    </p:spTree>
    <p:extLst>
      <p:ext uri="{BB962C8B-B14F-4D97-AF65-F5344CB8AC3E}">
        <p14:creationId xmlns:p14="http://schemas.microsoft.com/office/powerpoint/2010/main" val="10168978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1908163"/>
            <a:ext cx="8224613" cy="2658764"/>
          </a:xfrm>
        </p:spPr>
        <p:txBody>
          <a:bodyPr/>
          <a:lstStyle/>
          <a:p>
            <a:r>
              <a:rPr lang="en-GB" dirty="0" smtClean="0"/>
              <a:t>This is an actual Sample App for Couchbase, fully Open Source</a:t>
            </a:r>
          </a:p>
          <a:p>
            <a:r>
              <a:rPr lang="en-GB" dirty="0" smtClean="0"/>
              <a:t>Built on Ruby, Rails</a:t>
            </a:r>
            <a:r>
              <a:rPr lang="en-GB" dirty="0"/>
              <a:t> </a:t>
            </a:r>
            <a:r>
              <a:rPr lang="en-GB" dirty="0" smtClean="0"/>
              <a:t>&amp; Couchbase</a:t>
            </a:r>
          </a:p>
          <a:p>
            <a:r>
              <a:rPr lang="en-GB" dirty="0" smtClean="0"/>
              <a:t>Using the Couchbase-Model Ruby Gem for Active-Record style (easy) data </a:t>
            </a:r>
            <a:r>
              <a:rPr lang="en-GB" dirty="0" err="1" smtClean="0"/>
              <a:t>modeling</a:t>
            </a:r>
            <a:endParaRPr lang="en-GB" dirty="0" smtClean="0"/>
          </a:p>
          <a:p>
            <a:r>
              <a:rPr lang="en-GB" dirty="0" smtClean="0"/>
              <a:t>Puma as web server for concurrent connections</a:t>
            </a:r>
          </a:p>
        </p:txBody>
      </p:sp>
      <p:sp>
        <p:nvSpPr>
          <p:cNvPr id="3" name="Title 2"/>
          <p:cNvSpPr>
            <a:spLocks noGrp="1"/>
          </p:cNvSpPr>
          <p:nvPr>
            <p:ph type="title"/>
          </p:nvPr>
        </p:nvSpPr>
        <p:spPr/>
        <p:txBody>
          <a:bodyPr/>
          <a:lstStyle/>
          <a:p>
            <a:r>
              <a:rPr lang="en-GB" dirty="0" smtClean="0"/>
              <a:t>Technology Used:</a:t>
            </a:r>
            <a:endParaRPr lang="en-GB" dirty="0"/>
          </a:p>
        </p:txBody>
      </p:sp>
    </p:spTree>
    <p:extLst>
      <p:ext uri="{BB962C8B-B14F-4D97-AF65-F5344CB8AC3E}">
        <p14:creationId xmlns:p14="http://schemas.microsoft.com/office/powerpoint/2010/main" val="34208992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1" y="1264442"/>
            <a:ext cx="8074025" cy="962477"/>
          </a:xfrm>
        </p:spPr>
        <p:txBody>
          <a:bodyPr/>
          <a:lstStyle/>
          <a:p>
            <a:r>
              <a:rPr lang="en-GB" dirty="0" smtClean="0"/>
              <a:t>Users must </a:t>
            </a:r>
            <a:r>
              <a:rPr lang="en-GB" dirty="0" err="1" smtClean="0"/>
              <a:t>Auth</a:t>
            </a:r>
            <a:r>
              <a:rPr lang="en-GB" dirty="0" smtClean="0"/>
              <a:t> with Twitter before Submitting Vines</a:t>
            </a:r>
          </a:p>
          <a:p>
            <a:r>
              <a:rPr lang="en-GB" sz="2000" dirty="0"/>
              <a:t>We simply register their Name, Twitter Username &amp; Avatar upon </a:t>
            </a:r>
            <a:r>
              <a:rPr lang="en-GB" sz="2000" dirty="0" smtClean="0"/>
              <a:t>T-</a:t>
            </a:r>
            <a:r>
              <a:rPr lang="en-GB" sz="2000" dirty="0" err="1" smtClean="0"/>
              <a:t>auth</a:t>
            </a:r>
            <a:endParaRPr lang="en-GB" sz="2000" dirty="0"/>
          </a:p>
        </p:txBody>
      </p:sp>
      <p:sp>
        <p:nvSpPr>
          <p:cNvPr id="3" name="Title 2"/>
          <p:cNvSpPr>
            <a:spLocks noGrp="1"/>
          </p:cNvSpPr>
          <p:nvPr>
            <p:ph type="title"/>
          </p:nvPr>
        </p:nvSpPr>
        <p:spPr>
          <a:xfrm>
            <a:off x="457200" y="381003"/>
            <a:ext cx="8229600" cy="680266"/>
          </a:xfrm>
        </p:spPr>
        <p:txBody>
          <a:bodyPr>
            <a:normAutofit/>
          </a:bodyPr>
          <a:lstStyle/>
          <a:p>
            <a:r>
              <a:rPr lang="en-GB" dirty="0" err="1" smtClean="0"/>
              <a:t>User.rb</a:t>
            </a:r>
            <a:endParaRPr lang="en-GB" dirty="0"/>
          </a:p>
        </p:txBody>
      </p:sp>
      <p:pic>
        <p:nvPicPr>
          <p:cNvPr id="4" name="Picture 3" descr="TinyGrab Screen Shot 06-09-2013 20.3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03" y="2534666"/>
            <a:ext cx="6307849" cy="4085201"/>
          </a:xfrm>
          <a:prstGeom prst="rect">
            <a:avLst/>
          </a:prstGeom>
        </p:spPr>
      </p:pic>
    </p:spTree>
    <p:extLst>
      <p:ext uri="{BB962C8B-B14F-4D97-AF65-F5344CB8AC3E}">
        <p14:creationId xmlns:p14="http://schemas.microsoft.com/office/powerpoint/2010/main" val="35753267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2776" y="4853989"/>
            <a:ext cx="8074025" cy="1519034"/>
          </a:xfrm>
        </p:spPr>
        <p:txBody>
          <a:bodyPr/>
          <a:lstStyle/>
          <a:p>
            <a:r>
              <a:rPr lang="en-GB" dirty="0" smtClean="0"/>
              <a:t>Standard JSON structure with simple String fields</a:t>
            </a:r>
          </a:p>
          <a:p>
            <a:r>
              <a:rPr lang="en-GB" dirty="0" smtClean="0"/>
              <a:t>This JSON is editable within the Couchbase Console</a:t>
            </a:r>
          </a:p>
          <a:p>
            <a:endParaRPr lang="en-GB" dirty="0"/>
          </a:p>
        </p:txBody>
      </p:sp>
      <p:sp>
        <p:nvSpPr>
          <p:cNvPr id="3" name="Title 2"/>
          <p:cNvSpPr>
            <a:spLocks noGrp="1"/>
          </p:cNvSpPr>
          <p:nvPr>
            <p:ph type="title"/>
          </p:nvPr>
        </p:nvSpPr>
        <p:spPr/>
        <p:txBody>
          <a:bodyPr/>
          <a:lstStyle/>
          <a:p>
            <a:r>
              <a:rPr lang="en-GB" dirty="0" smtClean="0"/>
              <a:t>How that looks as JSON in Couchbase:</a:t>
            </a:r>
            <a:endParaRPr lang="en-GB" dirty="0"/>
          </a:p>
        </p:txBody>
      </p:sp>
      <p:pic>
        <p:nvPicPr>
          <p:cNvPr id="4" name="Picture 3" descr="TinyGrab Screen Shot 06-09-2013 21.05.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 y="2222125"/>
            <a:ext cx="8576441" cy="2129255"/>
          </a:xfrm>
          <a:prstGeom prst="rect">
            <a:avLst/>
          </a:prstGeom>
          <a:ln>
            <a:solidFill>
              <a:srgbClr val="186A93"/>
            </a:solidFill>
          </a:ln>
        </p:spPr>
      </p:pic>
      <p:sp>
        <p:nvSpPr>
          <p:cNvPr id="6" name="Left Arrow 5"/>
          <p:cNvSpPr/>
          <p:nvPr/>
        </p:nvSpPr>
        <p:spPr>
          <a:xfrm rot="19744304">
            <a:off x="808935" y="2255629"/>
            <a:ext cx="2296329" cy="130483"/>
          </a:xfrm>
          <a:prstGeom prst="leftArrow">
            <a:avLst/>
          </a:prstGeom>
          <a:solidFill>
            <a:srgbClr val="2D7E9B"/>
          </a:solidFill>
          <a:ln w="28575">
            <a:noFill/>
          </a:ln>
        </p:spPr>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7" name="TextBox 6"/>
          <p:cNvSpPr txBox="1"/>
          <p:nvPr/>
        </p:nvSpPr>
        <p:spPr>
          <a:xfrm>
            <a:off x="2923351" y="1524918"/>
            <a:ext cx="3733761" cy="373659"/>
          </a:xfrm>
          <a:prstGeom prst="rect">
            <a:avLst/>
          </a:prstGeom>
          <a:noFill/>
          <a:ln>
            <a:solidFill>
              <a:srgbClr val="186A93"/>
            </a:solidFill>
          </a:ln>
        </p:spPr>
        <p:txBody>
          <a:bodyPr wrap="none" lIns="91435" tIns="45718" rIns="91435" bIns="45718" rtlCol="0">
            <a:spAutoFit/>
          </a:bodyPr>
          <a:lstStyle/>
          <a:p>
            <a:r>
              <a:rPr lang="en-GB" b="1" dirty="0" smtClean="0">
                <a:solidFill>
                  <a:schemeClr val="accent1"/>
                </a:solidFill>
              </a:rPr>
              <a:t>Key created by a hash of Twitter UID</a:t>
            </a:r>
            <a:endParaRPr lang="en-GB" b="1" dirty="0">
              <a:solidFill>
                <a:schemeClr val="accent1"/>
              </a:solidFill>
            </a:endParaRPr>
          </a:p>
        </p:txBody>
      </p:sp>
      <p:sp>
        <p:nvSpPr>
          <p:cNvPr id="2" name="TextBox 1"/>
          <p:cNvSpPr txBox="1"/>
          <p:nvPr/>
        </p:nvSpPr>
        <p:spPr>
          <a:xfrm>
            <a:off x="3155369" y="2966952"/>
            <a:ext cx="2198576" cy="307777"/>
          </a:xfrm>
          <a:prstGeom prst="rect">
            <a:avLst/>
          </a:prstGeom>
          <a:solidFill>
            <a:schemeClr val="bg1"/>
          </a:solidFill>
          <a:ln>
            <a:solidFill>
              <a:srgbClr val="186A93"/>
            </a:solidFill>
          </a:ln>
        </p:spPr>
        <p:txBody>
          <a:bodyPr wrap="none" rtlCol="0">
            <a:spAutoFit/>
          </a:bodyPr>
          <a:lstStyle/>
          <a:p>
            <a:r>
              <a:rPr lang="en-GB" sz="1400" b="1" dirty="0" smtClean="0">
                <a:solidFill>
                  <a:schemeClr val="accent1"/>
                </a:solidFill>
              </a:rPr>
              <a:t>Explicit ‘type’ of Document</a:t>
            </a:r>
            <a:endParaRPr lang="en-GB" sz="1400" b="1" dirty="0">
              <a:solidFill>
                <a:schemeClr val="accent1"/>
              </a:solidFill>
            </a:endParaRPr>
          </a:p>
        </p:txBody>
      </p:sp>
      <p:sp>
        <p:nvSpPr>
          <p:cNvPr id="8" name="Left Arrow 7"/>
          <p:cNvSpPr/>
          <p:nvPr/>
        </p:nvSpPr>
        <p:spPr>
          <a:xfrm rot="20841127">
            <a:off x="1782434" y="3225899"/>
            <a:ext cx="1436970" cy="130483"/>
          </a:xfrm>
          <a:prstGeom prst="leftArrow">
            <a:avLst/>
          </a:prstGeom>
          <a:solidFill>
            <a:srgbClr val="2D7E9B"/>
          </a:solidFill>
          <a:ln w="28575">
            <a:noFill/>
          </a:ln>
        </p:spPr>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Tree>
    <p:extLst>
      <p:ext uri="{BB962C8B-B14F-4D97-AF65-F5344CB8AC3E}">
        <p14:creationId xmlns:p14="http://schemas.microsoft.com/office/powerpoint/2010/main" val="13162641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Document Your World</a:t>
            </a:r>
            <a:endParaRPr lang="en-GB" dirty="0"/>
          </a:p>
        </p:txBody>
      </p:sp>
      <p:sp>
        <p:nvSpPr>
          <p:cNvPr id="3" name="Subtitle 2"/>
          <p:cNvSpPr>
            <a:spLocks noGrp="1"/>
          </p:cNvSpPr>
          <p:nvPr>
            <p:ph type="subTitle" idx="1"/>
          </p:nvPr>
        </p:nvSpPr>
        <p:spPr>
          <a:xfrm>
            <a:off x="1371600" y="3304670"/>
            <a:ext cx="6400800" cy="1208062"/>
          </a:xfrm>
        </p:spPr>
        <p:txBody>
          <a:bodyPr/>
          <a:lstStyle/>
          <a:p>
            <a:r>
              <a:rPr lang="en-GB" sz="3600" dirty="0"/>
              <a:t>Robin Johnson</a:t>
            </a:r>
          </a:p>
          <a:p>
            <a:r>
              <a:rPr lang="en-GB" dirty="0" smtClean="0"/>
              <a:t>Developer Advocate</a:t>
            </a:r>
          </a:p>
        </p:txBody>
      </p:sp>
    </p:spTree>
    <p:extLst>
      <p:ext uri="{BB962C8B-B14F-4D97-AF65-F5344CB8AC3E}">
        <p14:creationId xmlns:p14="http://schemas.microsoft.com/office/powerpoint/2010/main" val="41898196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1099164"/>
            <a:ext cx="8074025" cy="1693186"/>
          </a:xfrm>
        </p:spPr>
        <p:txBody>
          <a:bodyPr/>
          <a:lstStyle/>
          <a:p>
            <a:r>
              <a:rPr lang="en-GB" dirty="0" smtClean="0"/>
              <a:t>Vine has no public API, so we’ve written a cheeky script to Rip the true URI of the video, from the entered URL by the user</a:t>
            </a:r>
          </a:p>
          <a:p>
            <a:r>
              <a:rPr lang="en-GB" dirty="0" smtClean="0"/>
              <a:t>Vines need a Name, A Video URL, a User and a </a:t>
            </a:r>
            <a:r>
              <a:rPr lang="en-GB" i="1" dirty="0" smtClean="0">
                <a:solidFill>
                  <a:srgbClr val="008000"/>
                </a:solidFill>
              </a:rPr>
              <a:t>Score</a:t>
            </a:r>
            <a:endParaRPr lang="en-GB" i="1" dirty="0">
              <a:solidFill>
                <a:srgbClr val="008000"/>
              </a:solidFill>
            </a:endParaRPr>
          </a:p>
        </p:txBody>
      </p:sp>
      <p:sp>
        <p:nvSpPr>
          <p:cNvPr id="3" name="Title 2"/>
          <p:cNvSpPr>
            <a:spLocks noGrp="1"/>
          </p:cNvSpPr>
          <p:nvPr>
            <p:ph type="title"/>
          </p:nvPr>
        </p:nvSpPr>
        <p:spPr>
          <a:xfrm>
            <a:off x="396312" y="179178"/>
            <a:ext cx="8229600" cy="1036639"/>
          </a:xfrm>
        </p:spPr>
        <p:txBody>
          <a:bodyPr/>
          <a:lstStyle/>
          <a:p>
            <a:r>
              <a:rPr lang="en-GB" dirty="0" err="1" smtClean="0"/>
              <a:t>Vine.rb</a:t>
            </a:r>
            <a:endParaRPr lang="en-GB" dirty="0"/>
          </a:p>
        </p:txBody>
      </p:sp>
      <p:pic>
        <p:nvPicPr>
          <p:cNvPr id="11" name="Picture 10" descr="TinyGrab Screen Shot 12-09-2013 13.09.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6" y="3015209"/>
            <a:ext cx="7389744" cy="3345962"/>
          </a:xfrm>
          <a:prstGeom prst="rect">
            <a:avLst/>
          </a:prstGeom>
        </p:spPr>
      </p:pic>
    </p:spTree>
    <p:extLst>
      <p:ext uri="{BB962C8B-B14F-4D97-AF65-F5344CB8AC3E}">
        <p14:creationId xmlns:p14="http://schemas.microsoft.com/office/powerpoint/2010/main" val="25306866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417640"/>
            <a:ext cx="8074025" cy="2462071"/>
          </a:xfrm>
        </p:spPr>
        <p:txBody>
          <a:bodyPr/>
          <a:lstStyle/>
          <a:p>
            <a:r>
              <a:rPr lang="en-GB" dirty="0" smtClean="0"/>
              <a:t>Marketing have informed us that we need to add a new field for Facebook Sharing into our Vine Videos!</a:t>
            </a:r>
          </a:p>
          <a:p>
            <a:r>
              <a:rPr lang="en-GB" dirty="0" smtClean="0"/>
              <a:t>In a relational world, we would have problems!</a:t>
            </a:r>
          </a:p>
          <a:p>
            <a:r>
              <a:rPr lang="en-GB" dirty="0" smtClean="0"/>
              <a:t>In the Couchbase world, IT’S TRIVIAL!</a:t>
            </a:r>
            <a:endParaRPr lang="en-GB" dirty="0"/>
          </a:p>
        </p:txBody>
      </p:sp>
      <p:sp>
        <p:nvSpPr>
          <p:cNvPr id="3" name="Title 2"/>
          <p:cNvSpPr>
            <a:spLocks noGrp="1"/>
          </p:cNvSpPr>
          <p:nvPr>
            <p:ph type="title"/>
          </p:nvPr>
        </p:nvSpPr>
        <p:spPr/>
        <p:txBody>
          <a:bodyPr/>
          <a:lstStyle/>
          <a:p>
            <a:r>
              <a:rPr lang="en-GB" dirty="0" smtClean="0"/>
              <a:t>The Joys of a Flexible Schema!</a:t>
            </a:r>
            <a:endParaRPr lang="en-GB" dirty="0"/>
          </a:p>
        </p:txBody>
      </p:sp>
      <p:pic>
        <p:nvPicPr>
          <p:cNvPr id="7" name="Picture 6" descr="TinyGrab Screen Shot 10-09-2013 17.3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09" y="4547251"/>
            <a:ext cx="4336975" cy="1115737"/>
          </a:xfrm>
          <a:prstGeom prst="rect">
            <a:avLst/>
          </a:prstGeom>
        </p:spPr>
      </p:pic>
      <p:pic>
        <p:nvPicPr>
          <p:cNvPr id="8" name="Picture 7" descr="TinyGrab Screen Shot 10-09-2013 17.31.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09" y="3807660"/>
            <a:ext cx="4966253" cy="2483127"/>
          </a:xfrm>
          <a:prstGeom prst="rect">
            <a:avLst/>
          </a:prstGeom>
        </p:spPr>
      </p:pic>
    </p:spTree>
    <p:extLst>
      <p:ext uri="{BB962C8B-B14F-4D97-AF65-F5344CB8AC3E}">
        <p14:creationId xmlns:p14="http://schemas.microsoft.com/office/powerpoint/2010/main" val="3701560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12776" y="4688711"/>
            <a:ext cx="8074025" cy="1588625"/>
          </a:xfrm>
        </p:spPr>
        <p:txBody>
          <a:bodyPr>
            <a:normAutofit/>
          </a:bodyPr>
          <a:lstStyle/>
          <a:p>
            <a:r>
              <a:rPr lang="en-GB" dirty="0" err="1" smtClean="0"/>
              <a:t>User_ID</a:t>
            </a:r>
            <a:r>
              <a:rPr lang="en-GB" dirty="0" smtClean="0"/>
              <a:t> included so we know who each Vine belongs to</a:t>
            </a:r>
          </a:p>
          <a:p>
            <a:r>
              <a:rPr lang="en-GB" i="1" dirty="0" smtClean="0"/>
              <a:t>Score </a:t>
            </a:r>
            <a:r>
              <a:rPr lang="en-GB" dirty="0" smtClean="0"/>
              <a:t>is inside each Vine </a:t>
            </a:r>
            <a:r>
              <a:rPr lang="en-GB" dirty="0" smtClean="0"/>
              <a:t>document. This brings it’s own challenges, but Couchbase solves them!</a:t>
            </a:r>
            <a:endParaRPr lang="en-GB" i="1" dirty="0"/>
          </a:p>
        </p:txBody>
      </p:sp>
      <p:sp>
        <p:nvSpPr>
          <p:cNvPr id="3" name="Title 2"/>
          <p:cNvSpPr>
            <a:spLocks noGrp="1"/>
          </p:cNvSpPr>
          <p:nvPr>
            <p:ph type="title"/>
          </p:nvPr>
        </p:nvSpPr>
        <p:spPr/>
        <p:txBody>
          <a:bodyPr/>
          <a:lstStyle/>
          <a:p>
            <a:r>
              <a:rPr lang="en-GB" dirty="0" smtClean="0"/>
              <a:t>Again, the JSON within Couchbase:</a:t>
            </a:r>
            <a:endParaRPr lang="en-GB" dirty="0"/>
          </a:p>
        </p:txBody>
      </p:sp>
      <p:pic>
        <p:nvPicPr>
          <p:cNvPr id="4" name="Picture 3" descr="TinyGrab Screen Shot 08-09-2013 23.34.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61" y="2133747"/>
            <a:ext cx="8785199" cy="2201567"/>
          </a:xfrm>
          <a:prstGeom prst="rect">
            <a:avLst/>
          </a:prstGeom>
          <a:ln>
            <a:solidFill>
              <a:srgbClr val="186A93"/>
            </a:solidFill>
          </a:ln>
        </p:spPr>
      </p:pic>
      <p:sp>
        <p:nvSpPr>
          <p:cNvPr id="5" name="Left Arrow 4"/>
          <p:cNvSpPr/>
          <p:nvPr/>
        </p:nvSpPr>
        <p:spPr>
          <a:xfrm rot="19744304">
            <a:off x="808935" y="2255629"/>
            <a:ext cx="2296329" cy="130483"/>
          </a:xfrm>
          <a:prstGeom prst="leftArrow">
            <a:avLst/>
          </a:prstGeom>
          <a:solidFill>
            <a:srgbClr val="2D7E9B"/>
          </a:solidFill>
          <a:ln w="28575">
            <a:noFill/>
          </a:ln>
        </p:spPr>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6" name="TextBox 5"/>
          <p:cNvSpPr txBox="1"/>
          <p:nvPr/>
        </p:nvSpPr>
        <p:spPr>
          <a:xfrm>
            <a:off x="2923351" y="1524918"/>
            <a:ext cx="2954645" cy="369328"/>
          </a:xfrm>
          <a:prstGeom prst="rect">
            <a:avLst/>
          </a:prstGeom>
          <a:noFill/>
          <a:ln>
            <a:solidFill>
              <a:srgbClr val="186A93"/>
            </a:solidFill>
          </a:ln>
        </p:spPr>
        <p:txBody>
          <a:bodyPr wrap="none" lIns="91435" tIns="45718" rIns="91435" bIns="45718" rtlCol="0">
            <a:spAutoFit/>
          </a:bodyPr>
          <a:lstStyle/>
          <a:p>
            <a:r>
              <a:rPr lang="en-GB" b="1" dirty="0" smtClean="0">
                <a:solidFill>
                  <a:schemeClr val="accent1"/>
                </a:solidFill>
              </a:rPr>
              <a:t>Random Hash generated Key</a:t>
            </a:r>
            <a:endParaRPr lang="en-GB" b="1" dirty="0">
              <a:solidFill>
                <a:schemeClr val="accent1"/>
              </a:solidFill>
            </a:endParaRPr>
          </a:p>
        </p:txBody>
      </p:sp>
      <p:sp>
        <p:nvSpPr>
          <p:cNvPr id="7" name="TextBox 6"/>
          <p:cNvSpPr txBox="1"/>
          <p:nvPr/>
        </p:nvSpPr>
        <p:spPr>
          <a:xfrm>
            <a:off x="3679421" y="3023087"/>
            <a:ext cx="1536185" cy="307777"/>
          </a:xfrm>
          <a:prstGeom prst="rect">
            <a:avLst/>
          </a:prstGeom>
          <a:solidFill>
            <a:schemeClr val="bg1"/>
          </a:solidFill>
          <a:ln>
            <a:solidFill>
              <a:srgbClr val="186A93"/>
            </a:solidFill>
          </a:ln>
        </p:spPr>
        <p:txBody>
          <a:bodyPr wrap="none" rtlCol="0">
            <a:spAutoFit/>
          </a:bodyPr>
          <a:lstStyle/>
          <a:p>
            <a:r>
              <a:rPr lang="en-GB" sz="1400" b="1" dirty="0" err="1" smtClean="0">
                <a:solidFill>
                  <a:schemeClr val="accent1"/>
                </a:solidFill>
              </a:rPr>
              <a:t>User_ID</a:t>
            </a:r>
            <a:r>
              <a:rPr lang="en-GB" sz="1400" b="1" dirty="0" smtClean="0">
                <a:solidFill>
                  <a:schemeClr val="accent1"/>
                </a:solidFill>
              </a:rPr>
              <a:t> reference</a:t>
            </a:r>
            <a:endParaRPr lang="en-GB" sz="1400" b="1" dirty="0">
              <a:solidFill>
                <a:schemeClr val="accent1"/>
              </a:solidFill>
            </a:endParaRPr>
          </a:p>
        </p:txBody>
      </p:sp>
      <p:sp>
        <p:nvSpPr>
          <p:cNvPr id="8" name="Left Arrow 7"/>
          <p:cNvSpPr/>
          <p:nvPr/>
        </p:nvSpPr>
        <p:spPr>
          <a:xfrm rot="20841127">
            <a:off x="2306486" y="3282034"/>
            <a:ext cx="1436970" cy="130483"/>
          </a:xfrm>
          <a:prstGeom prst="leftArrow">
            <a:avLst/>
          </a:prstGeom>
          <a:solidFill>
            <a:srgbClr val="2D7E9B"/>
          </a:solidFill>
          <a:ln w="28575">
            <a:noFill/>
          </a:ln>
        </p:spPr>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Tree>
    <p:extLst>
      <p:ext uri="{BB962C8B-B14F-4D97-AF65-F5344CB8AC3E}">
        <p14:creationId xmlns:p14="http://schemas.microsoft.com/office/powerpoint/2010/main" val="34775992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1417642"/>
            <a:ext cx="8074025" cy="1096342"/>
          </a:xfrm>
        </p:spPr>
        <p:txBody>
          <a:bodyPr/>
          <a:lstStyle/>
          <a:p>
            <a:r>
              <a:rPr lang="en-GB" dirty="0" smtClean="0"/>
              <a:t>We have chosen to have the </a:t>
            </a:r>
            <a:r>
              <a:rPr lang="en-GB" i="1" dirty="0" smtClean="0">
                <a:solidFill>
                  <a:schemeClr val="accent1"/>
                </a:solidFill>
              </a:rPr>
              <a:t>Score</a:t>
            </a:r>
            <a:r>
              <a:rPr lang="en-GB" dirty="0" smtClean="0">
                <a:solidFill>
                  <a:schemeClr val="accent1"/>
                </a:solidFill>
              </a:rPr>
              <a:t> </a:t>
            </a:r>
            <a:r>
              <a:rPr lang="en-GB" dirty="0" smtClean="0"/>
              <a:t>inside each Vine doc.</a:t>
            </a:r>
          </a:p>
          <a:p>
            <a:r>
              <a:rPr lang="en-GB" dirty="0" smtClean="0"/>
              <a:t>We need to be able to deal with concurrent score updates.</a:t>
            </a:r>
            <a:endParaRPr lang="en-GB" dirty="0"/>
          </a:p>
        </p:txBody>
      </p:sp>
      <p:sp>
        <p:nvSpPr>
          <p:cNvPr id="3" name="Title 2"/>
          <p:cNvSpPr>
            <a:spLocks noGrp="1"/>
          </p:cNvSpPr>
          <p:nvPr>
            <p:ph type="title"/>
          </p:nvPr>
        </p:nvSpPr>
        <p:spPr/>
        <p:txBody>
          <a:bodyPr/>
          <a:lstStyle/>
          <a:p>
            <a:r>
              <a:rPr lang="en-GB" dirty="0" smtClean="0"/>
              <a:t>Optimistic Concurrency:</a:t>
            </a:r>
            <a:endParaRPr lang="en-GB" dirty="0"/>
          </a:p>
        </p:txBody>
      </p:sp>
      <p:grpSp>
        <p:nvGrpSpPr>
          <p:cNvPr id="7" name="Group 6"/>
          <p:cNvGrpSpPr/>
          <p:nvPr/>
        </p:nvGrpSpPr>
        <p:grpSpPr>
          <a:xfrm>
            <a:off x="3396627" y="4039757"/>
            <a:ext cx="1639641" cy="2066095"/>
            <a:chOff x="3818638" y="3743994"/>
            <a:chExt cx="1639641" cy="2066095"/>
          </a:xfrm>
        </p:grpSpPr>
        <p:sp>
          <p:nvSpPr>
            <p:cNvPr id="5" name="Freeform 63"/>
            <p:cNvSpPr>
              <a:spLocks/>
            </p:cNvSpPr>
            <p:nvPr/>
          </p:nvSpPr>
          <p:spPr bwMode="auto">
            <a:xfrm>
              <a:off x="4018696" y="4605685"/>
              <a:ext cx="1356802" cy="6397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noFill/>
            <a:ln>
              <a:noFill/>
            </a:ln>
          </p:spPr>
          <p:txBody>
            <a:bodyPr lIns="0" tIns="0" rIns="0" bIns="0"/>
            <a:lstStyle/>
            <a:p>
              <a:r>
                <a:rPr lang="en-GB" sz="1400" dirty="0" smtClean="0"/>
                <a:t>{</a:t>
              </a:r>
            </a:p>
            <a:p>
              <a:r>
                <a:rPr lang="en-GB" sz="1400" dirty="0" smtClean="0"/>
                <a:t>    </a:t>
              </a:r>
              <a:r>
                <a:rPr lang="nl-NL" sz="1400" dirty="0" smtClean="0"/>
                <a:t>“</a:t>
              </a:r>
              <a:r>
                <a:rPr lang="nl-NL" sz="1400" b="1" i="1" dirty="0" smtClean="0">
                  <a:solidFill>
                    <a:srgbClr val="186A93"/>
                  </a:solidFill>
                </a:rPr>
                <a:t>score</a:t>
              </a:r>
              <a:r>
                <a:rPr lang="nl-NL" sz="1400" dirty="0" smtClean="0"/>
                <a:t>" </a:t>
              </a:r>
              <a:r>
                <a:rPr lang="nl-NL" sz="1400" dirty="0"/>
                <a:t>:  </a:t>
              </a:r>
              <a:r>
                <a:rPr lang="nl-NL" sz="1400" dirty="0" smtClean="0"/>
                <a:t>174</a:t>
              </a:r>
              <a:endParaRPr lang="nl-NL" sz="1400" dirty="0"/>
            </a:p>
            <a:p>
              <a:r>
                <a:rPr lang="nl-NL" sz="1400" dirty="0" smtClean="0"/>
                <a:t>}</a:t>
              </a:r>
              <a:endParaRPr lang="en-GB" sz="1400" b="1" dirty="0">
                <a:solidFill>
                  <a:schemeClr val="bg1"/>
                </a:solidFill>
              </a:endParaRPr>
            </a:p>
          </p:txBody>
        </p:sp>
        <p:sp>
          <p:nvSpPr>
            <p:cNvPr id="6" name="AutoShape 64"/>
            <p:cNvSpPr>
              <a:spLocks/>
            </p:cNvSpPr>
            <p:nvPr/>
          </p:nvSpPr>
          <p:spPr bwMode="auto">
            <a:xfrm>
              <a:off x="3818638" y="3743994"/>
              <a:ext cx="1639641" cy="2066095"/>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grpSp>
      <p:pic>
        <p:nvPicPr>
          <p:cNvPr id="8" name="Picture 7"/>
          <p:cNvPicPr>
            <a:picLocks noChangeAspect="1"/>
          </p:cNvPicPr>
          <p:nvPr/>
        </p:nvPicPr>
        <p:blipFill>
          <a:blip r:embed="rId3"/>
          <a:stretch>
            <a:fillRect/>
          </a:stretch>
        </p:blipFill>
        <p:spPr>
          <a:xfrm>
            <a:off x="6107825" y="2880536"/>
            <a:ext cx="520217" cy="793664"/>
          </a:xfrm>
          <a:prstGeom prst="rect">
            <a:avLst/>
          </a:prstGeom>
        </p:spPr>
      </p:pic>
      <p:pic>
        <p:nvPicPr>
          <p:cNvPr id="10" name="Picture 9"/>
          <p:cNvPicPr>
            <a:picLocks noChangeAspect="1"/>
          </p:cNvPicPr>
          <p:nvPr/>
        </p:nvPicPr>
        <p:blipFill>
          <a:blip r:embed="rId3"/>
          <a:stretch>
            <a:fillRect/>
          </a:stretch>
        </p:blipFill>
        <p:spPr>
          <a:xfrm>
            <a:off x="1915285" y="2880536"/>
            <a:ext cx="520217" cy="793664"/>
          </a:xfrm>
          <a:prstGeom prst="rect">
            <a:avLst/>
          </a:prstGeom>
        </p:spPr>
      </p:pic>
      <p:sp>
        <p:nvSpPr>
          <p:cNvPr id="12" name="Right Arrow 11"/>
          <p:cNvSpPr/>
          <p:nvPr/>
        </p:nvSpPr>
        <p:spPr>
          <a:xfrm rot="2562161">
            <a:off x="2129161" y="4276360"/>
            <a:ext cx="2293398" cy="95720"/>
          </a:xfrm>
          <a:prstGeom prst="rightArrow">
            <a:avLst/>
          </a:prstGeom>
          <a:solidFill>
            <a:srgbClr val="2D7E9B"/>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14" name="Right Arrow 13"/>
          <p:cNvSpPr/>
          <p:nvPr/>
        </p:nvSpPr>
        <p:spPr>
          <a:xfrm rot="19037839" flipH="1">
            <a:off x="4120771" y="4276360"/>
            <a:ext cx="2293398" cy="95720"/>
          </a:xfrm>
          <a:prstGeom prst="rightArrow">
            <a:avLst/>
          </a:prstGeom>
          <a:solidFill>
            <a:srgbClr val="2D7E9B"/>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15" name="TextBox 14"/>
          <p:cNvSpPr txBox="1"/>
          <p:nvPr/>
        </p:nvSpPr>
        <p:spPr>
          <a:xfrm rot="2549589">
            <a:off x="2773812" y="3851689"/>
            <a:ext cx="621234" cy="246221"/>
          </a:xfrm>
          <a:prstGeom prst="rect">
            <a:avLst/>
          </a:prstGeom>
          <a:noFill/>
        </p:spPr>
        <p:txBody>
          <a:bodyPr wrap="none" rtlCol="0">
            <a:spAutoFit/>
          </a:bodyPr>
          <a:lstStyle/>
          <a:p>
            <a:r>
              <a:rPr lang="en-GB" sz="1000" b="1" dirty="0" smtClean="0"/>
              <a:t>UPDATE </a:t>
            </a:r>
            <a:endParaRPr lang="en-GB" sz="1000" b="1" dirty="0"/>
          </a:p>
        </p:txBody>
      </p:sp>
      <p:sp>
        <p:nvSpPr>
          <p:cNvPr id="16" name="TextBox 15"/>
          <p:cNvSpPr txBox="1"/>
          <p:nvPr/>
        </p:nvSpPr>
        <p:spPr>
          <a:xfrm rot="19050411" flipH="1">
            <a:off x="5147486" y="3851690"/>
            <a:ext cx="621234" cy="246221"/>
          </a:xfrm>
          <a:prstGeom prst="rect">
            <a:avLst/>
          </a:prstGeom>
          <a:noFill/>
        </p:spPr>
        <p:txBody>
          <a:bodyPr wrap="none" rtlCol="0">
            <a:spAutoFit/>
          </a:bodyPr>
          <a:lstStyle/>
          <a:p>
            <a:r>
              <a:rPr lang="en-GB" sz="1000" b="1" dirty="0" smtClean="0"/>
              <a:t>UPDATE </a:t>
            </a:r>
            <a:endParaRPr lang="en-GB" sz="1000" b="1" dirty="0"/>
          </a:p>
        </p:txBody>
      </p:sp>
    </p:spTree>
    <p:extLst>
      <p:ext uri="{BB962C8B-B14F-4D97-AF65-F5344CB8AC3E}">
        <p14:creationId xmlns:p14="http://schemas.microsoft.com/office/powerpoint/2010/main" val="33967059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1561577"/>
            <a:ext cx="8074025" cy="2322888"/>
          </a:xfrm>
        </p:spPr>
        <p:txBody>
          <a:bodyPr>
            <a:normAutofit/>
          </a:bodyPr>
          <a:lstStyle/>
          <a:p>
            <a:r>
              <a:rPr lang="en-GB" dirty="0" smtClean="0"/>
              <a:t>To handle the Concurrent updates, we can utilise Couchbase’ inbuilt CAS value.</a:t>
            </a:r>
          </a:p>
          <a:p>
            <a:r>
              <a:rPr lang="en-GB" dirty="0" smtClean="0"/>
              <a:t>We simply write a new Update method in our application controller to use the CAS value on update.</a:t>
            </a:r>
            <a:endParaRPr lang="en-GB" dirty="0"/>
          </a:p>
        </p:txBody>
      </p:sp>
      <p:sp>
        <p:nvSpPr>
          <p:cNvPr id="3" name="Title 2"/>
          <p:cNvSpPr>
            <a:spLocks noGrp="1"/>
          </p:cNvSpPr>
          <p:nvPr>
            <p:ph type="title"/>
          </p:nvPr>
        </p:nvSpPr>
        <p:spPr/>
        <p:txBody>
          <a:bodyPr/>
          <a:lstStyle/>
          <a:p>
            <a:r>
              <a:rPr lang="en-GB" dirty="0" smtClean="0"/>
              <a:t>CAS – Compare and Swap</a:t>
            </a:r>
            <a:endParaRPr lang="en-GB" dirty="0"/>
          </a:p>
        </p:txBody>
      </p:sp>
      <p:pic>
        <p:nvPicPr>
          <p:cNvPr id="4" name="Picture 3" descr="TinyGrab Screen Shot 11-09-2013 14.5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41" y="3893444"/>
            <a:ext cx="7506304" cy="1369394"/>
          </a:xfrm>
          <a:prstGeom prst="rect">
            <a:avLst/>
          </a:prstGeom>
        </p:spPr>
      </p:pic>
    </p:spTree>
    <p:extLst>
      <p:ext uri="{BB962C8B-B14F-4D97-AF65-F5344CB8AC3E}">
        <p14:creationId xmlns:p14="http://schemas.microsoft.com/office/powerpoint/2010/main" val="1932739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252"/>
            <a:ext cx="8229600" cy="1036639"/>
          </a:xfrm>
        </p:spPr>
        <p:txBody>
          <a:bodyPr/>
          <a:lstStyle/>
          <a:p>
            <a:r>
              <a:rPr lang="en-GB" dirty="0" smtClean="0"/>
              <a:t>A </a:t>
            </a:r>
            <a:r>
              <a:rPr lang="en-GB" i="1" dirty="0" smtClean="0"/>
              <a:t>Better</a:t>
            </a:r>
            <a:r>
              <a:rPr lang="en-GB" dirty="0" smtClean="0"/>
              <a:t> way of keeping Score…</a:t>
            </a:r>
            <a:endParaRPr lang="en-GB" dirty="0"/>
          </a:p>
        </p:txBody>
      </p:sp>
      <p:sp>
        <p:nvSpPr>
          <p:cNvPr id="9" name="TextBox 8"/>
          <p:cNvSpPr txBox="1"/>
          <p:nvPr/>
        </p:nvSpPr>
        <p:spPr>
          <a:xfrm>
            <a:off x="213650" y="1264570"/>
            <a:ext cx="8797702" cy="2123658"/>
          </a:xfrm>
          <a:prstGeom prst="rect">
            <a:avLst/>
          </a:prstGeom>
          <a:noFill/>
        </p:spPr>
        <p:txBody>
          <a:bodyPr wrap="square" rtlCol="0">
            <a:spAutoFit/>
          </a:bodyPr>
          <a:lstStyle/>
          <a:p>
            <a:r>
              <a:rPr lang="en-GB" sz="2200" b="1" dirty="0" smtClean="0"/>
              <a:t>Instead of embedding the Score within each document, we could split it out into it’s own attribute; as an </a:t>
            </a:r>
            <a:r>
              <a:rPr lang="en-GB" sz="2200" b="1" i="1" dirty="0" smtClean="0">
                <a:solidFill>
                  <a:srgbClr val="186A93"/>
                </a:solidFill>
              </a:rPr>
              <a:t>Atomic Counter.</a:t>
            </a:r>
          </a:p>
          <a:p>
            <a:endParaRPr lang="en-GB" sz="2200" b="1" i="1" dirty="0">
              <a:solidFill>
                <a:srgbClr val="186A93"/>
              </a:solidFill>
            </a:endParaRPr>
          </a:p>
          <a:p>
            <a:pPr marL="285750" indent="-285750">
              <a:buFont typeface="Arial"/>
              <a:buChar char="•"/>
            </a:pPr>
            <a:r>
              <a:rPr lang="en-GB" sz="2200" b="1" dirty="0" smtClean="0">
                <a:solidFill>
                  <a:srgbClr val="3F3F3F"/>
                </a:solidFill>
              </a:rPr>
              <a:t>We would create a new data model named </a:t>
            </a:r>
            <a:r>
              <a:rPr lang="en-GB" sz="2200" b="1" i="1" dirty="0" err="1" smtClean="0">
                <a:solidFill>
                  <a:schemeClr val="accent1"/>
                </a:solidFill>
              </a:rPr>
              <a:t>score.rb</a:t>
            </a:r>
            <a:endParaRPr lang="en-GB" sz="2200" b="1" i="1" dirty="0">
              <a:solidFill>
                <a:schemeClr val="accent1"/>
              </a:solidFill>
            </a:endParaRPr>
          </a:p>
          <a:p>
            <a:pPr marL="285750" indent="-285750">
              <a:buFont typeface="Arial"/>
              <a:buChar char="•"/>
            </a:pPr>
            <a:r>
              <a:rPr lang="en-GB" sz="2200" b="1" dirty="0" err="1" smtClean="0">
                <a:solidFill>
                  <a:srgbClr val="3F3F3F"/>
                </a:solidFill>
              </a:rPr>
              <a:t>Score.rb</a:t>
            </a:r>
            <a:r>
              <a:rPr lang="en-GB" sz="2200" b="1" dirty="0" smtClean="0">
                <a:solidFill>
                  <a:srgbClr val="3F3F3F"/>
                </a:solidFill>
              </a:rPr>
              <a:t> would ‘</a:t>
            </a:r>
            <a:r>
              <a:rPr lang="en-GB" sz="2200" b="1" i="1" dirty="0" err="1" smtClean="0">
                <a:solidFill>
                  <a:srgbClr val="3F3F3F"/>
                </a:solidFill>
              </a:rPr>
              <a:t>belong_to</a:t>
            </a:r>
            <a:r>
              <a:rPr lang="en-GB" sz="2200" b="1" dirty="0" smtClean="0">
                <a:solidFill>
                  <a:srgbClr val="3F3F3F"/>
                </a:solidFill>
              </a:rPr>
              <a:t>’ </a:t>
            </a:r>
            <a:r>
              <a:rPr lang="en-GB" sz="2200" b="1" dirty="0" err="1" smtClean="0">
                <a:solidFill>
                  <a:srgbClr val="3F3F3F"/>
                </a:solidFill>
              </a:rPr>
              <a:t>Vine.rb</a:t>
            </a:r>
            <a:r>
              <a:rPr lang="en-GB" sz="2200" b="1" dirty="0" smtClean="0">
                <a:solidFill>
                  <a:srgbClr val="3F3F3F"/>
                </a:solidFill>
              </a:rPr>
              <a:t> in our Rails model</a:t>
            </a:r>
          </a:p>
          <a:p>
            <a:pPr marL="285750" indent="-285750">
              <a:buFont typeface="Arial"/>
              <a:buChar char="•"/>
            </a:pPr>
            <a:r>
              <a:rPr lang="en-GB" sz="2200" b="1" dirty="0" smtClean="0">
                <a:solidFill>
                  <a:srgbClr val="3F3F3F"/>
                </a:solidFill>
              </a:rPr>
              <a:t>Each score would be </a:t>
            </a:r>
            <a:r>
              <a:rPr lang="en-GB" sz="2200" b="1" dirty="0" err="1" smtClean="0">
                <a:solidFill>
                  <a:srgbClr val="3F3F3F"/>
                </a:solidFill>
              </a:rPr>
              <a:t>ID’d</a:t>
            </a:r>
            <a:r>
              <a:rPr lang="en-GB" sz="2200" b="1" dirty="0" smtClean="0">
                <a:solidFill>
                  <a:srgbClr val="3F3F3F"/>
                </a:solidFill>
              </a:rPr>
              <a:t> with a referential ID to the Vine it belongs to.</a:t>
            </a:r>
          </a:p>
        </p:txBody>
      </p:sp>
      <p:grpSp>
        <p:nvGrpSpPr>
          <p:cNvPr id="17" name="Group 16"/>
          <p:cNvGrpSpPr/>
          <p:nvPr/>
        </p:nvGrpSpPr>
        <p:grpSpPr>
          <a:xfrm>
            <a:off x="1304734" y="3955604"/>
            <a:ext cx="5723426" cy="739407"/>
            <a:chOff x="1304734" y="3444765"/>
            <a:chExt cx="5723426" cy="739407"/>
          </a:xfrm>
        </p:grpSpPr>
        <p:sp>
          <p:nvSpPr>
            <p:cNvPr id="14" name="Rectangle 13"/>
            <p:cNvSpPr/>
            <p:nvPr/>
          </p:nvSpPr>
          <p:spPr>
            <a:xfrm>
              <a:off x="1304734" y="3444765"/>
              <a:ext cx="5723426" cy="739407"/>
            </a:xfrm>
            <a:prstGeom prst="rect">
              <a:avLst/>
            </a:prstGeom>
            <a:solidFill>
              <a:schemeClr val="accent1">
                <a:lumMod val="20000"/>
                <a:lumOff val="80000"/>
              </a:schemeClr>
            </a:solidFill>
            <a:ln w="28575">
              <a:solidFill>
                <a:srgbClr val="186A93"/>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8" name="Rectangle 93"/>
            <p:cNvSpPr>
              <a:spLocks/>
            </p:cNvSpPr>
            <p:nvPr/>
          </p:nvSpPr>
          <p:spPr bwMode="auto">
            <a:xfrm>
              <a:off x="1453280" y="3572850"/>
              <a:ext cx="55517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2000" i="1" dirty="0">
                  <a:solidFill>
                    <a:schemeClr val="tx1"/>
                  </a:solidFill>
                  <a:ea typeface="ＭＳ Ｐゴシック" charset="0"/>
                  <a:cs typeface="ＭＳ Ｐゴシック" charset="0"/>
                  <a:sym typeface="Calibri" charset="0"/>
                </a:rPr>
                <a:t>{ </a:t>
              </a:r>
              <a:r>
                <a:rPr lang="ja-JP" altLang="en-US" sz="2000" i="1" dirty="0" smtClean="0">
                  <a:solidFill>
                    <a:schemeClr val="tx1"/>
                  </a:solidFill>
                  <a:ea typeface="ＭＳ Ｐゴシック" charset="0"/>
                  <a:cs typeface="ＭＳ Ｐゴシック" charset="0"/>
                  <a:sym typeface="Calibri" charset="0"/>
                </a:rPr>
                <a:t>“</a:t>
              </a:r>
              <a:r>
                <a:rPr lang="cs-CZ" dirty="0"/>
                <a:t>7b18b847292338bc29edc9eb90001dca</a:t>
              </a:r>
              <a:r>
                <a:rPr lang="en-US" altLang="ja-JP" sz="2000" b="1" i="1" dirty="0" smtClean="0">
                  <a:solidFill>
                    <a:schemeClr val="tx1"/>
                  </a:solidFill>
                  <a:cs typeface="Calibri" charset="0"/>
                  <a:sym typeface="Calibri" charset="0"/>
                </a:rPr>
                <a:t>::score</a:t>
              </a:r>
              <a:r>
                <a:rPr lang="ja-JP" altLang="en-US" sz="2000" i="1" dirty="0" smtClean="0">
                  <a:solidFill>
                    <a:schemeClr val="tx1"/>
                  </a:solidFill>
                  <a:ea typeface="ＭＳ Ｐゴシック" charset="0"/>
                  <a:cs typeface="ＭＳ Ｐゴシック" charset="0"/>
                  <a:sym typeface="Calibri" charset="0"/>
                </a:rPr>
                <a:t>”</a:t>
              </a:r>
              <a:r>
                <a:rPr lang="en-US" altLang="ja-JP" sz="2000" i="1" dirty="0">
                  <a:solidFill>
                    <a:schemeClr val="tx1"/>
                  </a:solidFill>
                  <a:cs typeface="Calibri" charset="0"/>
                  <a:sym typeface="Calibri" charset="0"/>
                </a:rPr>
                <a:t>,  </a:t>
              </a:r>
              <a:r>
                <a:rPr lang="en-US" altLang="ja-JP" sz="2000" b="1" i="1" dirty="0" smtClean="0">
                  <a:solidFill>
                    <a:schemeClr val="accent1"/>
                  </a:solidFill>
                  <a:cs typeface="Calibri Bold" charset="0"/>
                  <a:sym typeface="Calibri Bold" charset="0"/>
                </a:rPr>
                <a:t>270</a:t>
              </a:r>
              <a:r>
                <a:rPr lang="en-US" altLang="ja-JP" sz="2000" i="1" dirty="0" smtClean="0">
                  <a:solidFill>
                    <a:schemeClr val="accent1"/>
                  </a:solidFill>
                  <a:cs typeface="Calibri" charset="0"/>
                  <a:sym typeface="Calibri" charset="0"/>
                </a:rPr>
                <a:t> </a:t>
              </a:r>
              <a:r>
                <a:rPr lang="en-US" altLang="ja-JP" sz="2000" i="1" dirty="0">
                  <a:solidFill>
                    <a:schemeClr val="tx1"/>
                  </a:solidFill>
                  <a:cs typeface="Calibri" charset="0"/>
                  <a:sym typeface="Calibri" charset="0"/>
                </a:rPr>
                <a:t>}</a:t>
              </a:r>
              <a:endParaRPr lang="en-US" sz="2000" i="1" dirty="0">
                <a:solidFill>
                  <a:schemeClr val="tx1"/>
                </a:solidFill>
                <a:cs typeface="Calibri" charset="0"/>
                <a:sym typeface="Calibri" charset="0"/>
              </a:endParaRPr>
            </a:p>
          </p:txBody>
        </p:sp>
        <p:sp>
          <p:nvSpPr>
            <p:cNvPr id="13" name="TextBox 12"/>
            <p:cNvSpPr txBox="1"/>
            <p:nvPr/>
          </p:nvSpPr>
          <p:spPr>
            <a:xfrm>
              <a:off x="3027084" y="3841600"/>
              <a:ext cx="835134" cy="307777"/>
            </a:xfrm>
            <a:prstGeom prst="rect">
              <a:avLst/>
            </a:prstGeom>
            <a:noFill/>
          </p:spPr>
          <p:txBody>
            <a:bodyPr wrap="none" rtlCol="0">
              <a:spAutoFit/>
            </a:bodyPr>
            <a:lstStyle/>
            <a:p>
              <a:r>
                <a:rPr lang="en-GB" sz="1400" b="1" dirty="0" smtClean="0">
                  <a:solidFill>
                    <a:srgbClr val="FF0000"/>
                  </a:solidFill>
                </a:rPr>
                <a:t>(Vine ID)</a:t>
              </a:r>
              <a:endParaRPr lang="en-GB" sz="1400" b="1" dirty="0">
                <a:solidFill>
                  <a:srgbClr val="FF0000"/>
                </a:solidFill>
              </a:endParaRPr>
            </a:p>
          </p:txBody>
        </p:sp>
      </p:grpSp>
      <p:sp>
        <p:nvSpPr>
          <p:cNvPr id="15" name="TextBox 14"/>
          <p:cNvSpPr txBox="1"/>
          <p:nvPr/>
        </p:nvSpPr>
        <p:spPr>
          <a:xfrm>
            <a:off x="204950" y="5236741"/>
            <a:ext cx="8849892" cy="769441"/>
          </a:xfrm>
          <a:prstGeom prst="rect">
            <a:avLst/>
          </a:prstGeom>
          <a:noFill/>
        </p:spPr>
        <p:txBody>
          <a:bodyPr wrap="square" rtlCol="0">
            <a:spAutoFit/>
          </a:bodyPr>
          <a:lstStyle/>
          <a:p>
            <a:r>
              <a:rPr lang="en-GB" sz="2200" b="1" dirty="0" smtClean="0"/>
              <a:t>This could be a major performance improvement for us, but does make </a:t>
            </a:r>
            <a:r>
              <a:rPr lang="en-GB" sz="2200" b="1" dirty="0" err="1" smtClean="0"/>
              <a:t>modeling</a:t>
            </a:r>
            <a:r>
              <a:rPr lang="en-GB" sz="2200" b="1" dirty="0" smtClean="0"/>
              <a:t> </a:t>
            </a:r>
            <a:r>
              <a:rPr lang="en-GB" sz="2200" b="1" dirty="0" smtClean="0"/>
              <a:t>slightly trickier.</a:t>
            </a:r>
          </a:p>
        </p:txBody>
      </p:sp>
    </p:spTree>
    <p:extLst>
      <p:ext uri="{BB962C8B-B14F-4D97-AF65-F5344CB8AC3E}">
        <p14:creationId xmlns:p14="http://schemas.microsoft.com/office/powerpoint/2010/main" val="3909317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612776" y="1304286"/>
            <a:ext cx="8074025" cy="1679577"/>
          </a:xfrm>
        </p:spPr>
        <p:txBody>
          <a:bodyPr/>
          <a:lstStyle/>
          <a:p>
            <a:r>
              <a:rPr lang="en-GB" dirty="0" smtClean="0"/>
              <a:t>Just as in SQL, our JSON Documents also have various types of ‘Relationship’.</a:t>
            </a:r>
          </a:p>
          <a:p>
            <a:r>
              <a:rPr lang="en-GB" dirty="0" smtClean="0"/>
              <a:t>For example, a User can own many Videos as a </a:t>
            </a:r>
            <a:r>
              <a:rPr lang="en-GB" i="1" dirty="0" smtClean="0">
                <a:solidFill>
                  <a:srgbClr val="186A93"/>
                </a:solidFill>
              </a:rPr>
              <a:t>1 to many relationship</a:t>
            </a:r>
            <a:r>
              <a:rPr lang="en-GB" dirty="0" smtClean="0"/>
              <a:t>.</a:t>
            </a:r>
          </a:p>
        </p:txBody>
      </p:sp>
      <p:sp>
        <p:nvSpPr>
          <p:cNvPr id="3" name="Title 2"/>
          <p:cNvSpPr>
            <a:spLocks noGrp="1"/>
          </p:cNvSpPr>
          <p:nvPr>
            <p:ph type="title"/>
          </p:nvPr>
        </p:nvSpPr>
        <p:spPr>
          <a:xfrm>
            <a:off x="457200" y="185632"/>
            <a:ext cx="8229600" cy="1036639"/>
          </a:xfrm>
        </p:spPr>
        <p:txBody>
          <a:bodyPr/>
          <a:lstStyle/>
          <a:p>
            <a:r>
              <a:rPr lang="en-GB" dirty="0" smtClean="0"/>
              <a:t>Document Relationships</a:t>
            </a:r>
            <a:endParaRPr lang="en-GB" dirty="0"/>
          </a:p>
        </p:txBody>
      </p:sp>
      <p:sp>
        <p:nvSpPr>
          <p:cNvPr id="11" name="TextBox 10"/>
          <p:cNvSpPr txBox="1"/>
          <p:nvPr/>
        </p:nvSpPr>
        <p:spPr>
          <a:xfrm>
            <a:off x="725930" y="3403375"/>
            <a:ext cx="3592492" cy="1384995"/>
          </a:xfrm>
          <a:prstGeom prst="rect">
            <a:avLst/>
          </a:prstGeom>
          <a:ln w="1905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dirty="0">
                <a:latin typeface="Courier" charset="0"/>
                <a:ea typeface="ＭＳ Ｐゴシック" charset="0"/>
                <a:cs typeface="Courier" charset="0"/>
                <a:sym typeface="Courier" charset="0"/>
              </a:rPr>
              <a:t>video:1</a:t>
            </a:r>
          </a:p>
          <a:p>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type: </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vine</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title: </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My Epic Video</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owner: </a:t>
            </a:r>
            <a:r>
              <a:rPr lang="ja-JP" altLang="en-US" sz="1400" dirty="0">
                <a:latin typeface="Arial"/>
                <a:ea typeface="ＭＳ Ｐゴシック" charset="0"/>
                <a:cs typeface="Courier" charset="0"/>
                <a:sym typeface="Courier" charset="0"/>
              </a:rPr>
              <a:t>“</a:t>
            </a:r>
            <a:r>
              <a:rPr lang="en-US" sz="1400" b="1" i="1" dirty="0" err="1">
                <a:solidFill>
                  <a:srgbClr val="186A93"/>
                </a:solidFill>
                <a:latin typeface="Courier" charset="0"/>
                <a:ea typeface="ＭＳ Ｐゴシック" charset="0"/>
                <a:cs typeface="Courier" charset="0"/>
                <a:sym typeface="Courier" charset="0"/>
              </a:rPr>
              <a:t>rbin</a:t>
            </a:r>
            <a:r>
              <a:rPr lang="ja-JP" altLang="en-US" sz="1400" dirty="0">
                <a:latin typeface="Arial"/>
                <a:ea typeface="ＭＳ Ｐゴシック" charset="0"/>
                <a:cs typeface="Courier" charset="0"/>
                <a:sym typeface="Courier" charset="0"/>
              </a:rPr>
              <a:t>”</a:t>
            </a:r>
            <a:endParaRPr lang="en-US" sz="1400" dirty="0">
              <a:latin typeface="Courier" charset="0"/>
              <a:ea typeface="ＭＳ Ｐゴシック" charset="0"/>
              <a:cs typeface="Courier" charset="0"/>
              <a:sym typeface="Courier" charset="0"/>
            </a:endParaRPr>
          </a:p>
          <a:p>
            <a:r>
              <a:rPr lang="en-US" sz="1400" dirty="0" smtClean="0">
                <a:latin typeface="Courier" charset="0"/>
                <a:ea typeface="ＭＳ Ｐゴシック" charset="0"/>
                <a:cs typeface="Courier" charset="0"/>
                <a:sym typeface="Courier" charset="0"/>
              </a:rPr>
              <a:t>}</a:t>
            </a:r>
            <a:endParaRPr lang="en-US" sz="1400" dirty="0">
              <a:latin typeface="Courier" charset="0"/>
              <a:ea typeface="ＭＳ Ｐゴシック" charset="0"/>
              <a:cs typeface="Courier" charset="0"/>
              <a:sym typeface="Courier" charset="0"/>
            </a:endParaRPr>
          </a:p>
        </p:txBody>
      </p:sp>
      <p:sp>
        <p:nvSpPr>
          <p:cNvPr id="12" name="TextBox 11"/>
          <p:cNvSpPr txBox="1"/>
          <p:nvPr/>
        </p:nvSpPr>
        <p:spPr>
          <a:xfrm>
            <a:off x="5339725" y="3403375"/>
            <a:ext cx="2742639" cy="1384995"/>
          </a:xfrm>
          <a:prstGeom prst="rect">
            <a:avLst/>
          </a:prstGeom>
          <a:ln w="19050" cmpd="sng"/>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i="1" dirty="0" err="1">
                <a:latin typeface="Courier" charset="0"/>
                <a:ea typeface="ＭＳ Ｐゴシック" charset="0"/>
                <a:cs typeface="Courier" charset="0"/>
                <a:sym typeface="Courier" charset="0"/>
              </a:rPr>
              <a:t>user:rbin</a:t>
            </a:r>
            <a:endParaRPr lang="en-US" sz="1400" i="1" dirty="0">
              <a:latin typeface="Courier" charset="0"/>
              <a:ea typeface="ＭＳ Ｐゴシック" charset="0"/>
              <a:cs typeface="Courier" charset="0"/>
              <a:sym typeface="Courier" charset="0"/>
            </a:endParaRPr>
          </a:p>
          <a:p>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type: </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user</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name: </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Robin Johnson</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id: </a:t>
            </a:r>
            <a:r>
              <a:rPr lang="ja-JP" altLang="en-US" sz="1400" dirty="0">
                <a:latin typeface="Arial"/>
                <a:ea typeface="ＭＳ Ｐゴシック" charset="0"/>
                <a:cs typeface="Courier" charset="0"/>
                <a:sym typeface="Courier" charset="0"/>
              </a:rPr>
              <a:t>“</a:t>
            </a:r>
            <a:r>
              <a:rPr lang="en-US" sz="1400" b="1" i="1" dirty="0" err="1">
                <a:solidFill>
                  <a:srgbClr val="186A93"/>
                </a:solidFill>
                <a:latin typeface="Courier" charset="0"/>
                <a:ea typeface="ＭＳ Ｐゴシック" charset="0"/>
                <a:cs typeface="Courier" charset="0"/>
                <a:sym typeface="Courier" charset="0"/>
              </a:rPr>
              <a:t>rbin</a:t>
            </a:r>
            <a:r>
              <a:rPr lang="ja-JP" altLang="en-US" sz="1400" dirty="0">
                <a:latin typeface="Arial"/>
                <a:ea typeface="ＭＳ Ｐゴシック" charset="0"/>
                <a:cs typeface="Courier" charset="0"/>
                <a:sym typeface="Courier" charset="0"/>
              </a:rPr>
              <a:t>”</a:t>
            </a:r>
            <a:endParaRPr lang="en-US" sz="1400" dirty="0">
              <a:latin typeface="Courier" charset="0"/>
              <a:ea typeface="ＭＳ Ｐゴシック" charset="0"/>
              <a:cs typeface="Courier" charset="0"/>
              <a:sym typeface="Courier" charset="0"/>
            </a:endParaRPr>
          </a:p>
          <a:p>
            <a:r>
              <a:rPr lang="en-US" sz="1400" dirty="0" smtClean="0">
                <a:latin typeface="Courier" charset="0"/>
                <a:ea typeface="ＭＳ Ｐゴシック" charset="0"/>
                <a:cs typeface="Courier" charset="0"/>
                <a:sym typeface="Courier" charset="0"/>
              </a:rPr>
              <a:t>}</a:t>
            </a:r>
            <a:endParaRPr lang="en-US" sz="1400" dirty="0">
              <a:latin typeface="Courier" charset="0"/>
              <a:ea typeface="ＭＳ Ｐゴシック" charset="0"/>
              <a:cs typeface="Courier" charset="0"/>
              <a:sym typeface="Courier" charset="0"/>
            </a:endParaRPr>
          </a:p>
        </p:txBody>
      </p:sp>
      <p:sp>
        <p:nvSpPr>
          <p:cNvPr id="19" name="TextBox 18"/>
          <p:cNvSpPr txBox="1"/>
          <p:nvPr/>
        </p:nvSpPr>
        <p:spPr>
          <a:xfrm>
            <a:off x="725930" y="5033503"/>
            <a:ext cx="3592492" cy="1384995"/>
          </a:xfrm>
          <a:prstGeom prst="rect">
            <a:avLst/>
          </a:prstGeom>
          <a:ln w="1905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dirty="0" smtClean="0">
                <a:latin typeface="Courier" charset="0"/>
                <a:ea typeface="ＭＳ Ｐゴシック" charset="0"/>
                <a:cs typeface="Courier" charset="0"/>
                <a:sym typeface="Courier" charset="0"/>
              </a:rPr>
              <a:t>Video:2</a:t>
            </a:r>
            <a:endParaRPr lang="en-US" sz="1400" i="1" dirty="0">
              <a:latin typeface="Courier" charset="0"/>
              <a:ea typeface="ＭＳ Ｐゴシック" charset="0"/>
              <a:cs typeface="Courier" charset="0"/>
              <a:sym typeface="Courier" charset="0"/>
            </a:endParaRPr>
          </a:p>
          <a:p>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type: </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vine</a:t>
            </a:r>
            <a:r>
              <a:rPr lang="ja-JP" altLang="en-US" sz="1400" dirty="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title: </a:t>
            </a:r>
            <a:r>
              <a:rPr lang="ja-JP" altLang="en-US" sz="1400" dirty="0" smtClean="0">
                <a:latin typeface="Arial"/>
                <a:ea typeface="ＭＳ Ｐゴシック" charset="0"/>
                <a:cs typeface="Courier" charset="0"/>
                <a:sym typeface="Courier" charset="0"/>
              </a:rPr>
              <a:t>“</a:t>
            </a:r>
            <a:r>
              <a:rPr lang="en-US" sz="1400" dirty="0" smtClean="0">
                <a:latin typeface="Courier" charset="0"/>
                <a:ea typeface="ＭＳ Ｐゴシック" charset="0"/>
                <a:cs typeface="Courier" charset="0"/>
                <a:sym typeface="Courier" charset="0"/>
              </a:rPr>
              <a:t>I NEED A HORSE!</a:t>
            </a:r>
            <a:r>
              <a:rPr lang="ja-JP" altLang="en-US" sz="1400" dirty="0" smtClean="0">
                <a:latin typeface="Arial"/>
                <a:ea typeface="ＭＳ Ｐゴシック" charset="0"/>
                <a:cs typeface="Courier" charset="0"/>
                <a:sym typeface="Courier" charset="0"/>
              </a:rPr>
              <a:t>”</a:t>
            </a:r>
            <a:r>
              <a:rPr lang="en-US" sz="1400" dirty="0">
                <a:latin typeface="Courier" charset="0"/>
                <a:ea typeface="ＭＳ Ｐゴシック" charset="0"/>
                <a:cs typeface="Courier" charset="0"/>
                <a:sym typeface="Courier" charset="0"/>
              </a:rPr>
              <a:t>,</a:t>
            </a:r>
          </a:p>
          <a:p>
            <a:r>
              <a:rPr lang="en-US" sz="1400" dirty="0">
                <a:latin typeface="Courier" charset="0"/>
                <a:ea typeface="ＭＳ Ｐゴシック" charset="0"/>
                <a:cs typeface="Courier" charset="0"/>
                <a:sym typeface="Courier" charset="0"/>
              </a:rPr>
              <a:t>  owner: </a:t>
            </a:r>
            <a:r>
              <a:rPr lang="ja-JP" altLang="en-US" sz="1400" dirty="0">
                <a:latin typeface="Arial"/>
                <a:ea typeface="ＭＳ Ｐゴシック" charset="0"/>
                <a:cs typeface="Courier" charset="0"/>
                <a:sym typeface="Courier" charset="0"/>
              </a:rPr>
              <a:t>“</a:t>
            </a:r>
            <a:r>
              <a:rPr lang="en-US" sz="1400" b="1" i="1" dirty="0" err="1">
                <a:solidFill>
                  <a:srgbClr val="186A93"/>
                </a:solidFill>
                <a:latin typeface="Courier" charset="0"/>
                <a:ea typeface="ＭＳ Ｐゴシック" charset="0"/>
                <a:cs typeface="Courier" charset="0"/>
                <a:sym typeface="Courier" charset="0"/>
              </a:rPr>
              <a:t>rbin</a:t>
            </a:r>
            <a:r>
              <a:rPr lang="ja-JP" altLang="en-US" sz="1400" dirty="0">
                <a:latin typeface="Arial"/>
                <a:ea typeface="ＭＳ Ｐゴシック" charset="0"/>
                <a:cs typeface="Courier" charset="0"/>
                <a:sym typeface="Courier" charset="0"/>
              </a:rPr>
              <a:t>”</a:t>
            </a:r>
            <a:endParaRPr lang="en-US" sz="1400" dirty="0">
              <a:latin typeface="Courier" charset="0"/>
              <a:ea typeface="ＭＳ Ｐゴシック" charset="0"/>
              <a:cs typeface="Courier" charset="0"/>
              <a:sym typeface="Courier" charset="0"/>
            </a:endParaRPr>
          </a:p>
          <a:p>
            <a:r>
              <a:rPr lang="en-US" sz="1400" dirty="0" smtClean="0">
                <a:latin typeface="Courier" charset="0"/>
                <a:ea typeface="ＭＳ Ｐゴシック" charset="0"/>
                <a:cs typeface="Courier" charset="0"/>
                <a:sym typeface="Courier" charset="0"/>
              </a:rPr>
              <a:t>}</a:t>
            </a:r>
            <a:endParaRPr lang="en-US" sz="1400" dirty="0">
              <a:latin typeface="Courier" charset="0"/>
              <a:ea typeface="ＭＳ Ｐゴシック" charset="0"/>
              <a:cs typeface="Courier" charset="0"/>
              <a:sym typeface="Courier" charset="0"/>
            </a:endParaRPr>
          </a:p>
        </p:txBody>
      </p:sp>
      <p:cxnSp>
        <p:nvCxnSpPr>
          <p:cNvPr id="22" name="Straight Arrow Connector 21"/>
          <p:cNvCxnSpPr/>
          <p:nvPr/>
        </p:nvCxnSpPr>
        <p:spPr>
          <a:xfrm>
            <a:off x="2433367" y="4440273"/>
            <a:ext cx="31971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Elbow Connector 23"/>
          <p:cNvCxnSpPr/>
          <p:nvPr/>
        </p:nvCxnSpPr>
        <p:spPr>
          <a:xfrm flipV="1">
            <a:off x="2433367" y="4502436"/>
            <a:ext cx="3197126" cy="159849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8290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1533830"/>
            <a:ext cx="8074025" cy="1797852"/>
          </a:xfrm>
        </p:spPr>
        <p:txBody>
          <a:bodyPr/>
          <a:lstStyle/>
          <a:p>
            <a:r>
              <a:rPr lang="en-GB" dirty="0" smtClean="0"/>
              <a:t>Marketing have informed us we need to add a Comment mechanism to our Vine Videos.</a:t>
            </a:r>
          </a:p>
          <a:p>
            <a:r>
              <a:rPr lang="en-GB" dirty="0" smtClean="0"/>
              <a:t>We need to decide the best way to approach this in JSON document design.</a:t>
            </a:r>
            <a:endParaRPr lang="en-GB" dirty="0"/>
          </a:p>
        </p:txBody>
      </p:sp>
      <p:sp>
        <p:nvSpPr>
          <p:cNvPr id="3" name="Title 2"/>
          <p:cNvSpPr>
            <a:spLocks noGrp="1"/>
          </p:cNvSpPr>
          <p:nvPr>
            <p:ph type="title"/>
          </p:nvPr>
        </p:nvSpPr>
        <p:spPr/>
        <p:txBody>
          <a:bodyPr/>
          <a:lstStyle/>
          <a:p>
            <a:r>
              <a:rPr lang="en-GB" dirty="0" smtClean="0"/>
              <a:t>Single vs. Multiple Documents</a:t>
            </a:r>
            <a:endParaRPr lang="en-GB" dirty="0"/>
          </a:p>
        </p:txBody>
      </p:sp>
      <p:grpSp>
        <p:nvGrpSpPr>
          <p:cNvPr id="13" name="Group 12"/>
          <p:cNvGrpSpPr/>
          <p:nvPr/>
        </p:nvGrpSpPr>
        <p:grpSpPr>
          <a:xfrm>
            <a:off x="1886857" y="4123403"/>
            <a:ext cx="1858512" cy="2113054"/>
            <a:chOff x="891541" y="4419044"/>
            <a:chExt cx="1483612" cy="1686808"/>
          </a:xfrm>
        </p:grpSpPr>
        <p:sp>
          <p:nvSpPr>
            <p:cNvPr id="7" name="AutoShape 64"/>
            <p:cNvSpPr>
              <a:spLocks/>
            </p:cNvSpPr>
            <p:nvPr/>
          </p:nvSpPr>
          <p:spPr bwMode="auto">
            <a:xfrm>
              <a:off x="891541" y="4419044"/>
              <a:ext cx="1483612" cy="1686808"/>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sp>
          <p:nvSpPr>
            <p:cNvPr id="9" name="Rectangle 68"/>
            <p:cNvSpPr>
              <a:spLocks/>
            </p:cNvSpPr>
            <p:nvPr/>
          </p:nvSpPr>
          <p:spPr bwMode="auto">
            <a:xfrm>
              <a:off x="1072561" y="5716345"/>
              <a:ext cx="1125091" cy="93761"/>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GB"/>
            </a:p>
          </p:txBody>
        </p:sp>
        <p:sp>
          <p:nvSpPr>
            <p:cNvPr id="10" name="Rectangle 68"/>
            <p:cNvSpPr>
              <a:spLocks/>
            </p:cNvSpPr>
            <p:nvPr/>
          </p:nvSpPr>
          <p:spPr bwMode="auto">
            <a:xfrm>
              <a:off x="1072561" y="5558970"/>
              <a:ext cx="1125091" cy="93761"/>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GB"/>
            </a:p>
          </p:txBody>
        </p:sp>
        <p:sp>
          <p:nvSpPr>
            <p:cNvPr id="11" name="Rectangle 68"/>
            <p:cNvSpPr>
              <a:spLocks/>
            </p:cNvSpPr>
            <p:nvPr/>
          </p:nvSpPr>
          <p:spPr bwMode="auto">
            <a:xfrm>
              <a:off x="1072561" y="5402390"/>
              <a:ext cx="1125091" cy="93761"/>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GB"/>
            </a:p>
          </p:txBody>
        </p:sp>
        <p:sp>
          <p:nvSpPr>
            <p:cNvPr id="12" name="Rectangle 68"/>
            <p:cNvSpPr>
              <a:spLocks/>
            </p:cNvSpPr>
            <p:nvPr/>
          </p:nvSpPr>
          <p:spPr bwMode="auto">
            <a:xfrm>
              <a:off x="1072561" y="5253418"/>
              <a:ext cx="1125091" cy="93761"/>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GB" dirty="0"/>
            </a:p>
          </p:txBody>
        </p:sp>
      </p:grpSp>
      <p:sp>
        <p:nvSpPr>
          <p:cNvPr id="14" name="TextBox 13"/>
          <p:cNvSpPr txBox="1"/>
          <p:nvPr/>
        </p:nvSpPr>
        <p:spPr>
          <a:xfrm>
            <a:off x="1913253" y="5047457"/>
            <a:ext cx="400734" cy="307777"/>
          </a:xfrm>
          <a:prstGeom prst="rect">
            <a:avLst/>
          </a:prstGeom>
          <a:noFill/>
        </p:spPr>
        <p:txBody>
          <a:bodyPr wrap="square" rtlCol="0">
            <a:spAutoFit/>
          </a:bodyPr>
          <a:lstStyle/>
          <a:p>
            <a:r>
              <a:rPr lang="en-GB" sz="1400" b="1" dirty="0" smtClean="0">
                <a:solidFill>
                  <a:srgbClr val="186A93"/>
                </a:solidFill>
              </a:rPr>
              <a:t>{</a:t>
            </a:r>
            <a:endParaRPr lang="en-GB" sz="1400" b="1" dirty="0">
              <a:solidFill>
                <a:srgbClr val="186A93"/>
              </a:solidFill>
            </a:endParaRPr>
          </a:p>
        </p:txBody>
      </p:sp>
      <p:sp>
        <p:nvSpPr>
          <p:cNvPr id="15" name="TextBox 14"/>
          <p:cNvSpPr txBox="1"/>
          <p:nvPr/>
        </p:nvSpPr>
        <p:spPr>
          <a:xfrm>
            <a:off x="3467927" y="5623732"/>
            <a:ext cx="400734" cy="307777"/>
          </a:xfrm>
          <a:prstGeom prst="rect">
            <a:avLst/>
          </a:prstGeom>
          <a:noFill/>
        </p:spPr>
        <p:txBody>
          <a:bodyPr wrap="square" rtlCol="0">
            <a:spAutoFit/>
          </a:bodyPr>
          <a:lstStyle/>
          <a:p>
            <a:r>
              <a:rPr lang="en-GB" sz="1400" b="1" dirty="0" smtClean="0">
                <a:solidFill>
                  <a:srgbClr val="186A93"/>
                </a:solidFill>
              </a:rPr>
              <a:t>}</a:t>
            </a:r>
            <a:endParaRPr lang="en-GB" sz="1400" b="1" dirty="0">
              <a:solidFill>
                <a:srgbClr val="186A93"/>
              </a:solidFill>
            </a:endParaRPr>
          </a:p>
        </p:txBody>
      </p:sp>
      <p:sp>
        <p:nvSpPr>
          <p:cNvPr id="17" name="TextBox 16"/>
          <p:cNvSpPr txBox="1"/>
          <p:nvPr/>
        </p:nvSpPr>
        <p:spPr>
          <a:xfrm>
            <a:off x="2287591" y="3662401"/>
            <a:ext cx="820232" cy="400110"/>
          </a:xfrm>
          <a:prstGeom prst="rect">
            <a:avLst/>
          </a:prstGeom>
          <a:noFill/>
        </p:spPr>
        <p:txBody>
          <a:bodyPr wrap="none" rtlCol="0">
            <a:spAutoFit/>
          </a:bodyPr>
          <a:lstStyle/>
          <a:p>
            <a:r>
              <a:rPr lang="en-GB" sz="2000" b="1" dirty="0" smtClean="0">
                <a:solidFill>
                  <a:srgbClr val="186A93"/>
                </a:solidFill>
              </a:rPr>
              <a:t>Single</a:t>
            </a:r>
            <a:endParaRPr lang="en-GB" sz="2000" b="1" dirty="0">
              <a:solidFill>
                <a:srgbClr val="186A93"/>
              </a:solidFill>
            </a:endParaRPr>
          </a:p>
        </p:txBody>
      </p:sp>
      <p:sp>
        <p:nvSpPr>
          <p:cNvPr id="19" name="AutoShape 64"/>
          <p:cNvSpPr>
            <a:spLocks/>
          </p:cNvSpPr>
          <p:nvPr/>
        </p:nvSpPr>
        <p:spPr bwMode="auto">
          <a:xfrm>
            <a:off x="5131292" y="4082569"/>
            <a:ext cx="1888168" cy="2179985"/>
          </a:xfrm>
          <a:custGeom>
            <a:avLst/>
            <a:gdLst/>
            <a:ahLst/>
            <a:cxnLst/>
            <a:rect l="l" t="t" r="r" b="b"/>
            <a:pathLst>
              <a:path w="1483612" h="1712905">
                <a:moveTo>
                  <a:pt x="181020" y="1525383"/>
                </a:moveTo>
                <a:lnTo>
                  <a:pt x="1306111" y="1525383"/>
                </a:lnTo>
                <a:lnTo>
                  <a:pt x="1306111" y="1619144"/>
                </a:lnTo>
                <a:lnTo>
                  <a:pt x="181020" y="1619144"/>
                </a:lnTo>
                <a:close/>
                <a:moveTo>
                  <a:pt x="57078" y="1426249"/>
                </a:moveTo>
                <a:cubicBezTo>
                  <a:pt x="57078" y="1426249"/>
                  <a:pt x="57078" y="1426249"/>
                  <a:pt x="57078" y="1703870"/>
                </a:cubicBezTo>
                <a:cubicBezTo>
                  <a:pt x="57078" y="1703870"/>
                  <a:pt x="57078" y="1703870"/>
                  <a:pt x="1422482" y="1703870"/>
                </a:cubicBezTo>
                <a:lnTo>
                  <a:pt x="1422482" y="1472095"/>
                </a:lnTo>
                <a:cubicBezTo>
                  <a:pt x="1422482" y="1472095"/>
                  <a:pt x="1422482" y="1472095"/>
                  <a:pt x="1124935" y="1472095"/>
                </a:cubicBezTo>
                <a:cubicBezTo>
                  <a:pt x="1124935" y="1472095"/>
                  <a:pt x="1124935" y="1472095"/>
                  <a:pt x="1124935" y="1426249"/>
                </a:cubicBezTo>
                <a:cubicBezTo>
                  <a:pt x="1124935" y="1426249"/>
                  <a:pt x="1124935" y="1426249"/>
                  <a:pt x="57078" y="1426249"/>
                </a:cubicBezTo>
                <a:close/>
                <a:moveTo>
                  <a:pt x="0" y="1417214"/>
                </a:moveTo>
                <a:cubicBezTo>
                  <a:pt x="0" y="1417214"/>
                  <a:pt x="0" y="1417214"/>
                  <a:pt x="1157561" y="1417214"/>
                </a:cubicBezTo>
                <a:lnTo>
                  <a:pt x="1483612" y="1467578"/>
                </a:lnTo>
                <a:cubicBezTo>
                  <a:pt x="1483612" y="1467578"/>
                  <a:pt x="1483612" y="1467578"/>
                  <a:pt x="1483612" y="1703870"/>
                </a:cubicBezTo>
                <a:cubicBezTo>
                  <a:pt x="1483612" y="1709031"/>
                  <a:pt x="1455108" y="1712905"/>
                  <a:pt x="1422482" y="1712905"/>
                </a:cubicBezTo>
                <a:cubicBezTo>
                  <a:pt x="1422482" y="1712905"/>
                  <a:pt x="1422482" y="1712905"/>
                  <a:pt x="57078" y="1712905"/>
                </a:cubicBezTo>
                <a:cubicBezTo>
                  <a:pt x="24452" y="1712905"/>
                  <a:pt x="0" y="1709031"/>
                  <a:pt x="0" y="1703870"/>
                </a:cubicBezTo>
                <a:cubicBezTo>
                  <a:pt x="0" y="1703870"/>
                  <a:pt x="0" y="1703870"/>
                  <a:pt x="0" y="1417214"/>
                </a:cubicBezTo>
                <a:close/>
                <a:moveTo>
                  <a:pt x="181020" y="1132099"/>
                </a:moveTo>
                <a:lnTo>
                  <a:pt x="1306111" y="1132099"/>
                </a:lnTo>
                <a:lnTo>
                  <a:pt x="1306111" y="1225860"/>
                </a:lnTo>
                <a:lnTo>
                  <a:pt x="181020" y="1225860"/>
                </a:lnTo>
                <a:close/>
                <a:moveTo>
                  <a:pt x="57078" y="1032965"/>
                </a:moveTo>
                <a:cubicBezTo>
                  <a:pt x="57078" y="1032965"/>
                  <a:pt x="57078" y="1032965"/>
                  <a:pt x="57078" y="1310586"/>
                </a:cubicBezTo>
                <a:cubicBezTo>
                  <a:pt x="57078" y="1310586"/>
                  <a:pt x="57078" y="1310586"/>
                  <a:pt x="1422482" y="1310586"/>
                </a:cubicBezTo>
                <a:lnTo>
                  <a:pt x="1422482" y="1078811"/>
                </a:lnTo>
                <a:cubicBezTo>
                  <a:pt x="1422482" y="1078811"/>
                  <a:pt x="1422482" y="1078811"/>
                  <a:pt x="1124935" y="1078811"/>
                </a:cubicBezTo>
                <a:cubicBezTo>
                  <a:pt x="1124935" y="1078811"/>
                  <a:pt x="1124935" y="1078811"/>
                  <a:pt x="1124935" y="1032965"/>
                </a:cubicBezTo>
                <a:cubicBezTo>
                  <a:pt x="1124935" y="1032965"/>
                  <a:pt x="1124935" y="1032965"/>
                  <a:pt x="57078" y="1032965"/>
                </a:cubicBezTo>
                <a:close/>
                <a:moveTo>
                  <a:pt x="0" y="1023930"/>
                </a:moveTo>
                <a:cubicBezTo>
                  <a:pt x="0" y="1023930"/>
                  <a:pt x="0" y="1023930"/>
                  <a:pt x="1157561" y="1023930"/>
                </a:cubicBezTo>
                <a:lnTo>
                  <a:pt x="1483612" y="1074294"/>
                </a:lnTo>
                <a:cubicBezTo>
                  <a:pt x="1483612" y="1074294"/>
                  <a:pt x="1483612" y="1074294"/>
                  <a:pt x="1483612" y="1310586"/>
                </a:cubicBezTo>
                <a:cubicBezTo>
                  <a:pt x="1483612" y="1315747"/>
                  <a:pt x="1455108" y="1319621"/>
                  <a:pt x="1422482" y="1319621"/>
                </a:cubicBezTo>
                <a:cubicBezTo>
                  <a:pt x="1422482" y="1319621"/>
                  <a:pt x="1422482" y="1319621"/>
                  <a:pt x="57078" y="1319621"/>
                </a:cubicBezTo>
                <a:cubicBezTo>
                  <a:pt x="24452" y="1319621"/>
                  <a:pt x="0" y="1315747"/>
                  <a:pt x="0" y="1310586"/>
                </a:cubicBezTo>
                <a:cubicBezTo>
                  <a:pt x="0" y="1310586"/>
                  <a:pt x="0" y="1310586"/>
                  <a:pt x="0" y="1023930"/>
                </a:cubicBezTo>
                <a:close/>
                <a:moveTo>
                  <a:pt x="181020" y="740613"/>
                </a:moveTo>
                <a:lnTo>
                  <a:pt x="1306111" y="740613"/>
                </a:lnTo>
                <a:lnTo>
                  <a:pt x="1306111" y="834374"/>
                </a:lnTo>
                <a:lnTo>
                  <a:pt x="181020" y="834374"/>
                </a:lnTo>
                <a:close/>
                <a:moveTo>
                  <a:pt x="57078" y="641479"/>
                </a:moveTo>
                <a:cubicBezTo>
                  <a:pt x="57078" y="641479"/>
                  <a:pt x="57078" y="641479"/>
                  <a:pt x="57078" y="919100"/>
                </a:cubicBezTo>
                <a:cubicBezTo>
                  <a:pt x="57078" y="919100"/>
                  <a:pt x="57078" y="919100"/>
                  <a:pt x="1422482" y="919100"/>
                </a:cubicBezTo>
                <a:lnTo>
                  <a:pt x="1422482" y="687325"/>
                </a:lnTo>
                <a:cubicBezTo>
                  <a:pt x="1422482" y="687325"/>
                  <a:pt x="1422482" y="687325"/>
                  <a:pt x="1124935" y="687325"/>
                </a:cubicBezTo>
                <a:cubicBezTo>
                  <a:pt x="1124935" y="687325"/>
                  <a:pt x="1124935" y="687325"/>
                  <a:pt x="1124935" y="641479"/>
                </a:cubicBezTo>
                <a:cubicBezTo>
                  <a:pt x="1124935" y="641479"/>
                  <a:pt x="1124935" y="641479"/>
                  <a:pt x="57078" y="641479"/>
                </a:cubicBezTo>
                <a:close/>
                <a:moveTo>
                  <a:pt x="0" y="632444"/>
                </a:moveTo>
                <a:cubicBezTo>
                  <a:pt x="0" y="632444"/>
                  <a:pt x="0" y="632444"/>
                  <a:pt x="1157561" y="632444"/>
                </a:cubicBezTo>
                <a:lnTo>
                  <a:pt x="1483612" y="682808"/>
                </a:lnTo>
                <a:cubicBezTo>
                  <a:pt x="1483612" y="682808"/>
                  <a:pt x="1483612" y="682808"/>
                  <a:pt x="1483612" y="919100"/>
                </a:cubicBezTo>
                <a:cubicBezTo>
                  <a:pt x="1483612" y="924261"/>
                  <a:pt x="1455108" y="928135"/>
                  <a:pt x="1422482" y="928135"/>
                </a:cubicBezTo>
                <a:cubicBezTo>
                  <a:pt x="1422482" y="928135"/>
                  <a:pt x="1422482" y="928135"/>
                  <a:pt x="57078" y="928135"/>
                </a:cubicBezTo>
                <a:cubicBezTo>
                  <a:pt x="24452" y="928135"/>
                  <a:pt x="0" y="924261"/>
                  <a:pt x="0" y="919100"/>
                </a:cubicBezTo>
                <a:cubicBezTo>
                  <a:pt x="0" y="919100"/>
                  <a:pt x="0" y="919100"/>
                  <a:pt x="0" y="632444"/>
                </a:cubicBezTo>
                <a:close/>
                <a:moveTo>
                  <a:pt x="181020" y="268946"/>
                </a:moveTo>
                <a:lnTo>
                  <a:pt x="1306111" y="268946"/>
                </a:lnTo>
                <a:lnTo>
                  <a:pt x="1306111" y="362707"/>
                </a:lnTo>
                <a:lnTo>
                  <a:pt x="181020" y="362707"/>
                </a:lnTo>
                <a:close/>
                <a:moveTo>
                  <a:pt x="57078" y="16480"/>
                </a:moveTo>
                <a:cubicBezTo>
                  <a:pt x="57078" y="16480"/>
                  <a:pt x="57078" y="16480"/>
                  <a:pt x="57078" y="522853"/>
                </a:cubicBezTo>
                <a:cubicBezTo>
                  <a:pt x="57078" y="522853"/>
                  <a:pt x="57078" y="522853"/>
                  <a:pt x="1422482" y="522853"/>
                </a:cubicBezTo>
                <a:lnTo>
                  <a:pt x="1422482" y="100101"/>
                </a:lnTo>
                <a:cubicBezTo>
                  <a:pt x="1422482" y="100101"/>
                  <a:pt x="1422482" y="100101"/>
                  <a:pt x="1124935" y="100101"/>
                </a:cubicBezTo>
                <a:cubicBezTo>
                  <a:pt x="1124935" y="100101"/>
                  <a:pt x="1124935" y="100101"/>
                  <a:pt x="1124935" y="16480"/>
                </a:cubicBezTo>
                <a:cubicBezTo>
                  <a:pt x="1124935" y="16480"/>
                  <a:pt x="1124935" y="16480"/>
                  <a:pt x="57078" y="16480"/>
                </a:cubicBezTo>
                <a:close/>
                <a:moveTo>
                  <a:pt x="0" y="0"/>
                </a:moveTo>
                <a:cubicBezTo>
                  <a:pt x="0" y="0"/>
                  <a:pt x="0" y="0"/>
                  <a:pt x="1157561" y="0"/>
                </a:cubicBezTo>
                <a:lnTo>
                  <a:pt x="1483612" y="91861"/>
                </a:lnTo>
                <a:cubicBezTo>
                  <a:pt x="1483612" y="91861"/>
                  <a:pt x="1483612" y="91861"/>
                  <a:pt x="1483612" y="522853"/>
                </a:cubicBezTo>
                <a:cubicBezTo>
                  <a:pt x="1483612" y="532266"/>
                  <a:pt x="1455108" y="539332"/>
                  <a:pt x="1422482" y="539332"/>
                </a:cubicBezTo>
                <a:cubicBezTo>
                  <a:pt x="1422482" y="539332"/>
                  <a:pt x="1422482" y="539332"/>
                  <a:pt x="57078" y="539332"/>
                </a:cubicBezTo>
                <a:cubicBezTo>
                  <a:pt x="24452" y="539332"/>
                  <a:pt x="0" y="532266"/>
                  <a:pt x="0" y="522853"/>
                </a:cubicBezTo>
                <a:cubicBezTo>
                  <a:pt x="0" y="522853"/>
                  <a:pt x="0" y="522853"/>
                  <a:pt x="0" y="0"/>
                </a:cubicBezTo>
                <a:close/>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sp>
        <p:nvSpPr>
          <p:cNvPr id="30" name="TextBox 29"/>
          <p:cNvSpPr txBox="1"/>
          <p:nvPr/>
        </p:nvSpPr>
        <p:spPr>
          <a:xfrm>
            <a:off x="5494974" y="3662401"/>
            <a:ext cx="1089361" cy="400110"/>
          </a:xfrm>
          <a:prstGeom prst="rect">
            <a:avLst/>
          </a:prstGeom>
          <a:noFill/>
        </p:spPr>
        <p:txBody>
          <a:bodyPr wrap="none" rtlCol="0">
            <a:spAutoFit/>
          </a:bodyPr>
          <a:lstStyle/>
          <a:p>
            <a:r>
              <a:rPr lang="en-GB" sz="2000" b="1" dirty="0" smtClean="0">
                <a:solidFill>
                  <a:srgbClr val="186A93"/>
                </a:solidFill>
              </a:rPr>
              <a:t>Multiple</a:t>
            </a:r>
            <a:endParaRPr lang="en-GB" sz="2000" b="1" dirty="0">
              <a:solidFill>
                <a:srgbClr val="186A93"/>
              </a:solidFill>
            </a:endParaRPr>
          </a:p>
        </p:txBody>
      </p:sp>
      <p:sp>
        <p:nvSpPr>
          <p:cNvPr id="31" name="TextBox 30"/>
          <p:cNvSpPr txBox="1"/>
          <p:nvPr/>
        </p:nvSpPr>
        <p:spPr>
          <a:xfrm>
            <a:off x="4161512" y="5279785"/>
            <a:ext cx="548097" cy="461665"/>
          </a:xfrm>
          <a:prstGeom prst="rect">
            <a:avLst/>
          </a:prstGeom>
          <a:noFill/>
        </p:spPr>
        <p:txBody>
          <a:bodyPr wrap="none" rtlCol="0">
            <a:spAutoFit/>
          </a:bodyPr>
          <a:lstStyle/>
          <a:p>
            <a:r>
              <a:rPr lang="en-GB" sz="2400" b="1" dirty="0" smtClean="0">
                <a:solidFill>
                  <a:srgbClr val="186A93"/>
                </a:solidFill>
              </a:rPr>
              <a:t>vs.</a:t>
            </a:r>
            <a:endParaRPr lang="en-GB" sz="2400" b="1" dirty="0">
              <a:solidFill>
                <a:srgbClr val="186A93"/>
              </a:solidFill>
            </a:endParaRPr>
          </a:p>
        </p:txBody>
      </p:sp>
      <p:sp>
        <p:nvSpPr>
          <p:cNvPr id="33" name="TextBox 32"/>
          <p:cNvSpPr txBox="1"/>
          <p:nvPr/>
        </p:nvSpPr>
        <p:spPr>
          <a:xfrm>
            <a:off x="7019460" y="4323517"/>
            <a:ext cx="966931" cy="307777"/>
          </a:xfrm>
          <a:prstGeom prst="rect">
            <a:avLst/>
          </a:prstGeom>
          <a:noFill/>
        </p:spPr>
        <p:txBody>
          <a:bodyPr wrap="none" rtlCol="0">
            <a:spAutoFit/>
          </a:bodyPr>
          <a:lstStyle/>
          <a:p>
            <a:r>
              <a:rPr lang="en-GB" sz="1400" b="1" dirty="0" smtClean="0">
                <a:solidFill>
                  <a:srgbClr val="186A93"/>
                </a:solidFill>
              </a:rPr>
              <a:t>Document</a:t>
            </a:r>
            <a:endParaRPr lang="en-GB" sz="1400" b="1" dirty="0">
              <a:solidFill>
                <a:srgbClr val="186A93"/>
              </a:solidFill>
            </a:endParaRPr>
          </a:p>
        </p:txBody>
      </p:sp>
      <p:sp>
        <p:nvSpPr>
          <p:cNvPr id="34" name="TextBox 33"/>
          <p:cNvSpPr txBox="1"/>
          <p:nvPr/>
        </p:nvSpPr>
        <p:spPr>
          <a:xfrm>
            <a:off x="7019460" y="4937212"/>
            <a:ext cx="936462" cy="307777"/>
          </a:xfrm>
          <a:prstGeom prst="rect">
            <a:avLst/>
          </a:prstGeom>
          <a:noFill/>
        </p:spPr>
        <p:txBody>
          <a:bodyPr wrap="none" rtlCol="0">
            <a:spAutoFit/>
          </a:bodyPr>
          <a:lstStyle/>
          <a:p>
            <a:r>
              <a:rPr lang="en-GB" sz="1400" i="1" dirty="0" smtClean="0">
                <a:solidFill>
                  <a:srgbClr val="186A93"/>
                </a:solidFill>
              </a:rPr>
              <a:t>Comment</a:t>
            </a:r>
            <a:endParaRPr lang="en-GB" sz="1400" i="1" dirty="0">
              <a:solidFill>
                <a:srgbClr val="186A93"/>
              </a:solidFill>
            </a:endParaRPr>
          </a:p>
        </p:txBody>
      </p:sp>
      <p:sp>
        <p:nvSpPr>
          <p:cNvPr id="35" name="TextBox 34"/>
          <p:cNvSpPr txBox="1"/>
          <p:nvPr/>
        </p:nvSpPr>
        <p:spPr>
          <a:xfrm>
            <a:off x="7019460" y="5445680"/>
            <a:ext cx="936462" cy="307777"/>
          </a:xfrm>
          <a:prstGeom prst="rect">
            <a:avLst/>
          </a:prstGeom>
          <a:noFill/>
        </p:spPr>
        <p:txBody>
          <a:bodyPr wrap="none" rtlCol="0">
            <a:spAutoFit/>
          </a:bodyPr>
          <a:lstStyle/>
          <a:p>
            <a:r>
              <a:rPr lang="en-GB" sz="1400" i="1" dirty="0" smtClean="0">
                <a:solidFill>
                  <a:srgbClr val="186A93"/>
                </a:solidFill>
              </a:rPr>
              <a:t>Comment</a:t>
            </a:r>
            <a:endParaRPr lang="en-GB" sz="1400" i="1" dirty="0">
              <a:solidFill>
                <a:srgbClr val="186A93"/>
              </a:solidFill>
            </a:endParaRPr>
          </a:p>
        </p:txBody>
      </p:sp>
      <p:sp>
        <p:nvSpPr>
          <p:cNvPr id="36" name="TextBox 35"/>
          <p:cNvSpPr txBox="1"/>
          <p:nvPr/>
        </p:nvSpPr>
        <p:spPr>
          <a:xfrm>
            <a:off x="7019460" y="5920146"/>
            <a:ext cx="936462" cy="307777"/>
          </a:xfrm>
          <a:prstGeom prst="rect">
            <a:avLst/>
          </a:prstGeom>
          <a:noFill/>
        </p:spPr>
        <p:txBody>
          <a:bodyPr wrap="none" rtlCol="0">
            <a:spAutoFit/>
          </a:bodyPr>
          <a:lstStyle/>
          <a:p>
            <a:r>
              <a:rPr lang="en-GB" sz="1400" i="1" dirty="0" smtClean="0">
                <a:solidFill>
                  <a:srgbClr val="186A93"/>
                </a:solidFill>
              </a:rPr>
              <a:t>Comment</a:t>
            </a:r>
            <a:endParaRPr lang="en-GB" sz="1400" i="1" dirty="0">
              <a:solidFill>
                <a:srgbClr val="186A93"/>
              </a:solidFill>
            </a:endParaRPr>
          </a:p>
        </p:txBody>
      </p:sp>
    </p:spTree>
    <p:extLst>
      <p:ext uri="{BB962C8B-B14F-4D97-AF65-F5344CB8AC3E}">
        <p14:creationId xmlns:p14="http://schemas.microsoft.com/office/powerpoint/2010/main" val="9685607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6" y="1246767"/>
            <a:ext cx="8074025" cy="1449614"/>
          </a:xfrm>
        </p:spPr>
        <p:txBody>
          <a:bodyPr/>
          <a:lstStyle/>
          <a:p>
            <a:r>
              <a:rPr lang="en-GB" dirty="0" smtClean="0"/>
              <a:t>Comments are nested within their respective Vine documents.</a:t>
            </a:r>
          </a:p>
          <a:p>
            <a:r>
              <a:rPr lang="en-GB" dirty="0" smtClean="0"/>
              <a:t>Great when we know we have a finite amount of Results.</a:t>
            </a:r>
          </a:p>
        </p:txBody>
      </p:sp>
      <p:sp>
        <p:nvSpPr>
          <p:cNvPr id="3" name="Title 2"/>
          <p:cNvSpPr>
            <a:spLocks noGrp="1"/>
          </p:cNvSpPr>
          <p:nvPr>
            <p:ph type="title"/>
          </p:nvPr>
        </p:nvSpPr>
        <p:spPr>
          <a:xfrm>
            <a:off x="457200" y="198325"/>
            <a:ext cx="8229600" cy="1036639"/>
          </a:xfrm>
        </p:spPr>
        <p:txBody>
          <a:bodyPr/>
          <a:lstStyle/>
          <a:p>
            <a:r>
              <a:rPr lang="en-GB" dirty="0" smtClean="0"/>
              <a:t>Single vs. Multiple  -  </a:t>
            </a:r>
            <a:r>
              <a:rPr lang="en-GB" i="1" dirty="0" smtClean="0"/>
              <a:t>Single</a:t>
            </a:r>
            <a:endParaRPr lang="en-GB" i="1" dirty="0"/>
          </a:p>
        </p:txBody>
      </p:sp>
      <p:sp>
        <p:nvSpPr>
          <p:cNvPr id="5" name="Rectangle 4"/>
          <p:cNvSpPr/>
          <p:nvPr/>
        </p:nvSpPr>
        <p:spPr>
          <a:xfrm>
            <a:off x="1726952" y="3471097"/>
            <a:ext cx="5838133" cy="2963889"/>
          </a:xfrm>
          <a:prstGeom prst="rect">
            <a:avLst/>
          </a:prstGeom>
        </p:spPr>
        <p:txBody>
          <a:bodyPr wrap="square">
            <a:spAutoFit/>
          </a:bodyPr>
          <a:lstStyle/>
          <a:p>
            <a:pPr>
              <a:lnSpc>
                <a:spcPct val="130000"/>
              </a:lnSpc>
            </a:pPr>
            <a:r>
              <a:rPr lang="en-US" sz="1200" b="1" dirty="0">
                <a:latin typeface="Arial"/>
                <a:ea typeface="ＭＳ Ｐゴシック" charset="0"/>
                <a:cs typeface="Arial"/>
                <a:sym typeface="Calibri" charset="0"/>
              </a:rPr>
              <a:t>{</a:t>
            </a:r>
          </a:p>
          <a:p>
            <a:pPr>
              <a:lnSpc>
                <a:spcPct val="130000"/>
              </a:lnSpc>
            </a:pPr>
            <a:r>
              <a:rPr lang="en-US" sz="1200" b="1" dirty="0">
                <a:latin typeface="Arial"/>
                <a:ea typeface="ＭＳ Ｐゴシック" charset="0"/>
                <a:cs typeface="Arial"/>
                <a:sym typeface="Calibri" charset="0"/>
              </a:rPr>
              <a:t>  </a:t>
            </a:r>
            <a:r>
              <a:rPr lang="en-US" sz="1200" b="1" dirty="0" smtClean="0">
                <a:latin typeface="Arial"/>
                <a:ea typeface="ＭＳ Ｐゴシック" charset="0"/>
                <a:cs typeface="Arial"/>
                <a:sym typeface="Calibri" charset="0"/>
              </a:rPr>
              <a:t>"type": "vine",</a:t>
            </a:r>
          </a:p>
          <a:p>
            <a:pPr>
              <a:lnSpc>
                <a:spcPct val="130000"/>
              </a:lnSpc>
            </a:pPr>
            <a:r>
              <a:rPr lang="en-US" sz="1200" b="1" dirty="0" smtClean="0">
                <a:latin typeface="Arial"/>
                <a:ea typeface="ＭＳ Ｐゴシック" charset="0"/>
                <a:cs typeface="Arial"/>
                <a:sym typeface="Calibri" charset="0"/>
              </a:rPr>
              <a:t>  "</a:t>
            </a:r>
            <a:r>
              <a:rPr lang="en-US" sz="1200" b="1" dirty="0" err="1" smtClean="0">
                <a:latin typeface="Arial"/>
                <a:ea typeface="ＭＳ Ｐゴシック" charset="0"/>
                <a:cs typeface="Arial"/>
                <a:sym typeface="Calibri" charset="0"/>
              </a:rPr>
              <a:t>user_id</a:t>
            </a:r>
            <a:r>
              <a:rPr lang="en-US" sz="1200" b="1" dirty="0" smtClean="0">
                <a:latin typeface="Arial"/>
                <a:ea typeface="ＭＳ Ｐゴシック" charset="0"/>
                <a:cs typeface="Arial"/>
                <a:sym typeface="Calibri" charset="0"/>
              </a:rPr>
              <a:t>": "145237874",</a:t>
            </a:r>
          </a:p>
          <a:p>
            <a:pPr>
              <a:lnSpc>
                <a:spcPct val="130000"/>
              </a:lnSpc>
            </a:pPr>
            <a:r>
              <a:rPr lang="en-US" sz="1200" b="1" dirty="0" smtClean="0">
                <a:latin typeface="Arial"/>
                <a:ea typeface="ＭＳ Ｐゴシック" charset="0"/>
                <a:cs typeface="Arial"/>
                <a:sym typeface="Calibri" charset="0"/>
              </a:rPr>
              <a:t>  "title": "I NEED A HORSE",</a:t>
            </a:r>
          </a:p>
          <a:p>
            <a:pPr>
              <a:lnSpc>
                <a:spcPct val="130000"/>
              </a:lnSpc>
            </a:pPr>
            <a:r>
              <a:rPr lang="en-US" sz="1200" b="1" dirty="0" smtClean="0">
                <a:latin typeface="Arial"/>
                <a:ea typeface="ＭＳ Ｐゴシック" charset="0"/>
                <a:cs typeface="Arial"/>
                <a:sym typeface="Calibri" charset="0"/>
              </a:rPr>
              <a:t>  "</a:t>
            </a:r>
            <a:r>
              <a:rPr lang="en-US" sz="1200" b="1" dirty="0" err="1" smtClean="0">
                <a:latin typeface="Arial"/>
                <a:ea typeface="ＭＳ Ｐゴシック" charset="0"/>
                <a:cs typeface="Arial"/>
                <a:sym typeface="Calibri" charset="0"/>
              </a:rPr>
              <a:t>vine_url</a:t>
            </a:r>
            <a:r>
              <a:rPr lang="en-US" sz="1200" b="1" dirty="0" smtClean="0">
                <a:latin typeface="Arial"/>
                <a:ea typeface="ＭＳ Ｐゴシック" charset="0"/>
                <a:cs typeface="Arial"/>
                <a:sym typeface="Calibri" charset="0"/>
              </a:rPr>
              <a:t>": "https://</a:t>
            </a:r>
            <a:r>
              <a:rPr lang="en-US" sz="1200" b="1" dirty="0" err="1" smtClean="0">
                <a:latin typeface="Arial"/>
                <a:ea typeface="ＭＳ Ｐゴシック" charset="0"/>
                <a:cs typeface="Arial"/>
                <a:sym typeface="Calibri" charset="0"/>
              </a:rPr>
              <a:t>vine.co</a:t>
            </a:r>
            <a:r>
              <a:rPr lang="en-US" sz="1200" b="1" dirty="0" smtClean="0">
                <a:latin typeface="Arial"/>
                <a:ea typeface="ＭＳ Ｐゴシック" charset="0"/>
                <a:cs typeface="Arial"/>
                <a:sym typeface="Calibri" charset="0"/>
              </a:rPr>
              <a:t>/v/b2jjzY0Wqg5",</a:t>
            </a:r>
          </a:p>
          <a:p>
            <a:pPr>
              <a:lnSpc>
                <a:spcPct val="130000"/>
              </a:lnSpc>
            </a:pPr>
            <a:r>
              <a:rPr lang="en-US" sz="1200" b="1" dirty="0" smtClean="0">
                <a:latin typeface="Arial"/>
                <a:ea typeface="ＭＳ Ｐゴシック" charset="0"/>
                <a:cs typeface="Arial"/>
                <a:sym typeface="Calibri" charset="0"/>
              </a:rPr>
              <a:t>  "</a:t>
            </a:r>
            <a:r>
              <a:rPr lang="en-US" sz="1200" b="1" dirty="0" err="1" smtClean="0">
                <a:latin typeface="Arial"/>
                <a:ea typeface="ＭＳ Ｐゴシック" charset="0"/>
                <a:cs typeface="Arial"/>
                <a:sym typeface="Calibri" charset="0"/>
              </a:rPr>
              <a:t>video_url</a:t>
            </a:r>
            <a:r>
              <a:rPr lang="en-US" sz="1200" b="1" dirty="0" smtClean="0">
                <a:latin typeface="Arial"/>
                <a:ea typeface="ＭＳ Ｐゴシック" charset="0"/>
                <a:cs typeface="Arial"/>
                <a:sym typeface="Calibri" charset="0"/>
              </a:rPr>
              <a:t>": "https://</a:t>
            </a:r>
            <a:r>
              <a:rPr lang="en-US" sz="1200" b="1" dirty="0" err="1" smtClean="0">
                <a:latin typeface="Arial"/>
                <a:ea typeface="ＭＳ Ｐゴシック" charset="0"/>
                <a:cs typeface="Arial"/>
                <a:sym typeface="Calibri" charset="0"/>
              </a:rPr>
              <a:t>mtc.cdn.vine.co</a:t>
            </a:r>
            <a:r>
              <a:rPr lang="en-US" sz="1200" b="1" dirty="0" smtClean="0">
                <a:latin typeface="Arial"/>
                <a:ea typeface="ＭＳ Ｐゴシック" charset="0"/>
                <a:cs typeface="Arial"/>
                <a:sym typeface="Calibri" charset="0"/>
              </a:rPr>
              <a:t>……,</a:t>
            </a:r>
          </a:p>
          <a:p>
            <a:pPr>
              <a:lnSpc>
                <a:spcPct val="130000"/>
              </a:lnSpc>
            </a:pPr>
            <a:r>
              <a:rPr lang="en-US" sz="1200" b="1" dirty="0" smtClean="0">
                <a:latin typeface="Arial"/>
                <a:ea typeface="ＭＳ Ｐゴシック" charset="0"/>
                <a:cs typeface="Arial"/>
                <a:sym typeface="Calibri" charset="0"/>
              </a:rPr>
              <a:t>  "score": 247,</a:t>
            </a:r>
          </a:p>
          <a:p>
            <a:pPr>
              <a:lnSpc>
                <a:spcPct val="130000"/>
              </a:lnSpc>
            </a:pPr>
            <a:r>
              <a:rPr lang="en-US" sz="1200" b="1" dirty="0" smtClean="0">
                <a:solidFill>
                  <a:schemeClr val="accent1"/>
                </a:solidFill>
                <a:latin typeface="Arial"/>
                <a:ea typeface="ＭＳ Ｐゴシック" charset="0"/>
                <a:cs typeface="Arial"/>
                <a:sym typeface="Calibri" charset="0"/>
              </a:rPr>
              <a:t>  "comments": [</a:t>
            </a:r>
          </a:p>
          <a:p>
            <a:pPr>
              <a:lnSpc>
                <a:spcPct val="130000"/>
              </a:lnSpc>
            </a:pPr>
            <a:r>
              <a:rPr lang="en-US" sz="1200" b="1" dirty="0" smtClean="0">
                <a:solidFill>
                  <a:schemeClr val="accent1"/>
                </a:solidFill>
                <a:latin typeface="Arial"/>
                <a:ea typeface="ＭＳ Ｐゴシック" charset="0"/>
                <a:cs typeface="Arial"/>
                <a:sym typeface="Calibri" charset="0"/>
              </a:rPr>
              <a:t>        {"format": "markdown", "body": "I LOVE this video!"},</a:t>
            </a:r>
          </a:p>
          <a:p>
            <a:pPr>
              <a:lnSpc>
                <a:spcPct val="130000"/>
              </a:lnSpc>
            </a:pPr>
            <a:r>
              <a:rPr lang="en-US" sz="1200" b="1" dirty="0" smtClean="0">
                <a:solidFill>
                  <a:schemeClr val="accent1"/>
                </a:solidFill>
                <a:latin typeface="Arial"/>
                <a:ea typeface="ＭＳ Ｐゴシック" charset="0"/>
                <a:cs typeface="Arial"/>
                <a:sym typeface="Calibri" charset="0"/>
              </a:rPr>
              <a:t>        {"format": "markdown", "body": "BEST video I have ever seen!"},</a:t>
            </a:r>
          </a:p>
          <a:p>
            <a:pPr>
              <a:lnSpc>
                <a:spcPct val="130000"/>
              </a:lnSpc>
            </a:pPr>
            <a:r>
              <a:rPr lang="en-US" sz="1200" b="1" dirty="0" smtClean="0">
                <a:solidFill>
                  <a:schemeClr val="accent1"/>
                </a:solidFill>
                <a:latin typeface="Arial"/>
                <a:ea typeface="ＭＳ Ｐゴシック" charset="0"/>
                <a:cs typeface="Arial"/>
                <a:sym typeface="Calibri" charset="0"/>
              </a:rPr>
              <a:t>  ]</a:t>
            </a:r>
          </a:p>
          <a:p>
            <a:pPr>
              <a:lnSpc>
                <a:spcPct val="130000"/>
              </a:lnSpc>
            </a:pPr>
            <a:r>
              <a:rPr lang="en-US" sz="1200" b="1" dirty="0" smtClean="0">
                <a:latin typeface="Arial"/>
                <a:ea typeface="ＭＳ Ｐゴシック" charset="0"/>
                <a:cs typeface="Arial"/>
                <a:sym typeface="Calibri" charset="0"/>
              </a:rPr>
              <a:t>}</a:t>
            </a:r>
            <a:endParaRPr lang="en-US" sz="1200" b="1" dirty="0">
              <a:latin typeface="Arial"/>
              <a:cs typeface="Arial"/>
              <a:sym typeface="Calibri" charset="0"/>
            </a:endParaRPr>
          </a:p>
        </p:txBody>
      </p:sp>
      <p:sp>
        <p:nvSpPr>
          <p:cNvPr id="7" name="AutoShape 64"/>
          <p:cNvSpPr>
            <a:spLocks/>
          </p:cNvSpPr>
          <p:nvPr/>
        </p:nvSpPr>
        <p:spPr bwMode="auto">
          <a:xfrm>
            <a:off x="1515028" y="3314400"/>
            <a:ext cx="5646772" cy="3296886"/>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sp>
        <p:nvSpPr>
          <p:cNvPr id="12" name="Rectangle 11"/>
          <p:cNvSpPr/>
          <p:nvPr/>
        </p:nvSpPr>
        <p:spPr>
          <a:xfrm>
            <a:off x="1515028" y="3006623"/>
            <a:ext cx="1822760" cy="307777"/>
          </a:xfrm>
          <a:prstGeom prst="rect">
            <a:avLst/>
          </a:prstGeom>
        </p:spPr>
        <p:txBody>
          <a:bodyPr wrap="none">
            <a:spAutoFit/>
          </a:bodyPr>
          <a:lstStyle/>
          <a:p>
            <a:r>
              <a:rPr lang="cs-CZ" sz="1400" b="1" dirty="0" smtClean="0">
                <a:solidFill>
                  <a:srgbClr val="186A93"/>
                </a:solidFill>
              </a:rPr>
              <a:t>7b18b847292338bc29</a:t>
            </a:r>
            <a:endParaRPr lang="en-GB" sz="1400" b="1" dirty="0">
              <a:solidFill>
                <a:srgbClr val="186A93"/>
              </a:solidFill>
            </a:endParaRPr>
          </a:p>
        </p:txBody>
      </p:sp>
    </p:spTree>
    <p:extLst>
      <p:ext uri="{BB962C8B-B14F-4D97-AF65-F5344CB8AC3E}">
        <p14:creationId xmlns:p14="http://schemas.microsoft.com/office/powerpoint/2010/main" val="26186766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1417641"/>
            <a:ext cx="8074025" cy="1084261"/>
          </a:xfrm>
        </p:spPr>
        <p:txBody>
          <a:bodyPr/>
          <a:lstStyle/>
          <a:p>
            <a:r>
              <a:rPr lang="en-GB" dirty="0" smtClean="0"/>
              <a:t>Comments are split from the parent document.</a:t>
            </a:r>
          </a:p>
          <a:p>
            <a:r>
              <a:rPr lang="en-GB" dirty="0" smtClean="0"/>
              <a:t>Comments use referential ID’s, incremented by 1</a:t>
            </a:r>
          </a:p>
          <a:p>
            <a:endParaRPr lang="en-GB" dirty="0"/>
          </a:p>
        </p:txBody>
      </p:sp>
      <p:sp>
        <p:nvSpPr>
          <p:cNvPr id="3" name="Title 2"/>
          <p:cNvSpPr>
            <a:spLocks noGrp="1"/>
          </p:cNvSpPr>
          <p:nvPr>
            <p:ph type="title"/>
          </p:nvPr>
        </p:nvSpPr>
        <p:spPr/>
        <p:txBody>
          <a:bodyPr/>
          <a:lstStyle/>
          <a:p>
            <a:r>
              <a:rPr lang="en-GB" dirty="0" smtClean="0"/>
              <a:t>Single vs. Multiple  -  </a:t>
            </a:r>
            <a:r>
              <a:rPr lang="en-GB" i="1" dirty="0" smtClean="0"/>
              <a:t>Multiple</a:t>
            </a:r>
            <a:endParaRPr lang="en-GB" i="1" dirty="0"/>
          </a:p>
        </p:txBody>
      </p:sp>
      <p:sp>
        <p:nvSpPr>
          <p:cNvPr id="4" name="Rectangle 3"/>
          <p:cNvSpPr/>
          <p:nvPr/>
        </p:nvSpPr>
        <p:spPr>
          <a:xfrm>
            <a:off x="1145696" y="4151148"/>
            <a:ext cx="2364376" cy="1523494"/>
          </a:xfrm>
          <a:prstGeom prst="rect">
            <a:avLst/>
          </a:prstGeom>
        </p:spPr>
        <p:txBody>
          <a:bodyPr wrap="square">
            <a:spAutoFit/>
          </a:bodyPr>
          <a:lstStyle/>
          <a:p>
            <a:pPr>
              <a:lnSpc>
                <a:spcPct val="130000"/>
              </a:lnSpc>
            </a:pPr>
            <a:r>
              <a:rPr lang="en-US" sz="1200" b="1" dirty="0">
                <a:latin typeface="Arial"/>
                <a:ea typeface="ＭＳ Ｐゴシック" charset="0"/>
                <a:cs typeface="Arial"/>
                <a:sym typeface="Calibri" charset="0"/>
              </a:rPr>
              <a:t>{</a:t>
            </a:r>
          </a:p>
          <a:p>
            <a:pPr>
              <a:lnSpc>
                <a:spcPct val="130000"/>
              </a:lnSpc>
            </a:pPr>
            <a:r>
              <a:rPr lang="en-US" sz="1200" b="1" dirty="0">
                <a:latin typeface="Arial"/>
                <a:ea typeface="ＭＳ Ｐゴシック" charset="0"/>
                <a:cs typeface="Arial"/>
                <a:sym typeface="Calibri" charset="0"/>
              </a:rPr>
              <a:t>  "type": "vine",</a:t>
            </a:r>
          </a:p>
          <a:p>
            <a:pPr>
              <a:lnSpc>
                <a:spcPct val="130000"/>
              </a:lnSpc>
            </a:pPr>
            <a:r>
              <a:rPr lang="en-US" sz="1200" b="1" dirty="0">
                <a:latin typeface="Arial"/>
                <a:ea typeface="ＭＳ Ｐゴシック" charset="0"/>
                <a:cs typeface="Arial"/>
                <a:sym typeface="Calibri" charset="0"/>
              </a:rPr>
              <a:t>  "</a:t>
            </a:r>
            <a:r>
              <a:rPr lang="en-US" sz="1200" b="1" dirty="0" err="1">
                <a:latin typeface="Arial"/>
                <a:ea typeface="ＭＳ Ｐゴシック" charset="0"/>
                <a:cs typeface="Arial"/>
                <a:sym typeface="Calibri" charset="0"/>
              </a:rPr>
              <a:t>user_id</a:t>
            </a:r>
            <a:r>
              <a:rPr lang="en-US" sz="1200" b="1" dirty="0">
                <a:latin typeface="Arial"/>
                <a:ea typeface="ＭＳ Ｐゴシック" charset="0"/>
                <a:cs typeface="Arial"/>
                <a:sym typeface="Calibri" charset="0"/>
              </a:rPr>
              <a:t>": "145237874",</a:t>
            </a:r>
          </a:p>
          <a:p>
            <a:pPr>
              <a:lnSpc>
                <a:spcPct val="130000"/>
              </a:lnSpc>
            </a:pPr>
            <a:r>
              <a:rPr lang="en-US" sz="1200" b="1" dirty="0">
                <a:latin typeface="Arial"/>
                <a:ea typeface="ＭＳ Ｐゴシック" charset="0"/>
                <a:cs typeface="Arial"/>
                <a:sym typeface="Calibri" charset="0"/>
              </a:rPr>
              <a:t>  "title": "I NEED A HORSE",</a:t>
            </a:r>
          </a:p>
          <a:p>
            <a:pPr>
              <a:lnSpc>
                <a:spcPct val="130000"/>
              </a:lnSpc>
            </a:pPr>
            <a:r>
              <a:rPr lang="en-US" sz="1200" b="1" dirty="0" smtClean="0">
                <a:latin typeface="Arial"/>
                <a:ea typeface="ＭＳ Ｐゴシック" charset="0"/>
                <a:cs typeface="Arial"/>
                <a:sym typeface="Calibri" charset="0"/>
              </a:rPr>
              <a:t>  "</a:t>
            </a:r>
            <a:r>
              <a:rPr lang="en-US" sz="1200" b="1" dirty="0">
                <a:latin typeface="Arial"/>
                <a:ea typeface="ＭＳ Ｐゴシック" charset="0"/>
                <a:cs typeface="Arial"/>
                <a:sym typeface="Calibri" charset="0"/>
              </a:rPr>
              <a:t>score": 247</a:t>
            </a:r>
            <a:r>
              <a:rPr lang="en-US" sz="1200" b="1" dirty="0" smtClean="0">
                <a:latin typeface="Arial"/>
                <a:ea typeface="ＭＳ Ｐゴシック" charset="0"/>
                <a:cs typeface="Arial"/>
                <a:sym typeface="Calibri" charset="0"/>
              </a:rPr>
              <a:t>,</a:t>
            </a:r>
          </a:p>
          <a:p>
            <a:pPr>
              <a:lnSpc>
                <a:spcPct val="130000"/>
              </a:lnSpc>
            </a:pPr>
            <a:r>
              <a:rPr lang="en-US" sz="1200" b="1" dirty="0" smtClean="0">
                <a:latin typeface="Arial"/>
                <a:ea typeface="ＭＳ Ｐゴシック" charset="0"/>
                <a:cs typeface="Arial"/>
                <a:sym typeface="Calibri" charset="0"/>
              </a:rPr>
              <a:t>}</a:t>
            </a:r>
            <a:endParaRPr lang="en-US" sz="1200" b="1" dirty="0">
              <a:latin typeface="Arial"/>
              <a:cs typeface="Arial"/>
              <a:sym typeface="Calibri" charset="0"/>
            </a:endParaRPr>
          </a:p>
        </p:txBody>
      </p:sp>
      <p:sp>
        <p:nvSpPr>
          <p:cNvPr id="5" name="AutoShape 64"/>
          <p:cNvSpPr>
            <a:spLocks/>
          </p:cNvSpPr>
          <p:nvPr/>
        </p:nvSpPr>
        <p:spPr bwMode="auto">
          <a:xfrm>
            <a:off x="1093506" y="3715734"/>
            <a:ext cx="2303490" cy="2164815"/>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sp>
        <p:nvSpPr>
          <p:cNvPr id="7" name="Rectangle 6"/>
          <p:cNvSpPr/>
          <p:nvPr/>
        </p:nvSpPr>
        <p:spPr>
          <a:xfrm>
            <a:off x="1093506" y="3393954"/>
            <a:ext cx="1822760" cy="307777"/>
          </a:xfrm>
          <a:prstGeom prst="rect">
            <a:avLst/>
          </a:prstGeom>
        </p:spPr>
        <p:txBody>
          <a:bodyPr wrap="none">
            <a:spAutoFit/>
          </a:bodyPr>
          <a:lstStyle/>
          <a:p>
            <a:r>
              <a:rPr lang="cs-CZ" sz="1400" b="1" dirty="0" smtClean="0">
                <a:solidFill>
                  <a:srgbClr val="186A93"/>
                </a:solidFill>
              </a:rPr>
              <a:t>7b18b847292338bc29</a:t>
            </a:r>
            <a:endParaRPr lang="en-GB" sz="1400" b="1" dirty="0">
              <a:solidFill>
                <a:srgbClr val="186A93"/>
              </a:solidFill>
            </a:endParaRPr>
          </a:p>
        </p:txBody>
      </p:sp>
      <p:sp>
        <p:nvSpPr>
          <p:cNvPr id="8" name="AutoShape 64"/>
          <p:cNvSpPr>
            <a:spLocks/>
          </p:cNvSpPr>
          <p:nvPr/>
        </p:nvSpPr>
        <p:spPr bwMode="auto">
          <a:xfrm>
            <a:off x="4228514" y="3221616"/>
            <a:ext cx="2807161" cy="1221875"/>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sp>
        <p:nvSpPr>
          <p:cNvPr id="9" name="Rectangle 8"/>
          <p:cNvSpPr/>
          <p:nvPr/>
        </p:nvSpPr>
        <p:spPr>
          <a:xfrm>
            <a:off x="4294107" y="3388914"/>
            <a:ext cx="3046007" cy="954107"/>
          </a:xfrm>
          <a:prstGeom prst="rect">
            <a:avLst/>
          </a:prstGeom>
        </p:spPr>
        <p:txBody>
          <a:bodyPr wrap="square">
            <a:spAutoFit/>
          </a:bodyPr>
          <a:lstStyle/>
          <a:p>
            <a:r>
              <a:rPr lang="en-US" sz="1400" b="1" dirty="0" smtClean="0">
                <a:solidFill>
                  <a:schemeClr val="accent1"/>
                </a:solidFill>
                <a:latin typeface="Arial"/>
                <a:ea typeface="ＭＳ Ｐゴシック" charset="0"/>
                <a:cs typeface="Arial"/>
                <a:sym typeface="Calibri" charset="0"/>
              </a:rPr>
              <a:t>{</a:t>
            </a:r>
          </a:p>
          <a:p>
            <a:r>
              <a:rPr lang="en-US" sz="1400" b="1" dirty="0" smtClean="0">
                <a:solidFill>
                  <a:schemeClr val="accent1"/>
                </a:solidFill>
                <a:latin typeface="Arial"/>
                <a:ea typeface="ＭＳ Ｐゴシック" charset="0"/>
                <a:cs typeface="Arial"/>
                <a:sym typeface="Calibri" charset="0"/>
              </a:rPr>
              <a:t>  "</a:t>
            </a:r>
            <a:r>
              <a:rPr lang="en-US" sz="1400" b="1" dirty="0">
                <a:solidFill>
                  <a:schemeClr val="accent1"/>
                </a:solidFill>
                <a:latin typeface="Arial"/>
                <a:ea typeface="ＭＳ Ｐゴシック" charset="0"/>
                <a:cs typeface="Arial"/>
                <a:sym typeface="Calibri" charset="0"/>
              </a:rPr>
              <a:t>format": "markdown", </a:t>
            </a:r>
            <a:endParaRPr lang="en-US" sz="1400" b="1" dirty="0" smtClean="0">
              <a:solidFill>
                <a:schemeClr val="accent1"/>
              </a:solidFill>
              <a:latin typeface="Arial"/>
              <a:ea typeface="ＭＳ Ｐゴシック" charset="0"/>
              <a:cs typeface="Arial"/>
              <a:sym typeface="Calibri" charset="0"/>
            </a:endParaRPr>
          </a:p>
          <a:p>
            <a:r>
              <a:rPr lang="en-US" sz="1400" b="1" dirty="0">
                <a:solidFill>
                  <a:schemeClr val="accent1"/>
                </a:solidFill>
                <a:latin typeface="Arial"/>
                <a:ea typeface="ＭＳ Ｐゴシック" charset="0"/>
                <a:cs typeface="Arial"/>
                <a:sym typeface="Calibri" charset="0"/>
              </a:rPr>
              <a:t> </a:t>
            </a:r>
            <a:r>
              <a:rPr lang="en-US" sz="1400" b="1" dirty="0" smtClean="0">
                <a:solidFill>
                  <a:schemeClr val="accent1"/>
                </a:solidFill>
                <a:latin typeface="Arial"/>
                <a:ea typeface="ＭＳ Ｐゴシック" charset="0"/>
                <a:cs typeface="Arial"/>
                <a:sym typeface="Calibri" charset="0"/>
              </a:rPr>
              <a:t> "</a:t>
            </a:r>
            <a:r>
              <a:rPr lang="en-US" sz="1400" b="1" dirty="0">
                <a:solidFill>
                  <a:schemeClr val="accent1"/>
                </a:solidFill>
                <a:latin typeface="Arial"/>
                <a:ea typeface="ＭＳ Ｐゴシック" charset="0"/>
                <a:cs typeface="Arial"/>
                <a:sym typeface="Calibri" charset="0"/>
              </a:rPr>
              <a:t>body": "I LOVE this video</a:t>
            </a:r>
            <a:r>
              <a:rPr lang="en-US" sz="1400" b="1" dirty="0" smtClean="0">
                <a:solidFill>
                  <a:schemeClr val="accent1"/>
                </a:solidFill>
                <a:latin typeface="Arial"/>
                <a:ea typeface="ＭＳ Ｐゴシック" charset="0"/>
                <a:cs typeface="Arial"/>
                <a:sym typeface="Calibri" charset="0"/>
              </a:rPr>
              <a:t>!”</a:t>
            </a:r>
          </a:p>
          <a:p>
            <a:r>
              <a:rPr lang="en-US" sz="1400" b="1" dirty="0" smtClean="0">
                <a:solidFill>
                  <a:schemeClr val="accent1"/>
                </a:solidFill>
                <a:latin typeface="Arial"/>
                <a:ea typeface="ＭＳ Ｐゴシック" charset="0"/>
                <a:cs typeface="Arial"/>
                <a:sym typeface="Calibri" charset="0"/>
              </a:rPr>
              <a:t>}</a:t>
            </a:r>
            <a:endParaRPr lang="en-GB" sz="1400" b="1" dirty="0"/>
          </a:p>
        </p:txBody>
      </p:sp>
      <p:sp>
        <p:nvSpPr>
          <p:cNvPr id="10" name="Rectangle 9"/>
          <p:cNvSpPr/>
          <p:nvPr/>
        </p:nvSpPr>
        <p:spPr>
          <a:xfrm>
            <a:off x="4228514" y="2794747"/>
            <a:ext cx="2380950" cy="461665"/>
          </a:xfrm>
          <a:prstGeom prst="rect">
            <a:avLst/>
          </a:prstGeom>
        </p:spPr>
        <p:txBody>
          <a:bodyPr wrap="square">
            <a:spAutoFit/>
          </a:bodyPr>
          <a:lstStyle/>
          <a:p>
            <a:r>
              <a:rPr lang="cs-CZ" sz="1400" b="1" dirty="0" smtClean="0">
                <a:solidFill>
                  <a:srgbClr val="186A93"/>
                </a:solidFill>
              </a:rPr>
              <a:t>7b18b847292338bc29</a:t>
            </a:r>
            <a:r>
              <a:rPr lang="cs-CZ" sz="2400" b="1" dirty="0" smtClean="0">
                <a:solidFill>
                  <a:srgbClr val="FF0000"/>
                </a:solidFill>
              </a:rPr>
              <a:t>::1</a:t>
            </a:r>
            <a:endParaRPr lang="en-GB" sz="2400" b="1" dirty="0">
              <a:solidFill>
                <a:srgbClr val="FF0000"/>
              </a:solidFill>
            </a:endParaRPr>
          </a:p>
        </p:txBody>
      </p:sp>
      <p:sp>
        <p:nvSpPr>
          <p:cNvPr id="12" name="AutoShape 64"/>
          <p:cNvSpPr>
            <a:spLocks/>
          </p:cNvSpPr>
          <p:nvPr/>
        </p:nvSpPr>
        <p:spPr bwMode="auto">
          <a:xfrm>
            <a:off x="4228514" y="5091881"/>
            <a:ext cx="2807161" cy="1221875"/>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GB"/>
          </a:p>
        </p:txBody>
      </p:sp>
      <p:sp>
        <p:nvSpPr>
          <p:cNvPr id="13" name="Rectangle 12"/>
          <p:cNvSpPr/>
          <p:nvPr/>
        </p:nvSpPr>
        <p:spPr>
          <a:xfrm>
            <a:off x="4294107" y="5259179"/>
            <a:ext cx="3046007" cy="954107"/>
          </a:xfrm>
          <a:prstGeom prst="rect">
            <a:avLst/>
          </a:prstGeom>
        </p:spPr>
        <p:txBody>
          <a:bodyPr wrap="square">
            <a:spAutoFit/>
          </a:bodyPr>
          <a:lstStyle/>
          <a:p>
            <a:r>
              <a:rPr lang="en-US" sz="1400" b="1" dirty="0" smtClean="0">
                <a:solidFill>
                  <a:schemeClr val="accent1"/>
                </a:solidFill>
                <a:latin typeface="Arial"/>
                <a:ea typeface="ＭＳ Ｐゴシック" charset="0"/>
                <a:cs typeface="Arial"/>
                <a:sym typeface="Calibri" charset="0"/>
              </a:rPr>
              <a:t>{</a:t>
            </a:r>
          </a:p>
          <a:p>
            <a:r>
              <a:rPr lang="en-US" sz="1400" b="1" dirty="0" smtClean="0">
                <a:solidFill>
                  <a:schemeClr val="accent1"/>
                </a:solidFill>
                <a:latin typeface="Arial"/>
                <a:ea typeface="ＭＳ Ｐゴシック" charset="0"/>
                <a:cs typeface="Arial"/>
                <a:sym typeface="Calibri" charset="0"/>
              </a:rPr>
              <a:t>  "</a:t>
            </a:r>
            <a:r>
              <a:rPr lang="en-US" sz="1400" b="1" dirty="0">
                <a:solidFill>
                  <a:schemeClr val="accent1"/>
                </a:solidFill>
                <a:latin typeface="Arial"/>
                <a:ea typeface="ＭＳ Ｐゴシック" charset="0"/>
                <a:cs typeface="Arial"/>
                <a:sym typeface="Calibri" charset="0"/>
              </a:rPr>
              <a:t>format": "markdown", </a:t>
            </a:r>
            <a:endParaRPr lang="en-US" sz="1400" b="1" dirty="0" smtClean="0">
              <a:solidFill>
                <a:schemeClr val="accent1"/>
              </a:solidFill>
              <a:latin typeface="Arial"/>
              <a:ea typeface="ＭＳ Ｐゴシック" charset="0"/>
              <a:cs typeface="Arial"/>
              <a:sym typeface="Calibri" charset="0"/>
            </a:endParaRPr>
          </a:p>
          <a:p>
            <a:r>
              <a:rPr lang="en-US" sz="1400" b="1" dirty="0">
                <a:solidFill>
                  <a:schemeClr val="accent1"/>
                </a:solidFill>
                <a:latin typeface="Arial"/>
                <a:ea typeface="ＭＳ Ｐゴシック" charset="0"/>
                <a:cs typeface="Arial"/>
                <a:sym typeface="Calibri" charset="0"/>
              </a:rPr>
              <a:t> </a:t>
            </a:r>
            <a:r>
              <a:rPr lang="en-US" sz="1400" b="1" dirty="0" smtClean="0">
                <a:solidFill>
                  <a:schemeClr val="accent1"/>
                </a:solidFill>
                <a:latin typeface="Arial"/>
                <a:ea typeface="ＭＳ Ｐゴシック" charset="0"/>
                <a:cs typeface="Arial"/>
                <a:sym typeface="Calibri" charset="0"/>
              </a:rPr>
              <a:t> "</a:t>
            </a:r>
            <a:r>
              <a:rPr lang="en-US" sz="1400" b="1" dirty="0">
                <a:solidFill>
                  <a:schemeClr val="accent1"/>
                </a:solidFill>
                <a:latin typeface="Arial"/>
                <a:ea typeface="ＭＳ Ｐゴシック" charset="0"/>
                <a:cs typeface="Arial"/>
                <a:sym typeface="Calibri" charset="0"/>
              </a:rPr>
              <a:t>body": </a:t>
            </a:r>
            <a:r>
              <a:rPr lang="en-US" sz="1400" b="1" dirty="0" smtClean="0">
                <a:solidFill>
                  <a:schemeClr val="accent1"/>
                </a:solidFill>
                <a:latin typeface="Arial"/>
                <a:ea typeface="ＭＳ Ｐゴシック" charset="0"/>
                <a:cs typeface="Arial"/>
                <a:sym typeface="Calibri" charset="0"/>
              </a:rPr>
              <a:t>“BEST video ever!”</a:t>
            </a:r>
          </a:p>
          <a:p>
            <a:r>
              <a:rPr lang="en-US" sz="1400" b="1" dirty="0" smtClean="0">
                <a:solidFill>
                  <a:schemeClr val="accent1"/>
                </a:solidFill>
                <a:latin typeface="Arial"/>
                <a:ea typeface="ＭＳ Ｐゴシック" charset="0"/>
                <a:cs typeface="Arial"/>
                <a:sym typeface="Calibri" charset="0"/>
              </a:rPr>
              <a:t>}</a:t>
            </a:r>
            <a:endParaRPr lang="en-GB" sz="1400" dirty="0"/>
          </a:p>
        </p:txBody>
      </p:sp>
      <p:sp>
        <p:nvSpPr>
          <p:cNvPr id="14" name="Rectangle 13"/>
          <p:cNvSpPr/>
          <p:nvPr/>
        </p:nvSpPr>
        <p:spPr>
          <a:xfrm>
            <a:off x="4228514" y="4665012"/>
            <a:ext cx="2380950" cy="461665"/>
          </a:xfrm>
          <a:prstGeom prst="rect">
            <a:avLst/>
          </a:prstGeom>
        </p:spPr>
        <p:txBody>
          <a:bodyPr wrap="square">
            <a:spAutoFit/>
          </a:bodyPr>
          <a:lstStyle/>
          <a:p>
            <a:r>
              <a:rPr lang="cs-CZ" sz="1400" b="1" dirty="0" smtClean="0">
                <a:solidFill>
                  <a:srgbClr val="186A93"/>
                </a:solidFill>
              </a:rPr>
              <a:t>7b18b847292338bc29</a:t>
            </a:r>
            <a:r>
              <a:rPr lang="cs-CZ" sz="2400" b="1" dirty="0" smtClean="0">
                <a:solidFill>
                  <a:srgbClr val="FF0000"/>
                </a:solidFill>
              </a:rPr>
              <a:t>::2</a:t>
            </a:r>
            <a:endParaRPr lang="en-GB" sz="2400" b="1" dirty="0">
              <a:solidFill>
                <a:srgbClr val="FF0000"/>
              </a:solidFill>
            </a:endParaRPr>
          </a:p>
        </p:txBody>
      </p:sp>
    </p:spTree>
    <p:extLst>
      <p:ext uri="{BB962C8B-B14F-4D97-AF65-F5344CB8AC3E}">
        <p14:creationId xmlns:p14="http://schemas.microsoft.com/office/powerpoint/2010/main" val="1920411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1720672"/>
            <a:ext cx="2751667" cy="2751667"/>
          </a:xfrm>
          <a:prstGeom prst="rect">
            <a:avLst/>
          </a:prstGeom>
        </p:spPr>
      </p:pic>
      <p:sp>
        <p:nvSpPr>
          <p:cNvPr id="5" name="TextBox 4"/>
          <p:cNvSpPr txBox="1"/>
          <p:nvPr/>
        </p:nvSpPr>
        <p:spPr>
          <a:xfrm>
            <a:off x="3327396" y="1720672"/>
            <a:ext cx="5596394" cy="2677652"/>
          </a:xfrm>
          <a:prstGeom prst="rect">
            <a:avLst/>
          </a:prstGeom>
          <a:noFill/>
        </p:spPr>
        <p:txBody>
          <a:bodyPr wrap="none" lIns="91435" tIns="45718" rIns="91435" bIns="45718" rtlCol="0">
            <a:spAutoFit/>
          </a:bodyPr>
          <a:lstStyle/>
          <a:p>
            <a:pPr marL="285736" indent="-285736" algn="l">
              <a:buFont typeface="Arial"/>
              <a:buChar char="•"/>
            </a:pPr>
            <a:r>
              <a:rPr lang="en-GB" sz="2800" dirty="0">
                <a:latin typeface="+mn-lt"/>
              </a:rPr>
              <a:t>Developer Advocate at </a:t>
            </a:r>
            <a:r>
              <a:rPr lang="en-GB" sz="2800" dirty="0" err="1">
                <a:latin typeface="+mn-lt"/>
              </a:rPr>
              <a:t>Couchbase</a:t>
            </a:r>
            <a:endParaRPr lang="en-GB" sz="2800" dirty="0">
              <a:latin typeface="+mn-lt"/>
            </a:endParaRPr>
          </a:p>
          <a:p>
            <a:pPr marL="285736" indent="-285736" algn="l">
              <a:buFont typeface="Arial"/>
              <a:buChar char="•"/>
            </a:pPr>
            <a:endParaRPr lang="en-GB" sz="2800" dirty="0">
              <a:latin typeface="+mn-lt"/>
            </a:endParaRPr>
          </a:p>
          <a:p>
            <a:pPr marL="285736" indent="-285736" algn="l">
              <a:buFont typeface="Arial"/>
              <a:buChar char="•"/>
            </a:pPr>
            <a:r>
              <a:rPr lang="en-GB" sz="2800" dirty="0">
                <a:latin typeface="+mn-lt"/>
              </a:rPr>
              <a:t>Polyglot Hacker (Primarily </a:t>
            </a:r>
            <a:r>
              <a:rPr lang="en-GB" sz="2800" dirty="0" smtClean="0">
                <a:latin typeface="+mn-lt"/>
              </a:rPr>
              <a:t>Ruby,</a:t>
            </a:r>
            <a:br>
              <a:rPr lang="en-GB" sz="2800" dirty="0" smtClean="0">
                <a:latin typeface="+mn-lt"/>
              </a:rPr>
            </a:br>
            <a:r>
              <a:rPr lang="en-GB" sz="2800" dirty="0" smtClean="0">
                <a:latin typeface="+mn-lt"/>
              </a:rPr>
              <a:t>Python, Go, and C)</a:t>
            </a:r>
            <a:endParaRPr lang="en-GB" sz="2800" dirty="0">
              <a:latin typeface="+mn-lt"/>
            </a:endParaRPr>
          </a:p>
          <a:p>
            <a:pPr marL="285736" indent="-285736" algn="l">
              <a:buFont typeface="Arial"/>
              <a:buChar char="•"/>
            </a:pPr>
            <a:endParaRPr lang="en-GB" sz="2800" dirty="0">
              <a:latin typeface="+mn-lt"/>
            </a:endParaRPr>
          </a:p>
          <a:p>
            <a:pPr marL="285736" indent="-285736" algn="l">
              <a:buFont typeface="Arial"/>
              <a:buChar char="•"/>
            </a:pPr>
            <a:r>
              <a:rPr lang="en-GB" sz="2800" dirty="0" err="1">
                <a:latin typeface="+mn-lt"/>
              </a:rPr>
              <a:t>NoSQL</a:t>
            </a:r>
            <a:r>
              <a:rPr lang="en-GB" sz="2800" dirty="0">
                <a:latin typeface="+mn-lt"/>
              </a:rPr>
              <a:t> &amp; REST API Enthusiast</a:t>
            </a:r>
          </a:p>
        </p:txBody>
      </p:sp>
      <p:sp>
        <p:nvSpPr>
          <p:cNvPr id="6" name="TextBox 5"/>
          <p:cNvSpPr txBox="1"/>
          <p:nvPr/>
        </p:nvSpPr>
        <p:spPr>
          <a:xfrm>
            <a:off x="194735" y="4895671"/>
            <a:ext cx="2842395" cy="1200329"/>
          </a:xfrm>
          <a:prstGeom prst="rect">
            <a:avLst/>
          </a:prstGeom>
          <a:noFill/>
        </p:spPr>
        <p:txBody>
          <a:bodyPr wrap="none" lIns="91435" tIns="45718" rIns="91435" bIns="45718" rtlCol="0">
            <a:spAutoFit/>
          </a:bodyPr>
          <a:lstStyle/>
          <a:p>
            <a:r>
              <a:rPr lang="en-GB" sz="7200" dirty="0">
                <a:solidFill>
                  <a:srgbClr val="800000"/>
                </a:solidFill>
                <a:latin typeface="+mn-lt"/>
              </a:rPr>
              <a:t>@RBIN</a:t>
            </a:r>
          </a:p>
        </p:txBody>
      </p:sp>
      <p:sp>
        <p:nvSpPr>
          <p:cNvPr id="7" name="TextBox 6"/>
          <p:cNvSpPr txBox="1"/>
          <p:nvPr/>
        </p:nvSpPr>
        <p:spPr>
          <a:xfrm>
            <a:off x="3784601" y="5175073"/>
            <a:ext cx="4990419" cy="707886"/>
          </a:xfrm>
          <a:prstGeom prst="rect">
            <a:avLst/>
          </a:prstGeom>
          <a:noFill/>
        </p:spPr>
        <p:txBody>
          <a:bodyPr wrap="none" lIns="91435" tIns="45718" rIns="91435" bIns="45718" rtlCol="0">
            <a:spAutoFit/>
          </a:bodyPr>
          <a:lstStyle/>
          <a:p>
            <a:r>
              <a:rPr lang="en-GB" sz="4000" dirty="0" err="1">
                <a:solidFill>
                  <a:srgbClr val="800000"/>
                </a:solidFill>
                <a:latin typeface="+mn-lt"/>
              </a:rPr>
              <a:t>robin@couchbase.com</a:t>
            </a:r>
            <a:endParaRPr lang="en-GB" sz="4000" dirty="0">
              <a:solidFill>
                <a:srgbClr val="800000"/>
              </a:solidFill>
              <a:latin typeface="+mn-lt"/>
            </a:endParaRPr>
          </a:p>
        </p:txBody>
      </p:sp>
      <p:sp>
        <p:nvSpPr>
          <p:cNvPr id="2" name="Title 1"/>
          <p:cNvSpPr>
            <a:spLocks noGrp="1"/>
          </p:cNvSpPr>
          <p:nvPr>
            <p:ph type="title"/>
          </p:nvPr>
        </p:nvSpPr>
        <p:spPr/>
        <p:txBody>
          <a:bodyPr/>
          <a:lstStyle/>
          <a:p>
            <a:r>
              <a:rPr lang="en-GB" sz="5400" dirty="0"/>
              <a:t>Robin </a:t>
            </a:r>
            <a:r>
              <a:rPr lang="en-GB" sz="5400" dirty="0" smtClean="0"/>
              <a:t>Johnson</a:t>
            </a:r>
            <a:endParaRPr lang="en-GB" sz="5400" dirty="0"/>
          </a:p>
        </p:txBody>
      </p:sp>
    </p:spTree>
    <p:extLst>
      <p:ext uri="{BB962C8B-B14F-4D97-AF65-F5344CB8AC3E}">
        <p14:creationId xmlns:p14="http://schemas.microsoft.com/office/powerpoint/2010/main" val="3904900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Couchbase has no inbuilt mechanism for Versioning.</a:t>
            </a:r>
          </a:p>
          <a:p>
            <a:r>
              <a:rPr lang="en-GB" dirty="0" smtClean="0"/>
              <a:t>There are many ways to approach document Versioning.</a:t>
            </a:r>
          </a:p>
          <a:p>
            <a:pPr lvl="1"/>
            <a:r>
              <a:rPr lang="en-GB" sz="1800" dirty="0" smtClean="0"/>
              <a:t>Copy the versions of the </a:t>
            </a:r>
            <a:r>
              <a:rPr lang="en-GB" sz="1800" dirty="0"/>
              <a:t>document into new </a:t>
            </a:r>
            <a:r>
              <a:rPr lang="en-GB" sz="1800" dirty="0" smtClean="0"/>
              <a:t>documents,</a:t>
            </a:r>
          </a:p>
          <a:p>
            <a:pPr lvl="1"/>
            <a:r>
              <a:rPr lang="en-GB" sz="1800" dirty="0"/>
              <a:t>C</a:t>
            </a:r>
            <a:r>
              <a:rPr lang="en-GB" sz="1800" dirty="0" smtClean="0"/>
              <a:t>opy </a:t>
            </a:r>
            <a:r>
              <a:rPr lang="en-GB" sz="1800" dirty="0"/>
              <a:t>the versions of the document into a list of </a:t>
            </a:r>
            <a:r>
              <a:rPr lang="en-GB" sz="1800" dirty="0" smtClean="0"/>
              <a:t>nested documents,</a:t>
            </a:r>
          </a:p>
          <a:p>
            <a:pPr lvl="1"/>
            <a:r>
              <a:rPr lang="en-GB" sz="1800" dirty="0" smtClean="0"/>
              <a:t>Store the list of mutated / modified attributes:</a:t>
            </a:r>
          </a:p>
          <a:p>
            <a:pPr lvl="2"/>
            <a:r>
              <a:rPr lang="en-GB" sz="1600" dirty="0" smtClean="0"/>
              <a:t>In nested Element,</a:t>
            </a:r>
          </a:p>
          <a:p>
            <a:pPr lvl="2"/>
            <a:r>
              <a:rPr lang="en-GB" sz="1600" dirty="0" smtClean="0"/>
              <a:t>In separate Documents.</a:t>
            </a:r>
          </a:p>
          <a:p>
            <a:pPr marL="914352" lvl="2" indent="0">
              <a:buNone/>
            </a:pPr>
            <a:endParaRPr lang="en-GB" sz="1600" dirty="0" smtClean="0"/>
          </a:p>
          <a:p>
            <a:r>
              <a:rPr lang="en-GB" dirty="0" smtClean="0"/>
              <a:t>In this case, we’re going to look at the simplest way…</a:t>
            </a:r>
            <a:endParaRPr lang="en-GB" dirty="0"/>
          </a:p>
          <a:p>
            <a:pPr marL="914352" lvl="2" indent="0">
              <a:buNone/>
            </a:pPr>
            <a:endParaRPr lang="en-GB" sz="1600" dirty="0"/>
          </a:p>
        </p:txBody>
      </p:sp>
      <p:sp>
        <p:nvSpPr>
          <p:cNvPr id="3" name="Title 2"/>
          <p:cNvSpPr>
            <a:spLocks noGrp="1"/>
          </p:cNvSpPr>
          <p:nvPr>
            <p:ph type="title"/>
          </p:nvPr>
        </p:nvSpPr>
        <p:spPr>
          <a:xfrm>
            <a:off x="457200" y="502787"/>
            <a:ext cx="8229600" cy="1036639"/>
          </a:xfrm>
        </p:spPr>
        <p:txBody>
          <a:bodyPr/>
          <a:lstStyle/>
          <a:p>
            <a:r>
              <a:rPr lang="en-GB" dirty="0" smtClean="0"/>
              <a:t>Versioning our Documents:</a:t>
            </a:r>
            <a:endParaRPr lang="en-GB" dirty="0"/>
          </a:p>
        </p:txBody>
      </p:sp>
    </p:spTree>
    <p:extLst>
      <p:ext uri="{BB962C8B-B14F-4D97-AF65-F5344CB8AC3E}">
        <p14:creationId xmlns:p14="http://schemas.microsoft.com/office/powerpoint/2010/main" val="350881770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2776" y="4210268"/>
            <a:ext cx="8074025" cy="2044243"/>
          </a:xfrm>
        </p:spPr>
        <p:txBody>
          <a:bodyPr/>
          <a:lstStyle/>
          <a:p>
            <a:r>
              <a:rPr lang="en-GB" dirty="0"/>
              <a:t>Get the current version of the </a:t>
            </a:r>
            <a:r>
              <a:rPr lang="en-GB" dirty="0" smtClean="0"/>
              <a:t>document,</a:t>
            </a:r>
          </a:p>
          <a:p>
            <a:r>
              <a:rPr lang="en-GB" dirty="0"/>
              <a:t>Increment the version </a:t>
            </a:r>
            <a:r>
              <a:rPr lang="en-GB" dirty="0" smtClean="0"/>
              <a:t>number,</a:t>
            </a:r>
          </a:p>
          <a:p>
            <a:r>
              <a:rPr lang="en-GB" dirty="0"/>
              <a:t>Create the version with the new key  "</a:t>
            </a:r>
            <a:r>
              <a:rPr lang="en-GB" dirty="0" err="1"/>
              <a:t>mykey</a:t>
            </a:r>
            <a:r>
              <a:rPr lang="en-GB" dirty="0"/>
              <a:t>::</a:t>
            </a:r>
            <a:r>
              <a:rPr lang="en-GB" dirty="0" smtClean="0"/>
              <a:t>v1”,</a:t>
            </a:r>
          </a:p>
          <a:p>
            <a:r>
              <a:rPr lang="en-GB" dirty="0"/>
              <a:t>Save the document </a:t>
            </a:r>
            <a:r>
              <a:rPr lang="en-GB" dirty="0" smtClean="0"/>
              <a:t>in it’s current version.</a:t>
            </a:r>
            <a:endParaRPr lang="en-GB" dirty="0"/>
          </a:p>
        </p:txBody>
      </p:sp>
      <p:sp>
        <p:nvSpPr>
          <p:cNvPr id="3" name="Title 2"/>
          <p:cNvSpPr>
            <a:spLocks noGrp="1"/>
          </p:cNvSpPr>
          <p:nvPr>
            <p:ph type="title"/>
          </p:nvPr>
        </p:nvSpPr>
        <p:spPr>
          <a:xfrm>
            <a:off x="457200" y="259217"/>
            <a:ext cx="8229600" cy="1036639"/>
          </a:xfrm>
        </p:spPr>
        <p:txBody>
          <a:bodyPr/>
          <a:lstStyle/>
          <a:p>
            <a:r>
              <a:rPr lang="en-GB" dirty="0" smtClean="0"/>
              <a:t>Versioning our Documents:</a:t>
            </a:r>
            <a:endParaRPr lang="en-GB" dirty="0"/>
          </a:p>
        </p:txBody>
      </p:sp>
      <p:grpSp>
        <p:nvGrpSpPr>
          <p:cNvPr id="15" name="Group 14"/>
          <p:cNvGrpSpPr/>
          <p:nvPr/>
        </p:nvGrpSpPr>
        <p:grpSpPr>
          <a:xfrm>
            <a:off x="1858744" y="1500775"/>
            <a:ext cx="4858059" cy="1979221"/>
            <a:chOff x="873716" y="1474133"/>
            <a:chExt cx="2840422" cy="1157217"/>
          </a:xfrm>
        </p:grpSpPr>
        <p:sp>
          <p:nvSpPr>
            <p:cNvPr id="4" name="TextBox 3"/>
            <p:cNvSpPr txBox="1"/>
            <p:nvPr/>
          </p:nvSpPr>
          <p:spPr>
            <a:xfrm>
              <a:off x="873716" y="1504911"/>
              <a:ext cx="1337845" cy="269927"/>
            </a:xfrm>
            <a:prstGeom prst="rect">
              <a:avLst/>
            </a:prstGeom>
            <a:noFill/>
          </p:spPr>
          <p:txBody>
            <a:bodyPr wrap="none" rtlCol="0">
              <a:spAutoFit/>
            </a:bodyPr>
            <a:lstStyle/>
            <a:p>
              <a:r>
                <a:rPr lang="en-GB" sz="2400" b="1" dirty="0" smtClean="0"/>
                <a:t>Current Version:</a:t>
              </a:r>
              <a:endParaRPr lang="en-GB" sz="2400" b="1" dirty="0"/>
            </a:p>
          </p:txBody>
        </p:sp>
        <p:sp>
          <p:nvSpPr>
            <p:cNvPr id="5" name="TextBox 4"/>
            <p:cNvSpPr txBox="1"/>
            <p:nvPr/>
          </p:nvSpPr>
          <p:spPr>
            <a:xfrm>
              <a:off x="1401065" y="1924994"/>
              <a:ext cx="859761" cy="269927"/>
            </a:xfrm>
            <a:prstGeom prst="rect">
              <a:avLst/>
            </a:prstGeom>
            <a:noFill/>
          </p:spPr>
          <p:txBody>
            <a:bodyPr wrap="none" rtlCol="0">
              <a:spAutoFit/>
            </a:bodyPr>
            <a:lstStyle/>
            <a:p>
              <a:r>
                <a:rPr lang="en-GB" sz="2400" b="1" dirty="0" smtClean="0"/>
                <a:t>Version 1:</a:t>
              </a:r>
              <a:endParaRPr lang="en-GB" sz="2400" b="1" dirty="0"/>
            </a:p>
          </p:txBody>
        </p:sp>
        <p:sp>
          <p:nvSpPr>
            <p:cNvPr id="8" name="TextBox 7"/>
            <p:cNvSpPr txBox="1"/>
            <p:nvPr/>
          </p:nvSpPr>
          <p:spPr>
            <a:xfrm>
              <a:off x="1406013" y="2361423"/>
              <a:ext cx="859761" cy="269927"/>
            </a:xfrm>
            <a:prstGeom prst="rect">
              <a:avLst/>
            </a:prstGeom>
            <a:noFill/>
          </p:spPr>
          <p:txBody>
            <a:bodyPr wrap="none" rtlCol="0">
              <a:spAutoFit/>
            </a:bodyPr>
            <a:lstStyle/>
            <a:p>
              <a:r>
                <a:rPr lang="en-GB" sz="2400" b="1" dirty="0" smtClean="0"/>
                <a:t>Version 2:</a:t>
              </a:r>
              <a:endParaRPr lang="en-GB" sz="2400" b="1" dirty="0"/>
            </a:p>
          </p:txBody>
        </p:sp>
        <p:sp>
          <p:nvSpPr>
            <p:cNvPr id="9" name="TextBox 8"/>
            <p:cNvSpPr txBox="1"/>
            <p:nvPr/>
          </p:nvSpPr>
          <p:spPr>
            <a:xfrm>
              <a:off x="2531182" y="1474133"/>
              <a:ext cx="587842" cy="26992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400" dirty="0" err="1" smtClean="0"/>
                <a:t>mykey</a:t>
              </a:r>
              <a:endParaRPr lang="en-GB" sz="2400" dirty="0"/>
            </a:p>
          </p:txBody>
        </p:sp>
        <p:sp>
          <p:nvSpPr>
            <p:cNvPr id="10" name="TextBox 9"/>
            <p:cNvSpPr txBox="1"/>
            <p:nvPr/>
          </p:nvSpPr>
          <p:spPr>
            <a:xfrm>
              <a:off x="2531182" y="1900580"/>
              <a:ext cx="1182956" cy="2699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400" dirty="0" err="1"/>
                <a:t>m</a:t>
              </a:r>
              <a:r>
                <a:rPr lang="en-GB" sz="2400" dirty="0" err="1" smtClean="0"/>
                <a:t>ykey</a:t>
              </a:r>
              <a:r>
                <a:rPr lang="en-GB" sz="2400" b="1" i="1" dirty="0" smtClean="0"/>
                <a:t>::v1</a:t>
              </a:r>
              <a:endParaRPr lang="en-GB" sz="2400" b="1" i="1" dirty="0"/>
            </a:p>
          </p:txBody>
        </p:sp>
        <p:sp>
          <p:nvSpPr>
            <p:cNvPr id="11" name="TextBox 10"/>
            <p:cNvSpPr txBox="1"/>
            <p:nvPr/>
          </p:nvSpPr>
          <p:spPr>
            <a:xfrm>
              <a:off x="2531182" y="2348444"/>
              <a:ext cx="1182955" cy="2699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400" dirty="0" err="1"/>
                <a:t>m</a:t>
              </a:r>
              <a:r>
                <a:rPr lang="en-GB" sz="2400" dirty="0" err="1" smtClean="0"/>
                <a:t>ykey</a:t>
              </a:r>
              <a:r>
                <a:rPr lang="en-GB" sz="2400" b="1" i="1" dirty="0" smtClean="0"/>
                <a:t>::v2</a:t>
              </a:r>
              <a:endParaRPr lang="en-GB" sz="2400" b="1" i="1" dirty="0"/>
            </a:p>
          </p:txBody>
        </p:sp>
      </p:grpSp>
    </p:spTree>
    <p:extLst>
      <p:ext uri="{BB962C8B-B14F-4D97-AF65-F5344CB8AC3E}">
        <p14:creationId xmlns:p14="http://schemas.microsoft.com/office/powerpoint/2010/main" val="18343325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 so far?</a:t>
            </a:r>
            <a:endParaRPr lang="en-GB" dirty="0"/>
          </a:p>
        </p:txBody>
      </p:sp>
    </p:spTree>
    <p:extLst>
      <p:ext uri="{BB962C8B-B14F-4D97-AF65-F5344CB8AC3E}">
        <p14:creationId xmlns:p14="http://schemas.microsoft.com/office/powerpoint/2010/main" val="41407042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Views &amp; Indexing in Couchbase</a:t>
            </a:r>
            <a:endParaRPr lang="en-GB" dirty="0"/>
          </a:p>
        </p:txBody>
      </p:sp>
    </p:spTree>
    <p:extLst>
      <p:ext uri="{BB962C8B-B14F-4D97-AF65-F5344CB8AC3E}">
        <p14:creationId xmlns:p14="http://schemas.microsoft.com/office/powerpoint/2010/main" val="39317591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6" y="1908164"/>
            <a:ext cx="8074025" cy="3189396"/>
          </a:xfrm>
        </p:spPr>
        <p:txBody>
          <a:bodyPr/>
          <a:lstStyle/>
          <a:p>
            <a:r>
              <a:rPr lang="en-GB" sz="2800" dirty="0" smtClean="0"/>
              <a:t>What’s a </a:t>
            </a:r>
            <a:r>
              <a:rPr lang="en-GB" sz="2800" i="1" dirty="0" smtClean="0">
                <a:solidFill>
                  <a:schemeClr val="accent1"/>
                </a:solidFill>
              </a:rPr>
              <a:t>View</a:t>
            </a:r>
            <a:r>
              <a:rPr lang="en-GB" sz="2800" dirty="0" smtClean="0"/>
              <a:t>?</a:t>
            </a:r>
          </a:p>
          <a:p>
            <a:pPr lvl="1"/>
            <a:r>
              <a:rPr lang="en-GB" dirty="0" smtClean="0"/>
              <a:t>A view within Couchbase takes in Unstructured / Semi-Structured data and uses that data to build an Index…</a:t>
            </a:r>
          </a:p>
          <a:p>
            <a:pPr lvl="1" indent="0">
              <a:buNone/>
            </a:pPr>
            <a:endParaRPr lang="en-GB" dirty="0" smtClean="0"/>
          </a:p>
          <a:p>
            <a:r>
              <a:rPr lang="en-GB" sz="2800" dirty="0" smtClean="0"/>
              <a:t>So what’s an </a:t>
            </a:r>
            <a:r>
              <a:rPr lang="en-GB" sz="2800" i="1" dirty="0" smtClean="0">
                <a:solidFill>
                  <a:srgbClr val="186A93"/>
                </a:solidFill>
              </a:rPr>
              <a:t>Index</a:t>
            </a:r>
            <a:r>
              <a:rPr lang="en-GB" sz="2800" dirty="0" smtClean="0"/>
              <a:t>?</a:t>
            </a:r>
          </a:p>
          <a:p>
            <a:pPr lvl="1"/>
            <a:r>
              <a:rPr lang="en-GB" dirty="0" smtClean="0"/>
              <a:t>An index is just an optimised way of finding data. (In list format or other)</a:t>
            </a:r>
            <a:endParaRPr lang="en-GB" dirty="0"/>
          </a:p>
        </p:txBody>
      </p:sp>
      <p:sp>
        <p:nvSpPr>
          <p:cNvPr id="3" name="Title 2"/>
          <p:cNvSpPr>
            <a:spLocks noGrp="1"/>
          </p:cNvSpPr>
          <p:nvPr>
            <p:ph type="title"/>
          </p:nvPr>
        </p:nvSpPr>
        <p:spPr/>
        <p:txBody>
          <a:bodyPr/>
          <a:lstStyle/>
          <a:p>
            <a:r>
              <a:rPr lang="en-GB" dirty="0" smtClean="0"/>
              <a:t>Terminology:</a:t>
            </a:r>
            <a:endParaRPr lang="en-GB" dirty="0"/>
          </a:p>
        </p:txBody>
      </p:sp>
    </p:spTree>
    <p:extLst>
      <p:ext uri="{BB962C8B-B14F-4D97-AF65-F5344CB8AC3E}">
        <p14:creationId xmlns:p14="http://schemas.microsoft.com/office/powerpoint/2010/main" val="3287870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800" dirty="0" smtClean="0"/>
              <a:t>Ingesting Tweets from the Twitter API</a:t>
            </a:r>
          </a:p>
          <a:p>
            <a:r>
              <a:rPr lang="en-GB" sz="2800" dirty="0" smtClean="0"/>
              <a:t>Taking in data from the LinkedIn API</a:t>
            </a:r>
          </a:p>
          <a:p>
            <a:r>
              <a:rPr lang="en-GB" sz="2800" dirty="0" smtClean="0"/>
              <a:t>Taking Git Commit data etc.</a:t>
            </a:r>
          </a:p>
          <a:p>
            <a:endParaRPr lang="en-GB" dirty="0"/>
          </a:p>
          <a:p>
            <a:pPr marL="0" indent="0">
              <a:buNone/>
            </a:pPr>
            <a:r>
              <a:rPr lang="en-GB" dirty="0" smtClean="0"/>
              <a:t>There is little point in trying to sort the data before we store it.</a:t>
            </a:r>
          </a:p>
          <a:p>
            <a:pPr marL="0" indent="0">
              <a:buNone/>
            </a:pPr>
            <a:r>
              <a:rPr lang="en-GB" dirty="0" smtClean="0"/>
              <a:t>We can simply store the unstructured data, and structure it at query time.</a:t>
            </a:r>
            <a:endParaRPr lang="en-GB" dirty="0"/>
          </a:p>
        </p:txBody>
      </p:sp>
      <p:sp>
        <p:nvSpPr>
          <p:cNvPr id="3" name="Title 2"/>
          <p:cNvSpPr>
            <a:spLocks noGrp="1"/>
          </p:cNvSpPr>
          <p:nvPr>
            <p:ph type="title"/>
          </p:nvPr>
        </p:nvSpPr>
        <p:spPr/>
        <p:txBody>
          <a:bodyPr/>
          <a:lstStyle/>
          <a:p>
            <a:r>
              <a:rPr lang="en-GB" dirty="0" smtClean="0"/>
              <a:t>Unstructured Data…</a:t>
            </a:r>
            <a:endParaRPr lang="en-GB" dirty="0"/>
          </a:p>
        </p:txBody>
      </p:sp>
    </p:spTree>
    <p:extLst>
      <p:ext uri="{BB962C8B-B14F-4D97-AF65-F5344CB8AC3E}">
        <p14:creationId xmlns:p14="http://schemas.microsoft.com/office/powerpoint/2010/main" val="606386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12776" y="1612119"/>
            <a:ext cx="8074025" cy="4256087"/>
          </a:xfrm>
          <a:prstGeom prst="rect">
            <a:avLst/>
          </a:prstGeom>
        </p:spPr>
        <p:txBody>
          <a:bodyPr>
            <a:noAutofit/>
          </a:bodyPr>
          <a:lstStyle/>
          <a:p>
            <a:pPr marL="240935" indent="-240935">
              <a:defRPr/>
            </a:pPr>
            <a:r>
              <a:rPr lang="en-US" sz="2800" i="1" dirty="0">
                <a:solidFill>
                  <a:srgbClr val="186A93"/>
                </a:solidFill>
              </a:rPr>
              <a:t>Storing Data </a:t>
            </a:r>
            <a:r>
              <a:rPr lang="en-US" sz="2800" dirty="0"/>
              <a:t>and </a:t>
            </a:r>
            <a:r>
              <a:rPr lang="en-US" sz="2800" i="1" dirty="0">
                <a:solidFill>
                  <a:srgbClr val="186A93"/>
                </a:solidFill>
              </a:rPr>
              <a:t>Indexing Data </a:t>
            </a:r>
            <a:r>
              <a:rPr lang="en-US" sz="2800" dirty="0"/>
              <a:t>are separate processes in all database </a:t>
            </a:r>
            <a:r>
              <a:rPr lang="en-US" sz="2800" dirty="0" smtClean="0"/>
              <a:t>systems.</a:t>
            </a:r>
            <a:endParaRPr lang="en-US" sz="2800" dirty="0"/>
          </a:p>
          <a:p>
            <a:pPr marL="240935" indent="-240935">
              <a:defRPr/>
            </a:pPr>
            <a:r>
              <a:rPr lang="en-US" sz="2800" dirty="0"/>
              <a:t>With explicit schema like RDBMS systems, Indexes are general optimized based on the data type(s), every row has an entry, everything is </a:t>
            </a:r>
            <a:r>
              <a:rPr lang="en-US" sz="2800" dirty="0" smtClean="0"/>
              <a:t>known.</a:t>
            </a:r>
            <a:endParaRPr lang="en-US" sz="2800" dirty="0"/>
          </a:p>
          <a:p>
            <a:pPr marL="240935" indent="-240935">
              <a:defRPr/>
            </a:pPr>
            <a:r>
              <a:rPr lang="en-US" sz="2800" dirty="0"/>
              <a:t>In flexible schema scenarios Map-Reduce is a technique for gathering common components of data into a collection and in Couchbase, that collection is an </a:t>
            </a:r>
            <a:r>
              <a:rPr lang="en-US" sz="2800" dirty="0" smtClean="0"/>
              <a:t>Index</a:t>
            </a:r>
            <a:r>
              <a:rPr lang="en-US" sz="2800" dirty="0"/>
              <a:t>.</a:t>
            </a:r>
            <a:endParaRPr lang="en-US" sz="2800" dirty="0"/>
          </a:p>
        </p:txBody>
      </p:sp>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a:t>
            </a:r>
            <a:r>
              <a:rPr lang="en-US" dirty="0" smtClean="0">
                <a:latin typeface="Calibri" charset="0"/>
                <a:ea typeface="ヒラギノ角ゴ ProN W3" charset="0"/>
                <a:cs typeface="ヒラギノ角ゴ ProN W3" charset="0"/>
              </a:rPr>
              <a:t>Server:  Views</a:t>
            </a:r>
            <a:endParaRPr lang="en-US" dirty="0">
              <a:latin typeface="Calibri" charset="0"/>
              <a:ea typeface="ヒラギノ角ゴ ProN W3" charset="0"/>
              <a:cs typeface="ヒラギノ角ゴ ProN W3" charset="0"/>
            </a:endParaRPr>
          </a:p>
        </p:txBody>
      </p:sp>
    </p:spTree>
    <p:extLst>
      <p:ext uri="{BB962C8B-B14F-4D97-AF65-F5344CB8AC3E}">
        <p14:creationId xmlns:p14="http://schemas.microsoft.com/office/powerpoint/2010/main" val="636314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smtClean="0">
                <a:latin typeface="Calibri" charset="0"/>
                <a:ea typeface="ヒラギノ角ゴ ProN W3" charset="0"/>
                <a:cs typeface="ヒラギノ角ゴ ProN W3" charset="0"/>
              </a:rPr>
              <a:t>Map-Reduce in General</a:t>
            </a:r>
            <a:endParaRPr lang="en-US" dirty="0">
              <a:latin typeface="Calibri" charset="0"/>
              <a:ea typeface="ヒラギノ角ゴ ProN W3" charset="0"/>
              <a:cs typeface="ヒラギノ角ゴ ProN W3" charset="0"/>
            </a:endParaRPr>
          </a:p>
        </p:txBody>
      </p:sp>
      <p:sp>
        <p:nvSpPr>
          <p:cNvPr id="3" name="Content Placeholder 2"/>
          <p:cNvSpPr>
            <a:spLocks noGrp="1"/>
          </p:cNvSpPr>
          <p:nvPr>
            <p:ph idx="4294967295"/>
          </p:nvPr>
        </p:nvSpPr>
        <p:spPr>
          <a:xfrm>
            <a:off x="612774" y="1679148"/>
            <a:ext cx="8074025" cy="4106016"/>
          </a:xfrm>
          <a:prstGeom prst="rect">
            <a:avLst/>
          </a:prstGeom>
        </p:spPr>
        <p:txBody>
          <a:bodyPr>
            <a:normAutofit lnSpcReduction="10000"/>
          </a:bodyPr>
          <a:lstStyle/>
          <a:p>
            <a:pPr marL="0" indent="0">
              <a:buNone/>
              <a:defRPr/>
            </a:pPr>
            <a:r>
              <a:rPr lang="en-US" dirty="0" smtClean="0"/>
              <a:t>A Map function locates data items within datasets and outputs an optimized data structure that can be searched and traversed </a:t>
            </a:r>
            <a:r>
              <a:rPr lang="en-US" dirty="0" smtClean="0"/>
              <a:t>rapidly.</a:t>
            </a:r>
            <a:endParaRPr lang="en-US" dirty="0" smtClean="0"/>
          </a:p>
          <a:p>
            <a:pPr marL="0" indent="0">
              <a:buNone/>
              <a:defRPr/>
            </a:pPr>
            <a:endParaRPr lang="en-US" dirty="0"/>
          </a:p>
          <a:p>
            <a:pPr marL="0" indent="0">
              <a:buNone/>
              <a:defRPr/>
            </a:pPr>
            <a:r>
              <a:rPr lang="en-US" dirty="0" smtClean="0"/>
              <a:t>A Reduce function takes the output of a Map function and can calculate various aggregates from it, generally focused on numeric </a:t>
            </a:r>
            <a:r>
              <a:rPr lang="en-US" dirty="0" smtClean="0"/>
              <a:t>data.</a:t>
            </a:r>
            <a:endParaRPr lang="en-US" dirty="0" smtClean="0"/>
          </a:p>
          <a:p>
            <a:pPr marL="0" indent="0">
              <a:buNone/>
              <a:defRPr/>
            </a:pPr>
            <a:endParaRPr lang="en-US" dirty="0"/>
          </a:p>
          <a:p>
            <a:pPr marL="0" indent="0">
              <a:buNone/>
              <a:defRPr/>
            </a:pPr>
            <a:r>
              <a:rPr lang="en-US" dirty="0" smtClean="0"/>
              <a:t>Together they make up a technique for working with data that is semi-structured or </a:t>
            </a:r>
            <a:r>
              <a:rPr lang="en-US" dirty="0" smtClean="0"/>
              <a:t>unstructured.</a:t>
            </a:r>
            <a:endParaRPr lang="en-US" dirty="0" smtClean="0"/>
          </a:p>
          <a:p>
            <a:pPr marL="240935" indent="-240935">
              <a:defRPr/>
            </a:pPr>
            <a:endParaRPr lang="en-US" dirty="0"/>
          </a:p>
        </p:txBody>
      </p:sp>
    </p:spTree>
    <p:extLst>
      <p:ext uri="{BB962C8B-B14F-4D97-AF65-F5344CB8AC3E}">
        <p14:creationId xmlns:p14="http://schemas.microsoft.com/office/powerpoint/2010/main" val="24017222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Server 2.0: </a:t>
            </a:r>
            <a:r>
              <a:rPr lang="en-US" dirty="0" smtClean="0">
                <a:latin typeface="Calibri" charset="0"/>
                <a:ea typeface="ヒラギノ角ゴ ProN W3" charset="0"/>
                <a:cs typeface="ヒラギノ角ゴ ProN W3" charset="0"/>
              </a:rPr>
              <a:t>Map-Reduce</a:t>
            </a:r>
            <a:endParaRPr lang="en-US" dirty="0">
              <a:latin typeface="Calibri" charset="0"/>
              <a:ea typeface="ヒラギノ角ゴ ProN W3" charset="0"/>
              <a:cs typeface="ヒラギノ角ゴ ProN W3" charset="0"/>
            </a:endParaRPr>
          </a:p>
        </p:txBody>
      </p:sp>
      <p:sp>
        <p:nvSpPr>
          <p:cNvPr id="3" name="Content Placeholder 2"/>
          <p:cNvSpPr>
            <a:spLocks noGrp="1"/>
          </p:cNvSpPr>
          <p:nvPr>
            <p:ph idx="4294967295"/>
          </p:nvPr>
        </p:nvSpPr>
        <p:spPr>
          <a:xfrm>
            <a:off x="626885" y="1435607"/>
            <a:ext cx="8074025" cy="2229238"/>
          </a:xfrm>
          <a:prstGeom prst="rect">
            <a:avLst/>
          </a:prstGeom>
        </p:spPr>
        <p:txBody>
          <a:bodyPr>
            <a:normAutofit/>
          </a:bodyPr>
          <a:lstStyle/>
          <a:p>
            <a:pPr marL="0" indent="0">
              <a:buNone/>
              <a:defRPr/>
            </a:pPr>
            <a:r>
              <a:rPr lang="en-US" dirty="0" smtClean="0"/>
              <a:t>In Couchbase, Map-Reduce is specifically used to create an Index. </a:t>
            </a:r>
          </a:p>
          <a:p>
            <a:pPr marL="0" indent="0">
              <a:buNone/>
              <a:defRPr/>
            </a:pPr>
            <a:r>
              <a:rPr lang="en-US" dirty="0" smtClean="0"/>
              <a:t>Map functions are applied to JSON Documents and they output or “</a:t>
            </a:r>
            <a:r>
              <a:rPr lang="en-US" i="1" dirty="0" smtClean="0"/>
              <a:t>emit</a:t>
            </a:r>
            <a:r>
              <a:rPr lang="en-US" dirty="0" smtClean="0"/>
              <a:t>” a data structure designed to be rapidly queried and traversed.</a:t>
            </a:r>
          </a:p>
          <a:p>
            <a:pPr marL="0" indent="0">
              <a:buNone/>
              <a:defRPr/>
            </a:pPr>
            <a:endParaRPr lang="en-US" dirty="0" smtClean="0">
              <a:latin typeface="Menlo Bold"/>
              <a:cs typeface="Menlo Bold"/>
            </a:endParaRPr>
          </a:p>
        </p:txBody>
      </p:sp>
      <p:sp>
        <p:nvSpPr>
          <p:cNvPr id="11" name="Rectangle 67"/>
          <p:cNvSpPr>
            <a:spLocks/>
          </p:cNvSpPr>
          <p:nvPr/>
        </p:nvSpPr>
        <p:spPr bwMode="auto">
          <a:xfrm>
            <a:off x="2850294" y="6785397"/>
            <a:ext cx="793742" cy="69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477" tIns="63477" rIns="129951" bIns="63477"/>
          <a:lstStyle/>
          <a:p>
            <a:pPr algn="l"/>
            <a:endParaRPr lang="en-US" dirty="0">
              <a:solidFill>
                <a:srgbClr val="4F81BD"/>
              </a:solidFill>
              <a:latin typeface="Calibri Bold" charset="0"/>
              <a:ea typeface="ＭＳ Ｐゴシック" charset="0"/>
              <a:cs typeface="ＭＳ Ｐゴシック" charset="0"/>
              <a:sym typeface="Calibri Bold" charset="0"/>
            </a:endParaRPr>
          </a:p>
        </p:txBody>
      </p:sp>
      <p:pic>
        <p:nvPicPr>
          <p:cNvPr id="38" name="Picture 37"/>
          <p:cNvPicPr>
            <a:picLocks noChangeAspect="1"/>
          </p:cNvPicPr>
          <p:nvPr/>
        </p:nvPicPr>
        <p:blipFill>
          <a:blip r:embed="rId3"/>
          <a:stretch>
            <a:fillRect/>
          </a:stretch>
        </p:blipFill>
        <p:spPr>
          <a:xfrm>
            <a:off x="575890" y="3786910"/>
            <a:ext cx="8026245" cy="2764752"/>
          </a:xfrm>
          <a:prstGeom prst="rect">
            <a:avLst/>
          </a:prstGeom>
        </p:spPr>
      </p:pic>
    </p:spTree>
    <p:extLst>
      <p:ext uri="{BB962C8B-B14F-4D97-AF65-F5344CB8AC3E}">
        <p14:creationId xmlns:p14="http://schemas.microsoft.com/office/powerpoint/2010/main" val="27461444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sym typeface="Calibri" charset="0"/>
            </a:endParaRPr>
          </a:p>
        </p:txBody>
      </p:sp>
      <p:sp>
        <p:nvSpPr>
          <p:cNvPr id="22530" name="AutoShape 13"/>
          <p:cNvSpPr>
            <a:spLocks/>
          </p:cNvSpPr>
          <p:nvPr/>
        </p:nvSpPr>
        <p:spPr bwMode="auto">
          <a:xfrm>
            <a:off x="410766" y="2589609"/>
            <a:ext cx="8340328" cy="3098602"/>
          </a:xfrm>
          <a:prstGeom prst="roundRect">
            <a:avLst>
              <a:gd name="adj" fmla="val 4319"/>
            </a:avLst>
          </a:prstGeom>
          <a:gradFill rotWithShape="0">
            <a:gsLst>
              <a:gs pos="0">
                <a:srgbClr val="67ADFF"/>
              </a:gs>
              <a:gs pos="100000">
                <a:srgbClr val="1F3F56"/>
              </a:gs>
            </a:gsLst>
            <a:lin ang="5400000" scaled="1"/>
          </a:gradFill>
          <a:ln w="25400">
            <a:solidFill>
              <a:srgbClr val="000000"/>
            </a:solidFill>
            <a:round/>
            <a:headEnd/>
            <a:tailEnd/>
          </a:ln>
        </p:spPr>
        <p:txBody>
          <a:bodyPr lIns="0" tIns="0" rIns="0" bIns="0"/>
          <a:lstStyle/>
          <a:p>
            <a:endParaRPr lang="en-GB"/>
          </a:p>
        </p:txBody>
      </p:sp>
      <p:sp>
        <p:nvSpPr>
          <p:cNvPr id="22531" name="Rectangle 14"/>
          <p:cNvSpPr>
            <a:spLocks/>
          </p:cNvSpPr>
          <p:nvPr/>
        </p:nvSpPr>
        <p:spPr bwMode="auto">
          <a:xfrm>
            <a:off x="863947" y="3321844"/>
            <a:ext cx="7545586"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17" tIns="35717" rIns="64291" bIns="35717"/>
          <a:lstStyle/>
          <a:p>
            <a:pPr algn="l"/>
            <a:r>
              <a:rPr lang="en-US" sz="3400">
                <a:solidFill>
                  <a:srgbClr val="FFFFFF"/>
                </a:solidFill>
                <a:latin typeface="Consolas" charset="0"/>
                <a:cs typeface="Consolas" charset="0"/>
                <a:sym typeface="Consolas" charset="0"/>
              </a:rPr>
              <a:t>function(doc, meta) {</a:t>
            </a:r>
          </a:p>
          <a:p>
            <a:pPr marL="474373" lvl="1"/>
            <a:r>
              <a:rPr lang="en-US" sz="3400">
                <a:solidFill>
                  <a:srgbClr val="FFFFFF"/>
                </a:solidFill>
                <a:latin typeface="Consolas" charset="0"/>
                <a:cs typeface="Consolas" charset="0"/>
                <a:sym typeface="Consolas" charset="0"/>
              </a:rPr>
              <a:t>emit(doc.username, doc.email)</a:t>
            </a:r>
          </a:p>
          <a:p>
            <a:pPr algn="l"/>
            <a:r>
              <a:rPr lang="en-US" sz="3400">
                <a:solidFill>
                  <a:srgbClr val="FFFFFF"/>
                </a:solidFill>
                <a:latin typeface="Consolas" charset="0"/>
                <a:cs typeface="Consolas" charset="0"/>
                <a:sym typeface="Consolas" charset="0"/>
              </a:rPr>
              <a:t>}</a:t>
            </a:r>
          </a:p>
        </p:txBody>
      </p:sp>
      <p:grpSp>
        <p:nvGrpSpPr>
          <p:cNvPr id="26641" name="Group 17"/>
          <p:cNvGrpSpPr>
            <a:grpSpLocks/>
          </p:cNvGrpSpPr>
          <p:nvPr/>
        </p:nvGrpSpPr>
        <p:grpSpPr bwMode="auto">
          <a:xfrm>
            <a:off x="2578447" y="4401221"/>
            <a:ext cx="2840757" cy="786928"/>
            <a:chOff x="0" y="0"/>
            <a:chExt cx="2544" cy="704"/>
          </a:xfrm>
        </p:grpSpPr>
        <p:sp>
          <p:nvSpPr>
            <p:cNvPr id="22547" name="AutoShape 15"/>
            <p:cNvSpPr>
              <a:spLocks/>
            </p:cNvSpPr>
            <p:nvPr/>
          </p:nvSpPr>
          <p:spPr bwMode="auto">
            <a:xfrm>
              <a:off x="329" y="216"/>
              <a:ext cx="2032" cy="488"/>
            </a:xfrm>
            <a:custGeom>
              <a:avLst/>
              <a:gdLst>
                <a:gd name="T0" fmla="*/ 0 w 21600"/>
                <a:gd name="T1" fmla="*/ 0 h 15651"/>
                <a:gd name="T2" fmla="*/ 21600 w 21600"/>
                <a:gd name="T3" fmla="*/ 15651 h 15651"/>
              </a:gdLst>
              <a:ahLst/>
              <a:cxnLst/>
              <a:rect l="T0" t="T1" r="T2" b="T3"/>
              <a:pathLst>
                <a:path w="21600" h="15651">
                  <a:moveTo>
                    <a:pt x="9915" y="-5949"/>
                  </a:moveTo>
                  <a:lnTo>
                    <a:pt x="9065" y="0"/>
                  </a:lnTo>
                  <a:lnTo>
                    <a:pt x="1701" y="0"/>
                  </a:lnTo>
                  <a:cubicBezTo>
                    <a:pt x="761" y="0"/>
                    <a:pt x="0" y="2298"/>
                    <a:pt x="0" y="5132"/>
                  </a:cubicBezTo>
                  <a:lnTo>
                    <a:pt x="0" y="10520"/>
                  </a:lnTo>
                  <a:cubicBezTo>
                    <a:pt x="0" y="13354"/>
                    <a:pt x="761" y="15651"/>
                    <a:pt x="1701" y="15651"/>
                  </a:cubicBezTo>
                  <a:lnTo>
                    <a:pt x="19899" y="15651"/>
                  </a:lnTo>
                  <a:cubicBezTo>
                    <a:pt x="20839" y="15651"/>
                    <a:pt x="21600" y="13354"/>
                    <a:pt x="21600" y="10520"/>
                  </a:cubicBezTo>
                  <a:lnTo>
                    <a:pt x="21600" y="5132"/>
                  </a:lnTo>
                  <a:cubicBezTo>
                    <a:pt x="21600" y="2298"/>
                    <a:pt x="20839" y="0"/>
                    <a:pt x="19899" y="0"/>
                  </a:cubicBezTo>
                  <a:lnTo>
                    <a:pt x="10765" y="0"/>
                  </a:lnTo>
                  <a:lnTo>
                    <a:pt x="9915" y="-5949"/>
                  </a:lnTo>
                  <a:close/>
                  <a:moveTo>
                    <a:pt x="9915" y="-5949"/>
                  </a:moveTo>
                </a:path>
              </a:pathLst>
            </a:custGeom>
            <a:solidFill>
              <a:srgbClr val="FFF861"/>
            </a:solidFill>
            <a:ln w="25400">
              <a:solidFill>
                <a:srgbClr val="666666"/>
              </a:solidFill>
              <a:round/>
              <a:headEnd/>
              <a:tailEnd/>
            </a:ln>
          </p:spPr>
          <p:txBody>
            <a:bodyPr lIns="50800" tIns="50800" bIns="50800" anchor="ctr"/>
            <a:lstStyle/>
            <a:p>
              <a:r>
                <a:rPr lang="en-US" sz="2000"/>
                <a:t>indexed key</a:t>
              </a:r>
            </a:p>
          </p:txBody>
        </p:sp>
        <p:sp>
          <p:nvSpPr>
            <p:cNvPr id="22548" name="Line 16"/>
            <p:cNvSpPr>
              <a:spLocks noChangeShapeType="1"/>
            </p:cNvSpPr>
            <p:nvPr/>
          </p:nvSpPr>
          <p:spPr bwMode="auto">
            <a:xfrm>
              <a:off x="0" y="0"/>
              <a:ext cx="2544"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grpSp>
      <p:grpSp>
        <p:nvGrpSpPr>
          <p:cNvPr id="26644" name="Group 20"/>
          <p:cNvGrpSpPr>
            <a:grpSpLocks/>
          </p:cNvGrpSpPr>
          <p:nvPr/>
        </p:nvGrpSpPr>
        <p:grpSpPr bwMode="auto">
          <a:xfrm>
            <a:off x="5857875" y="4419080"/>
            <a:ext cx="2268141" cy="769069"/>
            <a:chOff x="0" y="0"/>
            <a:chExt cx="2032" cy="688"/>
          </a:xfrm>
        </p:grpSpPr>
        <p:sp>
          <p:nvSpPr>
            <p:cNvPr id="22545" name="AutoShape 18"/>
            <p:cNvSpPr>
              <a:spLocks/>
            </p:cNvSpPr>
            <p:nvPr/>
          </p:nvSpPr>
          <p:spPr bwMode="auto">
            <a:xfrm>
              <a:off x="0" y="200"/>
              <a:ext cx="2032" cy="488"/>
            </a:xfrm>
            <a:custGeom>
              <a:avLst/>
              <a:gdLst>
                <a:gd name="T0" fmla="*/ 0 w 21600"/>
                <a:gd name="T1" fmla="*/ 0 h 15762"/>
                <a:gd name="T2" fmla="*/ 21600 w 21600"/>
                <a:gd name="T3" fmla="*/ 15762 h 15762"/>
              </a:gdLst>
              <a:ahLst/>
              <a:cxnLst/>
              <a:rect l="T0" t="T1" r="T2" b="T3"/>
              <a:pathLst>
                <a:path w="21600" h="15762">
                  <a:moveTo>
                    <a:pt x="5796" y="-5838"/>
                  </a:moveTo>
                  <a:lnTo>
                    <a:pt x="4946" y="0"/>
                  </a:lnTo>
                  <a:lnTo>
                    <a:pt x="1701" y="0"/>
                  </a:lnTo>
                  <a:cubicBezTo>
                    <a:pt x="761" y="0"/>
                    <a:pt x="0" y="2314"/>
                    <a:pt x="0" y="5168"/>
                  </a:cubicBezTo>
                  <a:lnTo>
                    <a:pt x="0" y="10594"/>
                  </a:lnTo>
                  <a:cubicBezTo>
                    <a:pt x="0" y="13448"/>
                    <a:pt x="761" y="15762"/>
                    <a:pt x="1701" y="15762"/>
                  </a:cubicBezTo>
                  <a:lnTo>
                    <a:pt x="19899" y="15762"/>
                  </a:lnTo>
                  <a:cubicBezTo>
                    <a:pt x="20839" y="15762"/>
                    <a:pt x="21600" y="13448"/>
                    <a:pt x="21600" y="10594"/>
                  </a:cubicBezTo>
                  <a:lnTo>
                    <a:pt x="21600" y="5168"/>
                  </a:lnTo>
                  <a:cubicBezTo>
                    <a:pt x="21600" y="2314"/>
                    <a:pt x="20839" y="0"/>
                    <a:pt x="19899" y="0"/>
                  </a:cubicBezTo>
                  <a:lnTo>
                    <a:pt x="6646" y="0"/>
                  </a:lnTo>
                  <a:lnTo>
                    <a:pt x="5796" y="-5838"/>
                  </a:lnTo>
                  <a:close/>
                  <a:moveTo>
                    <a:pt x="5796" y="-5838"/>
                  </a:moveTo>
                </a:path>
              </a:pathLst>
            </a:custGeom>
            <a:solidFill>
              <a:srgbClr val="FFF861"/>
            </a:solidFill>
            <a:ln w="25400">
              <a:solidFill>
                <a:srgbClr val="666666"/>
              </a:solidFill>
              <a:round/>
              <a:headEnd/>
              <a:tailEnd/>
            </a:ln>
          </p:spPr>
          <p:txBody>
            <a:bodyPr lIns="50800" tIns="50800" bIns="50800" anchor="ctr"/>
            <a:lstStyle/>
            <a:p>
              <a:r>
                <a:rPr lang="en-US" sz="2000"/>
                <a:t>output value(s)</a:t>
              </a:r>
            </a:p>
          </p:txBody>
        </p:sp>
        <p:sp>
          <p:nvSpPr>
            <p:cNvPr id="22546" name="Line 19"/>
            <p:cNvSpPr>
              <a:spLocks noChangeShapeType="1"/>
            </p:cNvSpPr>
            <p:nvPr/>
          </p:nvSpPr>
          <p:spPr bwMode="auto">
            <a:xfrm rot="10800000" flipH="1">
              <a:off x="14" y="0"/>
              <a:ext cx="1936"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grpSp>
      <p:grpSp>
        <p:nvGrpSpPr>
          <p:cNvPr id="26647" name="Group 23"/>
          <p:cNvGrpSpPr>
            <a:grpSpLocks/>
          </p:cNvGrpSpPr>
          <p:nvPr/>
        </p:nvGrpSpPr>
        <p:grpSpPr bwMode="auto">
          <a:xfrm>
            <a:off x="1151930" y="4393406"/>
            <a:ext cx="1535906" cy="821531"/>
            <a:chOff x="0" y="0"/>
            <a:chExt cx="1376" cy="735"/>
          </a:xfrm>
        </p:grpSpPr>
        <p:sp>
          <p:nvSpPr>
            <p:cNvPr id="22543" name="AutoShape 21"/>
            <p:cNvSpPr>
              <a:spLocks/>
            </p:cNvSpPr>
            <p:nvPr/>
          </p:nvSpPr>
          <p:spPr bwMode="auto">
            <a:xfrm>
              <a:off x="0" y="247"/>
              <a:ext cx="1376" cy="488"/>
            </a:xfrm>
            <a:custGeom>
              <a:avLst/>
              <a:gdLst>
                <a:gd name="T0" fmla="*/ 0 w 21600"/>
                <a:gd name="T1" fmla="*/ 0 h 15703"/>
                <a:gd name="T2" fmla="*/ 21600 w 21600"/>
                <a:gd name="T3" fmla="*/ 15703 h 15703"/>
              </a:gdLst>
              <a:ahLst/>
              <a:cxnLst/>
              <a:rect l="T0" t="T1" r="T2" b="T3"/>
              <a:pathLst>
                <a:path w="21600" h="15703">
                  <a:moveTo>
                    <a:pt x="10262" y="-5897"/>
                  </a:moveTo>
                  <a:lnTo>
                    <a:pt x="9010" y="0"/>
                  </a:lnTo>
                  <a:lnTo>
                    <a:pt x="2512" y="0"/>
                  </a:lnTo>
                  <a:cubicBezTo>
                    <a:pt x="1124" y="0"/>
                    <a:pt x="0" y="2305"/>
                    <a:pt x="0" y="5148"/>
                  </a:cubicBezTo>
                  <a:lnTo>
                    <a:pt x="0" y="10554"/>
                  </a:lnTo>
                  <a:cubicBezTo>
                    <a:pt x="0" y="13398"/>
                    <a:pt x="1124" y="15703"/>
                    <a:pt x="2512" y="15703"/>
                  </a:cubicBezTo>
                  <a:lnTo>
                    <a:pt x="19088" y="15703"/>
                  </a:lnTo>
                  <a:cubicBezTo>
                    <a:pt x="20476" y="15703"/>
                    <a:pt x="21600" y="13398"/>
                    <a:pt x="21600" y="10554"/>
                  </a:cubicBezTo>
                  <a:lnTo>
                    <a:pt x="21600" y="5148"/>
                  </a:lnTo>
                  <a:cubicBezTo>
                    <a:pt x="21600" y="2305"/>
                    <a:pt x="20476" y="0"/>
                    <a:pt x="19088" y="0"/>
                  </a:cubicBezTo>
                  <a:lnTo>
                    <a:pt x="11518" y="0"/>
                  </a:lnTo>
                  <a:lnTo>
                    <a:pt x="10262" y="-5897"/>
                  </a:lnTo>
                  <a:close/>
                  <a:moveTo>
                    <a:pt x="10262" y="-5897"/>
                  </a:moveTo>
                </a:path>
              </a:pathLst>
            </a:custGeom>
            <a:solidFill>
              <a:srgbClr val="FFF861"/>
            </a:solidFill>
            <a:ln w="25400">
              <a:solidFill>
                <a:srgbClr val="666666"/>
              </a:solidFill>
              <a:round/>
              <a:headEnd/>
              <a:tailEnd/>
            </a:ln>
          </p:spPr>
          <p:txBody>
            <a:bodyPr lIns="50800" tIns="50800" bIns="50800" anchor="ctr"/>
            <a:lstStyle/>
            <a:p>
              <a:r>
                <a:rPr lang="en-US" sz="2000"/>
                <a:t>create row</a:t>
              </a:r>
            </a:p>
          </p:txBody>
        </p:sp>
        <p:sp>
          <p:nvSpPr>
            <p:cNvPr id="22544" name="Line 22"/>
            <p:cNvSpPr>
              <a:spLocks noChangeShapeType="1"/>
            </p:cNvSpPr>
            <p:nvPr/>
          </p:nvSpPr>
          <p:spPr bwMode="auto">
            <a:xfrm>
              <a:off x="240" y="0"/>
              <a:ext cx="851"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grpSp>
      <p:grpSp>
        <p:nvGrpSpPr>
          <p:cNvPr id="26650" name="Group 26"/>
          <p:cNvGrpSpPr>
            <a:grpSpLocks/>
          </p:cNvGrpSpPr>
          <p:nvPr/>
        </p:nvGrpSpPr>
        <p:grpSpPr bwMode="auto">
          <a:xfrm>
            <a:off x="2259211" y="2713510"/>
            <a:ext cx="1512466" cy="706561"/>
            <a:chOff x="0" y="0"/>
            <a:chExt cx="1355" cy="632"/>
          </a:xfrm>
        </p:grpSpPr>
        <p:sp>
          <p:nvSpPr>
            <p:cNvPr id="22541" name="AutoShape 24"/>
            <p:cNvSpPr>
              <a:spLocks/>
            </p:cNvSpPr>
            <p:nvPr/>
          </p:nvSpPr>
          <p:spPr bwMode="auto">
            <a:xfrm>
              <a:off x="0" y="0"/>
              <a:ext cx="1344" cy="448"/>
            </a:xfrm>
            <a:custGeom>
              <a:avLst/>
              <a:gdLst>
                <a:gd name="T0" fmla="*/ 0 w 21600"/>
                <a:gd name="T1" fmla="*/ 0 h 15988"/>
                <a:gd name="T2" fmla="*/ 21600 w 21600"/>
                <a:gd name="T3" fmla="*/ 15988 h 15988"/>
              </a:gdLst>
              <a:ahLst/>
              <a:cxnLst/>
              <a:rect l="T0" t="T1" r="T2" b="T3"/>
              <a:pathLst>
                <a:path w="21600" h="15988">
                  <a:moveTo>
                    <a:pt x="2571" y="0"/>
                  </a:moveTo>
                  <a:cubicBezTo>
                    <a:pt x="1151" y="0"/>
                    <a:pt x="0" y="2556"/>
                    <a:pt x="0" y="5710"/>
                  </a:cubicBezTo>
                  <a:lnTo>
                    <a:pt x="0" y="10278"/>
                  </a:lnTo>
                  <a:cubicBezTo>
                    <a:pt x="0" y="13432"/>
                    <a:pt x="1151" y="15988"/>
                    <a:pt x="2571" y="15988"/>
                  </a:cubicBezTo>
                  <a:lnTo>
                    <a:pt x="15826" y="15988"/>
                  </a:lnTo>
                  <a:lnTo>
                    <a:pt x="17108" y="21600"/>
                  </a:lnTo>
                  <a:lnTo>
                    <a:pt x="18394" y="15988"/>
                  </a:lnTo>
                  <a:lnTo>
                    <a:pt x="19029" y="15988"/>
                  </a:lnTo>
                  <a:cubicBezTo>
                    <a:pt x="20449" y="15988"/>
                    <a:pt x="21600" y="13432"/>
                    <a:pt x="21600" y="10278"/>
                  </a:cubicBezTo>
                  <a:lnTo>
                    <a:pt x="21600" y="5710"/>
                  </a:lnTo>
                  <a:cubicBezTo>
                    <a:pt x="21600" y="2556"/>
                    <a:pt x="20449" y="0"/>
                    <a:pt x="19029" y="0"/>
                  </a:cubicBezTo>
                  <a:lnTo>
                    <a:pt x="2571" y="0"/>
                  </a:lnTo>
                  <a:close/>
                  <a:moveTo>
                    <a:pt x="2571" y="0"/>
                  </a:moveTo>
                </a:path>
              </a:pathLst>
            </a:custGeom>
            <a:solidFill>
              <a:srgbClr val="FFF861"/>
            </a:solidFill>
            <a:ln w="25400">
              <a:solidFill>
                <a:srgbClr val="666666"/>
              </a:solidFill>
              <a:round/>
              <a:headEnd/>
              <a:tailEnd/>
            </a:ln>
          </p:spPr>
          <p:txBody>
            <a:bodyPr lIns="50800" tIns="50800" bIns="50800" anchor="ctr"/>
            <a:lstStyle/>
            <a:p>
              <a:r>
                <a:rPr lang="en-US" sz="2000"/>
                <a:t>json doc</a:t>
              </a:r>
            </a:p>
          </p:txBody>
        </p:sp>
        <p:sp>
          <p:nvSpPr>
            <p:cNvPr id="22542" name="Line 25"/>
            <p:cNvSpPr>
              <a:spLocks noChangeShapeType="1"/>
            </p:cNvSpPr>
            <p:nvPr/>
          </p:nvSpPr>
          <p:spPr bwMode="auto">
            <a:xfrm>
              <a:off x="688" y="632"/>
              <a:ext cx="667"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grpSp>
      <p:grpSp>
        <p:nvGrpSpPr>
          <p:cNvPr id="26653" name="Group 29"/>
          <p:cNvGrpSpPr>
            <a:grpSpLocks/>
          </p:cNvGrpSpPr>
          <p:nvPr/>
        </p:nvGrpSpPr>
        <p:grpSpPr bwMode="auto">
          <a:xfrm>
            <a:off x="4143375" y="2714625"/>
            <a:ext cx="1973461" cy="705445"/>
            <a:chOff x="0" y="0"/>
            <a:chExt cx="1768" cy="632"/>
          </a:xfrm>
        </p:grpSpPr>
        <p:sp>
          <p:nvSpPr>
            <p:cNvPr id="22539" name="AutoShape 27"/>
            <p:cNvSpPr>
              <a:spLocks/>
            </p:cNvSpPr>
            <p:nvPr/>
          </p:nvSpPr>
          <p:spPr bwMode="auto">
            <a:xfrm>
              <a:off x="0" y="0"/>
              <a:ext cx="1768" cy="448"/>
            </a:xfrm>
            <a:custGeom>
              <a:avLst/>
              <a:gdLst>
                <a:gd name="T0" fmla="*/ 0 w 21600"/>
                <a:gd name="T1" fmla="*/ 0 h 16485"/>
                <a:gd name="T2" fmla="*/ 21600 w 21600"/>
                <a:gd name="T3" fmla="*/ 16485 h 16485"/>
              </a:gdLst>
              <a:ahLst/>
              <a:cxnLst/>
              <a:rect l="T0" t="T1" r="T2" b="T3"/>
              <a:pathLst>
                <a:path w="21600" h="16485">
                  <a:moveTo>
                    <a:pt x="1955" y="0"/>
                  </a:moveTo>
                  <a:cubicBezTo>
                    <a:pt x="875" y="0"/>
                    <a:pt x="0" y="2636"/>
                    <a:pt x="0" y="5888"/>
                  </a:cubicBezTo>
                  <a:lnTo>
                    <a:pt x="0" y="10598"/>
                  </a:lnTo>
                  <a:cubicBezTo>
                    <a:pt x="0" y="13849"/>
                    <a:pt x="875" y="16485"/>
                    <a:pt x="1955" y="16485"/>
                  </a:cubicBezTo>
                  <a:lnTo>
                    <a:pt x="4737" y="16485"/>
                  </a:lnTo>
                  <a:lnTo>
                    <a:pt x="5715" y="21600"/>
                  </a:lnTo>
                  <a:lnTo>
                    <a:pt x="6689" y="16485"/>
                  </a:lnTo>
                  <a:lnTo>
                    <a:pt x="19645" y="16485"/>
                  </a:lnTo>
                  <a:cubicBezTo>
                    <a:pt x="20725" y="16485"/>
                    <a:pt x="21600" y="13849"/>
                    <a:pt x="21600" y="10598"/>
                  </a:cubicBezTo>
                  <a:lnTo>
                    <a:pt x="21600" y="5888"/>
                  </a:lnTo>
                  <a:cubicBezTo>
                    <a:pt x="21600" y="2636"/>
                    <a:pt x="20725" y="0"/>
                    <a:pt x="19645" y="0"/>
                  </a:cubicBezTo>
                  <a:lnTo>
                    <a:pt x="1955" y="0"/>
                  </a:lnTo>
                  <a:close/>
                  <a:moveTo>
                    <a:pt x="1955" y="0"/>
                  </a:moveTo>
                </a:path>
              </a:pathLst>
            </a:custGeom>
            <a:solidFill>
              <a:srgbClr val="FFF861"/>
            </a:solidFill>
            <a:ln w="25400">
              <a:solidFill>
                <a:srgbClr val="666666"/>
              </a:solidFill>
              <a:round/>
              <a:headEnd/>
              <a:tailEnd/>
            </a:ln>
          </p:spPr>
          <p:txBody>
            <a:bodyPr lIns="50800" tIns="50800" bIns="50800" anchor="ctr"/>
            <a:lstStyle/>
            <a:p>
              <a:r>
                <a:rPr lang="en-US" sz="2000"/>
                <a:t>doc metadata</a:t>
              </a:r>
            </a:p>
          </p:txBody>
        </p:sp>
        <p:sp>
          <p:nvSpPr>
            <p:cNvPr id="22540" name="Line 28"/>
            <p:cNvSpPr>
              <a:spLocks noChangeShapeType="1"/>
            </p:cNvSpPr>
            <p:nvPr/>
          </p:nvSpPr>
          <p:spPr bwMode="auto">
            <a:xfrm>
              <a:off x="16" y="632"/>
              <a:ext cx="915"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grpSp>
      <p:sp>
        <p:nvSpPr>
          <p:cNvPr id="22537" name="Rectangle 30"/>
          <p:cNvSpPr>
            <a:spLocks/>
          </p:cNvSpPr>
          <p:nvPr/>
        </p:nvSpPr>
        <p:spPr bwMode="auto">
          <a:xfrm>
            <a:off x="274588" y="1893094"/>
            <a:ext cx="8581430"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17" tIns="35717" rIns="64291" bIns="35717"/>
          <a:lstStyle/>
          <a:p>
            <a:r>
              <a:rPr lang="en-US" sz="2400" u="sng">
                <a:latin typeface="Helvetica Neue" charset="0"/>
                <a:sym typeface="Helvetica Neue" charset="0"/>
              </a:rPr>
              <a:t>Every</a:t>
            </a:r>
            <a:r>
              <a:rPr lang="en-US" sz="2400">
                <a:latin typeface="Helvetica Neue" charset="0"/>
                <a:sym typeface="Helvetica Neue" charset="0"/>
              </a:rPr>
              <a:t> Document passes through View Map() functions</a:t>
            </a:r>
          </a:p>
        </p:txBody>
      </p:sp>
      <p:sp>
        <p:nvSpPr>
          <p:cNvPr id="22538" name="Rectangle 31"/>
          <p:cNvSpPr>
            <a:spLocks/>
          </p:cNvSpPr>
          <p:nvPr/>
        </p:nvSpPr>
        <p:spPr bwMode="auto">
          <a:xfrm>
            <a:off x="529084" y="2643188"/>
            <a:ext cx="673257"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5717" tIns="35717" rIns="64291" bIns="35717">
            <a:spAutoFit/>
          </a:bodyPr>
          <a:lstStyle/>
          <a:p>
            <a:r>
              <a:rPr lang="en-US" sz="2400"/>
              <a:t>Map</a:t>
            </a:r>
          </a:p>
        </p:txBody>
      </p:sp>
      <p:sp>
        <p:nvSpPr>
          <p:cNvPr id="2" name="Title 1"/>
          <p:cNvSpPr>
            <a:spLocks noGrp="1"/>
          </p:cNvSpPr>
          <p:nvPr>
            <p:ph type="title"/>
          </p:nvPr>
        </p:nvSpPr>
        <p:spPr/>
        <p:txBody>
          <a:bodyPr>
            <a:normAutofit fontScale="90000"/>
          </a:bodyPr>
          <a:lstStyle/>
          <a:p>
            <a:r>
              <a:rPr lang="en-US" dirty="0">
                <a:latin typeface="Calibri" charset="0"/>
                <a:sym typeface="Calibri" charset="0"/>
              </a:rPr>
              <a:t>Map() Function =&gt; Index</a:t>
            </a:r>
            <a:br>
              <a:rPr lang="en-US" dirty="0">
                <a:latin typeface="Calibri" charset="0"/>
                <a:sym typeface="Calibri" charset="0"/>
              </a:rPr>
            </a:br>
            <a:endParaRPr lang="en-GB" dirty="0"/>
          </a:p>
        </p:txBody>
      </p:sp>
    </p:spTree>
    <p:extLst>
      <p:ext uri="{BB962C8B-B14F-4D97-AF65-F5344CB8AC3E}">
        <p14:creationId xmlns:p14="http://schemas.microsoft.com/office/powerpoint/2010/main" val="374637126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6650"/>
                                        </p:tgtEl>
                                        <p:attrNameLst>
                                          <p:attrName>style.visibility</p:attrName>
                                        </p:attrNameLst>
                                      </p:cBhvr>
                                      <p:to>
                                        <p:strVal val="visible"/>
                                      </p:to>
                                    </p:set>
                                    <p:anim calcmode="lin" valueType="num">
                                      <p:cBhvr>
                                        <p:cTn id="7" dur="500" fill="hold"/>
                                        <p:tgtEl>
                                          <p:spTgt spid="26650"/>
                                        </p:tgtEl>
                                        <p:attrNameLst>
                                          <p:attrName>ppt_w</p:attrName>
                                        </p:attrNameLst>
                                      </p:cBhvr>
                                      <p:tavLst>
                                        <p:tav tm="0">
                                          <p:val>
                                            <p:fltVal val="0"/>
                                          </p:val>
                                        </p:tav>
                                        <p:tav tm="100000">
                                          <p:val>
                                            <p:strVal val="#ppt_w"/>
                                          </p:val>
                                        </p:tav>
                                      </p:tavLst>
                                    </p:anim>
                                    <p:anim calcmode="lin" valueType="num">
                                      <p:cBhvr>
                                        <p:cTn id="8" dur="500" fill="hold"/>
                                        <p:tgtEl>
                                          <p:spTgt spid="266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6653"/>
                                        </p:tgtEl>
                                        <p:attrNameLst>
                                          <p:attrName>style.visibility</p:attrName>
                                        </p:attrNameLst>
                                      </p:cBhvr>
                                      <p:to>
                                        <p:strVal val="visible"/>
                                      </p:to>
                                    </p:set>
                                    <p:anim calcmode="lin" valueType="num">
                                      <p:cBhvr>
                                        <p:cTn id="13" dur="500" fill="hold"/>
                                        <p:tgtEl>
                                          <p:spTgt spid="26653"/>
                                        </p:tgtEl>
                                        <p:attrNameLst>
                                          <p:attrName>ppt_w</p:attrName>
                                        </p:attrNameLst>
                                      </p:cBhvr>
                                      <p:tavLst>
                                        <p:tav tm="0">
                                          <p:val>
                                            <p:fltVal val="0"/>
                                          </p:val>
                                        </p:tav>
                                        <p:tav tm="100000">
                                          <p:val>
                                            <p:strVal val="#ppt_w"/>
                                          </p:val>
                                        </p:tav>
                                      </p:tavLst>
                                    </p:anim>
                                    <p:anim calcmode="lin" valueType="num">
                                      <p:cBhvr>
                                        <p:cTn id="14" dur="500" fill="hold"/>
                                        <p:tgtEl>
                                          <p:spTgt spid="2665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26647"/>
                                        </p:tgtEl>
                                        <p:attrNameLst>
                                          <p:attrName>style.visibility</p:attrName>
                                        </p:attrNameLst>
                                      </p:cBhvr>
                                      <p:to>
                                        <p:strVal val="visible"/>
                                      </p:to>
                                    </p:set>
                                    <p:animEffect transition="in" filter="box(out)">
                                      <p:cBhvr>
                                        <p:cTn id="19" dur="500"/>
                                        <p:tgtEl>
                                          <p:spTgt spid="266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6641"/>
                                        </p:tgtEl>
                                        <p:attrNameLst>
                                          <p:attrName>style.visibility</p:attrName>
                                        </p:attrNameLst>
                                      </p:cBhvr>
                                      <p:to>
                                        <p:strVal val="visible"/>
                                      </p:to>
                                    </p:set>
                                    <p:animEffect transition="in" filter="box(out)">
                                      <p:cBhvr>
                                        <p:cTn id="24" dur="500"/>
                                        <p:tgtEl>
                                          <p:spTgt spid="266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6644"/>
                                        </p:tgtEl>
                                        <p:attrNameLst>
                                          <p:attrName>style.visibility</p:attrName>
                                        </p:attrNameLst>
                                      </p:cBhvr>
                                      <p:to>
                                        <p:strVal val="visible"/>
                                      </p:to>
                                    </p:set>
                                    <p:animEffect transition="in" filter="box(out)">
                                      <p:cBhvr>
                                        <p:cTn id="29" dur="500"/>
                                        <p:tgtEl>
                                          <p:spTgt spid="2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to Expect:</a:t>
            </a:r>
            <a:endParaRPr lang="en-GB" dirty="0"/>
          </a:p>
        </p:txBody>
      </p:sp>
      <p:sp>
        <p:nvSpPr>
          <p:cNvPr id="4" name="TextBox 3"/>
          <p:cNvSpPr txBox="1"/>
          <p:nvPr/>
        </p:nvSpPr>
        <p:spPr>
          <a:xfrm>
            <a:off x="613768" y="1425924"/>
            <a:ext cx="7738006" cy="4546882"/>
          </a:xfrm>
          <a:prstGeom prst="rect">
            <a:avLst/>
          </a:prstGeom>
          <a:noFill/>
        </p:spPr>
        <p:txBody>
          <a:bodyPr wrap="none" lIns="91435" tIns="45718" rIns="91435" bIns="45718" rtlCol="0">
            <a:spAutoFit/>
          </a:bodyPr>
          <a:lstStyle/>
          <a:p>
            <a:pPr marL="285736" indent="-285736">
              <a:lnSpc>
                <a:spcPct val="140000"/>
              </a:lnSpc>
              <a:buFont typeface="Arial"/>
              <a:buChar char="•"/>
            </a:pPr>
            <a:r>
              <a:rPr lang="en-GB" sz="2600" dirty="0" smtClean="0"/>
              <a:t>JSON </a:t>
            </a:r>
            <a:r>
              <a:rPr lang="en-GB" sz="2600" dirty="0"/>
              <a:t>Basics</a:t>
            </a:r>
          </a:p>
          <a:p>
            <a:pPr marL="285736" indent="-285736">
              <a:lnSpc>
                <a:spcPct val="140000"/>
              </a:lnSpc>
              <a:buFont typeface="Arial"/>
              <a:buChar char="•"/>
            </a:pPr>
            <a:r>
              <a:rPr lang="en-GB" sz="2600" dirty="0"/>
              <a:t>JSON Documents within </a:t>
            </a:r>
            <a:r>
              <a:rPr lang="en-GB" sz="2600" dirty="0" smtClean="0"/>
              <a:t>Couchbase itself </a:t>
            </a:r>
            <a:endParaRPr lang="en-GB" sz="2600" dirty="0"/>
          </a:p>
          <a:p>
            <a:pPr marL="285736" indent="-285736">
              <a:lnSpc>
                <a:spcPct val="140000"/>
              </a:lnSpc>
              <a:buFont typeface="Arial"/>
              <a:buChar char="•"/>
            </a:pPr>
            <a:r>
              <a:rPr lang="en-GB" sz="2600" dirty="0" smtClean="0"/>
              <a:t>Mind</a:t>
            </a:r>
            <a:r>
              <a:rPr lang="en-GB" sz="2600" dirty="0"/>
              <a:t>-set Changes between Relational and </a:t>
            </a:r>
            <a:br>
              <a:rPr lang="en-GB" sz="2600" dirty="0"/>
            </a:br>
            <a:r>
              <a:rPr lang="en-GB" sz="2600" dirty="0"/>
              <a:t>Non-Relational </a:t>
            </a:r>
            <a:r>
              <a:rPr lang="en-GB" sz="2600" dirty="0" err="1" smtClean="0"/>
              <a:t>Modeling</a:t>
            </a:r>
            <a:endParaRPr lang="en-GB" sz="2600" dirty="0"/>
          </a:p>
          <a:p>
            <a:pPr marL="285736" indent="-285736">
              <a:lnSpc>
                <a:spcPct val="140000"/>
              </a:lnSpc>
              <a:buFont typeface="Arial"/>
              <a:buChar char="•"/>
            </a:pPr>
            <a:r>
              <a:rPr lang="en-GB" sz="2600" dirty="0"/>
              <a:t>Building an application around </a:t>
            </a:r>
            <a:r>
              <a:rPr lang="en-GB" sz="2600" dirty="0" smtClean="0"/>
              <a:t>JSON</a:t>
            </a:r>
          </a:p>
          <a:p>
            <a:pPr marL="285736" indent="-285736">
              <a:lnSpc>
                <a:spcPct val="140000"/>
              </a:lnSpc>
              <a:buFont typeface="Arial"/>
              <a:buChar char="•"/>
            </a:pPr>
            <a:r>
              <a:rPr lang="en-GB" sz="2600" dirty="0" smtClean="0"/>
              <a:t>Document Structuring / </a:t>
            </a:r>
            <a:r>
              <a:rPr lang="en-GB" sz="2600" dirty="0" err="1" smtClean="0"/>
              <a:t>Modeling</a:t>
            </a:r>
            <a:r>
              <a:rPr lang="en-GB" sz="2600" dirty="0" smtClean="0"/>
              <a:t> our data effectively</a:t>
            </a:r>
            <a:endParaRPr lang="en-GB" sz="2600" dirty="0" smtClean="0"/>
          </a:p>
          <a:p>
            <a:pPr marL="285736" indent="-285736">
              <a:lnSpc>
                <a:spcPct val="140000"/>
              </a:lnSpc>
              <a:buFont typeface="Arial"/>
              <a:buChar char="•"/>
            </a:pPr>
            <a:r>
              <a:rPr lang="en-GB" sz="2600" dirty="0" smtClean="0"/>
              <a:t>Views and </a:t>
            </a:r>
            <a:r>
              <a:rPr lang="en-GB" sz="2600" dirty="0"/>
              <a:t>Indexes </a:t>
            </a:r>
            <a:r>
              <a:rPr lang="en-GB" sz="2600" dirty="0" smtClean="0"/>
              <a:t>within Couchbase</a:t>
            </a:r>
          </a:p>
          <a:p>
            <a:pPr marL="285736" indent="-285736">
              <a:lnSpc>
                <a:spcPct val="140000"/>
              </a:lnSpc>
              <a:buFont typeface="Arial"/>
              <a:buChar char="•"/>
            </a:pPr>
            <a:r>
              <a:rPr lang="en-GB" sz="2600" dirty="0" smtClean="0"/>
              <a:t>An introduction to Map / Reduce</a:t>
            </a:r>
            <a:endParaRPr lang="en-GB" sz="2600" dirty="0"/>
          </a:p>
        </p:txBody>
      </p:sp>
    </p:spTree>
    <p:extLst>
      <p:ext uri="{BB962C8B-B14F-4D97-AF65-F5344CB8AC3E}">
        <p14:creationId xmlns:p14="http://schemas.microsoft.com/office/powerpoint/2010/main" val="405326172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sym typeface="Calibri" charset="0"/>
            </a:endParaRPr>
          </a:p>
        </p:txBody>
      </p:sp>
      <p:sp>
        <p:nvSpPr>
          <p:cNvPr id="23554" name="AutoShape 13"/>
          <p:cNvSpPr>
            <a:spLocks/>
          </p:cNvSpPr>
          <p:nvPr/>
        </p:nvSpPr>
        <p:spPr bwMode="auto">
          <a:xfrm>
            <a:off x="410766" y="1964531"/>
            <a:ext cx="8340328" cy="2911078"/>
          </a:xfrm>
          <a:prstGeom prst="roundRect">
            <a:avLst>
              <a:gd name="adj" fmla="val 4597"/>
            </a:avLst>
          </a:prstGeom>
          <a:gradFill rotWithShape="0">
            <a:gsLst>
              <a:gs pos="0">
                <a:srgbClr val="67ADFF"/>
              </a:gs>
              <a:gs pos="100000">
                <a:srgbClr val="1F3F56"/>
              </a:gs>
            </a:gsLst>
            <a:lin ang="5400000" scaled="1"/>
          </a:gradFill>
          <a:ln w="25400">
            <a:solidFill>
              <a:srgbClr val="000000"/>
            </a:solidFill>
            <a:round/>
            <a:headEnd/>
            <a:tailEnd/>
          </a:ln>
        </p:spPr>
        <p:txBody>
          <a:bodyPr lIns="0" tIns="0" rIns="0" bIns="0"/>
          <a:lstStyle/>
          <a:p>
            <a:endParaRPr lang="en-GB"/>
          </a:p>
        </p:txBody>
      </p:sp>
      <p:sp>
        <p:nvSpPr>
          <p:cNvPr id="23555" name="Rectangle 14"/>
          <p:cNvSpPr>
            <a:spLocks/>
          </p:cNvSpPr>
          <p:nvPr/>
        </p:nvSpPr>
        <p:spPr bwMode="auto">
          <a:xfrm>
            <a:off x="694283" y="2625328"/>
            <a:ext cx="7911703" cy="132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17" tIns="35717" rIns="64291" bIns="35717"/>
          <a:lstStyle/>
          <a:p>
            <a:pPr algn="l"/>
            <a:r>
              <a:rPr lang="en-US" sz="3000">
                <a:solidFill>
                  <a:srgbClr val="FFFFFF"/>
                </a:solidFill>
                <a:latin typeface="Consolas" charset="0"/>
                <a:cs typeface="Consolas" charset="0"/>
                <a:sym typeface="Consolas" charset="0"/>
              </a:rPr>
              <a:t>function(doc, meta) {</a:t>
            </a:r>
          </a:p>
          <a:p>
            <a:pPr marL="474373" lvl="1"/>
            <a:r>
              <a:rPr lang="en-US" sz="3000">
                <a:solidFill>
                  <a:srgbClr val="FFFFFF"/>
                </a:solidFill>
                <a:latin typeface="Consolas" charset="0"/>
                <a:cs typeface="Consolas" charset="0"/>
                <a:sym typeface="Consolas" charset="0"/>
              </a:rPr>
              <a:t>emit(doc.email, null)</a:t>
            </a:r>
          </a:p>
          <a:p>
            <a:pPr algn="l"/>
            <a:r>
              <a:rPr lang="en-US" sz="3000">
                <a:solidFill>
                  <a:srgbClr val="FFFFFF"/>
                </a:solidFill>
                <a:latin typeface="Consolas" charset="0"/>
                <a:cs typeface="Consolas" charset="0"/>
                <a:sym typeface="Consolas" charset="0"/>
              </a:rPr>
              <a:t>}</a:t>
            </a:r>
          </a:p>
        </p:txBody>
      </p:sp>
      <p:grpSp>
        <p:nvGrpSpPr>
          <p:cNvPr id="27665" name="Group 17"/>
          <p:cNvGrpSpPr>
            <a:grpSpLocks/>
          </p:cNvGrpSpPr>
          <p:nvPr/>
        </p:nvGrpSpPr>
        <p:grpSpPr bwMode="auto">
          <a:xfrm>
            <a:off x="2107406" y="3615408"/>
            <a:ext cx="2268141" cy="777999"/>
            <a:chOff x="0" y="0"/>
            <a:chExt cx="2032" cy="696"/>
          </a:xfrm>
        </p:grpSpPr>
        <p:sp>
          <p:nvSpPr>
            <p:cNvPr id="23579" name="AutoShape 15"/>
            <p:cNvSpPr>
              <a:spLocks/>
            </p:cNvSpPr>
            <p:nvPr/>
          </p:nvSpPr>
          <p:spPr bwMode="auto">
            <a:xfrm>
              <a:off x="0" y="208"/>
              <a:ext cx="2032" cy="488"/>
            </a:xfrm>
            <a:custGeom>
              <a:avLst/>
              <a:gdLst>
                <a:gd name="T0" fmla="*/ 0 w 21600"/>
                <a:gd name="T1" fmla="*/ 0 h 15651"/>
                <a:gd name="T2" fmla="*/ 21600 w 21600"/>
                <a:gd name="T3" fmla="*/ 15651 h 15651"/>
              </a:gdLst>
              <a:ahLst/>
              <a:cxnLst/>
              <a:rect l="T0" t="T1" r="T2" b="T3"/>
              <a:pathLst>
                <a:path w="21600" h="15651">
                  <a:moveTo>
                    <a:pt x="9915" y="-5949"/>
                  </a:moveTo>
                  <a:lnTo>
                    <a:pt x="9065" y="0"/>
                  </a:lnTo>
                  <a:lnTo>
                    <a:pt x="1701" y="0"/>
                  </a:lnTo>
                  <a:cubicBezTo>
                    <a:pt x="761" y="0"/>
                    <a:pt x="0" y="2298"/>
                    <a:pt x="0" y="5132"/>
                  </a:cubicBezTo>
                  <a:lnTo>
                    <a:pt x="0" y="10520"/>
                  </a:lnTo>
                  <a:cubicBezTo>
                    <a:pt x="0" y="13354"/>
                    <a:pt x="761" y="15651"/>
                    <a:pt x="1701" y="15651"/>
                  </a:cubicBezTo>
                  <a:lnTo>
                    <a:pt x="19899" y="15651"/>
                  </a:lnTo>
                  <a:cubicBezTo>
                    <a:pt x="20839" y="15651"/>
                    <a:pt x="21600" y="13354"/>
                    <a:pt x="21600" y="10520"/>
                  </a:cubicBezTo>
                  <a:lnTo>
                    <a:pt x="21600" y="5132"/>
                  </a:lnTo>
                  <a:cubicBezTo>
                    <a:pt x="21600" y="2298"/>
                    <a:pt x="20839" y="0"/>
                    <a:pt x="19899" y="0"/>
                  </a:cubicBezTo>
                  <a:lnTo>
                    <a:pt x="10765" y="0"/>
                  </a:lnTo>
                  <a:lnTo>
                    <a:pt x="9915" y="-5949"/>
                  </a:lnTo>
                  <a:close/>
                  <a:moveTo>
                    <a:pt x="9915" y="-5949"/>
                  </a:moveTo>
                </a:path>
              </a:pathLst>
            </a:custGeom>
            <a:solidFill>
              <a:srgbClr val="FFF861"/>
            </a:solidFill>
            <a:ln w="25400">
              <a:solidFill>
                <a:srgbClr val="666666"/>
              </a:solidFill>
              <a:round/>
              <a:headEnd/>
              <a:tailEnd/>
            </a:ln>
          </p:spPr>
          <p:txBody>
            <a:bodyPr lIns="50800" tIns="50800" bIns="50800" anchor="ctr"/>
            <a:lstStyle/>
            <a:p>
              <a:r>
                <a:rPr lang="en-US" sz="2000"/>
                <a:t>text key</a:t>
              </a:r>
            </a:p>
          </p:txBody>
        </p:sp>
        <p:sp>
          <p:nvSpPr>
            <p:cNvPr id="23580" name="Line 16"/>
            <p:cNvSpPr>
              <a:spLocks noChangeShapeType="1"/>
            </p:cNvSpPr>
            <p:nvPr/>
          </p:nvSpPr>
          <p:spPr bwMode="auto">
            <a:xfrm>
              <a:off x="134" y="0"/>
              <a:ext cx="1713"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grpSp>
      <p:sp>
        <p:nvSpPr>
          <p:cNvPr id="23557" name="Rectangle 18"/>
          <p:cNvSpPr>
            <a:spLocks/>
          </p:cNvSpPr>
          <p:nvPr/>
        </p:nvSpPr>
        <p:spPr bwMode="auto">
          <a:xfrm>
            <a:off x="529084" y="2018110"/>
            <a:ext cx="673257"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5717" tIns="35717" rIns="64291" bIns="35717">
            <a:spAutoFit/>
          </a:bodyPr>
          <a:lstStyle/>
          <a:p>
            <a:r>
              <a:rPr lang="en-US" sz="2400"/>
              <a:t>Map</a:t>
            </a:r>
          </a:p>
        </p:txBody>
      </p:sp>
      <p:sp>
        <p:nvSpPr>
          <p:cNvPr id="27667" name="AutoShape 19"/>
          <p:cNvSpPr>
            <a:spLocks/>
          </p:cNvSpPr>
          <p:nvPr/>
        </p:nvSpPr>
        <p:spPr bwMode="auto">
          <a:xfrm>
            <a:off x="3830836" y="4125516"/>
            <a:ext cx="4768453" cy="1919883"/>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27668" name="Group 20"/>
          <p:cNvGraphicFramePr>
            <a:graphicFrameLocks noGrp="1"/>
          </p:cNvGraphicFramePr>
          <p:nvPr/>
        </p:nvGraphicFramePr>
        <p:xfrm>
          <a:off x="3837533" y="4123283"/>
          <a:ext cx="4768453" cy="1919884"/>
        </p:xfrm>
        <a:graphic>
          <a:graphicData uri="http://schemas.openxmlformats.org/drawingml/2006/table">
            <a:tbl>
              <a:tblPr/>
              <a:tblGrid>
                <a:gridCol w="3174504"/>
                <a:gridCol w="1593949"/>
              </a:tblGrid>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Title 1"/>
          <p:cNvSpPr>
            <a:spLocks noGrp="1"/>
          </p:cNvSpPr>
          <p:nvPr>
            <p:ph type="title"/>
          </p:nvPr>
        </p:nvSpPr>
        <p:spPr/>
        <p:txBody>
          <a:bodyPr>
            <a:normAutofit fontScale="90000"/>
          </a:bodyPr>
          <a:lstStyle/>
          <a:p>
            <a:r>
              <a:rPr lang="en-US" dirty="0">
                <a:latin typeface="Calibri" charset="0"/>
                <a:sym typeface="Calibri" charset="0"/>
              </a:rPr>
              <a:t>Single Element Keys (Text Key)</a:t>
            </a:r>
            <a:br>
              <a:rPr lang="en-US" dirty="0">
                <a:latin typeface="Calibri" charset="0"/>
                <a:sym typeface="Calibri" charset="0"/>
              </a:rPr>
            </a:br>
            <a:endParaRPr lang="en-GB" dirty="0"/>
          </a:p>
        </p:txBody>
      </p:sp>
    </p:spTree>
    <p:extLst>
      <p:ext uri="{BB962C8B-B14F-4D97-AF65-F5344CB8AC3E}">
        <p14:creationId xmlns:p14="http://schemas.microsoft.com/office/powerpoint/2010/main" val="120184964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665"/>
                                        </p:tgtEl>
                                        <p:attrNameLst>
                                          <p:attrName>style.visibility</p:attrName>
                                        </p:attrNameLst>
                                      </p:cBhvr>
                                      <p:to>
                                        <p:strVal val="visible"/>
                                      </p:to>
                                    </p:set>
                                    <p:animEffect transition="in" filter="box(out)">
                                      <p:cBhvr>
                                        <p:cTn id="7" dur="500"/>
                                        <p:tgtEl>
                                          <p:spTgt spid="27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8686976" presetClass="entr" presetSubtype="88703784" fill="hold" grpId="0" nodeType="clickEffect">
                                  <p:stCondLst>
                                    <p:cond delay="0"/>
                                  </p:stCondLst>
                                  <p:childTnLst>
                                    <p:set>
                                      <p:cBhvr>
                                        <p:cTn id="11" dur="1" fill="hold">
                                          <p:stCondLst>
                                            <p:cond delay="499"/>
                                          </p:stCondLst>
                                        </p:cTn>
                                        <p:tgtEl>
                                          <p:spTgt spid="2766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88686976" presetClass="entr" presetSubtype="88704384" fill="hold" nodeType="clickEffect">
                                  <p:stCondLst>
                                    <p:cond delay="0"/>
                                  </p:stCondLst>
                                  <p:childTnLst>
                                    <p:set>
                                      <p:cBhvr>
                                        <p:cTn id="15" dur="1" fill="hold">
                                          <p:stCondLst>
                                            <p:cond delay="499"/>
                                          </p:stCondLst>
                                        </p:cTn>
                                        <p:tgtEl>
                                          <p:spTgt spid="27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p:cNvSpPr>
            <a:spLocks/>
          </p:cNvSpPr>
          <p:nvPr/>
        </p:nvSpPr>
        <p:spPr bwMode="auto">
          <a:xfrm>
            <a:off x="1116211" y="446484"/>
            <a:ext cx="6679406"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Indexing Architecture</a:t>
            </a:r>
          </a:p>
        </p:txBody>
      </p:sp>
      <p:grpSp>
        <p:nvGrpSpPr>
          <p:cNvPr id="18434" name="Group 16"/>
          <p:cNvGrpSpPr>
            <a:grpSpLocks/>
          </p:cNvGrpSpPr>
          <p:nvPr/>
        </p:nvGrpSpPr>
        <p:grpSpPr bwMode="auto">
          <a:xfrm>
            <a:off x="6268642" y="3152184"/>
            <a:ext cx="330398" cy="301377"/>
            <a:chOff x="0" y="0"/>
            <a:chExt cx="296" cy="270"/>
          </a:xfrm>
        </p:grpSpPr>
        <p:sp>
          <p:nvSpPr>
            <p:cNvPr id="21518" name="Oval 14"/>
            <p:cNvSpPr>
              <a:spLocks/>
            </p:cNvSpPr>
            <p:nvPr/>
          </p:nvSpPr>
          <p:spPr bwMode="auto">
            <a:xfrm>
              <a:off x="0" y="0"/>
              <a:ext cx="296" cy="270"/>
            </a:xfrm>
            <a:prstGeom prst="ellipse">
              <a:avLst/>
            </a:prstGeom>
            <a:solidFill>
              <a:srgbClr val="00A7F2"/>
            </a:solidFill>
            <a:ln w="28575">
              <a:solidFill>
                <a:srgbClr val="0070A2"/>
              </a:solidFill>
              <a:round/>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506" name="Rectangle 15"/>
            <p:cNvSpPr>
              <a:spLocks/>
            </p:cNvSpPr>
            <p:nvPr/>
          </p:nvSpPr>
          <p:spPr bwMode="auto">
            <a:xfrm>
              <a:off x="39" y="5"/>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FFFFFF"/>
                  </a:solidFill>
                  <a:latin typeface="Calibri" charset="0"/>
                  <a:sym typeface="Calibri" charset="0"/>
                </a:rPr>
                <a:t>3</a:t>
              </a:r>
            </a:p>
          </p:txBody>
        </p:sp>
      </p:grpSp>
      <p:grpSp>
        <p:nvGrpSpPr>
          <p:cNvPr id="18435" name="Group 19"/>
          <p:cNvGrpSpPr>
            <a:grpSpLocks/>
          </p:cNvGrpSpPr>
          <p:nvPr/>
        </p:nvGrpSpPr>
        <p:grpSpPr bwMode="auto">
          <a:xfrm>
            <a:off x="4358805" y="3146603"/>
            <a:ext cx="327049" cy="301377"/>
            <a:chOff x="0" y="0"/>
            <a:chExt cx="292" cy="270"/>
          </a:xfrm>
        </p:grpSpPr>
        <p:sp>
          <p:nvSpPr>
            <p:cNvPr id="21521" name="Oval 17"/>
            <p:cNvSpPr>
              <a:spLocks/>
            </p:cNvSpPr>
            <p:nvPr/>
          </p:nvSpPr>
          <p:spPr bwMode="auto">
            <a:xfrm>
              <a:off x="0" y="0"/>
              <a:ext cx="292" cy="270"/>
            </a:xfrm>
            <a:prstGeom prst="ellipse">
              <a:avLst/>
            </a:prstGeom>
            <a:solidFill>
              <a:srgbClr val="00A7F2"/>
            </a:solidFill>
            <a:ln w="28575">
              <a:solidFill>
                <a:srgbClr val="0070A2"/>
              </a:solidFill>
              <a:round/>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504" name="Rectangle 18"/>
            <p:cNvSpPr>
              <a:spLocks/>
            </p:cNvSpPr>
            <p:nvPr/>
          </p:nvSpPr>
          <p:spPr bwMode="auto">
            <a:xfrm>
              <a:off x="41" y="4"/>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FFFFFF"/>
                  </a:solidFill>
                  <a:latin typeface="Calibri" charset="0"/>
                  <a:sym typeface="Calibri" charset="0"/>
                </a:rPr>
                <a:t>3</a:t>
              </a:r>
            </a:p>
          </p:txBody>
        </p:sp>
      </p:grpSp>
      <p:grpSp>
        <p:nvGrpSpPr>
          <p:cNvPr id="18436" name="Group 22"/>
          <p:cNvGrpSpPr>
            <a:grpSpLocks/>
          </p:cNvGrpSpPr>
          <p:nvPr/>
        </p:nvGrpSpPr>
        <p:grpSpPr bwMode="auto">
          <a:xfrm>
            <a:off x="5577708" y="3189016"/>
            <a:ext cx="327049" cy="300260"/>
            <a:chOff x="0" y="0"/>
            <a:chExt cx="292" cy="269"/>
          </a:xfrm>
        </p:grpSpPr>
        <p:sp>
          <p:nvSpPr>
            <p:cNvPr id="21524" name="Oval 20"/>
            <p:cNvSpPr>
              <a:spLocks/>
            </p:cNvSpPr>
            <p:nvPr/>
          </p:nvSpPr>
          <p:spPr bwMode="auto">
            <a:xfrm>
              <a:off x="0" y="0"/>
              <a:ext cx="292" cy="269"/>
            </a:xfrm>
            <a:prstGeom prst="ellipse">
              <a:avLst/>
            </a:prstGeom>
            <a:solidFill>
              <a:srgbClr val="00A7F2"/>
            </a:solidFill>
            <a:ln w="28575">
              <a:solidFill>
                <a:srgbClr val="0070A2"/>
              </a:solidFill>
              <a:round/>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502" name="Rectangle 21"/>
            <p:cNvSpPr>
              <a:spLocks/>
            </p:cNvSpPr>
            <p:nvPr/>
          </p:nvSpPr>
          <p:spPr bwMode="auto">
            <a:xfrm>
              <a:off x="41" y="5"/>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FFFFFF"/>
                  </a:solidFill>
                  <a:latin typeface="Calibri" charset="0"/>
                  <a:sym typeface="Calibri" charset="0"/>
                </a:rPr>
                <a:t>2</a:t>
              </a:r>
            </a:p>
          </p:txBody>
        </p:sp>
      </p:grpSp>
      <p:pic>
        <p:nvPicPr>
          <p:cNvPr id="18437" name="Picture 23"/>
          <p:cNvPicPr>
            <a:picLocks noChangeArrowheads="1"/>
          </p:cNvPicPr>
          <p:nvPr/>
        </p:nvPicPr>
        <p:blipFill>
          <a:blip r:embed="rId3">
            <a:extLst>
              <a:ext uri="{28A0092B-C50C-407E-A947-70E740481C1C}">
                <a14:useLocalDpi xmlns:a14="http://schemas.microsoft.com/office/drawing/2010/main" val="0"/>
              </a:ext>
            </a:extLst>
          </a:blip>
          <a:srcRect l="2344" t="28488" r="74524" b="54300"/>
          <a:stretch>
            <a:fillRect/>
          </a:stretch>
        </p:blipFill>
        <p:spPr bwMode="auto">
          <a:xfrm>
            <a:off x="3786188" y="1316017"/>
            <a:ext cx="2196703" cy="112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020" y="3088556"/>
            <a:ext cx="4768453" cy="327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25"/>
          <p:cNvSpPr>
            <a:spLocks noChangeShapeType="1"/>
          </p:cNvSpPr>
          <p:nvPr/>
        </p:nvSpPr>
        <p:spPr bwMode="auto">
          <a:xfrm rot="10800000">
            <a:off x="5242843" y="2100709"/>
            <a:ext cx="1116" cy="1001242"/>
          </a:xfrm>
          <a:prstGeom prst="line">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40" name="Line 26"/>
          <p:cNvSpPr>
            <a:spLocks noChangeShapeType="1"/>
          </p:cNvSpPr>
          <p:nvPr/>
        </p:nvSpPr>
        <p:spPr bwMode="auto">
          <a:xfrm flipH="1">
            <a:off x="5014023" y="2108524"/>
            <a:ext cx="1117" cy="1017984"/>
          </a:xfrm>
          <a:prstGeom prst="line">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21531" name="Rectangle 27"/>
          <p:cNvSpPr>
            <a:spLocks/>
          </p:cNvSpPr>
          <p:nvPr/>
        </p:nvSpPr>
        <p:spPr bwMode="auto">
          <a:xfrm>
            <a:off x="3988226" y="3269382"/>
            <a:ext cx="1994669" cy="986730"/>
          </a:xfrm>
          <a:prstGeom prst="rect">
            <a:avLst/>
          </a:prstGeom>
          <a:gradFill rotWithShape="0">
            <a:gsLst>
              <a:gs pos="0">
                <a:srgbClr val="3A7CCB"/>
              </a:gs>
              <a:gs pos="20000">
                <a:srgbClr val="3C7BC7"/>
              </a:gs>
              <a:gs pos="100000">
                <a:srgbClr val="2C5D98"/>
              </a:gs>
            </a:gsLst>
            <a:lin ang="5400000" scaled="1"/>
          </a:gradFill>
          <a:ln w="9525">
            <a:solidFill>
              <a:srgbClr val="4A7EBB"/>
            </a:solidFill>
            <a:miter lim="800000"/>
            <a:headEnd/>
            <a:tailEnd/>
          </a:ln>
          <a:effectLst>
            <a:outerShdw blurRad="38100" dist="25399" dir="5400000" algn="ctr" rotWithShape="0">
              <a:srgbClr val="000000">
                <a:alpha val="34998"/>
              </a:srgbClr>
            </a:outerShdw>
          </a:effectLst>
        </p:spPr>
        <p:txBody>
          <a:bodyPr lIns="0" tIns="0" rIns="0" bIns="0"/>
          <a:lstStyle/>
          <a:p>
            <a:pPr>
              <a:defRPr/>
            </a:pPr>
            <a:endParaRPr lang="en-US"/>
          </a:p>
        </p:txBody>
      </p:sp>
      <p:sp>
        <p:nvSpPr>
          <p:cNvPr id="18442" name="Rectangle 28"/>
          <p:cNvSpPr>
            <a:spLocks/>
          </p:cNvSpPr>
          <p:nvPr/>
        </p:nvSpPr>
        <p:spPr bwMode="auto">
          <a:xfrm>
            <a:off x="4204768" y="3270500"/>
            <a:ext cx="1529457" cy="2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1808" bIns="0">
            <a:spAutoFit/>
          </a:bodyPr>
          <a:lstStyle/>
          <a:p>
            <a:pPr marL="1117"/>
            <a:r>
              <a:rPr lang="en-US">
                <a:solidFill>
                  <a:srgbClr val="FFFFFF"/>
                </a:solidFill>
                <a:latin typeface="Calibri" charset="0"/>
                <a:sym typeface="Calibri" charset="0"/>
              </a:rPr>
              <a:t>Managed Cache</a:t>
            </a:r>
          </a:p>
        </p:txBody>
      </p:sp>
      <p:grpSp>
        <p:nvGrpSpPr>
          <p:cNvPr id="18443" name="Group 31"/>
          <p:cNvGrpSpPr>
            <a:grpSpLocks/>
          </p:cNvGrpSpPr>
          <p:nvPr/>
        </p:nvGrpSpPr>
        <p:grpSpPr bwMode="auto">
          <a:xfrm>
            <a:off x="6561089" y="3439046"/>
            <a:ext cx="312539" cy="1918766"/>
            <a:chOff x="0" y="0"/>
            <a:chExt cx="280" cy="1718"/>
          </a:xfrm>
        </p:grpSpPr>
        <p:pic>
          <p:nvPicPr>
            <p:cNvPr id="18499" name="Picture 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6" cy="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0" name="Rectangle 30"/>
            <p:cNvSpPr>
              <a:spLocks/>
            </p:cNvSpPr>
            <p:nvPr/>
          </p:nvSpPr>
          <p:spPr bwMode="auto">
            <a:xfrm rot="5400000">
              <a:off x="-696" y="742"/>
              <a:ext cx="17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2572" bIns="0"/>
            <a:lstStyle/>
            <a:p>
              <a:pPr marL="1117"/>
              <a:r>
                <a:rPr lang="en-US" sz="1400">
                  <a:solidFill>
                    <a:srgbClr val="FFFFFF"/>
                  </a:solidFill>
                  <a:latin typeface="Calibri" charset="0"/>
                  <a:sym typeface="Calibri" charset="0"/>
                </a:rPr>
                <a:t>Disk Queue</a:t>
              </a:r>
            </a:p>
          </p:txBody>
        </p:sp>
      </p:grpSp>
      <p:grpSp>
        <p:nvGrpSpPr>
          <p:cNvPr id="18444" name="Group 35"/>
          <p:cNvGrpSpPr>
            <a:grpSpLocks/>
          </p:cNvGrpSpPr>
          <p:nvPr/>
        </p:nvGrpSpPr>
        <p:grpSpPr bwMode="auto">
          <a:xfrm>
            <a:off x="3398866" y="4328670"/>
            <a:ext cx="2469059" cy="1347267"/>
            <a:chOff x="0" y="0"/>
            <a:chExt cx="2212" cy="1206"/>
          </a:xfrm>
        </p:grpSpPr>
        <p:sp>
          <p:nvSpPr>
            <p:cNvPr id="21536" name="Freeform 32"/>
            <p:cNvSpPr>
              <a:spLocks/>
            </p:cNvSpPr>
            <p:nvPr/>
          </p:nvSpPr>
          <p:spPr bwMode="auto">
            <a:xfrm>
              <a:off x="0" y="6"/>
              <a:ext cx="2212" cy="1200"/>
            </a:xfrm>
            <a:custGeom>
              <a:avLst/>
              <a:gdLst>
                <a:gd name="T0" fmla="*/ 0 w 21600"/>
                <a:gd name="T1" fmla="*/ 120 h 21600"/>
                <a:gd name="T2" fmla="*/ 1106 w 21600"/>
                <a:gd name="T3" fmla="*/ 0 h 21600"/>
                <a:gd name="T4" fmla="*/ 2212 w 21600"/>
                <a:gd name="T5" fmla="*/ 120 h 21600"/>
                <a:gd name="T6" fmla="*/ 2212 w 21600"/>
                <a:gd name="T7" fmla="*/ 1080 h 21600"/>
                <a:gd name="T8" fmla="*/ 1106 w 21600"/>
                <a:gd name="T9" fmla="*/ 1200 h 21600"/>
                <a:gd name="T10" fmla="*/ 0 w 21600"/>
                <a:gd name="T11" fmla="*/ 1080 h 21600"/>
                <a:gd name="T12" fmla="*/ 0 w 21600"/>
                <a:gd name="T13" fmla="*/ 120 h 21600"/>
                <a:gd name="T14" fmla="*/ 0 w 21600"/>
                <a:gd name="T15" fmla="*/ 12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2160"/>
                  </a:moveTo>
                  <a:cubicBezTo>
                    <a:pt x="0" y="967"/>
                    <a:pt x="4835" y="0"/>
                    <a:pt x="10800" y="0"/>
                  </a:cubicBezTo>
                  <a:cubicBezTo>
                    <a:pt x="16765" y="0"/>
                    <a:pt x="21600" y="967"/>
                    <a:pt x="21600" y="2160"/>
                  </a:cubicBezTo>
                  <a:lnTo>
                    <a:pt x="21600" y="19440"/>
                  </a:lnTo>
                  <a:cubicBezTo>
                    <a:pt x="21600" y="20633"/>
                    <a:pt x="16765" y="21600"/>
                    <a:pt x="10800" y="21600"/>
                  </a:cubicBezTo>
                  <a:cubicBezTo>
                    <a:pt x="4835" y="21600"/>
                    <a:pt x="0" y="20633"/>
                    <a:pt x="0" y="19440"/>
                  </a:cubicBezTo>
                  <a:lnTo>
                    <a:pt x="0" y="2160"/>
                  </a:lnTo>
                  <a:close/>
                  <a:moveTo>
                    <a:pt x="0" y="2160"/>
                  </a:moveTo>
                </a:path>
              </a:pathLst>
            </a:custGeom>
            <a:solidFill>
              <a:srgbClr val="254061"/>
            </a:solidFill>
            <a:ln>
              <a:noFill/>
            </a:ln>
            <a:effectLst>
              <a:outerShdw blurRad="50800" dist="38099" dir="2700000" algn="ctr" rotWithShape="0">
                <a:schemeClr val="bg2">
                  <a:alpha val="39998"/>
                </a:schemeClr>
              </a:outerShdw>
            </a:effectLst>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pPr>
                <a:defRPr/>
              </a:pPr>
              <a:endParaRPr lang="en-US"/>
            </a:p>
          </p:txBody>
        </p:sp>
        <p:sp>
          <p:nvSpPr>
            <p:cNvPr id="21537" name="Freeform 33"/>
            <p:cNvSpPr>
              <a:spLocks/>
            </p:cNvSpPr>
            <p:nvPr/>
          </p:nvSpPr>
          <p:spPr bwMode="auto">
            <a:xfrm>
              <a:off x="0" y="0"/>
              <a:ext cx="2212" cy="1200"/>
            </a:xfrm>
            <a:custGeom>
              <a:avLst/>
              <a:gdLst>
                <a:gd name="T0" fmla="*/ 2212 w 21600"/>
                <a:gd name="T1" fmla="*/ 120 h 21600"/>
                <a:gd name="T2" fmla="*/ 1106 w 21600"/>
                <a:gd name="T3" fmla="*/ 240 h 21600"/>
                <a:gd name="T4" fmla="*/ 0 w 21600"/>
                <a:gd name="T5" fmla="*/ 120 h 21600"/>
                <a:gd name="T6" fmla="*/ 1106 w 21600"/>
                <a:gd name="T7" fmla="*/ 0 h 21600"/>
                <a:gd name="T8" fmla="*/ 2212 w 21600"/>
                <a:gd name="T9" fmla="*/ 120 h 21600"/>
                <a:gd name="T10" fmla="*/ 2212 w 21600"/>
                <a:gd name="T11" fmla="*/ 1080 h 21600"/>
                <a:gd name="T12" fmla="*/ 1106 w 21600"/>
                <a:gd name="T13" fmla="*/ 1200 h 21600"/>
                <a:gd name="T14" fmla="*/ 0 w 21600"/>
                <a:gd name="T15" fmla="*/ 1080 h 21600"/>
                <a:gd name="T16" fmla="*/ 0 w 21600"/>
                <a:gd name="T17" fmla="*/ 12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2160"/>
                  </a:moveTo>
                  <a:cubicBezTo>
                    <a:pt x="21600" y="3353"/>
                    <a:pt x="16765" y="4320"/>
                    <a:pt x="10800" y="4320"/>
                  </a:cubicBezTo>
                  <a:cubicBezTo>
                    <a:pt x="4835" y="4320"/>
                    <a:pt x="0" y="3353"/>
                    <a:pt x="0" y="2160"/>
                  </a:cubicBezTo>
                  <a:cubicBezTo>
                    <a:pt x="0" y="967"/>
                    <a:pt x="4835" y="0"/>
                    <a:pt x="10800" y="0"/>
                  </a:cubicBezTo>
                  <a:cubicBezTo>
                    <a:pt x="16765" y="0"/>
                    <a:pt x="21600" y="967"/>
                    <a:pt x="21600" y="2160"/>
                  </a:cubicBezTo>
                  <a:lnTo>
                    <a:pt x="21600" y="19440"/>
                  </a:lnTo>
                  <a:cubicBezTo>
                    <a:pt x="21600" y="20633"/>
                    <a:pt x="16765" y="21600"/>
                    <a:pt x="10800" y="21600"/>
                  </a:cubicBezTo>
                  <a:cubicBezTo>
                    <a:pt x="4835" y="21600"/>
                    <a:pt x="0" y="20633"/>
                    <a:pt x="0" y="19440"/>
                  </a:cubicBezTo>
                  <a:lnTo>
                    <a:pt x="0" y="2160"/>
                  </a:lnTo>
                </a:path>
              </a:pathLst>
            </a:custGeom>
            <a:noFill/>
            <a:ln w="19050" cap="flat">
              <a:solidFill>
                <a:srgbClr val="4F81BD"/>
              </a:solidFill>
              <a:prstDash val="solid"/>
              <a:round/>
              <a:headEnd type="none" w="med" len="med"/>
              <a:tailEnd type="none" w="med" len="med"/>
            </a:ln>
            <a:effectLst>
              <a:outerShdw blurRad="38100" dist="25399" dir="5400000"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18498" name="Rectangle 34"/>
            <p:cNvSpPr>
              <a:spLocks/>
            </p:cNvSpPr>
            <p:nvPr/>
          </p:nvSpPr>
          <p:spPr bwMode="auto">
            <a:xfrm>
              <a:off x="70" y="212"/>
              <a:ext cx="10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r>
                <a:rPr lang="en-US">
                  <a:solidFill>
                    <a:srgbClr val="FFFFFF"/>
                  </a:solidFill>
                  <a:latin typeface="Calibri" charset="0"/>
                  <a:sym typeface="Calibri" charset="0"/>
                </a:rPr>
                <a:t>Disk</a:t>
              </a:r>
            </a:p>
          </p:txBody>
        </p:sp>
      </p:grpSp>
      <p:sp>
        <p:nvSpPr>
          <p:cNvPr id="18445" name="Line 36"/>
          <p:cNvSpPr>
            <a:spLocks noChangeShapeType="1"/>
          </p:cNvSpPr>
          <p:nvPr/>
        </p:nvSpPr>
        <p:spPr bwMode="auto">
          <a:xfrm rot="10800000">
            <a:off x="5894714" y="5046391"/>
            <a:ext cx="669727" cy="2232"/>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446" name="Line 37"/>
          <p:cNvSpPr>
            <a:spLocks noChangeShapeType="1"/>
          </p:cNvSpPr>
          <p:nvPr/>
        </p:nvSpPr>
        <p:spPr bwMode="auto">
          <a:xfrm flipH="1">
            <a:off x="5904756" y="3826371"/>
            <a:ext cx="697632" cy="7814"/>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8447" name="Group 40"/>
          <p:cNvGrpSpPr>
            <a:grpSpLocks/>
          </p:cNvGrpSpPr>
          <p:nvPr/>
        </p:nvGrpSpPr>
        <p:grpSpPr bwMode="auto">
          <a:xfrm>
            <a:off x="2621980" y="3546207"/>
            <a:ext cx="1058168" cy="505643"/>
            <a:chOff x="0" y="0"/>
            <a:chExt cx="947" cy="452"/>
          </a:xfrm>
        </p:grpSpPr>
        <p:pic>
          <p:nvPicPr>
            <p:cNvPr id="18494" name="Picture 3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4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95" name="Rectangle 39"/>
            <p:cNvSpPr>
              <a:spLocks/>
            </p:cNvSpPr>
            <p:nvPr/>
          </p:nvSpPr>
          <p:spPr bwMode="auto">
            <a:xfrm>
              <a:off x="3" y="3"/>
              <a:ext cx="94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2572" bIns="0"/>
            <a:lstStyle/>
            <a:p>
              <a:pPr marL="1117" algn="ctr"/>
              <a:r>
                <a:rPr lang="en-US" sz="1400" dirty="0">
                  <a:solidFill>
                    <a:srgbClr val="FFFFFF"/>
                  </a:solidFill>
                  <a:latin typeface="Calibri" charset="0"/>
                  <a:sym typeface="Calibri" charset="0"/>
                </a:rPr>
                <a:t>Replication Queue</a:t>
              </a:r>
            </a:p>
          </p:txBody>
        </p:sp>
      </p:grpSp>
      <p:sp>
        <p:nvSpPr>
          <p:cNvPr id="18448" name="Line 41"/>
          <p:cNvSpPr>
            <a:spLocks noChangeShapeType="1"/>
          </p:cNvSpPr>
          <p:nvPr/>
        </p:nvSpPr>
        <p:spPr bwMode="auto">
          <a:xfrm rot="10800000">
            <a:off x="1214442" y="3830840"/>
            <a:ext cx="1466701" cy="12279"/>
          </a:xfrm>
          <a:prstGeom prst="line">
            <a:avLst/>
          </a:prstGeom>
          <a:noFill/>
          <a:ln w="28575">
            <a:solidFill>
              <a:srgbClr val="FF0000"/>
            </a:solidFill>
            <a:round/>
            <a:headEnd type="oval" w="med" len="me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49" name="Line 42"/>
          <p:cNvSpPr>
            <a:spLocks noChangeShapeType="1"/>
          </p:cNvSpPr>
          <p:nvPr/>
        </p:nvSpPr>
        <p:spPr bwMode="auto">
          <a:xfrm rot="10800000">
            <a:off x="3617644" y="3829720"/>
            <a:ext cx="485551" cy="1116"/>
          </a:xfrm>
          <a:prstGeom prst="line">
            <a:avLst/>
          </a:prstGeom>
          <a:noFill/>
          <a:ln w="28575">
            <a:solidFill>
              <a:srgbClr val="FF0000"/>
            </a:solidFill>
            <a:round/>
            <a:headEnd type="oval" w="med" len="me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50" name="Rectangle 43"/>
          <p:cNvSpPr>
            <a:spLocks/>
          </p:cNvSpPr>
          <p:nvPr/>
        </p:nvSpPr>
        <p:spPr bwMode="auto">
          <a:xfrm>
            <a:off x="2845226" y="1673201"/>
            <a:ext cx="1047785" cy="2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1808" bIns="0">
            <a:spAutoFit/>
          </a:bodyPr>
          <a:lstStyle/>
          <a:p>
            <a:pPr marL="1117"/>
            <a:r>
              <a:rPr lang="en-US">
                <a:latin typeface="Calibri" charset="0"/>
                <a:sym typeface="Calibri" charset="0"/>
              </a:rPr>
              <a:t>App Server</a:t>
            </a:r>
          </a:p>
        </p:txBody>
      </p:sp>
      <p:sp>
        <p:nvSpPr>
          <p:cNvPr id="18451" name="Rectangle 44"/>
          <p:cNvSpPr>
            <a:spLocks/>
          </p:cNvSpPr>
          <p:nvPr/>
        </p:nvSpPr>
        <p:spPr bwMode="auto">
          <a:xfrm>
            <a:off x="2377530" y="2705695"/>
            <a:ext cx="2373064"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09" tIns="35709" rIns="80679" bIns="35709">
            <a:spAutoFit/>
          </a:bodyPr>
          <a:lstStyle/>
          <a:p>
            <a:pPr marL="8929"/>
            <a:r>
              <a:rPr lang="en-US">
                <a:latin typeface="Calibri" charset="0"/>
                <a:sym typeface="Calibri" charset="0"/>
              </a:rPr>
              <a:t>Couchbase Server Node</a:t>
            </a:r>
          </a:p>
        </p:txBody>
      </p:sp>
      <p:grpSp>
        <p:nvGrpSpPr>
          <p:cNvPr id="21553" name="Group 49"/>
          <p:cNvGrpSpPr>
            <a:grpSpLocks/>
          </p:cNvGrpSpPr>
          <p:nvPr/>
        </p:nvGrpSpPr>
        <p:grpSpPr bwMode="auto">
          <a:xfrm>
            <a:off x="4774034" y="3652243"/>
            <a:ext cx="449833" cy="325934"/>
            <a:chOff x="0" y="0"/>
            <a:chExt cx="402" cy="292"/>
          </a:xfrm>
        </p:grpSpPr>
        <p:grpSp>
          <p:nvGrpSpPr>
            <p:cNvPr id="18490" name="Group 47"/>
            <p:cNvGrpSpPr>
              <a:grpSpLocks/>
            </p:cNvGrpSpPr>
            <p:nvPr/>
          </p:nvGrpSpPr>
          <p:grpSpPr bwMode="auto">
            <a:xfrm rot="-5400000">
              <a:off x="55" y="-53"/>
              <a:ext cx="293" cy="399"/>
              <a:chOff x="0" y="0"/>
              <a:chExt cx="292" cy="400"/>
            </a:xfrm>
          </p:grpSpPr>
          <p:sp>
            <p:nvSpPr>
              <p:cNvPr id="18492" name="Freeform 45"/>
              <p:cNvSpPr>
                <a:spLocks/>
              </p:cNvSpPr>
              <p:nvPr/>
            </p:nvSpPr>
            <p:spPr bwMode="auto">
              <a:xfrm>
                <a:off x="17" y="10"/>
                <a:ext cx="271" cy="3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93" name="AutoShape 46"/>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9BBB59"/>
                </a:solidFill>
                <a:prstDash val="solid"/>
                <a:round/>
                <a:headEnd type="none" w="med" len="med"/>
                <a:tailEnd type="none" w="med" len="med"/>
              </a:ln>
            </p:spPr>
            <p:txBody>
              <a:bodyPr lIns="0" tIns="0" rIns="0" bIns="0"/>
              <a:lstStyle/>
              <a:p>
                <a:endParaRPr lang="en-US"/>
              </a:p>
            </p:txBody>
          </p:sp>
        </p:grpSp>
        <p:sp>
          <p:nvSpPr>
            <p:cNvPr id="18491" name="Rectangle 48"/>
            <p:cNvSpPr>
              <a:spLocks/>
            </p:cNvSpPr>
            <p:nvPr/>
          </p:nvSpPr>
          <p:spPr bwMode="auto">
            <a:xfrm>
              <a:off x="0" y="36"/>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100">
                  <a:solidFill>
                    <a:srgbClr val="6B9B20"/>
                  </a:solidFill>
                  <a:latin typeface="Calibri Bold" charset="0"/>
                  <a:sym typeface="Calibri Bold" charset="0"/>
                </a:rPr>
                <a:t>Doc 1</a:t>
              </a:r>
            </a:p>
          </p:txBody>
        </p:sp>
      </p:grpSp>
      <p:grpSp>
        <p:nvGrpSpPr>
          <p:cNvPr id="21558" name="Group 54"/>
          <p:cNvGrpSpPr>
            <a:grpSpLocks/>
          </p:cNvGrpSpPr>
          <p:nvPr/>
        </p:nvGrpSpPr>
        <p:grpSpPr bwMode="auto">
          <a:xfrm>
            <a:off x="4769570" y="3648894"/>
            <a:ext cx="447600" cy="327049"/>
            <a:chOff x="0" y="0"/>
            <a:chExt cx="400" cy="292"/>
          </a:xfrm>
        </p:grpSpPr>
        <p:grpSp>
          <p:nvGrpSpPr>
            <p:cNvPr id="18486" name="Group 52"/>
            <p:cNvGrpSpPr>
              <a:grpSpLocks/>
            </p:cNvGrpSpPr>
            <p:nvPr/>
          </p:nvGrpSpPr>
          <p:grpSpPr bwMode="auto">
            <a:xfrm rot="-5400000">
              <a:off x="54" y="-53"/>
              <a:ext cx="293" cy="399"/>
              <a:chOff x="0" y="0"/>
              <a:chExt cx="292" cy="400"/>
            </a:xfrm>
          </p:grpSpPr>
          <p:sp>
            <p:nvSpPr>
              <p:cNvPr id="18488" name="Freeform 50"/>
              <p:cNvSpPr>
                <a:spLocks/>
              </p:cNvSpPr>
              <p:nvPr/>
            </p:nvSpPr>
            <p:spPr bwMode="auto">
              <a:xfrm>
                <a:off x="17" y="11"/>
                <a:ext cx="271" cy="3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89" name="AutoShape 51"/>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9BBB59"/>
                </a:solidFill>
                <a:prstDash val="solid"/>
                <a:round/>
                <a:headEnd type="none" w="med" len="med"/>
                <a:tailEnd type="none" w="med" len="med"/>
              </a:ln>
            </p:spPr>
            <p:txBody>
              <a:bodyPr lIns="0" tIns="0" rIns="0" bIns="0"/>
              <a:lstStyle/>
              <a:p>
                <a:endParaRPr lang="en-US"/>
              </a:p>
            </p:txBody>
          </p:sp>
        </p:grpSp>
        <p:sp>
          <p:nvSpPr>
            <p:cNvPr id="18487" name="Rectangle 53"/>
            <p:cNvSpPr>
              <a:spLocks/>
            </p:cNvSpPr>
            <p:nvPr/>
          </p:nvSpPr>
          <p:spPr bwMode="auto">
            <a:xfrm>
              <a:off x="0" y="56"/>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100" dirty="0">
                  <a:solidFill>
                    <a:srgbClr val="6B9B20"/>
                  </a:solidFill>
                  <a:latin typeface="Calibri Bold" charset="0"/>
                  <a:sym typeface="Calibri Bold" charset="0"/>
                </a:rPr>
                <a:t>Doc 1</a:t>
              </a:r>
            </a:p>
          </p:txBody>
        </p:sp>
      </p:grpSp>
      <p:grpSp>
        <p:nvGrpSpPr>
          <p:cNvPr id="18454" name="Group 59"/>
          <p:cNvGrpSpPr>
            <a:grpSpLocks/>
          </p:cNvGrpSpPr>
          <p:nvPr/>
        </p:nvGrpSpPr>
        <p:grpSpPr bwMode="auto">
          <a:xfrm>
            <a:off x="4780732" y="1634133"/>
            <a:ext cx="447600" cy="327050"/>
            <a:chOff x="0" y="0"/>
            <a:chExt cx="400" cy="292"/>
          </a:xfrm>
        </p:grpSpPr>
        <p:grpSp>
          <p:nvGrpSpPr>
            <p:cNvPr id="18482" name="Group 57"/>
            <p:cNvGrpSpPr>
              <a:grpSpLocks/>
            </p:cNvGrpSpPr>
            <p:nvPr/>
          </p:nvGrpSpPr>
          <p:grpSpPr bwMode="auto">
            <a:xfrm rot="-5400000">
              <a:off x="53" y="-53"/>
              <a:ext cx="293" cy="399"/>
              <a:chOff x="0" y="0"/>
              <a:chExt cx="292" cy="400"/>
            </a:xfrm>
          </p:grpSpPr>
          <p:sp>
            <p:nvSpPr>
              <p:cNvPr id="18484" name="Freeform 55"/>
              <p:cNvSpPr>
                <a:spLocks/>
              </p:cNvSpPr>
              <p:nvPr/>
            </p:nvSpPr>
            <p:spPr bwMode="auto">
              <a:xfrm>
                <a:off x="13" y="11"/>
                <a:ext cx="272" cy="3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85" name="AutoShape 56"/>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6B9B20"/>
                </a:solidFill>
                <a:prstDash val="solid"/>
                <a:round/>
                <a:headEnd type="none" w="med" len="med"/>
                <a:tailEnd type="none" w="med" len="med"/>
              </a:ln>
            </p:spPr>
            <p:txBody>
              <a:bodyPr lIns="0" tIns="0" rIns="0" bIns="0"/>
              <a:lstStyle/>
              <a:p>
                <a:endParaRPr lang="en-US"/>
              </a:p>
            </p:txBody>
          </p:sp>
        </p:grpSp>
        <p:sp>
          <p:nvSpPr>
            <p:cNvPr id="18483" name="Rectangle 58"/>
            <p:cNvSpPr>
              <a:spLocks/>
            </p:cNvSpPr>
            <p:nvPr/>
          </p:nvSpPr>
          <p:spPr bwMode="auto">
            <a:xfrm>
              <a:off x="0" y="55"/>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100" dirty="0">
                  <a:solidFill>
                    <a:srgbClr val="6B9B20"/>
                  </a:solidFill>
                  <a:latin typeface="Calibri Bold" charset="0"/>
                  <a:sym typeface="Calibri Bold" charset="0"/>
                </a:rPr>
                <a:t>Doc 1</a:t>
              </a:r>
            </a:p>
          </p:txBody>
        </p:sp>
      </p:grpSp>
      <p:sp>
        <p:nvSpPr>
          <p:cNvPr id="18455" name="Rectangle 60"/>
          <p:cNvSpPr>
            <a:spLocks/>
          </p:cNvSpPr>
          <p:nvPr/>
        </p:nvSpPr>
        <p:spPr bwMode="auto">
          <a:xfrm>
            <a:off x="1310431" y="3571875"/>
            <a:ext cx="1080540" cy="27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09" tIns="35709" rIns="80679" bIns="35709">
            <a:spAutoFit/>
          </a:bodyPr>
          <a:lstStyle/>
          <a:p>
            <a:pPr marL="8929"/>
            <a:r>
              <a:rPr lang="en-US" sz="1300">
                <a:latin typeface="Calibri" charset="0"/>
                <a:sym typeface="Calibri" charset="0"/>
              </a:rPr>
              <a:t>To other node</a:t>
            </a:r>
          </a:p>
        </p:txBody>
      </p:sp>
      <p:grpSp>
        <p:nvGrpSpPr>
          <p:cNvPr id="18456" name="Group 63"/>
          <p:cNvGrpSpPr>
            <a:grpSpLocks/>
          </p:cNvGrpSpPr>
          <p:nvPr/>
        </p:nvGrpSpPr>
        <p:grpSpPr bwMode="auto">
          <a:xfrm>
            <a:off x="3854277" y="5858996"/>
            <a:ext cx="1307083" cy="291331"/>
            <a:chOff x="0" y="0"/>
            <a:chExt cx="1170" cy="261"/>
          </a:xfrm>
        </p:grpSpPr>
        <p:pic>
          <p:nvPicPr>
            <p:cNvPr id="18480" name="Picture 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6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1" name="Rectangle 62"/>
            <p:cNvSpPr>
              <a:spLocks/>
            </p:cNvSpPr>
            <p:nvPr/>
          </p:nvSpPr>
          <p:spPr bwMode="auto">
            <a:xfrm>
              <a:off x="2" y="17"/>
              <a:ext cx="11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2572" bIns="0"/>
            <a:lstStyle/>
            <a:p>
              <a:pPr marL="1117" algn="ctr"/>
              <a:r>
                <a:rPr lang="en-US" sz="1400" dirty="0">
                  <a:solidFill>
                    <a:srgbClr val="FFFFFF"/>
                  </a:solidFill>
                  <a:latin typeface="Calibri" charset="0"/>
                  <a:sym typeface="Calibri" charset="0"/>
                </a:rPr>
                <a:t>View Engine </a:t>
              </a:r>
            </a:p>
          </p:txBody>
        </p:sp>
      </p:grpSp>
      <p:grpSp>
        <p:nvGrpSpPr>
          <p:cNvPr id="21572" name="Group 68"/>
          <p:cNvGrpSpPr>
            <a:grpSpLocks/>
          </p:cNvGrpSpPr>
          <p:nvPr/>
        </p:nvGrpSpPr>
        <p:grpSpPr bwMode="auto">
          <a:xfrm>
            <a:off x="4791894" y="4891236"/>
            <a:ext cx="447600" cy="327050"/>
            <a:chOff x="0" y="0"/>
            <a:chExt cx="400" cy="292"/>
          </a:xfrm>
        </p:grpSpPr>
        <p:grpSp>
          <p:nvGrpSpPr>
            <p:cNvPr id="18476" name="Group 66"/>
            <p:cNvGrpSpPr>
              <a:grpSpLocks/>
            </p:cNvGrpSpPr>
            <p:nvPr/>
          </p:nvGrpSpPr>
          <p:grpSpPr bwMode="auto">
            <a:xfrm rot="-5400000">
              <a:off x="54" y="-53"/>
              <a:ext cx="293" cy="399"/>
              <a:chOff x="0" y="0"/>
              <a:chExt cx="292" cy="400"/>
            </a:xfrm>
          </p:grpSpPr>
          <p:sp>
            <p:nvSpPr>
              <p:cNvPr id="18478" name="Freeform 64"/>
              <p:cNvSpPr>
                <a:spLocks/>
              </p:cNvSpPr>
              <p:nvPr/>
            </p:nvSpPr>
            <p:spPr bwMode="auto">
              <a:xfrm>
                <a:off x="17" y="11"/>
                <a:ext cx="271" cy="3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79" name="AutoShape 65"/>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9BBB59"/>
                </a:solidFill>
                <a:prstDash val="solid"/>
                <a:round/>
                <a:headEnd type="none" w="med" len="med"/>
                <a:tailEnd type="none" w="med" len="med"/>
              </a:ln>
            </p:spPr>
            <p:txBody>
              <a:bodyPr lIns="0" tIns="0" rIns="0" bIns="0"/>
              <a:lstStyle/>
              <a:p>
                <a:endParaRPr lang="en-US"/>
              </a:p>
            </p:txBody>
          </p:sp>
        </p:grpSp>
        <p:sp>
          <p:nvSpPr>
            <p:cNvPr id="18477" name="Rectangle 67"/>
            <p:cNvSpPr>
              <a:spLocks/>
            </p:cNvSpPr>
            <p:nvPr/>
          </p:nvSpPr>
          <p:spPr bwMode="auto">
            <a:xfrm>
              <a:off x="0" y="47"/>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100" dirty="0">
                  <a:solidFill>
                    <a:srgbClr val="6B9B20"/>
                  </a:solidFill>
                  <a:latin typeface="Calibri Bold" charset="0"/>
                  <a:sym typeface="Calibri Bold" charset="0"/>
                </a:rPr>
                <a:t>Doc 1</a:t>
              </a:r>
            </a:p>
          </p:txBody>
        </p:sp>
      </p:grpSp>
      <p:sp>
        <p:nvSpPr>
          <p:cNvPr id="18458" name="Freeform 69"/>
          <p:cNvSpPr>
            <a:spLocks/>
          </p:cNvSpPr>
          <p:nvPr/>
        </p:nvSpPr>
        <p:spPr bwMode="auto">
          <a:xfrm rot="10800000">
            <a:off x="3749353" y="5467205"/>
            <a:ext cx="107156" cy="553641"/>
          </a:xfrm>
          <a:custGeom>
            <a:avLst/>
            <a:gdLst>
              <a:gd name="T0" fmla="*/ 0 w 21600"/>
              <a:gd name="T1" fmla="*/ 0 h 21600"/>
              <a:gd name="T2" fmla="*/ 377667802 w 21600"/>
              <a:gd name="T3" fmla="*/ 0 h 21600"/>
              <a:gd name="T4" fmla="*/ 377667802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21600" y="0"/>
                </a:lnTo>
                <a:lnTo>
                  <a:pt x="21600" y="21600"/>
                </a:lnTo>
              </a:path>
            </a:pathLst>
          </a:custGeom>
          <a:noFill/>
          <a:ln w="28575" cap="flat">
            <a:solidFill>
              <a:srgbClr val="FF00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59" name="Group 83"/>
          <p:cNvGrpSpPr>
            <a:grpSpLocks/>
          </p:cNvGrpSpPr>
          <p:nvPr/>
        </p:nvGrpSpPr>
        <p:grpSpPr bwMode="auto">
          <a:xfrm>
            <a:off x="3440164" y="4982770"/>
            <a:ext cx="617265" cy="552525"/>
            <a:chOff x="0" y="0"/>
            <a:chExt cx="553" cy="495"/>
          </a:xfrm>
        </p:grpSpPr>
        <p:sp>
          <p:nvSpPr>
            <p:cNvPr id="21574" name="AutoShape 70"/>
            <p:cNvSpPr>
              <a:spLocks/>
            </p:cNvSpPr>
            <p:nvPr/>
          </p:nvSpPr>
          <p:spPr bwMode="auto">
            <a:xfrm>
              <a:off x="0" y="0"/>
              <a:ext cx="553" cy="495"/>
            </a:xfrm>
            <a:prstGeom prst="triangle">
              <a:avLst>
                <a:gd name="adj" fmla="val 50000"/>
              </a:avLst>
            </a:prstGeom>
            <a:solidFill>
              <a:srgbClr val="A6A6A6"/>
            </a:soli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defRPr/>
              </a:pPr>
              <a:endParaRPr lang="en-US"/>
            </a:p>
          </p:txBody>
        </p:sp>
        <p:grpSp>
          <p:nvGrpSpPr>
            <p:cNvPr id="18464" name="Group 82"/>
            <p:cNvGrpSpPr>
              <a:grpSpLocks/>
            </p:cNvGrpSpPr>
            <p:nvPr/>
          </p:nvGrpSpPr>
          <p:grpSpPr bwMode="auto">
            <a:xfrm>
              <a:off x="151" y="104"/>
              <a:ext cx="260" cy="225"/>
              <a:chOff x="0" y="0"/>
              <a:chExt cx="259" cy="225"/>
            </a:xfrm>
          </p:grpSpPr>
          <p:sp>
            <p:nvSpPr>
              <p:cNvPr id="21575" name="AutoShape 71"/>
              <p:cNvSpPr>
                <a:spLocks/>
              </p:cNvSpPr>
              <p:nvPr/>
            </p:nvSpPr>
            <p:spPr bwMode="auto">
              <a:xfrm>
                <a:off x="94" y="0"/>
                <a:ext cx="63"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6" name="AutoShape 72"/>
              <p:cNvSpPr>
                <a:spLocks/>
              </p:cNvSpPr>
              <p:nvPr/>
            </p:nvSpPr>
            <p:spPr bwMode="auto">
              <a:xfrm>
                <a:off x="23" y="80"/>
                <a:ext cx="59" cy="57"/>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7" name="AutoShape 73"/>
              <p:cNvSpPr>
                <a:spLocks/>
              </p:cNvSpPr>
              <p:nvPr/>
            </p:nvSpPr>
            <p:spPr bwMode="auto">
              <a:xfrm>
                <a:off x="153" y="80"/>
                <a:ext cx="59" cy="57"/>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8" name="AutoShape 74"/>
              <p:cNvSpPr>
                <a:spLocks/>
              </p:cNvSpPr>
              <p:nvPr/>
            </p:nvSpPr>
            <p:spPr bwMode="auto">
              <a:xfrm>
                <a:off x="106" y="169"/>
                <a:ext cx="62"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9" name="AutoShape 75"/>
              <p:cNvSpPr>
                <a:spLocks/>
              </p:cNvSpPr>
              <p:nvPr/>
            </p:nvSpPr>
            <p:spPr bwMode="auto">
              <a:xfrm>
                <a:off x="200" y="169"/>
                <a:ext cx="59"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80" name="AutoShape 76"/>
              <p:cNvSpPr>
                <a:spLocks/>
              </p:cNvSpPr>
              <p:nvPr/>
            </p:nvSpPr>
            <p:spPr bwMode="auto">
              <a:xfrm>
                <a:off x="0" y="169"/>
                <a:ext cx="59"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18471" name="Line 77"/>
              <p:cNvSpPr>
                <a:spLocks noChangeShapeType="1"/>
              </p:cNvSpPr>
              <p:nvPr/>
            </p:nvSpPr>
            <p:spPr bwMode="auto">
              <a:xfrm flipH="1">
                <a:off x="52" y="55"/>
                <a:ext cx="71" cy="27"/>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2" name="Line 78"/>
              <p:cNvSpPr>
                <a:spLocks noChangeShapeType="1"/>
              </p:cNvSpPr>
              <p:nvPr/>
            </p:nvSpPr>
            <p:spPr bwMode="auto">
              <a:xfrm>
                <a:off x="123" y="55"/>
                <a:ext cx="59" cy="27"/>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3" name="Line 79"/>
              <p:cNvSpPr>
                <a:spLocks noChangeShapeType="1"/>
              </p:cNvSpPr>
              <p:nvPr/>
            </p:nvSpPr>
            <p:spPr bwMode="auto">
              <a:xfrm flipH="1">
                <a:off x="30" y="140"/>
                <a:ext cx="22" cy="29"/>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4" name="Line 80"/>
              <p:cNvSpPr>
                <a:spLocks noChangeShapeType="1"/>
              </p:cNvSpPr>
              <p:nvPr/>
            </p:nvSpPr>
            <p:spPr bwMode="auto">
              <a:xfrm flipH="1">
                <a:off x="135" y="140"/>
                <a:ext cx="47" cy="29"/>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5" name="Line 81"/>
              <p:cNvSpPr>
                <a:spLocks noChangeShapeType="1"/>
              </p:cNvSpPr>
              <p:nvPr/>
            </p:nvSpPr>
            <p:spPr bwMode="auto">
              <a:xfrm>
                <a:off x="182" y="140"/>
                <a:ext cx="49" cy="29"/>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sp>
        <p:nvSpPr>
          <p:cNvPr id="21588" name="AutoShape 84"/>
          <p:cNvSpPr>
            <a:spLocks/>
          </p:cNvSpPr>
          <p:nvPr/>
        </p:nvSpPr>
        <p:spPr bwMode="auto">
          <a:xfrm>
            <a:off x="6125766" y="2946797"/>
            <a:ext cx="2625328" cy="696516"/>
          </a:xfrm>
          <a:custGeom>
            <a:avLst/>
            <a:gdLst>
              <a:gd name="T0" fmla="*/ 0 w 19545"/>
              <a:gd name="T1" fmla="*/ 0 h 21600"/>
              <a:gd name="T2" fmla="*/ 19545 w 19545"/>
              <a:gd name="T3" fmla="*/ 21600 h 21600"/>
            </a:gdLst>
            <a:ahLst/>
            <a:cxnLst/>
            <a:rect l="T0" t="T1" r="T2" b="T3"/>
            <a:pathLst>
              <a:path w="19545" h="21600">
                <a:moveTo>
                  <a:pt x="1329" y="0"/>
                </a:moveTo>
                <a:cubicBezTo>
                  <a:pt x="595" y="0"/>
                  <a:pt x="0" y="2480"/>
                  <a:pt x="0" y="5538"/>
                </a:cubicBezTo>
                <a:lnTo>
                  <a:pt x="0" y="11674"/>
                </a:lnTo>
                <a:lnTo>
                  <a:pt x="-2055" y="14443"/>
                </a:lnTo>
                <a:lnTo>
                  <a:pt x="33" y="17256"/>
                </a:lnTo>
                <a:cubicBezTo>
                  <a:pt x="164" y="19739"/>
                  <a:pt x="694" y="21600"/>
                  <a:pt x="1329" y="21600"/>
                </a:cubicBezTo>
                <a:lnTo>
                  <a:pt x="18215" y="21600"/>
                </a:lnTo>
                <a:cubicBezTo>
                  <a:pt x="18950" y="21600"/>
                  <a:pt x="19545" y="19120"/>
                  <a:pt x="19545" y="16062"/>
                </a:cubicBezTo>
                <a:lnTo>
                  <a:pt x="19545" y="5538"/>
                </a:lnTo>
                <a:cubicBezTo>
                  <a:pt x="19545" y="2480"/>
                  <a:pt x="18950" y="0"/>
                  <a:pt x="18215" y="0"/>
                </a:cubicBezTo>
                <a:lnTo>
                  <a:pt x="1329" y="0"/>
                </a:lnTo>
                <a:close/>
                <a:moveTo>
                  <a:pt x="1329" y="0"/>
                </a:moveTo>
              </a:path>
            </a:pathLst>
          </a:custGeom>
          <a:solidFill>
            <a:srgbClr val="FFF861"/>
          </a:solidFill>
          <a:ln w="25400">
            <a:solidFill>
              <a:srgbClr val="666666"/>
            </a:solidFill>
            <a:round/>
            <a:headEnd/>
            <a:tailEnd/>
          </a:ln>
        </p:spPr>
        <p:txBody>
          <a:bodyPr lIns="35709" tIns="35709" rIns="64277" bIns="35709" anchor="ctr"/>
          <a:lstStyle/>
          <a:p>
            <a:pPr algn="ctr"/>
            <a:r>
              <a:rPr lang="en-US" dirty="0"/>
              <a:t>Doc Updated in RAM Cache First</a:t>
            </a:r>
          </a:p>
        </p:txBody>
      </p:sp>
      <p:sp>
        <p:nvSpPr>
          <p:cNvPr id="21589" name="AutoShape 85"/>
          <p:cNvSpPr>
            <a:spLocks/>
          </p:cNvSpPr>
          <p:nvPr/>
        </p:nvSpPr>
        <p:spPr bwMode="auto">
          <a:xfrm>
            <a:off x="5518547" y="5536406"/>
            <a:ext cx="2625328" cy="696516"/>
          </a:xfrm>
          <a:custGeom>
            <a:avLst/>
            <a:gdLst>
              <a:gd name="T0" fmla="*/ 0 w 19242"/>
              <a:gd name="T1" fmla="*/ 0 h 21600"/>
              <a:gd name="T2" fmla="*/ 19242 w 19242"/>
              <a:gd name="T3" fmla="*/ 21600 h 21600"/>
            </a:gdLst>
            <a:ahLst/>
            <a:cxnLst/>
            <a:rect l="T0" t="T1" r="T2" b="T3"/>
            <a:pathLst>
              <a:path w="19242" h="21600">
                <a:moveTo>
                  <a:pt x="1309" y="0"/>
                </a:moveTo>
                <a:cubicBezTo>
                  <a:pt x="586" y="0"/>
                  <a:pt x="0" y="2480"/>
                  <a:pt x="0" y="5538"/>
                </a:cubicBezTo>
                <a:lnTo>
                  <a:pt x="0" y="11094"/>
                </a:lnTo>
                <a:lnTo>
                  <a:pt x="-2358" y="13863"/>
                </a:lnTo>
                <a:lnTo>
                  <a:pt x="15" y="16641"/>
                </a:lnTo>
                <a:cubicBezTo>
                  <a:pt x="84" y="19424"/>
                  <a:pt x="633" y="21600"/>
                  <a:pt x="1309" y="21600"/>
                </a:cubicBezTo>
                <a:lnTo>
                  <a:pt x="17933" y="21600"/>
                </a:lnTo>
                <a:cubicBezTo>
                  <a:pt x="18656" y="21600"/>
                  <a:pt x="19242" y="19120"/>
                  <a:pt x="19242" y="16062"/>
                </a:cubicBezTo>
                <a:lnTo>
                  <a:pt x="19242" y="5538"/>
                </a:lnTo>
                <a:cubicBezTo>
                  <a:pt x="19242" y="2480"/>
                  <a:pt x="18656" y="0"/>
                  <a:pt x="17933" y="0"/>
                </a:cubicBezTo>
                <a:lnTo>
                  <a:pt x="1309" y="0"/>
                </a:lnTo>
                <a:close/>
                <a:moveTo>
                  <a:pt x="1309" y="0"/>
                </a:moveTo>
              </a:path>
            </a:pathLst>
          </a:custGeom>
          <a:solidFill>
            <a:srgbClr val="FFF861"/>
          </a:solidFill>
          <a:ln w="25400">
            <a:solidFill>
              <a:srgbClr val="666666"/>
            </a:solidFill>
            <a:round/>
            <a:headEnd/>
            <a:tailEnd/>
          </a:ln>
        </p:spPr>
        <p:txBody>
          <a:bodyPr lIns="35709" tIns="35709" rIns="64277" bIns="35709" anchor="ctr"/>
          <a:lstStyle/>
          <a:p>
            <a:pPr algn="ctr"/>
            <a:r>
              <a:rPr lang="en-US" dirty="0"/>
              <a:t>Indexer Updates Indexes After On Disk, in Batches</a:t>
            </a:r>
          </a:p>
        </p:txBody>
      </p:sp>
      <p:sp>
        <p:nvSpPr>
          <p:cNvPr id="21590" name="AutoShape 86"/>
          <p:cNvSpPr>
            <a:spLocks/>
          </p:cNvSpPr>
          <p:nvPr/>
        </p:nvSpPr>
        <p:spPr bwMode="auto">
          <a:xfrm>
            <a:off x="642938" y="5536406"/>
            <a:ext cx="2625328" cy="696516"/>
          </a:xfrm>
          <a:custGeom>
            <a:avLst/>
            <a:gdLst>
              <a:gd name="T0" fmla="*/ 0 w 18956"/>
              <a:gd name="T1" fmla="*/ 0 h 21600"/>
              <a:gd name="T2" fmla="*/ 18956 w 18956"/>
              <a:gd name="T3" fmla="*/ 21600 h 21600"/>
            </a:gdLst>
            <a:ahLst/>
            <a:cxnLst/>
            <a:rect l="T0" t="T1" r="T2" b="T3"/>
            <a:pathLst>
              <a:path w="18956" h="21600">
                <a:moveTo>
                  <a:pt x="1290" y="0"/>
                </a:moveTo>
                <a:cubicBezTo>
                  <a:pt x="577" y="0"/>
                  <a:pt x="0" y="2480"/>
                  <a:pt x="0" y="5538"/>
                </a:cubicBezTo>
                <a:lnTo>
                  <a:pt x="0" y="16062"/>
                </a:lnTo>
                <a:cubicBezTo>
                  <a:pt x="0" y="19120"/>
                  <a:pt x="577" y="21600"/>
                  <a:pt x="1290" y="21600"/>
                </a:cubicBezTo>
                <a:lnTo>
                  <a:pt x="17667" y="21600"/>
                </a:lnTo>
                <a:cubicBezTo>
                  <a:pt x="18379" y="21600"/>
                  <a:pt x="18956" y="19120"/>
                  <a:pt x="18956" y="16062"/>
                </a:cubicBezTo>
                <a:lnTo>
                  <a:pt x="18956" y="15845"/>
                </a:lnTo>
                <a:lnTo>
                  <a:pt x="21600" y="13085"/>
                </a:lnTo>
                <a:lnTo>
                  <a:pt x="18956" y="10315"/>
                </a:lnTo>
                <a:lnTo>
                  <a:pt x="18956" y="5538"/>
                </a:lnTo>
                <a:cubicBezTo>
                  <a:pt x="18956" y="2480"/>
                  <a:pt x="18379" y="0"/>
                  <a:pt x="17667" y="0"/>
                </a:cubicBezTo>
                <a:lnTo>
                  <a:pt x="1290" y="0"/>
                </a:lnTo>
                <a:close/>
                <a:moveTo>
                  <a:pt x="1290" y="0"/>
                </a:moveTo>
              </a:path>
            </a:pathLst>
          </a:custGeom>
          <a:solidFill>
            <a:srgbClr val="FFF861"/>
          </a:solidFill>
          <a:ln w="25400">
            <a:solidFill>
              <a:srgbClr val="666666"/>
            </a:solidFill>
            <a:round/>
            <a:headEnd/>
            <a:tailEnd/>
          </a:ln>
        </p:spPr>
        <p:txBody>
          <a:bodyPr lIns="35709" tIns="35709" rIns="64277" bIns="35709" anchor="ctr"/>
          <a:lstStyle/>
          <a:p>
            <a:pPr algn="ctr"/>
            <a:r>
              <a:rPr lang="en-US" sz="1600" u="sng" dirty="0"/>
              <a:t>All</a:t>
            </a:r>
            <a:r>
              <a:rPr lang="en-US" sz="1600" dirty="0"/>
              <a:t> Documents &amp; Updates Pass Through View Engine</a:t>
            </a:r>
          </a:p>
        </p:txBody>
      </p:sp>
    </p:spTree>
    <p:extLst>
      <p:ext uri="{BB962C8B-B14F-4D97-AF65-F5344CB8AC3E}">
        <p14:creationId xmlns:p14="http://schemas.microsoft.com/office/powerpoint/2010/main" val="1677768261"/>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
                                  </p:stCondLst>
                                  <p:childTnLst>
                                    <p:set>
                                      <p:cBhvr>
                                        <p:cTn id="6" dur="1" fill="hold">
                                          <p:stCondLst>
                                            <p:cond delay="499"/>
                                          </p:stCondLst>
                                        </p:cTn>
                                        <p:tgtEl>
                                          <p:spTgt spid="21553"/>
                                        </p:tgtEl>
                                        <p:attrNameLst>
                                          <p:attrName>style.visibility</p:attrName>
                                        </p:attrNameLst>
                                      </p:cBhvr>
                                      <p:to>
                                        <p:strVal val="visible"/>
                                      </p:to>
                                    </p:set>
                                  </p:childTnLst>
                                </p:cTn>
                              </p:par>
                            </p:childTnLst>
                          </p:cTn>
                        </p:par>
                        <p:par>
                          <p:cTn id="7" fill="hold" nodeType="afterGroup">
                            <p:stCondLst>
                              <p:cond delay="501"/>
                            </p:stCondLst>
                            <p:childTnLst>
                              <p:par>
                                <p:cTn id="8" presetID="1" presetClass="entr" presetSubtype="0" fill="hold" nodeType="afterEffect">
                                  <p:stCondLst>
                                    <p:cond delay="1"/>
                                  </p:stCondLst>
                                  <p:childTnLst>
                                    <p:set>
                                      <p:cBhvr>
                                        <p:cTn id="9" dur="1" fill="hold">
                                          <p:stCondLst>
                                            <p:cond delay="499"/>
                                          </p:stCondLst>
                                        </p:cTn>
                                        <p:tgtEl>
                                          <p:spTgt spid="21558"/>
                                        </p:tgtEl>
                                        <p:attrNameLst>
                                          <p:attrName>style.visibility</p:attrName>
                                        </p:attrNameLst>
                                      </p:cBhvr>
                                      <p:to>
                                        <p:strVal val="visible"/>
                                      </p:to>
                                    </p:set>
                                  </p:childTnLst>
                                </p:cTn>
                              </p:par>
                            </p:childTnLst>
                          </p:cTn>
                        </p:par>
                        <p:par>
                          <p:cTn id="10" fill="hold" nodeType="afterGroup">
                            <p:stCondLst>
                              <p:cond delay="1002"/>
                            </p:stCondLst>
                            <p:childTnLst>
                              <p:par>
                                <p:cTn id="11" presetID="1" presetClass="entr" presetSubtype="0" fill="hold" nodeType="afterEffect">
                                  <p:stCondLst>
                                    <p:cond delay="2000"/>
                                  </p:stCondLst>
                                  <p:childTnLst>
                                    <p:set>
                                      <p:cBhvr>
                                        <p:cTn id="12" dur="1" fill="hold">
                                          <p:stCondLst>
                                            <p:cond delay="499"/>
                                          </p:stCondLst>
                                        </p:cTn>
                                        <p:tgtEl>
                                          <p:spTgt spid="21572"/>
                                        </p:tgtEl>
                                        <p:attrNameLst>
                                          <p:attrName>style.visibility</p:attrName>
                                        </p:attrNameLst>
                                      </p:cBhvr>
                                      <p:to>
                                        <p:strVal val="visible"/>
                                      </p:to>
                                    </p:set>
                                  </p:childTnLst>
                                </p:cTn>
                              </p:par>
                            </p:childTnLst>
                          </p:cTn>
                        </p:par>
                        <p:par>
                          <p:cTn id="13" fill="hold" nodeType="afterGroup">
                            <p:stCondLst>
                              <p:cond delay="3502"/>
                            </p:stCondLst>
                            <p:childTnLst>
                              <p:par>
                                <p:cTn id="14" presetID="1" presetClass="exit" presetSubtype="0" fill="hold" nodeType="afterEffect">
                                  <p:stCondLst>
                                    <p:cond delay="500"/>
                                  </p:stCondLst>
                                  <p:childTnLst>
                                    <p:set>
                                      <p:cBhvr>
                                        <p:cTn id="15" dur="1" fill="hold">
                                          <p:stCondLst>
                                            <p:cond delay="499"/>
                                          </p:stCondLst>
                                        </p:cTn>
                                        <p:tgtEl>
                                          <p:spTgt spid="21572"/>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21588"/>
                                        </p:tgtEl>
                                        <p:attrNameLst>
                                          <p:attrName>style.visibility</p:attrName>
                                        </p:attrNameLst>
                                      </p:cBhvr>
                                      <p:to>
                                        <p:strVal val="visible"/>
                                      </p:to>
                                    </p:set>
                                    <p:anim calcmode="lin" valueType="num">
                                      <p:cBhvr>
                                        <p:cTn id="20" dur="500" fill="hold"/>
                                        <p:tgtEl>
                                          <p:spTgt spid="21588"/>
                                        </p:tgtEl>
                                        <p:attrNameLst>
                                          <p:attrName>ppt_w</p:attrName>
                                        </p:attrNameLst>
                                      </p:cBhvr>
                                      <p:tavLst>
                                        <p:tav tm="0">
                                          <p:val>
                                            <p:fltVal val="0"/>
                                          </p:val>
                                        </p:tav>
                                        <p:tav tm="100000">
                                          <p:val>
                                            <p:strVal val="#ppt_w"/>
                                          </p:val>
                                        </p:tav>
                                      </p:tavLst>
                                    </p:anim>
                                    <p:anim calcmode="lin" valueType="num">
                                      <p:cBhvr>
                                        <p:cTn id="21" dur="500" fill="hold"/>
                                        <p:tgtEl>
                                          <p:spTgt spid="2158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xit" presetSubtype="16" fill="hold" grpId="1" nodeType="clickEffect">
                                  <p:stCondLst>
                                    <p:cond delay="0"/>
                                  </p:stCondLst>
                                  <p:childTnLst>
                                    <p:anim calcmode="lin" valueType="num">
                                      <p:cBhvr>
                                        <p:cTn id="25" dur="500"/>
                                        <p:tgtEl>
                                          <p:spTgt spid="21588"/>
                                        </p:tgtEl>
                                        <p:attrNameLst>
                                          <p:attrName>ppt_w</p:attrName>
                                        </p:attrNameLst>
                                      </p:cBhvr>
                                      <p:tavLst>
                                        <p:tav tm="0">
                                          <p:val>
                                            <p:strVal val="ppt_w"/>
                                          </p:val>
                                        </p:tav>
                                        <p:tav tm="100000">
                                          <p:val>
                                            <p:strVal val="4*ppt_w"/>
                                          </p:val>
                                        </p:tav>
                                      </p:tavLst>
                                    </p:anim>
                                    <p:anim calcmode="lin" valueType="num">
                                      <p:cBhvr>
                                        <p:cTn id="26" dur="500"/>
                                        <p:tgtEl>
                                          <p:spTgt spid="21588"/>
                                        </p:tgtEl>
                                        <p:attrNameLst>
                                          <p:attrName>ppt_h</p:attrName>
                                        </p:attrNameLst>
                                      </p:cBhvr>
                                      <p:tavLst>
                                        <p:tav tm="0">
                                          <p:val>
                                            <p:strVal val="ppt_h"/>
                                          </p:val>
                                        </p:tav>
                                        <p:tav tm="100000">
                                          <p:val>
                                            <p:strVal val="4*ppt_h"/>
                                          </p:val>
                                        </p:tav>
                                      </p:tavLst>
                                    </p:anim>
                                    <p:set>
                                      <p:cBhvr>
                                        <p:cTn id="27" dur="1" fill="hold">
                                          <p:stCondLst>
                                            <p:cond delay="499"/>
                                          </p:stCondLst>
                                        </p:cTn>
                                        <p:tgtEl>
                                          <p:spTgt spid="2158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21589"/>
                                        </p:tgtEl>
                                        <p:attrNameLst>
                                          <p:attrName>style.visibility</p:attrName>
                                        </p:attrNameLst>
                                      </p:cBhvr>
                                      <p:to>
                                        <p:strVal val="visible"/>
                                      </p:to>
                                    </p:set>
                                    <p:anim calcmode="lin" valueType="num">
                                      <p:cBhvr>
                                        <p:cTn id="32" dur="500" fill="hold"/>
                                        <p:tgtEl>
                                          <p:spTgt spid="21589"/>
                                        </p:tgtEl>
                                        <p:attrNameLst>
                                          <p:attrName>ppt_w</p:attrName>
                                        </p:attrNameLst>
                                      </p:cBhvr>
                                      <p:tavLst>
                                        <p:tav tm="0">
                                          <p:val>
                                            <p:fltVal val="0"/>
                                          </p:val>
                                        </p:tav>
                                        <p:tav tm="100000">
                                          <p:val>
                                            <p:strVal val="#ppt_w"/>
                                          </p:val>
                                        </p:tav>
                                      </p:tavLst>
                                    </p:anim>
                                    <p:anim calcmode="lin" valueType="num">
                                      <p:cBhvr>
                                        <p:cTn id="33" dur="500" fill="hold"/>
                                        <p:tgtEl>
                                          <p:spTgt spid="21589"/>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xit" presetSubtype="16" fill="hold" grpId="1" nodeType="clickEffect">
                                  <p:stCondLst>
                                    <p:cond delay="0"/>
                                  </p:stCondLst>
                                  <p:childTnLst>
                                    <p:anim calcmode="lin" valueType="num">
                                      <p:cBhvr>
                                        <p:cTn id="37" dur="500"/>
                                        <p:tgtEl>
                                          <p:spTgt spid="21589"/>
                                        </p:tgtEl>
                                        <p:attrNameLst>
                                          <p:attrName>ppt_w</p:attrName>
                                        </p:attrNameLst>
                                      </p:cBhvr>
                                      <p:tavLst>
                                        <p:tav tm="0">
                                          <p:val>
                                            <p:strVal val="ppt_w"/>
                                          </p:val>
                                        </p:tav>
                                        <p:tav tm="100000">
                                          <p:val>
                                            <p:strVal val="4*ppt_w"/>
                                          </p:val>
                                        </p:tav>
                                      </p:tavLst>
                                    </p:anim>
                                    <p:anim calcmode="lin" valueType="num">
                                      <p:cBhvr>
                                        <p:cTn id="38" dur="500"/>
                                        <p:tgtEl>
                                          <p:spTgt spid="21589"/>
                                        </p:tgtEl>
                                        <p:attrNameLst>
                                          <p:attrName>ppt_h</p:attrName>
                                        </p:attrNameLst>
                                      </p:cBhvr>
                                      <p:tavLst>
                                        <p:tav tm="0">
                                          <p:val>
                                            <p:strVal val="ppt_h"/>
                                          </p:val>
                                        </p:tav>
                                        <p:tav tm="100000">
                                          <p:val>
                                            <p:strVal val="4*ppt_h"/>
                                          </p:val>
                                        </p:tav>
                                      </p:tavLst>
                                    </p:anim>
                                    <p:set>
                                      <p:cBhvr>
                                        <p:cTn id="39" dur="1" fill="hold">
                                          <p:stCondLst>
                                            <p:cond delay="499"/>
                                          </p:stCondLst>
                                        </p:cTn>
                                        <p:tgtEl>
                                          <p:spTgt spid="21589"/>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21590"/>
                                        </p:tgtEl>
                                        <p:attrNameLst>
                                          <p:attrName>style.visibility</p:attrName>
                                        </p:attrNameLst>
                                      </p:cBhvr>
                                      <p:to>
                                        <p:strVal val="visible"/>
                                      </p:to>
                                    </p:set>
                                    <p:anim calcmode="lin" valueType="num">
                                      <p:cBhvr>
                                        <p:cTn id="44" dur="500" fill="hold"/>
                                        <p:tgtEl>
                                          <p:spTgt spid="21590"/>
                                        </p:tgtEl>
                                        <p:attrNameLst>
                                          <p:attrName>ppt_w</p:attrName>
                                        </p:attrNameLst>
                                      </p:cBhvr>
                                      <p:tavLst>
                                        <p:tav tm="0">
                                          <p:val>
                                            <p:fltVal val="0"/>
                                          </p:val>
                                        </p:tav>
                                        <p:tav tm="100000">
                                          <p:val>
                                            <p:strVal val="#ppt_w"/>
                                          </p:val>
                                        </p:tav>
                                      </p:tavLst>
                                    </p:anim>
                                    <p:anim calcmode="lin" valueType="num">
                                      <p:cBhvr>
                                        <p:cTn id="45" dur="500" fill="hold"/>
                                        <p:tgtEl>
                                          <p:spTgt spid="21590"/>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xit" presetSubtype="16" fill="hold" grpId="1" nodeType="clickEffect">
                                  <p:stCondLst>
                                    <p:cond delay="0"/>
                                  </p:stCondLst>
                                  <p:childTnLst>
                                    <p:anim calcmode="lin" valueType="num">
                                      <p:cBhvr>
                                        <p:cTn id="49" dur="500"/>
                                        <p:tgtEl>
                                          <p:spTgt spid="21590"/>
                                        </p:tgtEl>
                                        <p:attrNameLst>
                                          <p:attrName>ppt_w</p:attrName>
                                        </p:attrNameLst>
                                      </p:cBhvr>
                                      <p:tavLst>
                                        <p:tav tm="0">
                                          <p:val>
                                            <p:strVal val="ppt_w"/>
                                          </p:val>
                                        </p:tav>
                                        <p:tav tm="100000">
                                          <p:val>
                                            <p:strVal val="4*ppt_w"/>
                                          </p:val>
                                        </p:tav>
                                      </p:tavLst>
                                    </p:anim>
                                    <p:anim calcmode="lin" valueType="num">
                                      <p:cBhvr>
                                        <p:cTn id="50" dur="500"/>
                                        <p:tgtEl>
                                          <p:spTgt spid="21590"/>
                                        </p:tgtEl>
                                        <p:attrNameLst>
                                          <p:attrName>ppt_h</p:attrName>
                                        </p:attrNameLst>
                                      </p:cBhvr>
                                      <p:tavLst>
                                        <p:tav tm="0">
                                          <p:val>
                                            <p:strVal val="ppt_h"/>
                                          </p:val>
                                        </p:tav>
                                        <p:tav tm="100000">
                                          <p:val>
                                            <p:strVal val="4*ppt_h"/>
                                          </p:val>
                                        </p:tav>
                                      </p:tavLst>
                                    </p:anim>
                                    <p:set>
                                      <p:cBhvr>
                                        <p:cTn id="51" dur="1" fill="hold">
                                          <p:stCondLst>
                                            <p:cond delay="499"/>
                                          </p:stCondLst>
                                        </p:cTn>
                                        <p:tgtEl>
                                          <p:spTgt spid="215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8" grpId="0" animBg="1" autoUpdateAnimBg="0"/>
      <p:bldP spid="21588" grpId="1" animBg="1" autoUpdateAnimBg="0"/>
      <p:bldP spid="21589" grpId="0" animBg="1" autoUpdateAnimBg="0"/>
      <p:bldP spid="21589" grpId="1" animBg="1" autoUpdateAnimBg="0"/>
      <p:bldP spid="21590" grpId="0" animBg="1" autoUpdateAnimBg="0"/>
      <p:bldP spid="21590" grpId="1"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2"/>
          <p:cNvSpPr>
            <a:spLocks/>
          </p:cNvSpPr>
          <p:nvPr/>
        </p:nvSpPr>
        <p:spPr bwMode="auto">
          <a:xfrm>
            <a:off x="473273" y="357187"/>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Buckets &gt;&gt; Design Documents &gt;&gt; Views</a:t>
            </a:r>
          </a:p>
        </p:txBody>
      </p:sp>
      <p:sp>
        <p:nvSpPr>
          <p:cNvPr id="23554" name="AutoShape 13"/>
          <p:cNvSpPr>
            <a:spLocks/>
          </p:cNvSpPr>
          <p:nvPr/>
        </p:nvSpPr>
        <p:spPr bwMode="auto">
          <a:xfrm>
            <a:off x="3089672" y="1241226"/>
            <a:ext cx="2964656" cy="1098352"/>
          </a:xfrm>
          <a:prstGeom prst="roundRect">
            <a:avLst>
              <a:gd name="adj" fmla="val 12194"/>
            </a:avLst>
          </a:prstGeom>
          <a:gradFill rotWithShape="0">
            <a:gsLst>
              <a:gs pos="0">
                <a:srgbClr val="67ADFF"/>
              </a:gs>
              <a:gs pos="100000">
                <a:srgbClr val="254B6D"/>
              </a:gs>
            </a:gsLst>
            <a:lin ang="5400000" scaled="1"/>
          </a:gradFill>
          <a:ln w="25400">
            <a:solidFill>
              <a:srgbClr val="000000"/>
            </a:solidFill>
            <a:round/>
            <a:headEnd/>
            <a:tailEnd/>
          </a:ln>
        </p:spPr>
        <p:txBody>
          <a:bodyPr lIns="35711" tIns="35711" rIns="64281" bIns="35711" anchor="ctr"/>
          <a:lstStyle/>
          <a:p>
            <a:pPr algn="ctr"/>
            <a:r>
              <a:rPr lang="en-US" sz="2700">
                <a:solidFill>
                  <a:srgbClr val="FFFFFF"/>
                </a:solidFill>
              </a:rPr>
              <a:t>Couchbase Bucket</a:t>
            </a:r>
          </a:p>
        </p:txBody>
      </p:sp>
      <p:grpSp>
        <p:nvGrpSpPr>
          <p:cNvPr id="25616" name="Group 16"/>
          <p:cNvGrpSpPr>
            <a:grpSpLocks/>
          </p:cNvGrpSpPr>
          <p:nvPr/>
        </p:nvGrpSpPr>
        <p:grpSpPr bwMode="auto">
          <a:xfrm>
            <a:off x="598292" y="2255864"/>
            <a:ext cx="3155529" cy="1941090"/>
            <a:chOff x="0" y="0"/>
            <a:chExt cx="2827" cy="1738"/>
          </a:xfrm>
        </p:grpSpPr>
        <p:sp>
          <p:nvSpPr>
            <p:cNvPr id="23582" name="AutoShape 14"/>
            <p:cNvSpPr>
              <a:spLocks/>
            </p:cNvSpPr>
            <p:nvPr/>
          </p:nvSpPr>
          <p:spPr bwMode="auto">
            <a:xfrm rot="-4009272">
              <a:off x="1944" y="315"/>
              <a:ext cx="976" cy="440"/>
            </a:xfrm>
            <a:prstGeom prst="rightArrow">
              <a:avLst>
                <a:gd name="adj1" fmla="val 31009"/>
                <a:gd name="adj2" fmla="val 57375"/>
              </a:avLst>
            </a:prstGeom>
            <a:solidFill>
              <a:srgbClr val="50A3E0"/>
            </a:solidFill>
            <a:ln w="25400">
              <a:solidFill>
                <a:srgbClr val="000000"/>
              </a:solidFill>
              <a:round/>
              <a:headEnd/>
              <a:tailEnd/>
            </a:ln>
          </p:spPr>
          <p:txBody>
            <a:bodyPr lIns="0" tIns="0" rIns="0" bIns="0"/>
            <a:lstStyle/>
            <a:p>
              <a:pPr algn="ctr"/>
              <a:endParaRPr lang="en-GB"/>
            </a:p>
          </p:txBody>
        </p:sp>
        <p:sp>
          <p:nvSpPr>
            <p:cNvPr id="23583" name="AutoShape 15"/>
            <p:cNvSpPr>
              <a:spLocks/>
            </p:cNvSpPr>
            <p:nvPr/>
          </p:nvSpPr>
          <p:spPr bwMode="auto">
            <a:xfrm>
              <a:off x="0" y="938"/>
              <a:ext cx="2656" cy="800"/>
            </a:xfrm>
            <a:prstGeom prst="roundRect">
              <a:avLst>
                <a:gd name="adj" fmla="val 15000"/>
              </a:avLst>
            </a:prstGeom>
            <a:solidFill>
              <a:srgbClr val="233B5E"/>
            </a:solidFill>
            <a:ln w="25400">
              <a:solidFill>
                <a:srgbClr val="000000"/>
              </a:solidFill>
              <a:round/>
              <a:headEnd/>
              <a:tailEnd/>
            </a:ln>
          </p:spPr>
          <p:txBody>
            <a:bodyPr lIns="50800" tIns="50800" bIns="50800" anchor="ctr"/>
            <a:lstStyle/>
            <a:p>
              <a:pPr algn="ctr"/>
              <a:r>
                <a:rPr lang="en-US" sz="2400">
                  <a:solidFill>
                    <a:srgbClr val="FFFFFF"/>
                  </a:solidFill>
                </a:rPr>
                <a:t>Design Document 1</a:t>
              </a:r>
            </a:p>
          </p:txBody>
        </p:sp>
      </p:grpSp>
      <p:grpSp>
        <p:nvGrpSpPr>
          <p:cNvPr id="25619" name="Group 19"/>
          <p:cNvGrpSpPr>
            <a:grpSpLocks/>
          </p:cNvGrpSpPr>
          <p:nvPr/>
        </p:nvGrpSpPr>
        <p:grpSpPr bwMode="auto">
          <a:xfrm>
            <a:off x="5355580" y="2249166"/>
            <a:ext cx="3199061" cy="1947788"/>
            <a:chOff x="0" y="0"/>
            <a:chExt cx="2865" cy="1744"/>
          </a:xfrm>
        </p:grpSpPr>
        <p:sp>
          <p:nvSpPr>
            <p:cNvPr id="23580" name="AutoShape 17"/>
            <p:cNvSpPr>
              <a:spLocks/>
            </p:cNvSpPr>
            <p:nvPr/>
          </p:nvSpPr>
          <p:spPr bwMode="auto">
            <a:xfrm rot="-7056193">
              <a:off x="-80" y="335"/>
              <a:ext cx="1023" cy="440"/>
            </a:xfrm>
            <a:prstGeom prst="rightArrow">
              <a:avLst>
                <a:gd name="adj1" fmla="val 31009"/>
                <a:gd name="adj2" fmla="val 57318"/>
              </a:avLst>
            </a:prstGeom>
            <a:solidFill>
              <a:srgbClr val="50A3E0"/>
            </a:solidFill>
            <a:ln w="25400">
              <a:solidFill>
                <a:srgbClr val="000000"/>
              </a:solidFill>
              <a:round/>
              <a:headEnd/>
              <a:tailEnd/>
            </a:ln>
          </p:spPr>
          <p:txBody>
            <a:bodyPr lIns="0" tIns="0" rIns="0" bIns="0"/>
            <a:lstStyle/>
            <a:p>
              <a:pPr algn="ctr"/>
              <a:endParaRPr lang="en-GB"/>
            </a:p>
          </p:txBody>
        </p:sp>
        <p:sp>
          <p:nvSpPr>
            <p:cNvPr id="23581" name="AutoShape 18"/>
            <p:cNvSpPr>
              <a:spLocks/>
            </p:cNvSpPr>
            <p:nvPr/>
          </p:nvSpPr>
          <p:spPr bwMode="auto">
            <a:xfrm>
              <a:off x="209" y="944"/>
              <a:ext cx="2656" cy="800"/>
            </a:xfrm>
            <a:prstGeom prst="roundRect">
              <a:avLst>
                <a:gd name="adj" fmla="val 15000"/>
              </a:avLst>
            </a:prstGeom>
            <a:solidFill>
              <a:srgbClr val="233B5E"/>
            </a:solidFill>
            <a:ln w="25400">
              <a:solidFill>
                <a:srgbClr val="000000"/>
              </a:solidFill>
              <a:round/>
              <a:headEnd/>
              <a:tailEnd/>
            </a:ln>
          </p:spPr>
          <p:txBody>
            <a:bodyPr lIns="50800" tIns="50800" bIns="50800" anchor="ctr"/>
            <a:lstStyle/>
            <a:p>
              <a:pPr algn="ctr"/>
              <a:r>
                <a:rPr lang="en-US" sz="2400">
                  <a:solidFill>
                    <a:srgbClr val="FFFFFF"/>
                  </a:solidFill>
                </a:rPr>
                <a:t>Design Document 2</a:t>
              </a:r>
            </a:p>
          </p:txBody>
        </p:sp>
      </p:grpSp>
      <p:grpSp>
        <p:nvGrpSpPr>
          <p:cNvPr id="25622" name="Group 22"/>
          <p:cNvGrpSpPr>
            <a:grpSpLocks/>
          </p:cNvGrpSpPr>
          <p:nvPr/>
        </p:nvGrpSpPr>
        <p:grpSpPr bwMode="auto">
          <a:xfrm>
            <a:off x="6125767" y="4276206"/>
            <a:ext cx="901898" cy="1269131"/>
            <a:chOff x="0" y="0"/>
            <a:chExt cx="808" cy="1136"/>
          </a:xfrm>
        </p:grpSpPr>
        <p:sp>
          <p:nvSpPr>
            <p:cNvPr id="23578" name="AutoShape 20"/>
            <p:cNvSpPr>
              <a:spLocks/>
            </p:cNvSpPr>
            <p:nvPr/>
          </p:nvSpPr>
          <p:spPr bwMode="auto">
            <a:xfrm>
              <a:off x="0" y="712"/>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a:solidFill>
                    <a:srgbClr val="FFFFFF"/>
                  </a:solidFill>
                </a:rPr>
                <a:t>View</a:t>
              </a:r>
            </a:p>
          </p:txBody>
        </p:sp>
        <p:sp>
          <p:nvSpPr>
            <p:cNvPr id="23579" name="Line 21"/>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5625" name="Group 25"/>
          <p:cNvGrpSpPr>
            <a:grpSpLocks/>
          </p:cNvGrpSpPr>
          <p:nvPr/>
        </p:nvGrpSpPr>
        <p:grpSpPr bwMode="auto">
          <a:xfrm>
            <a:off x="7108031" y="4277320"/>
            <a:ext cx="901898" cy="1268016"/>
            <a:chOff x="0" y="0"/>
            <a:chExt cx="808" cy="1136"/>
          </a:xfrm>
        </p:grpSpPr>
        <p:sp>
          <p:nvSpPr>
            <p:cNvPr id="23576" name="AutoShape 23"/>
            <p:cNvSpPr>
              <a:spLocks/>
            </p:cNvSpPr>
            <p:nvPr/>
          </p:nvSpPr>
          <p:spPr bwMode="auto">
            <a:xfrm>
              <a:off x="0" y="712"/>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a:solidFill>
                    <a:srgbClr val="FFFFFF"/>
                  </a:solidFill>
                </a:rPr>
                <a:t>View</a:t>
              </a:r>
            </a:p>
          </p:txBody>
        </p:sp>
        <p:sp>
          <p:nvSpPr>
            <p:cNvPr id="23577" name="Line 24"/>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5628" name="Group 28"/>
          <p:cNvGrpSpPr>
            <a:grpSpLocks/>
          </p:cNvGrpSpPr>
          <p:nvPr/>
        </p:nvGrpSpPr>
        <p:grpSpPr bwMode="auto">
          <a:xfrm>
            <a:off x="2607470" y="4259462"/>
            <a:ext cx="901898" cy="1285875"/>
            <a:chOff x="0" y="0"/>
            <a:chExt cx="808" cy="1152"/>
          </a:xfrm>
        </p:grpSpPr>
        <p:sp>
          <p:nvSpPr>
            <p:cNvPr id="23574" name="AutoShape 26"/>
            <p:cNvSpPr>
              <a:spLocks/>
            </p:cNvSpPr>
            <p:nvPr/>
          </p:nvSpPr>
          <p:spPr bwMode="auto">
            <a:xfrm>
              <a:off x="0" y="728"/>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dirty="0">
                  <a:solidFill>
                    <a:srgbClr val="FFFFFF"/>
                  </a:solidFill>
                </a:rPr>
                <a:t>View</a:t>
              </a:r>
            </a:p>
          </p:txBody>
        </p:sp>
        <p:sp>
          <p:nvSpPr>
            <p:cNvPr id="23575" name="Line 27"/>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5631" name="Group 31"/>
          <p:cNvGrpSpPr>
            <a:grpSpLocks/>
          </p:cNvGrpSpPr>
          <p:nvPr/>
        </p:nvGrpSpPr>
        <p:grpSpPr bwMode="auto">
          <a:xfrm>
            <a:off x="1625203" y="4259462"/>
            <a:ext cx="901898" cy="1285875"/>
            <a:chOff x="0" y="0"/>
            <a:chExt cx="808" cy="1152"/>
          </a:xfrm>
        </p:grpSpPr>
        <p:sp>
          <p:nvSpPr>
            <p:cNvPr id="23572" name="AutoShape 29"/>
            <p:cNvSpPr>
              <a:spLocks/>
            </p:cNvSpPr>
            <p:nvPr/>
          </p:nvSpPr>
          <p:spPr bwMode="auto">
            <a:xfrm>
              <a:off x="0" y="728"/>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dirty="0">
                  <a:solidFill>
                    <a:srgbClr val="FFFFFF"/>
                  </a:solidFill>
                </a:rPr>
                <a:t>View</a:t>
              </a:r>
            </a:p>
          </p:txBody>
        </p:sp>
        <p:sp>
          <p:nvSpPr>
            <p:cNvPr id="23573" name="Line 30"/>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5634" name="Group 34"/>
          <p:cNvGrpSpPr>
            <a:grpSpLocks/>
          </p:cNvGrpSpPr>
          <p:nvPr/>
        </p:nvGrpSpPr>
        <p:grpSpPr bwMode="auto">
          <a:xfrm>
            <a:off x="642938" y="4259462"/>
            <a:ext cx="901898" cy="1285875"/>
            <a:chOff x="0" y="0"/>
            <a:chExt cx="808" cy="1152"/>
          </a:xfrm>
        </p:grpSpPr>
        <p:sp>
          <p:nvSpPr>
            <p:cNvPr id="23570" name="AutoShape 32"/>
            <p:cNvSpPr>
              <a:spLocks/>
            </p:cNvSpPr>
            <p:nvPr/>
          </p:nvSpPr>
          <p:spPr bwMode="auto">
            <a:xfrm>
              <a:off x="0" y="728"/>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dirty="0">
                  <a:solidFill>
                    <a:srgbClr val="FFFFFF"/>
                  </a:solidFill>
                </a:rPr>
                <a:t>View</a:t>
              </a:r>
            </a:p>
          </p:txBody>
        </p:sp>
        <p:sp>
          <p:nvSpPr>
            <p:cNvPr id="23571" name="Line 33"/>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a:p>
          </p:txBody>
        </p:sp>
      </p:grpSp>
      <p:sp>
        <p:nvSpPr>
          <p:cNvPr id="25635" name="AutoShape 35"/>
          <p:cNvSpPr>
            <a:spLocks/>
          </p:cNvSpPr>
          <p:nvPr/>
        </p:nvSpPr>
        <p:spPr bwMode="auto">
          <a:xfrm>
            <a:off x="294681" y="2178844"/>
            <a:ext cx="2821781" cy="857250"/>
          </a:xfrm>
          <a:custGeom>
            <a:avLst/>
            <a:gdLst>
              <a:gd name="T0" fmla="*/ 0 w 21600"/>
              <a:gd name="T1" fmla="*/ 0 h 16676"/>
              <a:gd name="T2" fmla="*/ 21600 w 21600"/>
              <a:gd name="T3" fmla="*/ 16676 h 16676"/>
            </a:gdLst>
            <a:ahLst/>
            <a:cxnLst/>
            <a:rect l="T0" t="T1" r="T2" b="T3"/>
            <a:pathLst>
              <a:path w="21600" h="16676">
                <a:moveTo>
                  <a:pt x="1367" y="0"/>
                </a:moveTo>
                <a:cubicBezTo>
                  <a:pt x="612" y="0"/>
                  <a:pt x="0" y="1555"/>
                  <a:pt x="0" y="3474"/>
                </a:cubicBezTo>
                <a:lnTo>
                  <a:pt x="0" y="13202"/>
                </a:lnTo>
                <a:cubicBezTo>
                  <a:pt x="0" y="15121"/>
                  <a:pt x="612" y="16676"/>
                  <a:pt x="1367" y="16676"/>
                </a:cubicBezTo>
                <a:lnTo>
                  <a:pt x="5218" y="16676"/>
                </a:lnTo>
                <a:lnTo>
                  <a:pt x="5902" y="21600"/>
                </a:lnTo>
                <a:lnTo>
                  <a:pt x="6583" y="16676"/>
                </a:lnTo>
                <a:lnTo>
                  <a:pt x="20233" y="16676"/>
                </a:lnTo>
                <a:cubicBezTo>
                  <a:pt x="20988" y="16676"/>
                  <a:pt x="21600" y="15121"/>
                  <a:pt x="21600" y="13202"/>
                </a:cubicBezTo>
                <a:lnTo>
                  <a:pt x="21600" y="3474"/>
                </a:lnTo>
                <a:cubicBezTo>
                  <a:pt x="21600" y="1555"/>
                  <a:pt x="20988" y="0"/>
                  <a:pt x="20233" y="0"/>
                </a:cubicBezTo>
                <a:lnTo>
                  <a:pt x="1367" y="0"/>
                </a:lnTo>
                <a:close/>
                <a:moveTo>
                  <a:pt x="1367" y="0"/>
                </a:moveTo>
              </a:path>
            </a:pathLst>
          </a:custGeom>
          <a:solidFill>
            <a:srgbClr val="FFF861"/>
          </a:solidFill>
          <a:ln w="25400">
            <a:solidFill>
              <a:srgbClr val="666666"/>
            </a:solidFill>
            <a:round/>
            <a:headEnd/>
            <a:tailEnd/>
          </a:ln>
        </p:spPr>
        <p:txBody>
          <a:bodyPr lIns="35711" tIns="35711" rIns="64281" bIns="35711" anchor="ctr"/>
          <a:lstStyle/>
          <a:p>
            <a:pPr algn="ctr"/>
            <a:r>
              <a:rPr lang="en-US" sz="2000" dirty="0"/>
              <a:t>Indexers Are Allocated Per Design Doc </a:t>
            </a:r>
          </a:p>
        </p:txBody>
      </p:sp>
      <p:grpSp>
        <p:nvGrpSpPr>
          <p:cNvPr id="25639" name="Group 39"/>
          <p:cNvGrpSpPr>
            <a:grpSpLocks/>
          </p:cNvGrpSpPr>
          <p:nvPr/>
        </p:nvGrpSpPr>
        <p:grpSpPr bwMode="auto">
          <a:xfrm>
            <a:off x="598289" y="5848946"/>
            <a:ext cx="3036094" cy="732234"/>
            <a:chOff x="0" y="0"/>
            <a:chExt cx="2720" cy="656"/>
          </a:xfrm>
        </p:grpSpPr>
        <p:sp>
          <p:nvSpPr>
            <p:cNvPr id="23567" name="AutoShape 36"/>
            <p:cNvSpPr>
              <a:spLocks/>
            </p:cNvSpPr>
            <p:nvPr/>
          </p:nvSpPr>
          <p:spPr bwMode="auto">
            <a:xfrm>
              <a:off x="0" y="0"/>
              <a:ext cx="2720" cy="656"/>
            </a:xfrm>
            <a:custGeom>
              <a:avLst/>
              <a:gdLst>
                <a:gd name="T0" fmla="*/ 0 w 21600"/>
                <a:gd name="T1" fmla="*/ 0 h 16651"/>
                <a:gd name="T2" fmla="*/ 21600 w 21600"/>
                <a:gd name="T3" fmla="*/ 16651 h 16651"/>
              </a:gdLst>
              <a:ahLst/>
              <a:cxnLst/>
              <a:rect l="T0" t="T1" r="T2" b="T3"/>
              <a:pathLst>
                <a:path w="21600" h="16651">
                  <a:moveTo>
                    <a:pt x="3492" y="-4949"/>
                  </a:moveTo>
                  <a:lnTo>
                    <a:pt x="2857" y="0"/>
                  </a:lnTo>
                  <a:lnTo>
                    <a:pt x="1271" y="0"/>
                  </a:lnTo>
                  <a:cubicBezTo>
                    <a:pt x="569" y="0"/>
                    <a:pt x="0" y="1819"/>
                    <a:pt x="0" y="4062"/>
                  </a:cubicBezTo>
                  <a:lnTo>
                    <a:pt x="0" y="12590"/>
                  </a:lnTo>
                  <a:cubicBezTo>
                    <a:pt x="0" y="14833"/>
                    <a:pt x="569" y="16651"/>
                    <a:pt x="1271" y="16651"/>
                  </a:cubicBezTo>
                  <a:lnTo>
                    <a:pt x="20329" y="16651"/>
                  </a:lnTo>
                  <a:cubicBezTo>
                    <a:pt x="21031" y="16651"/>
                    <a:pt x="21600" y="14833"/>
                    <a:pt x="21600" y="12590"/>
                  </a:cubicBezTo>
                  <a:lnTo>
                    <a:pt x="21600" y="4062"/>
                  </a:lnTo>
                  <a:cubicBezTo>
                    <a:pt x="21600" y="1819"/>
                    <a:pt x="21031" y="0"/>
                    <a:pt x="20329" y="0"/>
                  </a:cubicBezTo>
                  <a:lnTo>
                    <a:pt x="4127" y="0"/>
                  </a:lnTo>
                  <a:lnTo>
                    <a:pt x="3492" y="-4949"/>
                  </a:lnTo>
                  <a:close/>
                  <a:moveTo>
                    <a:pt x="3492" y="-4949"/>
                  </a:moveTo>
                </a:path>
              </a:pathLst>
            </a:custGeom>
            <a:solidFill>
              <a:srgbClr val="FFF861"/>
            </a:solidFill>
            <a:ln w="25400">
              <a:solidFill>
                <a:srgbClr val="666666"/>
              </a:solidFill>
              <a:round/>
              <a:headEnd/>
              <a:tailEnd/>
            </a:ln>
          </p:spPr>
          <p:txBody>
            <a:bodyPr lIns="50800" tIns="50800" bIns="50800" anchor="ctr"/>
            <a:lstStyle/>
            <a:p>
              <a:r>
                <a:rPr lang="en-US" sz="2000"/>
                <a:t>All Updated at Same Time</a:t>
              </a:r>
            </a:p>
          </p:txBody>
        </p:sp>
        <p:sp>
          <p:nvSpPr>
            <p:cNvPr id="23568" name="AutoShape 37"/>
            <p:cNvSpPr>
              <a:spLocks/>
            </p:cNvSpPr>
            <p:nvPr/>
          </p:nvSpPr>
          <p:spPr bwMode="auto">
            <a:xfrm>
              <a:off x="0" y="0"/>
              <a:ext cx="2720" cy="656"/>
            </a:xfrm>
            <a:custGeom>
              <a:avLst/>
              <a:gdLst>
                <a:gd name="T0" fmla="*/ 0 w 21600"/>
                <a:gd name="T1" fmla="*/ 0 h 16524"/>
                <a:gd name="T2" fmla="*/ 21600 w 21600"/>
                <a:gd name="T3" fmla="*/ 16524 h 16524"/>
              </a:gdLst>
              <a:ahLst/>
              <a:cxnLst/>
              <a:rect l="T0" t="T1" r="T2" b="T3"/>
              <a:pathLst>
                <a:path w="21600" h="16524">
                  <a:moveTo>
                    <a:pt x="17659" y="-5076"/>
                  </a:moveTo>
                  <a:lnTo>
                    <a:pt x="17024" y="0"/>
                  </a:lnTo>
                  <a:lnTo>
                    <a:pt x="1271" y="0"/>
                  </a:lnTo>
                  <a:cubicBezTo>
                    <a:pt x="569" y="0"/>
                    <a:pt x="0" y="1804"/>
                    <a:pt x="0" y="4030"/>
                  </a:cubicBezTo>
                  <a:lnTo>
                    <a:pt x="0" y="12494"/>
                  </a:lnTo>
                  <a:cubicBezTo>
                    <a:pt x="0" y="14720"/>
                    <a:pt x="569" y="16524"/>
                    <a:pt x="1271" y="16524"/>
                  </a:cubicBezTo>
                  <a:lnTo>
                    <a:pt x="20329" y="16524"/>
                  </a:lnTo>
                  <a:cubicBezTo>
                    <a:pt x="21031" y="16524"/>
                    <a:pt x="21600" y="14720"/>
                    <a:pt x="21600" y="12494"/>
                  </a:cubicBezTo>
                  <a:lnTo>
                    <a:pt x="21600" y="4030"/>
                  </a:lnTo>
                  <a:cubicBezTo>
                    <a:pt x="21600" y="1804"/>
                    <a:pt x="21031" y="0"/>
                    <a:pt x="20329" y="0"/>
                  </a:cubicBezTo>
                  <a:lnTo>
                    <a:pt x="18293" y="0"/>
                  </a:lnTo>
                  <a:lnTo>
                    <a:pt x="17659" y="-5076"/>
                  </a:lnTo>
                  <a:close/>
                  <a:moveTo>
                    <a:pt x="17659" y="-5076"/>
                  </a:moveTo>
                </a:path>
              </a:pathLst>
            </a:custGeom>
            <a:solidFill>
              <a:srgbClr val="FFF861"/>
            </a:solidFill>
            <a:ln w="25400">
              <a:solidFill>
                <a:srgbClr val="666666"/>
              </a:solidFill>
              <a:round/>
              <a:headEnd/>
              <a:tailEnd/>
            </a:ln>
          </p:spPr>
          <p:txBody>
            <a:bodyPr lIns="50800" tIns="50800" bIns="50800" anchor="ctr"/>
            <a:lstStyle/>
            <a:p>
              <a:r>
                <a:rPr lang="en-US" sz="2000"/>
                <a:t>All Updated at Same Time</a:t>
              </a:r>
            </a:p>
          </p:txBody>
        </p:sp>
        <p:sp>
          <p:nvSpPr>
            <p:cNvPr id="23569" name="AutoShape 38"/>
            <p:cNvSpPr>
              <a:spLocks/>
            </p:cNvSpPr>
            <p:nvPr/>
          </p:nvSpPr>
          <p:spPr bwMode="auto">
            <a:xfrm>
              <a:off x="0" y="0"/>
              <a:ext cx="2720" cy="656"/>
            </a:xfrm>
            <a:custGeom>
              <a:avLst/>
              <a:gdLst>
                <a:gd name="T0" fmla="*/ 0 w 21600"/>
                <a:gd name="T1" fmla="*/ 0 h 16329"/>
                <a:gd name="T2" fmla="*/ 21600 w 21600"/>
                <a:gd name="T3" fmla="*/ 16329 h 16329"/>
              </a:gdLst>
              <a:ahLst/>
              <a:cxnLst/>
              <a:rect l="T0" t="T1" r="T2" b="T3"/>
              <a:pathLst>
                <a:path w="21600" h="16329">
                  <a:moveTo>
                    <a:pt x="10532" y="-5271"/>
                  </a:moveTo>
                  <a:lnTo>
                    <a:pt x="9897" y="0"/>
                  </a:lnTo>
                  <a:lnTo>
                    <a:pt x="1271" y="0"/>
                  </a:lnTo>
                  <a:cubicBezTo>
                    <a:pt x="569" y="0"/>
                    <a:pt x="0" y="1783"/>
                    <a:pt x="0" y="3983"/>
                  </a:cubicBezTo>
                  <a:lnTo>
                    <a:pt x="0" y="12346"/>
                  </a:lnTo>
                  <a:cubicBezTo>
                    <a:pt x="0" y="14546"/>
                    <a:pt x="569" y="16329"/>
                    <a:pt x="1271" y="16329"/>
                  </a:cubicBezTo>
                  <a:lnTo>
                    <a:pt x="20329" y="16329"/>
                  </a:lnTo>
                  <a:cubicBezTo>
                    <a:pt x="21031" y="16329"/>
                    <a:pt x="21600" y="14546"/>
                    <a:pt x="21600" y="12346"/>
                  </a:cubicBezTo>
                  <a:lnTo>
                    <a:pt x="21600" y="3983"/>
                  </a:lnTo>
                  <a:cubicBezTo>
                    <a:pt x="21600" y="1783"/>
                    <a:pt x="21031" y="0"/>
                    <a:pt x="20329" y="0"/>
                  </a:cubicBezTo>
                  <a:lnTo>
                    <a:pt x="11167" y="0"/>
                  </a:lnTo>
                  <a:lnTo>
                    <a:pt x="10532" y="-5271"/>
                  </a:lnTo>
                  <a:close/>
                  <a:moveTo>
                    <a:pt x="10532" y="-5271"/>
                  </a:moveTo>
                </a:path>
              </a:pathLst>
            </a:custGeom>
            <a:solidFill>
              <a:srgbClr val="FFF861"/>
            </a:solidFill>
            <a:ln w="25400">
              <a:solidFill>
                <a:srgbClr val="666666"/>
              </a:solidFill>
              <a:round/>
              <a:headEnd/>
              <a:tailEnd/>
            </a:ln>
          </p:spPr>
          <p:txBody>
            <a:bodyPr lIns="50800" tIns="50800" bIns="50800" anchor="ctr"/>
            <a:lstStyle/>
            <a:p>
              <a:pPr algn="ctr"/>
              <a:r>
                <a:rPr lang="en-US" sz="2000" dirty="0"/>
                <a:t>All Updated at Same Time</a:t>
              </a:r>
            </a:p>
          </p:txBody>
        </p:sp>
      </p:grpSp>
      <p:grpSp>
        <p:nvGrpSpPr>
          <p:cNvPr id="25642" name="Group 42"/>
          <p:cNvGrpSpPr>
            <a:grpSpLocks/>
          </p:cNvGrpSpPr>
          <p:nvPr/>
        </p:nvGrpSpPr>
        <p:grpSpPr bwMode="auto">
          <a:xfrm>
            <a:off x="3303985" y="4438055"/>
            <a:ext cx="2821781" cy="857250"/>
            <a:chOff x="0" y="0"/>
            <a:chExt cx="2528" cy="768"/>
          </a:xfrm>
        </p:grpSpPr>
        <p:sp>
          <p:nvSpPr>
            <p:cNvPr id="23565" name="AutoShape 40"/>
            <p:cNvSpPr>
              <a:spLocks/>
            </p:cNvSpPr>
            <p:nvPr/>
          </p:nvSpPr>
          <p:spPr bwMode="auto">
            <a:xfrm>
              <a:off x="0" y="0"/>
              <a:ext cx="2528" cy="768"/>
            </a:xfrm>
            <a:custGeom>
              <a:avLst/>
              <a:gdLst>
                <a:gd name="T0" fmla="*/ 0 w 21600"/>
                <a:gd name="T1" fmla="*/ 0 h 17089"/>
                <a:gd name="T2" fmla="*/ 21600 w 21600"/>
                <a:gd name="T3" fmla="*/ 17089 h 17089"/>
              </a:gdLst>
              <a:ahLst/>
              <a:cxnLst/>
              <a:rect l="T0" t="T1" r="T2" b="T3"/>
              <a:pathLst>
                <a:path w="21600" h="17089">
                  <a:moveTo>
                    <a:pt x="21149" y="-4511"/>
                  </a:moveTo>
                  <a:lnTo>
                    <a:pt x="19861" y="0"/>
                  </a:lnTo>
                  <a:lnTo>
                    <a:pt x="1367" y="0"/>
                  </a:lnTo>
                  <a:cubicBezTo>
                    <a:pt x="612" y="0"/>
                    <a:pt x="0" y="1594"/>
                    <a:pt x="0" y="3560"/>
                  </a:cubicBezTo>
                  <a:lnTo>
                    <a:pt x="0" y="13529"/>
                  </a:lnTo>
                  <a:cubicBezTo>
                    <a:pt x="0" y="15495"/>
                    <a:pt x="612" y="17089"/>
                    <a:pt x="1367" y="17089"/>
                  </a:cubicBezTo>
                  <a:lnTo>
                    <a:pt x="20233" y="17089"/>
                  </a:lnTo>
                  <a:cubicBezTo>
                    <a:pt x="20988" y="17089"/>
                    <a:pt x="21600" y="15495"/>
                    <a:pt x="21600" y="13529"/>
                  </a:cubicBezTo>
                  <a:lnTo>
                    <a:pt x="21600" y="3560"/>
                  </a:lnTo>
                  <a:cubicBezTo>
                    <a:pt x="21600" y="2714"/>
                    <a:pt x="21482" y="1946"/>
                    <a:pt x="21292" y="1335"/>
                  </a:cubicBezTo>
                  <a:lnTo>
                    <a:pt x="21149" y="-4511"/>
                  </a:lnTo>
                  <a:close/>
                  <a:moveTo>
                    <a:pt x="21149" y="-4511"/>
                  </a:moveTo>
                </a:path>
              </a:pathLst>
            </a:custGeom>
            <a:solidFill>
              <a:srgbClr val="FFF861"/>
            </a:solidFill>
            <a:ln w="25400">
              <a:solidFill>
                <a:srgbClr val="666666"/>
              </a:solidFill>
              <a:round/>
              <a:headEnd/>
              <a:tailEnd/>
            </a:ln>
          </p:spPr>
          <p:txBody>
            <a:bodyPr lIns="50800" tIns="50800" bIns="50800" anchor="ctr"/>
            <a:lstStyle/>
            <a:p>
              <a:r>
                <a:rPr lang="en-US" sz="2000"/>
                <a:t>Can Only Access Data in the Bucket Namespace</a:t>
              </a:r>
            </a:p>
          </p:txBody>
        </p:sp>
        <p:sp>
          <p:nvSpPr>
            <p:cNvPr id="23566" name="AutoShape 41"/>
            <p:cNvSpPr>
              <a:spLocks/>
            </p:cNvSpPr>
            <p:nvPr/>
          </p:nvSpPr>
          <p:spPr bwMode="auto">
            <a:xfrm>
              <a:off x="0" y="0"/>
              <a:ext cx="2528" cy="768"/>
            </a:xfrm>
            <a:custGeom>
              <a:avLst/>
              <a:gdLst>
                <a:gd name="T0" fmla="*/ 0 w 21600"/>
                <a:gd name="T1" fmla="*/ 0 h 16718"/>
                <a:gd name="T2" fmla="*/ 21600 w 21600"/>
                <a:gd name="T3" fmla="*/ 16718 h 16718"/>
              </a:gdLst>
              <a:ahLst/>
              <a:cxnLst/>
              <a:rect l="T0" t="T1" r="T2" b="T3"/>
              <a:pathLst>
                <a:path w="21600" h="16718">
                  <a:moveTo>
                    <a:pt x="291" y="-4882"/>
                  </a:moveTo>
                  <a:lnTo>
                    <a:pt x="293" y="1349"/>
                  </a:lnTo>
                  <a:cubicBezTo>
                    <a:pt x="112" y="1940"/>
                    <a:pt x="0" y="2675"/>
                    <a:pt x="0" y="3483"/>
                  </a:cubicBezTo>
                  <a:lnTo>
                    <a:pt x="0" y="13235"/>
                  </a:lnTo>
                  <a:cubicBezTo>
                    <a:pt x="0" y="15159"/>
                    <a:pt x="612" y="16718"/>
                    <a:pt x="1367" y="16718"/>
                  </a:cubicBezTo>
                  <a:lnTo>
                    <a:pt x="20233" y="16718"/>
                  </a:lnTo>
                  <a:cubicBezTo>
                    <a:pt x="20988" y="16718"/>
                    <a:pt x="21600" y="15159"/>
                    <a:pt x="21600" y="13235"/>
                  </a:cubicBezTo>
                  <a:lnTo>
                    <a:pt x="21600" y="3483"/>
                  </a:lnTo>
                  <a:cubicBezTo>
                    <a:pt x="21600" y="1559"/>
                    <a:pt x="20988" y="0"/>
                    <a:pt x="20233" y="0"/>
                  </a:cubicBezTo>
                  <a:lnTo>
                    <a:pt x="1698" y="0"/>
                  </a:lnTo>
                  <a:lnTo>
                    <a:pt x="291" y="-4882"/>
                  </a:lnTo>
                  <a:close/>
                  <a:moveTo>
                    <a:pt x="291" y="-4882"/>
                  </a:moveTo>
                </a:path>
              </a:pathLst>
            </a:custGeom>
            <a:solidFill>
              <a:srgbClr val="FFF861"/>
            </a:solidFill>
            <a:ln w="25400">
              <a:solidFill>
                <a:srgbClr val="666666"/>
              </a:solidFill>
              <a:round/>
              <a:headEnd/>
              <a:tailEnd/>
            </a:ln>
          </p:spPr>
          <p:txBody>
            <a:bodyPr lIns="50800" tIns="50800" bIns="50800" anchor="ctr"/>
            <a:lstStyle/>
            <a:p>
              <a:pPr algn="ctr"/>
              <a:r>
                <a:rPr lang="en-US" sz="2000" dirty="0"/>
                <a:t>Can Only Access Data in the Bucket Namespace</a:t>
              </a:r>
            </a:p>
          </p:txBody>
        </p:sp>
      </p:grpSp>
    </p:spTree>
    <p:extLst>
      <p:ext uri="{BB962C8B-B14F-4D97-AF65-F5344CB8AC3E}">
        <p14:creationId xmlns:p14="http://schemas.microsoft.com/office/powerpoint/2010/main" val="206191831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16"/>
                                        </p:tgtEl>
                                        <p:attrNameLst>
                                          <p:attrName>style.visibility</p:attrName>
                                        </p:attrNameLst>
                                      </p:cBhvr>
                                      <p:to>
                                        <p:strVal val="visible"/>
                                      </p:to>
                                    </p:set>
                                    <p:anim calcmode="lin" valueType="num">
                                      <p:cBhvr>
                                        <p:cTn id="7" dur="500" fill="hold"/>
                                        <p:tgtEl>
                                          <p:spTgt spid="25616"/>
                                        </p:tgtEl>
                                        <p:attrNameLst>
                                          <p:attrName>ppt_w</p:attrName>
                                        </p:attrNameLst>
                                      </p:cBhvr>
                                      <p:tavLst>
                                        <p:tav tm="0">
                                          <p:val>
                                            <p:fltVal val="0"/>
                                          </p:val>
                                        </p:tav>
                                        <p:tav tm="100000">
                                          <p:val>
                                            <p:strVal val="#ppt_w"/>
                                          </p:val>
                                        </p:tav>
                                      </p:tavLst>
                                    </p:anim>
                                    <p:anim calcmode="lin" valueType="num">
                                      <p:cBhvr>
                                        <p:cTn id="8" dur="500" fill="hold"/>
                                        <p:tgtEl>
                                          <p:spTgt spid="2561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634"/>
                                        </p:tgtEl>
                                        <p:attrNameLst>
                                          <p:attrName>style.visibility</p:attrName>
                                        </p:attrNameLst>
                                      </p:cBhvr>
                                      <p:to>
                                        <p:strVal val="visible"/>
                                      </p:to>
                                    </p:set>
                                    <p:anim calcmode="lin" valueType="num">
                                      <p:cBhvr>
                                        <p:cTn id="13" dur="500" fill="hold"/>
                                        <p:tgtEl>
                                          <p:spTgt spid="25634"/>
                                        </p:tgtEl>
                                        <p:attrNameLst>
                                          <p:attrName>ppt_w</p:attrName>
                                        </p:attrNameLst>
                                      </p:cBhvr>
                                      <p:tavLst>
                                        <p:tav tm="0">
                                          <p:val>
                                            <p:fltVal val="0"/>
                                          </p:val>
                                        </p:tav>
                                        <p:tav tm="100000">
                                          <p:val>
                                            <p:strVal val="#ppt_w"/>
                                          </p:val>
                                        </p:tav>
                                      </p:tavLst>
                                    </p:anim>
                                    <p:anim calcmode="lin" valueType="num">
                                      <p:cBhvr>
                                        <p:cTn id="14" dur="500" fill="hold"/>
                                        <p:tgtEl>
                                          <p:spTgt spid="2563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5631"/>
                                        </p:tgtEl>
                                        <p:attrNameLst>
                                          <p:attrName>style.visibility</p:attrName>
                                        </p:attrNameLst>
                                      </p:cBhvr>
                                      <p:to>
                                        <p:strVal val="visible"/>
                                      </p:to>
                                    </p:set>
                                    <p:anim calcmode="lin" valueType="num">
                                      <p:cBhvr>
                                        <p:cTn id="19" dur="500" fill="hold"/>
                                        <p:tgtEl>
                                          <p:spTgt spid="25631"/>
                                        </p:tgtEl>
                                        <p:attrNameLst>
                                          <p:attrName>ppt_w</p:attrName>
                                        </p:attrNameLst>
                                      </p:cBhvr>
                                      <p:tavLst>
                                        <p:tav tm="0">
                                          <p:val>
                                            <p:fltVal val="0"/>
                                          </p:val>
                                        </p:tav>
                                        <p:tav tm="100000">
                                          <p:val>
                                            <p:strVal val="#ppt_w"/>
                                          </p:val>
                                        </p:tav>
                                      </p:tavLst>
                                    </p:anim>
                                    <p:anim calcmode="lin" valueType="num">
                                      <p:cBhvr>
                                        <p:cTn id="20" dur="500" fill="hold"/>
                                        <p:tgtEl>
                                          <p:spTgt spid="25631"/>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5628"/>
                                        </p:tgtEl>
                                        <p:attrNameLst>
                                          <p:attrName>style.visibility</p:attrName>
                                        </p:attrNameLst>
                                      </p:cBhvr>
                                      <p:to>
                                        <p:strVal val="visible"/>
                                      </p:to>
                                    </p:set>
                                    <p:anim calcmode="lin" valueType="num">
                                      <p:cBhvr>
                                        <p:cTn id="25" dur="500" fill="hold"/>
                                        <p:tgtEl>
                                          <p:spTgt spid="25628"/>
                                        </p:tgtEl>
                                        <p:attrNameLst>
                                          <p:attrName>ppt_w</p:attrName>
                                        </p:attrNameLst>
                                      </p:cBhvr>
                                      <p:tavLst>
                                        <p:tav tm="0">
                                          <p:val>
                                            <p:fltVal val="0"/>
                                          </p:val>
                                        </p:tav>
                                        <p:tav tm="100000">
                                          <p:val>
                                            <p:strVal val="#ppt_w"/>
                                          </p:val>
                                        </p:tav>
                                      </p:tavLst>
                                    </p:anim>
                                    <p:anim calcmode="lin" valueType="num">
                                      <p:cBhvr>
                                        <p:cTn id="26" dur="500" fill="hold"/>
                                        <p:tgtEl>
                                          <p:spTgt spid="2562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25619"/>
                                        </p:tgtEl>
                                        <p:attrNameLst>
                                          <p:attrName>style.visibility</p:attrName>
                                        </p:attrNameLst>
                                      </p:cBhvr>
                                      <p:to>
                                        <p:strVal val="visible"/>
                                      </p:to>
                                    </p:set>
                                    <p:anim calcmode="lin" valueType="num">
                                      <p:cBhvr>
                                        <p:cTn id="31" dur="500" fill="hold"/>
                                        <p:tgtEl>
                                          <p:spTgt spid="25619"/>
                                        </p:tgtEl>
                                        <p:attrNameLst>
                                          <p:attrName>ppt_w</p:attrName>
                                        </p:attrNameLst>
                                      </p:cBhvr>
                                      <p:tavLst>
                                        <p:tav tm="0">
                                          <p:val>
                                            <p:fltVal val="0"/>
                                          </p:val>
                                        </p:tav>
                                        <p:tav tm="100000">
                                          <p:val>
                                            <p:strVal val="#ppt_w"/>
                                          </p:val>
                                        </p:tav>
                                      </p:tavLst>
                                    </p:anim>
                                    <p:anim calcmode="lin" valueType="num">
                                      <p:cBhvr>
                                        <p:cTn id="32" dur="500" fill="hold"/>
                                        <p:tgtEl>
                                          <p:spTgt spid="25619"/>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5622"/>
                                        </p:tgtEl>
                                        <p:attrNameLst>
                                          <p:attrName>style.visibility</p:attrName>
                                        </p:attrNameLst>
                                      </p:cBhvr>
                                      <p:to>
                                        <p:strVal val="visible"/>
                                      </p:to>
                                    </p:set>
                                    <p:anim calcmode="lin" valueType="num">
                                      <p:cBhvr>
                                        <p:cTn id="37" dur="500" fill="hold"/>
                                        <p:tgtEl>
                                          <p:spTgt spid="25622"/>
                                        </p:tgtEl>
                                        <p:attrNameLst>
                                          <p:attrName>ppt_w</p:attrName>
                                        </p:attrNameLst>
                                      </p:cBhvr>
                                      <p:tavLst>
                                        <p:tav tm="0">
                                          <p:val>
                                            <p:fltVal val="0"/>
                                          </p:val>
                                        </p:tav>
                                        <p:tav tm="100000">
                                          <p:val>
                                            <p:strVal val="#ppt_w"/>
                                          </p:val>
                                        </p:tav>
                                      </p:tavLst>
                                    </p:anim>
                                    <p:anim calcmode="lin" valueType="num">
                                      <p:cBhvr>
                                        <p:cTn id="38" dur="500" fill="hold"/>
                                        <p:tgtEl>
                                          <p:spTgt spid="2562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25625"/>
                                        </p:tgtEl>
                                        <p:attrNameLst>
                                          <p:attrName>style.visibility</p:attrName>
                                        </p:attrNameLst>
                                      </p:cBhvr>
                                      <p:to>
                                        <p:strVal val="visible"/>
                                      </p:to>
                                    </p:set>
                                    <p:anim calcmode="lin" valueType="num">
                                      <p:cBhvr>
                                        <p:cTn id="43" dur="500" fill="hold"/>
                                        <p:tgtEl>
                                          <p:spTgt spid="25625"/>
                                        </p:tgtEl>
                                        <p:attrNameLst>
                                          <p:attrName>ppt_w</p:attrName>
                                        </p:attrNameLst>
                                      </p:cBhvr>
                                      <p:tavLst>
                                        <p:tav tm="0">
                                          <p:val>
                                            <p:fltVal val="0"/>
                                          </p:val>
                                        </p:tav>
                                        <p:tav tm="100000">
                                          <p:val>
                                            <p:strVal val="#ppt_w"/>
                                          </p:val>
                                        </p:tav>
                                      </p:tavLst>
                                    </p:anim>
                                    <p:anim calcmode="lin" valueType="num">
                                      <p:cBhvr>
                                        <p:cTn id="44" dur="500" fill="hold"/>
                                        <p:tgtEl>
                                          <p:spTgt spid="25625"/>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5635"/>
                                        </p:tgtEl>
                                        <p:attrNameLst>
                                          <p:attrName>style.visibility</p:attrName>
                                        </p:attrNameLst>
                                      </p:cBhvr>
                                      <p:to>
                                        <p:strVal val="visible"/>
                                      </p:to>
                                    </p:set>
                                    <p:anim calcmode="lin" valueType="num">
                                      <p:cBhvr additive="base">
                                        <p:cTn id="49" dur="500" fill="hold"/>
                                        <p:tgtEl>
                                          <p:spTgt spid="25635"/>
                                        </p:tgtEl>
                                        <p:attrNameLst>
                                          <p:attrName>ppt_x</p:attrName>
                                        </p:attrNameLst>
                                      </p:cBhvr>
                                      <p:tavLst>
                                        <p:tav tm="0">
                                          <p:val>
                                            <p:strVal val="#ppt_x"/>
                                          </p:val>
                                        </p:tav>
                                        <p:tav tm="100000">
                                          <p:val>
                                            <p:strVal val="#ppt_x"/>
                                          </p:val>
                                        </p:tav>
                                      </p:tavLst>
                                    </p:anim>
                                    <p:anim calcmode="lin" valueType="num">
                                      <p:cBhvr additive="base">
                                        <p:cTn id="50" dur="500" fill="hold"/>
                                        <p:tgtEl>
                                          <p:spTgt spid="25635"/>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nodeType="clickEffect">
                                  <p:stCondLst>
                                    <p:cond delay="0"/>
                                  </p:stCondLst>
                                  <p:childTnLst>
                                    <p:set>
                                      <p:cBhvr>
                                        <p:cTn id="54" dur="1" fill="hold">
                                          <p:stCondLst>
                                            <p:cond delay="0"/>
                                          </p:stCondLst>
                                        </p:cTn>
                                        <p:tgtEl>
                                          <p:spTgt spid="25639"/>
                                        </p:tgtEl>
                                        <p:attrNameLst>
                                          <p:attrName>style.visibility</p:attrName>
                                        </p:attrNameLst>
                                      </p:cBhvr>
                                      <p:to>
                                        <p:strVal val="visible"/>
                                      </p:to>
                                    </p:set>
                                    <p:anim calcmode="lin" valueType="num">
                                      <p:cBhvr additive="base">
                                        <p:cTn id="55" dur="500" fill="hold"/>
                                        <p:tgtEl>
                                          <p:spTgt spid="25639"/>
                                        </p:tgtEl>
                                        <p:attrNameLst>
                                          <p:attrName>ppt_x</p:attrName>
                                        </p:attrNameLst>
                                      </p:cBhvr>
                                      <p:tavLst>
                                        <p:tav tm="0">
                                          <p:val>
                                            <p:strVal val="#ppt_x"/>
                                          </p:val>
                                        </p:tav>
                                        <p:tav tm="100000">
                                          <p:val>
                                            <p:strVal val="#ppt_x"/>
                                          </p:val>
                                        </p:tav>
                                      </p:tavLst>
                                    </p:anim>
                                    <p:anim calcmode="lin" valueType="num">
                                      <p:cBhvr additive="base">
                                        <p:cTn id="56" dur="500" fill="hold"/>
                                        <p:tgtEl>
                                          <p:spTgt spid="25639"/>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nodeType="clickEffect">
                                  <p:stCondLst>
                                    <p:cond delay="0"/>
                                  </p:stCondLst>
                                  <p:childTnLst>
                                    <p:set>
                                      <p:cBhvr>
                                        <p:cTn id="60" dur="1" fill="hold">
                                          <p:stCondLst>
                                            <p:cond delay="0"/>
                                          </p:stCondLst>
                                        </p:cTn>
                                        <p:tgtEl>
                                          <p:spTgt spid="25642"/>
                                        </p:tgtEl>
                                        <p:attrNameLst>
                                          <p:attrName>style.visibility</p:attrName>
                                        </p:attrNameLst>
                                      </p:cBhvr>
                                      <p:to>
                                        <p:strVal val="visible"/>
                                      </p:to>
                                    </p:set>
                                    <p:animEffect transition="in" filter="box(out)">
                                      <p:cBhvr>
                                        <p:cTn id="61" dur="500"/>
                                        <p:tgtEl>
                                          <p:spTgt spid="256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xit" presetSubtype="16" fill="hold" grpId="1" nodeType="clickEffect">
                                  <p:stCondLst>
                                    <p:cond delay="0"/>
                                  </p:stCondLst>
                                  <p:childTnLst>
                                    <p:anim calcmode="lin" valueType="num">
                                      <p:cBhvr>
                                        <p:cTn id="65" dur="500"/>
                                        <p:tgtEl>
                                          <p:spTgt spid="25635"/>
                                        </p:tgtEl>
                                        <p:attrNameLst>
                                          <p:attrName>ppt_w</p:attrName>
                                        </p:attrNameLst>
                                      </p:cBhvr>
                                      <p:tavLst>
                                        <p:tav tm="0">
                                          <p:val>
                                            <p:strVal val="ppt_w"/>
                                          </p:val>
                                        </p:tav>
                                        <p:tav tm="100000">
                                          <p:val>
                                            <p:strVal val="4*ppt_w"/>
                                          </p:val>
                                        </p:tav>
                                      </p:tavLst>
                                    </p:anim>
                                    <p:anim calcmode="lin" valueType="num">
                                      <p:cBhvr>
                                        <p:cTn id="66" dur="500"/>
                                        <p:tgtEl>
                                          <p:spTgt spid="25635"/>
                                        </p:tgtEl>
                                        <p:attrNameLst>
                                          <p:attrName>ppt_h</p:attrName>
                                        </p:attrNameLst>
                                      </p:cBhvr>
                                      <p:tavLst>
                                        <p:tav tm="0">
                                          <p:val>
                                            <p:strVal val="ppt_h"/>
                                          </p:val>
                                        </p:tav>
                                        <p:tav tm="100000">
                                          <p:val>
                                            <p:strVal val="4*ppt_h"/>
                                          </p:val>
                                        </p:tav>
                                      </p:tavLst>
                                    </p:anim>
                                    <p:set>
                                      <p:cBhvr>
                                        <p:cTn id="67" dur="1" fill="hold">
                                          <p:stCondLst>
                                            <p:cond delay="499"/>
                                          </p:stCondLst>
                                        </p:cTn>
                                        <p:tgtEl>
                                          <p:spTgt spid="25635"/>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xit" presetSubtype="16" fill="hold" nodeType="clickEffect">
                                  <p:stCondLst>
                                    <p:cond delay="0"/>
                                  </p:stCondLst>
                                  <p:childTnLst>
                                    <p:anim calcmode="lin" valueType="num">
                                      <p:cBhvr>
                                        <p:cTn id="71" dur="500"/>
                                        <p:tgtEl>
                                          <p:spTgt spid="25639"/>
                                        </p:tgtEl>
                                        <p:attrNameLst>
                                          <p:attrName>ppt_w</p:attrName>
                                        </p:attrNameLst>
                                      </p:cBhvr>
                                      <p:tavLst>
                                        <p:tav tm="0">
                                          <p:val>
                                            <p:strVal val="ppt_w"/>
                                          </p:val>
                                        </p:tav>
                                        <p:tav tm="100000">
                                          <p:val>
                                            <p:strVal val="4*ppt_w"/>
                                          </p:val>
                                        </p:tav>
                                      </p:tavLst>
                                    </p:anim>
                                    <p:anim calcmode="lin" valueType="num">
                                      <p:cBhvr>
                                        <p:cTn id="72" dur="500"/>
                                        <p:tgtEl>
                                          <p:spTgt spid="25639"/>
                                        </p:tgtEl>
                                        <p:attrNameLst>
                                          <p:attrName>ppt_h</p:attrName>
                                        </p:attrNameLst>
                                      </p:cBhvr>
                                      <p:tavLst>
                                        <p:tav tm="0">
                                          <p:val>
                                            <p:strVal val="ppt_h"/>
                                          </p:val>
                                        </p:tav>
                                        <p:tav tm="100000">
                                          <p:val>
                                            <p:strVal val="4*ppt_h"/>
                                          </p:val>
                                        </p:tav>
                                      </p:tavLst>
                                    </p:anim>
                                    <p:set>
                                      <p:cBhvr>
                                        <p:cTn id="73" dur="1" fill="hold">
                                          <p:stCondLst>
                                            <p:cond delay="499"/>
                                          </p:stCondLst>
                                        </p:cTn>
                                        <p:tgtEl>
                                          <p:spTgt spid="256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5" grpId="0" animBg="1" autoUpdateAnimBg="0"/>
      <p:bldP spid="25635" grpId="1"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ctrTitle"/>
          </p:nvPr>
        </p:nvSpPr>
        <p:spPr>
          <a:xfrm>
            <a:off x="719957" y="2921125"/>
            <a:ext cx="7772176" cy="1470049"/>
          </a:xfrm>
        </p:spPr>
        <p:txBody>
          <a:bodyPr/>
          <a:lstStyle/>
          <a:p>
            <a:pPr eaLnBrk="1" hangingPunct="1"/>
            <a:r>
              <a:rPr lang="en-US" sz="4200">
                <a:solidFill>
                  <a:srgbClr val="225F74"/>
                </a:solidFill>
                <a:latin typeface="Calibri" charset="0"/>
                <a:sym typeface="Calibri" charset="0"/>
              </a:rPr>
              <a:t>Querying Views</a:t>
            </a:r>
            <a:endParaRPr lang="en-US">
              <a:latin typeface="Calibri" charset="0"/>
            </a:endParaRPr>
          </a:p>
        </p:txBody>
      </p:sp>
    </p:spTree>
    <p:extLst>
      <p:ext uri="{BB962C8B-B14F-4D97-AF65-F5344CB8AC3E}">
        <p14:creationId xmlns:p14="http://schemas.microsoft.com/office/powerpoint/2010/main" val="39401738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z="3200" dirty="0" smtClean="0"/>
              <a:t>Parameters used in View Querying</a:t>
            </a:r>
            <a:endParaRPr lang="en-US" sz="3200" dirty="0"/>
          </a:p>
        </p:txBody>
      </p:sp>
      <p:sp>
        <p:nvSpPr>
          <p:cNvPr id="61443" name="Rectangle 3"/>
          <p:cNvSpPr>
            <a:spLocks noGrp="1" noChangeArrowheads="1"/>
          </p:cNvSpPr>
          <p:nvPr>
            <p:ph idx="4294967295"/>
          </p:nvPr>
        </p:nvSpPr>
        <p:spPr>
          <a:xfrm>
            <a:off x="606782" y="1360315"/>
            <a:ext cx="8228013" cy="4928375"/>
          </a:xfrm>
        </p:spPr>
        <p:txBody>
          <a:bodyPr>
            <a:normAutofit fontScale="92500" lnSpcReduction="10000"/>
          </a:bodyPr>
          <a:lstStyle/>
          <a:p>
            <a:pPr eaLnBrk="1" hangingPunct="1">
              <a:defRPr/>
            </a:pPr>
            <a:r>
              <a:rPr lang="en-US" dirty="0" smtClean="0">
                <a:latin typeface="Calibri Bold" charset="0"/>
                <a:cs typeface="Calibri Bold" charset="0"/>
                <a:sym typeface="Calibri Bold" charset="0"/>
              </a:rPr>
              <a:t>key = “”</a:t>
            </a:r>
          </a:p>
          <a:p>
            <a:pPr lvl="1">
              <a:defRPr/>
            </a:pPr>
            <a:r>
              <a:rPr lang="en-US" dirty="0" smtClean="0">
                <a:latin typeface="Calibri Bold" charset="0"/>
                <a:cs typeface="Calibri Bold" charset="0"/>
                <a:sym typeface="Calibri Bold" charset="0"/>
              </a:rPr>
              <a:t>used for exact match of index-key</a:t>
            </a:r>
          </a:p>
          <a:p>
            <a:pPr>
              <a:defRPr/>
            </a:pPr>
            <a:r>
              <a:rPr lang="en-US" dirty="0" smtClean="0">
                <a:latin typeface="Calibri Bold" charset="0"/>
                <a:cs typeface="Calibri Bold" charset="0"/>
                <a:sym typeface="Calibri Bold" charset="0"/>
              </a:rPr>
              <a:t>keys = []</a:t>
            </a:r>
          </a:p>
          <a:p>
            <a:pPr lvl="1">
              <a:defRPr/>
            </a:pPr>
            <a:r>
              <a:rPr lang="en-US" dirty="0" smtClean="0">
                <a:latin typeface="Calibri Bold" charset="0"/>
                <a:cs typeface="Calibri Bold" charset="0"/>
                <a:sym typeface="Calibri Bold" charset="0"/>
              </a:rPr>
              <a:t>used for matching set of index-keys</a:t>
            </a:r>
          </a:p>
          <a:p>
            <a:pPr eaLnBrk="1" hangingPunct="1">
              <a:defRPr/>
            </a:pPr>
            <a:r>
              <a:rPr lang="en-US" dirty="0" err="1" smtClean="0">
                <a:latin typeface="Calibri Bold" charset="0"/>
                <a:cs typeface="Calibri Bold" charset="0"/>
                <a:sym typeface="Calibri Bold" charset="0"/>
              </a:rPr>
              <a:t>startkey</a:t>
            </a:r>
            <a:r>
              <a:rPr lang="en-US" dirty="0" smtClean="0">
                <a:latin typeface="Calibri Bold" charset="0"/>
                <a:cs typeface="Calibri Bold" charset="0"/>
                <a:sym typeface="Calibri Bold" charset="0"/>
              </a:rPr>
              <a:t>/</a:t>
            </a:r>
            <a:r>
              <a:rPr lang="en-US" dirty="0" err="1" smtClean="0">
                <a:latin typeface="Calibri Bold" charset="0"/>
                <a:cs typeface="Calibri Bold" charset="0"/>
                <a:sym typeface="Calibri Bold" charset="0"/>
              </a:rPr>
              <a:t>endkey</a:t>
            </a:r>
            <a:r>
              <a:rPr lang="en-US" dirty="0" smtClean="0">
                <a:latin typeface="Calibri Bold" charset="0"/>
                <a:cs typeface="Calibri Bold" charset="0"/>
                <a:sym typeface="Calibri Bold" charset="0"/>
              </a:rPr>
              <a:t> = “”</a:t>
            </a:r>
            <a:endParaRPr lang="en-US" dirty="0" smtClean="0"/>
          </a:p>
          <a:p>
            <a:pPr lvl="1" eaLnBrk="1" hangingPunct="1">
              <a:defRPr/>
            </a:pPr>
            <a:r>
              <a:rPr lang="en-US" dirty="0" smtClean="0"/>
              <a:t>used for range queries on index-keys</a:t>
            </a:r>
          </a:p>
          <a:p>
            <a:pPr eaLnBrk="1" hangingPunct="1">
              <a:defRPr/>
            </a:pPr>
            <a:r>
              <a:rPr lang="en-US" dirty="0" err="1" smtClean="0">
                <a:latin typeface="Calibri Bold" charset="0"/>
                <a:cs typeface="Calibri Bold" charset="0"/>
                <a:sym typeface="Calibri Bold" charset="0"/>
              </a:rPr>
              <a:t>startkey_docID</a:t>
            </a:r>
            <a:r>
              <a:rPr lang="en-US" dirty="0" smtClean="0">
                <a:latin typeface="Calibri Bold" charset="0"/>
                <a:cs typeface="Calibri Bold" charset="0"/>
                <a:sym typeface="Calibri Bold" charset="0"/>
              </a:rPr>
              <a:t>/</a:t>
            </a:r>
            <a:r>
              <a:rPr lang="en-US" dirty="0" err="1" smtClean="0">
                <a:latin typeface="Calibri Bold" charset="0"/>
                <a:cs typeface="Calibri Bold" charset="0"/>
                <a:sym typeface="Calibri Bold" charset="0"/>
              </a:rPr>
              <a:t>endkey_docID</a:t>
            </a:r>
            <a:r>
              <a:rPr lang="en-US" dirty="0" smtClean="0">
                <a:latin typeface="Calibri Bold" charset="0"/>
                <a:cs typeface="Calibri Bold" charset="0"/>
                <a:sym typeface="Calibri Bold" charset="0"/>
              </a:rPr>
              <a:t> = “”</a:t>
            </a:r>
            <a:endParaRPr lang="en-US" dirty="0" smtClean="0">
              <a:latin typeface="Calibri Bold" charset="0"/>
              <a:ea typeface="ヒラギノ角ゴ ProN W6" charset="0"/>
              <a:cs typeface="ヒラギノ角ゴ ProN W6" charset="0"/>
              <a:sym typeface="Calibri Bold" charset="0"/>
            </a:endParaRPr>
          </a:p>
          <a:p>
            <a:pPr lvl="1" eaLnBrk="1" hangingPunct="1">
              <a:defRPr/>
            </a:pPr>
            <a:r>
              <a:rPr lang="en-US" dirty="0" smtClean="0"/>
              <a:t>used for range queries on </a:t>
            </a:r>
            <a:r>
              <a:rPr lang="en-US" dirty="0" err="1" smtClean="0"/>
              <a:t>meta.id</a:t>
            </a:r>
            <a:endParaRPr lang="en-US" dirty="0" smtClean="0"/>
          </a:p>
          <a:p>
            <a:pPr eaLnBrk="1" hangingPunct="1">
              <a:defRPr/>
            </a:pPr>
            <a:r>
              <a:rPr lang="en-US" dirty="0" smtClean="0">
                <a:latin typeface="Calibri Bold" charset="0"/>
                <a:cs typeface="Calibri Bold" charset="0"/>
                <a:sym typeface="Calibri Bold" charset="0"/>
              </a:rPr>
              <a:t>stale=[false, </a:t>
            </a:r>
            <a:r>
              <a:rPr lang="en-US" dirty="0" err="1" smtClean="0">
                <a:latin typeface="Calibri Bold" charset="0"/>
                <a:cs typeface="Calibri Bold" charset="0"/>
                <a:sym typeface="Calibri Bold" charset="0"/>
              </a:rPr>
              <a:t>update_after</a:t>
            </a:r>
            <a:r>
              <a:rPr lang="en-US" dirty="0" smtClean="0">
                <a:latin typeface="Calibri Bold" charset="0"/>
                <a:cs typeface="Calibri Bold" charset="0"/>
                <a:sym typeface="Calibri Bold" charset="0"/>
              </a:rPr>
              <a:t>, true]</a:t>
            </a:r>
          </a:p>
          <a:p>
            <a:pPr lvl="1">
              <a:defRPr/>
            </a:pPr>
            <a:r>
              <a:rPr lang="en-US" dirty="0" smtClean="0">
                <a:latin typeface="Calibri Bold" charset="0"/>
                <a:ea typeface="ヒラギノ角ゴ ProN W6" charset="0"/>
                <a:cs typeface="ヒラギノ角ゴ ProN W6" charset="0"/>
                <a:sym typeface="Calibri Bold" charset="0"/>
              </a:rPr>
              <a:t>used to decide indexer behavior from client</a:t>
            </a:r>
          </a:p>
          <a:p>
            <a:pPr>
              <a:defRPr/>
            </a:pPr>
            <a:r>
              <a:rPr lang="en-US" dirty="0" smtClean="0">
                <a:latin typeface="Calibri Bold" charset="0"/>
                <a:ea typeface="ヒラギノ角ゴ ProN W6" charset="0"/>
                <a:cs typeface="ヒラギノ角ゴ ProN W6" charset="0"/>
                <a:sym typeface="Calibri Bold" charset="0"/>
              </a:rPr>
              <a:t>group/</a:t>
            </a:r>
            <a:r>
              <a:rPr lang="en-US" dirty="0" err="1" smtClean="0">
                <a:latin typeface="Calibri Bold" charset="0"/>
                <a:ea typeface="ヒラギノ角ゴ ProN W6" charset="0"/>
                <a:cs typeface="ヒラギノ角ゴ ProN W6" charset="0"/>
                <a:sym typeface="Calibri Bold" charset="0"/>
              </a:rPr>
              <a:t>group_by</a:t>
            </a:r>
            <a:endParaRPr lang="en-US" dirty="0" smtClean="0">
              <a:latin typeface="Calibri Bold" charset="0"/>
              <a:ea typeface="ヒラギノ角ゴ ProN W6" charset="0"/>
              <a:cs typeface="ヒラギノ角ゴ ProN W6" charset="0"/>
              <a:sym typeface="Calibri Bold" charset="0"/>
            </a:endParaRPr>
          </a:p>
          <a:p>
            <a:pPr lvl="1">
              <a:defRPr/>
            </a:pPr>
            <a:r>
              <a:rPr lang="en-US" dirty="0" smtClean="0">
                <a:latin typeface="Calibri Bold" charset="0"/>
                <a:ea typeface="ヒラギノ角ゴ ProN W6" charset="0"/>
                <a:cs typeface="ヒラギノ角ゴ ProN W6" charset="0"/>
                <a:sym typeface="Calibri Bold" charset="0"/>
              </a:rPr>
              <a:t>used with reduces to aggregate with grouping</a:t>
            </a:r>
          </a:p>
        </p:txBody>
      </p:sp>
    </p:spTree>
    <p:extLst>
      <p:ext uri="{BB962C8B-B14F-4D97-AF65-F5344CB8AC3E}">
        <p14:creationId xmlns:p14="http://schemas.microsoft.com/office/powerpoint/2010/main" val="2479873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sym typeface="Calibri" charset="0"/>
            </a:endParaRPr>
          </a:p>
        </p:txBody>
      </p:sp>
      <p:sp>
        <p:nvSpPr>
          <p:cNvPr id="26626" name="AutoShape 13"/>
          <p:cNvSpPr>
            <a:spLocks/>
          </p:cNvSpPr>
          <p:nvPr/>
        </p:nvSpPr>
        <p:spPr bwMode="auto">
          <a:xfrm>
            <a:off x="4490517" y="1715617"/>
            <a:ext cx="4422428" cy="3631034"/>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30734" name="Group 14"/>
          <p:cNvGraphicFramePr>
            <a:graphicFrameLocks noGrp="1"/>
          </p:cNvGraphicFramePr>
          <p:nvPr/>
        </p:nvGraphicFramePr>
        <p:xfrm>
          <a:off x="4497214" y="1712268"/>
          <a:ext cx="4422428" cy="3625456"/>
        </p:xfrm>
        <a:graphic>
          <a:graphicData uri="http://schemas.openxmlformats.org/drawingml/2006/table">
            <a:tbl>
              <a:tblPr/>
              <a:tblGrid>
                <a:gridCol w="3281660"/>
                <a:gridCol w="1140768"/>
              </a:tblGrid>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beta@couchbase.com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u::7</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math@couchbase.com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u::5</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matt@couchbase.com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u::6</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yeti@couchbase.com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u::4</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30798" name="Group 78"/>
          <p:cNvGrpSpPr>
            <a:grpSpLocks/>
          </p:cNvGrpSpPr>
          <p:nvPr/>
        </p:nvGrpSpPr>
        <p:grpSpPr bwMode="auto">
          <a:xfrm>
            <a:off x="500063" y="2580680"/>
            <a:ext cx="8420695" cy="2781598"/>
            <a:chOff x="0" y="0"/>
            <a:chExt cx="7544" cy="2492"/>
          </a:xfrm>
        </p:grpSpPr>
        <p:sp>
          <p:nvSpPr>
            <p:cNvPr id="26672" name="Rectangle 73"/>
            <p:cNvSpPr>
              <a:spLocks/>
            </p:cNvSpPr>
            <p:nvPr/>
          </p:nvSpPr>
          <p:spPr bwMode="auto">
            <a:xfrm>
              <a:off x="0" y="0"/>
              <a:ext cx="27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?startkey=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b1</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 &amp; endkey=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zz</a:t>
              </a:r>
              <a:r>
                <a:rPr lang="ja-JP" altLang="en-US" sz="1900">
                  <a:solidFill>
                    <a:srgbClr val="003DCC"/>
                  </a:solidFill>
                  <a:latin typeface="Calibri Bold" charset="0"/>
                  <a:sym typeface="Calibri Bold" charset="0"/>
                </a:rPr>
                <a:t>”</a:t>
              </a:r>
              <a:endParaRPr lang="en-US" sz="1900">
                <a:solidFill>
                  <a:srgbClr val="003DCC"/>
                </a:solidFill>
                <a:latin typeface="Calibri Bold" charset="0"/>
                <a:sym typeface="Calibri Bold" charset="0"/>
              </a:endParaRPr>
            </a:p>
          </p:txBody>
        </p:sp>
        <p:sp>
          <p:nvSpPr>
            <p:cNvPr id="26673" name="Line 74"/>
            <p:cNvSpPr>
              <a:spLocks noChangeShapeType="1"/>
            </p:cNvSpPr>
            <p:nvPr/>
          </p:nvSpPr>
          <p:spPr bwMode="auto">
            <a:xfrm flipH="1">
              <a:off x="3477" y="31"/>
              <a:ext cx="0" cy="2461"/>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sp>
          <p:nvSpPr>
            <p:cNvPr id="26674" name="Rectangle 75"/>
            <p:cNvSpPr>
              <a:spLocks/>
            </p:cNvSpPr>
            <p:nvPr/>
          </p:nvSpPr>
          <p:spPr bwMode="auto">
            <a:xfrm>
              <a:off x="3576" y="40"/>
              <a:ext cx="3968" cy="2440"/>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26675" name="AutoShape 76"/>
            <p:cNvSpPr>
              <a:spLocks/>
            </p:cNvSpPr>
            <p:nvPr/>
          </p:nvSpPr>
          <p:spPr bwMode="auto">
            <a:xfrm flipH="1">
              <a:off x="2736"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26676" name="Rectangle 77"/>
            <p:cNvSpPr>
              <a:spLocks/>
            </p:cNvSpPr>
            <p:nvPr/>
          </p:nvSpPr>
          <p:spPr bwMode="auto">
            <a:xfrm>
              <a:off x="0" y="552"/>
              <a:ext cx="2648"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Pulls the Index-Keys between UTF-8 Range specified by the startkey and endkey.</a:t>
              </a:r>
            </a:p>
          </p:txBody>
        </p:sp>
      </p:grpSp>
      <p:grpSp>
        <p:nvGrpSpPr>
          <p:cNvPr id="30804" name="Group 84"/>
          <p:cNvGrpSpPr>
            <a:grpSpLocks/>
          </p:cNvGrpSpPr>
          <p:nvPr/>
        </p:nvGrpSpPr>
        <p:grpSpPr bwMode="auto">
          <a:xfrm>
            <a:off x="500063" y="2580680"/>
            <a:ext cx="8420695" cy="2318370"/>
            <a:chOff x="0" y="0"/>
            <a:chExt cx="7544" cy="2077"/>
          </a:xfrm>
        </p:grpSpPr>
        <p:sp>
          <p:nvSpPr>
            <p:cNvPr id="26667" name="Rectangle 79"/>
            <p:cNvSpPr>
              <a:spLocks/>
            </p:cNvSpPr>
            <p:nvPr/>
          </p:nvSpPr>
          <p:spPr bwMode="auto">
            <a:xfrm>
              <a:off x="0" y="0"/>
              <a:ext cx="276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?startkey=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bz</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 &amp; endkey=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zn</a:t>
              </a:r>
              <a:r>
                <a:rPr lang="ja-JP" altLang="en-US" sz="1900">
                  <a:solidFill>
                    <a:srgbClr val="003DCC"/>
                  </a:solidFill>
                  <a:latin typeface="Calibri Bold" charset="0"/>
                  <a:sym typeface="Calibri Bold" charset="0"/>
                </a:rPr>
                <a:t>”</a:t>
              </a:r>
              <a:endParaRPr lang="en-US" sz="1900">
                <a:solidFill>
                  <a:srgbClr val="003DCC"/>
                </a:solidFill>
                <a:latin typeface="Calibri Bold" charset="0"/>
                <a:sym typeface="Calibri Bold" charset="0"/>
              </a:endParaRPr>
            </a:p>
          </p:txBody>
        </p:sp>
        <p:sp>
          <p:nvSpPr>
            <p:cNvPr id="26668" name="Line 80"/>
            <p:cNvSpPr>
              <a:spLocks noChangeShapeType="1"/>
            </p:cNvSpPr>
            <p:nvPr/>
          </p:nvSpPr>
          <p:spPr bwMode="auto">
            <a:xfrm flipH="1">
              <a:off x="3477" y="435"/>
              <a:ext cx="0" cy="1642"/>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sp>
          <p:nvSpPr>
            <p:cNvPr id="26669" name="Rectangle 81"/>
            <p:cNvSpPr>
              <a:spLocks/>
            </p:cNvSpPr>
            <p:nvPr/>
          </p:nvSpPr>
          <p:spPr bwMode="auto">
            <a:xfrm>
              <a:off x="3576" y="432"/>
              <a:ext cx="3968" cy="1624"/>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26670" name="AutoShape 82"/>
            <p:cNvSpPr>
              <a:spLocks/>
            </p:cNvSpPr>
            <p:nvPr/>
          </p:nvSpPr>
          <p:spPr bwMode="auto">
            <a:xfrm flipH="1">
              <a:off x="2736"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26671" name="Rectangle 83"/>
            <p:cNvSpPr>
              <a:spLocks/>
            </p:cNvSpPr>
            <p:nvPr/>
          </p:nvSpPr>
          <p:spPr bwMode="auto">
            <a:xfrm>
              <a:off x="0" y="552"/>
              <a:ext cx="2648"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Pulls the Index-Keys between UTF-8 Range specified by the startkey and endkey.</a:t>
              </a:r>
            </a:p>
          </p:txBody>
        </p:sp>
      </p:grpSp>
      <p:grpSp>
        <p:nvGrpSpPr>
          <p:cNvPr id="30810" name="Group 90"/>
          <p:cNvGrpSpPr>
            <a:grpSpLocks/>
          </p:cNvGrpSpPr>
          <p:nvPr/>
        </p:nvGrpSpPr>
        <p:grpSpPr bwMode="auto">
          <a:xfrm>
            <a:off x="500063" y="2580680"/>
            <a:ext cx="8420695" cy="1741289"/>
            <a:chOff x="0" y="0"/>
            <a:chExt cx="7544" cy="1560"/>
          </a:xfrm>
        </p:grpSpPr>
        <p:sp>
          <p:nvSpPr>
            <p:cNvPr id="26662" name="Rectangle 85"/>
            <p:cNvSpPr>
              <a:spLocks/>
            </p:cNvSpPr>
            <p:nvPr/>
          </p:nvSpPr>
          <p:spPr bwMode="auto">
            <a:xfrm>
              <a:off x="0" y="0"/>
              <a:ext cx="3188"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?startkey=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math@couchbase.com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 </a:t>
              </a:r>
            </a:p>
            <a:p>
              <a:pPr algn="l"/>
              <a:r>
                <a:rPr lang="en-US" sz="1900">
                  <a:solidFill>
                    <a:srgbClr val="003DCC"/>
                  </a:solidFill>
                  <a:latin typeface="Calibri Bold" charset="0"/>
                  <a:sym typeface="Calibri Bold" charset="0"/>
                </a:rPr>
                <a:t>&amp;endkey=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math@couchbase.com</a:t>
              </a:r>
              <a:r>
                <a:rPr lang="ja-JP" altLang="en-US" sz="1900">
                  <a:solidFill>
                    <a:srgbClr val="003DCC"/>
                  </a:solidFill>
                  <a:latin typeface="Calibri Bold" charset="0"/>
                  <a:sym typeface="Calibri Bold" charset="0"/>
                </a:rPr>
                <a:t>”</a:t>
              </a:r>
              <a:endParaRPr lang="en-US" sz="1900">
                <a:solidFill>
                  <a:srgbClr val="003DCC"/>
                </a:solidFill>
                <a:latin typeface="Calibri Bold" charset="0"/>
                <a:sym typeface="Calibri Bold" charset="0"/>
              </a:endParaRPr>
            </a:p>
          </p:txBody>
        </p:sp>
        <p:sp>
          <p:nvSpPr>
            <p:cNvPr id="26663" name="Line 86"/>
            <p:cNvSpPr>
              <a:spLocks noChangeShapeType="1"/>
            </p:cNvSpPr>
            <p:nvPr/>
          </p:nvSpPr>
          <p:spPr bwMode="auto">
            <a:xfrm>
              <a:off x="3477" y="831"/>
              <a:ext cx="0" cy="438"/>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sp>
          <p:nvSpPr>
            <p:cNvPr id="26664" name="Rectangle 87"/>
            <p:cNvSpPr>
              <a:spLocks/>
            </p:cNvSpPr>
            <p:nvPr/>
          </p:nvSpPr>
          <p:spPr bwMode="auto">
            <a:xfrm>
              <a:off x="3576" y="856"/>
              <a:ext cx="3968" cy="400"/>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26665" name="AutoShape 88"/>
            <p:cNvSpPr>
              <a:spLocks/>
            </p:cNvSpPr>
            <p:nvPr/>
          </p:nvSpPr>
          <p:spPr bwMode="auto">
            <a:xfrm flipH="1">
              <a:off x="2736"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26666" name="Rectangle 89"/>
            <p:cNvSpPr>
              <a:spLocks/>
            </p:cNvSpPr>
            <p:nvPr/>
          </p:nvSpPr>
          <p:spPr bwMode="auto">
            <a:xfrm>
              <a:off x="0" y="552"/>
              <a:ext cx="264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Range of a single item (can also be done with key= parameter).</a:t>
              </a:r>
            </a:p>
          </p:txBody>
        </p:sp>
      </p:grpSp>
      <p:sp>
        <p:nvSpPr>
          <p:cNvPr id="4" name="Title 3"/>
          <p:cNvSpPr>
            <a:spLocks noGrp="1"/>
          </p:cNvSpPr>
          <p:nvPr>
            <p:ph type="title"/>
          </p:nvPr>
        </p:nvSpPr>
        <p:spPr/>
        <p:txBody>
          <a:bodyPr/>
          <a:lstStyle/>
          <a:p>
            <a:r>
              <a:rPr lang="en-US" dirty="0">
                <a:latin typeface="Calibri" charset="0"/>
                <a:sym typeface="Calibri" charset="0"/>
              </a:rPr>
              <a:t>Most Common </a:t>
            </a:r>
            <a:r>
              <a:rPr lang="en-US" dirty="0" smtClean="0">
                <a:latin typeface="Calibri" charset="0"/>
                <a:sym typeface="Calibri" charset="0"/>
              </a:rPr>
              <a:t>Query’</a:t>
            </a:r>
            <a:r>
              <a:rPr lang="en-US" altLang="ja-JP" dirty="0" smtClean="0">
                <a:latin typeface="Calibri" charset="0"/>
                <a:sym typeface="Calibri" charset="0"/>
              </a:rPr>
              <a:t>s </a:t>
            </a:r>
            <a:r>
              <a:rPr lang="en-US" altLang="ja-JP" dirty="0">
                <a:latin typeface="Calibri" charset="0"/>
                <a:sym typeface="Calibri" charset="0"/>
              </a:rPr>
              <a:t>Are </a:t>
            </a:r>
            <a:r>
              <a:rPr lang="en-US" altLang="ja-JP" dirty="0" smtClean="0">
                <a:latin typeface="Calibri" charset="0"/>
                <a:sym typeface="Calibri" charset="0"/>
              </a:rPr>
              <a:t>Ranges</a:t>
            </a:r>
            <a:endParaRPr lang="en-GB" dirty="0"/>
          </a:p>
        </p:txBody>
      </p:sp>
    </p:spTree>
    <p:extLst>
      <p:ext uri="{BB962C8B-B14F-4D97-AF65-F5344CB8AC3E}">
        <p14:creationId xmlns:p14="http://schemas.microsoft.com/office/powerpoint/2010/main" val="303417241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476480" presetClass="entr" presetSubtype="0" fill="hold" nodeType="clickEffect">
                                  <p:stCondLst>
                                    <p:cond delay="0"/>
                                  </p:stCondLst>
                                  <p:childTnLst>
                                    <p:set>
                                      <p:cBhvr>
                                        <p:cTn id="6" dur="1" fill="hold">
                                          <p:stCondLst>
                                            <p:cond delay="499"/>
                                          </p:stCondLst>
                                        </p:cTn>
                                        <p:tgtEl>
                                          <p:spTgt spid="30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9476480" presetClass="exit" presetSubtype="0" fill="hold" nodeType="clickEffect">
                                  <p:stCondLst>
                                    <p:cond delay="0"/>
                                  </p:stCondLst>
                                  <p:childTnLst>
                                    <p:set>
                                      <p:cBhvr>
                                        <p:cTn id="10" dur="1" fill="hold">
                                          <p:stCondLst>
                                            <p:cond delay="499"/>
                                          </p:stCondLst>
                                        </p:cTn>
                                        <p:tgtEl>
                                          <p:spTgt spid="30798"/>
                                        </p:tgtEl>
                                        <p:attrNameLst>
                                          <p:attrName>style.visibility</p:attrName>
                                        </p:attrNameLst>
                                      </p:cBhvr>
                                      <p:to>
                                        <p:strVal val="hidden"/>
                                      </p:to>
                                    </p:set>
                                  </p:childTnLst>
                                </p:cTn>
                              </p:par>
                            </p:childTnLst>
                          </p:cTn>
                        </p:par>
                        <p:par>
                          <p:cTn id="11" fill="hold" nodeType="afterGroup">
                            <p:stCondLst>
                              <p:cond delay="500"/>
                            </p:stCondLst>
                            <p:childTnLst>
                              <p:par>
                                <p:cTn id="12" presetID="19476480" presetClass="entr" presetSubtype="0" fill="hold" nodeType="afterEffect">
                                  <p:stCondLst>
                                    <p:cond delay="0"/>
                                  </p:stCondLst>
                                  <p:childTnLst>
                                    <p:set>
                                      <p:cBhvr>
                                        <p:cTn id="13" dur="1" fill="hold">
                                          <p:stCondLst>
                                            <p:cond delay="499"/>
                                          </p:stCondLst>
                                        </p:cTn>
                                        <p:tgtEl>
                                          <p:spTgt spid="3080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9476480" presetClass="exit" presetSubtype="0" fill="hold" nodeType="clickEffect">
                                  <p:stCondLst>
                                    <p:cond delay="0"/>
                                  </p:stCondLst>
                                  <p:childTnLst>
                                    <p:set>
                                      <p:cBhvr>
                                        <p:cTn id="17" dur="1" fill="hold">
                                          <p:stCondLst>
                                            <p:cond delay="499"/>
                                          </p:stCondLst>
                                        </p:cTn>
                                        <p:tgtEl>
                                          <p:spTgt spid="30804"/>
                                        </p:tgtEl>
                                        <p:attrNameLst>
                                          <p:attrName>style.visibility</p:attrName>
                                        </p:attrNameLst>
                                      </p:cBhvr>
                                      <p:to>
                                        <p:strVal val="hidden"/>
                                      </p:to>
                                    </p:set>
                                  </p:childTnLst>
                                </p:cTn>
                              </p:par>
                            </p:childTnLst>
                          </p:cTn>
                        </p:par>
                        <p:par>
                          <p:cTn id="18" fill="hold" nodeType="afterGroup">
                            <p:stCondLst>
                              <p:cond delay="500"/>
                            </p:stCondLst>
                            <p:childTnLst>
                              <p:par>
                                <p:cTn id="19" presetID="19476480" presetClass="entr" presetSubtype="0" fill="hold" nodeType="afterEffect">
                                  <p:stCondLst>
                                    <p:cond delay="0"/>
                                  </p:stCondLst>
                                  <p:childTnLst>
                                    <p:set>
                                      <p:cBhvr>
                                        <p:cTn id="20" dur="1" fill="hold">
                                          <p:stCondLst>
                                            <p:cond delay="499"/>
                                          </p:stCondLst>
                                        </p:cTn>
                                        <p:tgtEl>
                                          <p:spTgt spid="30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sym typeface="Calibri" charset="0"/>
            </a:endParaRPr>
          </a:p>
        </p:txBody>
      </p:sp>
      <p:sp>
        <p:nvSpPr>
          <p:cNvPr id="27650" name="AutoShape 13"/>
          <p:cNvSpPr>
            <a:spLocks/>
          </p:cNvSpPr>
          <p:nvPr/>
        </p:nvSpPr>
        <p:spPr bwMode="auto">
          <a:xfrm>
            <a:off x="4490517" y="1715617"/>
            <a:ext cx="4422428" cy="3631034"/>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31758" name="Group 14"/>
          <p:cNvGraphicFramePr>
            <a:graphicFrameLocks noGrp="1"/>
          </p:cNvGraphicFramePr>
          <p:nvPr/>
        </p:nvGraphicFramePr>
        <p:xfrm>
          <a:off x="4497214" y="1712268"/>
          <a:ext cx="4422428" cy="3625456"/>
        </p:xfrm>
        <a:graphic>
          <a:graphicData uri="http://schemas.openxmlformats.org/drawingml/2006/table">
            <a:tbl>
              <a:tblPr/>
              <a:tblGrid>
                <a:gridCol w="3281660"/>
                <a:gridCol w="1140768"/>
              </a:tblGrid>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beta@couchbase.com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u::7</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math@couchbase.com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u::5</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matt@couchbase.com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u::6</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yeti@couchbase.com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u::4</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31822" name="Group 78"/>
          <p:cNvGrpSpPr>
            <a:grpSpLocks/>
          </p:cNvGrpSpPr>
          <p:nvPr/>
        </p:nvGrpSpPr>
        <p:grpSpPr bwMode="auto">
          <a:xfrm>
            <a:off x="375047" y="2580680"/>
            <a:ext cx="8545711" cy="1464469"/>
            <a:chOff x="0" y="0"/>
            <a:chExt cx="7656" cy="1312"/>
          </a:xfrm>
        </p:grpSpPr>
        <p:sp>
          <p:nvSpPr>
            <p:cNvPr id="27684" name="Rectangle 73"/>
            <p:cNvSpPr>
              <a:spLocks/>
            </p:cNvSpPr>
            <p:nvPr/>
          </p:nvSpPr>
          <p:spPr bwMode="auto">
            <a:xfrm>
              <a:off x="112" y="0"/>
              <a:ext cx="277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math@couchbase.com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 </a:t>
              </a:r>
              <a:endParaRPr lang="en-US" sz="1900">
                <a:solidFill>
                  <a:srgbClr val="003DCC"/>
                </a:solidFill>
                <a:latin typeface="Calibri Bold" charset="0"/>
                <a:sym typeface="Calibri Bold" charset="0"/>
              </a:endParaRPr>
            </a:p>
          </p:txBody>
        </p:sp>
        <p:sp>
          <p:nvSpPr>
            <p:cNvPr id="27685" name="Line 74"/>
            <p:cNvSpPr>
              <a:spLocks noChangeShapeType="1"/>
            </p:cNvSpPr>
            <p:nvPr/>
          </p:nvSpPr>
          <p:spPr bwMode="auto">
            <a:xfrm>
              <a:off x="3589" y="831"/>
              <a:ext cx="0" cy="438"/>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sp>
          <p:nvSpPr>
            <p:cNvPr id="27686" name="Rectangle 75"/>
            <p:cNvSpPr>
              <a:spLocks/>
            </p:cNvSpPr>
            <p:nvPr/>
          </p:nvSpPr>
          <p:spPr bwMode="auto">
            <a:xfrm>
              <a:off x="3688" y="856"/>
              <a:ext cx="3968" cy="400"/>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27687" name="AutoShape 76"/>
            <p:cNvSpPr>
              <a:spLocks/>
            </p:cNvSpPr>
            <p:nvPr/>
          </p:nvSpPr>
          <p:spPr bwMode="auto">
            <a:xfrm flipH="1">
              <a:off x="2848"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27688" name="Rectangle 77"/>
            <p:cNvSpPr>
              <a:spLocks/>
            </p:cNvSpPr>
            <p:nvPr/>
          </p:nvSpPr>
          <p:spPr bwMode="auto">
            <a:xfrm>
              <a:off x="0" y="856"/>
              <a:ext cx="28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Match a Single Index-Key</a:t>
              </a:r>
            </a:p>
          </p:txBody>
        </p:sp>
      </p:grpSp>
      <p:sp>
        <p:nvSpPr>
          <p:cNvPr id="2" name="Title 1"/>
          <p:cNvSpPr>
            <a:spLocks noGrp="1"/>
          </p:cNvSpPr>
          <p:nvPr>
            <p:ph type="title"/>
          </p:nvPr>
        </p:nvSpPr>
        <p:spPr/>
        <p:txBody>
          <a:bodyPr/>
          <a:lstStyle/>
          <a:p>
            <a:r>
              <a:rPr lang="en-US" dirty="0">
                <a:latin typeface="Calibri" charset="0"/>
                <a:sym typeface="Calibri" charset="0"/>
              </a:rPr>
              <a:t>Index-Key Matching</a:t>
            </a:r>
            <a:br>
              <a:rPr lang="en-US" dirty="0">
                <a:latin typeface="Calibri" charset="0"/>
                <a:sym typeface="Calibri" charset="0"/>
              </a:rPr>
            </a:br>
            <a:endParaRPr lang="en-GB" dirty="0"/>
          </a:p>
        </p:txBody>
      </p:sp>
    </p:spTree>
    <p:extLst>
      <p:ext uri="{BB962C8B-B14F-4D97-AF65-F5344CB8AC3E}">
        <p14:creationId xmlns:p14="http://schemas.microsoft.com/office/powerpoint/2010/main" val="81971857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8831104" presetClass="entr" presetSubtype="88996392" fill="hold" nodeType="afterEffect">
                                  <p:stCondLst>
                                    <p:cond delay="0"/>
                                  </p:stCondLst>
                                  <p:childTnLst>
                                    <p:set>
                                      <p:cBhvr>
                                        <p:cTn id="6" dur="1" fill="hold">
                                          <p:stCondLst>
                                            <p:cond delay="499"/>
                                          </p:stCondLst>
                                        </p:cTn>
                                        <p:tgtEl>
                                          <p:spTgt spid="31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sz="3900" b="1" dirty="0">
              <a:latin typeface="Calibri" charset="0"/>
              <a:sym typeface="Calibri" charset="0"/>
            </a:endParaRPr>
          </a:p>
        </p:txBody>
      </p:sp>
      <p:sp>
        <p:nvSpPr>
          <p:cNvPr id="28674" name="AutoShape 13"/>
          <p:cNvSpPr>
            <a:spLocks/>
          </p:cNvSpPr>
          <p:nvPr/>
        </p:nvSpPr>
        <p:spPr bwMode="auto">
          <a:xfrm>
            <a:off x="4490517" y="1715617"/>
            <a:ext cx="4422428" cy="3631034"/>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32782" name="Group 14"/>
          <p:cNvGraphicFramePr>
            <a:graphicFrameLocks noGrp="1"/>
          </p:cNvGraphicFramePr>
          <p:nvPr/>
        </p:nvGraphicFramePr>
        <p:xfrm>
          <a:off x="4497214" y="1712268"/>
          <a:ext cx="4422428" cy="3625456"/>
        </p:xfrm>
        <a:graphic>
          <a:graphicData uri="http://schemas.openxmlformats.org/drawingml/2006/table">
            <a:tbl>
              <a:tblPr/>
              <a:tblGrid>
                <a:gridCol w="3281660"/>
                <a:gridCol w="1140768"/>
              </a:tblGrid>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beta@couchbase.com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u::7</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math@couchbase.com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u::5</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matt@couchbase.com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u::6</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yeti@couchbase.com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u::4</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8707" name="Rectangle 73"/>
          <p:cNvSpPr>
            <a:spLocks/>
          </p:cNvSpPr>
          <p:nvPr/>
        </p:nvSpPr>
        <p:spPr bwMode="auto">
          <a:xfrm>
            <a:off x="500063" y="2580679"/>
            <a:ext cx="33293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?keys=[</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math@couchbase.com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a:t>
            </a:r>
          </a:p>
          <a:p>
            <a:pPr algn="l"/>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yeti@couchbase.com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a:t>
            </a:r>
            <a:endParaRPr lang="en-US" sz="1900">
              <a:solidFill>
                <a:srgbClr val="003DCC"/>
              </a:solidFill>
              <a:latin typeface="Calibri Bold" charset="0"/>
              <a:sym typeface="Calibri Bold" charset="0"/>
            </a:endParaRPr>
          </a:p>
        </p:txBody>
      </p:sp>
      <p:sp>
        <p:nvSpPr>
          <p:cNvPr id="28708" name="Line 74"/>
          <p:cNvSpPr>
            <a:spLocks noChangeShapeType="1"/>
          </p:cNvSpPr>
          <p:nvPr/>
        </p:nvSpPr>
        <p:spPr bwMode="auto">
          <a:xfrm>
            <a:off x="4381128" y="3508252"/>
            <a:ext cx="0" cy="488900"/>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sp>
        <p:nvSpPr>
          <p:cNvPr id="28709" name="Rectangle 75"/>
          <p:cNvSpPr>
            <a:spLocks/>
          </p:cNvSpPr>
          <p:nvPr/>
        </p:nvSpPr>
        <p:spPr bwMode="auto">
          <a:xfrm>
            <a:off x="4491633" y="3536156"/>
            <a:ext cx="4429125" cy="446484"/>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28710" name="AutoShape 76"/>
          <p:cNvSpPr>
            <a:spLocks/>
          </p:cNvSpPr>
          <p:nvPr/>
        </p:nvSpPr>
        <p:spPr bwMode="auto">
          <a:xfrm flipH="1">
            <a:off x="3562945" y="3473648"/>
            <a:ext cx="803672" cy="571500"/>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28711" name="Rectangle 77"/>
          <p:cNvSpPr>
            <a:spLocks/>
          </p:cNvSpPr>
          <p:nvPr/>
        </p:nvSpPr>
        <p:spPr bwMode="auto">
          <a:xfrm>
            <a:off x="482203" y="3786188"/>
            <a:ext cx="2955727" cy="76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Query Multiple in the Set (Array Notation)</a:t>
            </a:r>
          </a:p>
        </p:txBody>
      </p:sp>
      <p:sp>
        <p:nvSpPr>
          <p:cNvPr id="28712" name="Line 78"/>
          <p:cNvSpPr>
            <a:spLocks noChangeShapeType="1"/>
          </p:cNvSpPr>
          <p:nvPr/>
        </p:nvSpPr>
        <p:spPr bwMode="auto">
          <a:xfrm>
            <a:off x="4384477" y="4411265"/>
            <a:ext cx="0" cy="487785"/>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GB"/>
          </a:p>
        </p:txBody>
      </p:sp>
      <p:sp>
        <p:nvSpPr>
          <p:cNvPr id="28713" name="Rectangle 79"/>
          <p:cNvSpPr>
            <a:spLocks/>
          </p:cNvSpPr>
          <p:nvPr/>
        </p:nvSpPr>
        <p:spPr bwMode="auto">
          <a:xfrm>
            <a:off x="4491633" y="4438055"/>
            <a:ext cx="4429125" cy="446484"/>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28714" name="AutoShape 80"/>
          <p:cNvSpPr>
            <a:spLocks/>
          </p:cNvSpPr>
          <p:nvPr/>
        </p:nvSpPr>
        <p:spPr bwMode="auto">
          <a:xfrm flipH="1">
            <a:off x="3562945" y="4375547"/>
            <a:ext cx="803672" cy="571500"/>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3" name="Title 2"/>
          <p:cNvSpPr>
            <a:spLocks noGrp="1"/>
          </p:cNvSpPr>
          <p:nvPr>
            <p:ph type="title"/>
          </p:nvPr>
        </p:nvSpPr>
        <p:spPr/>
        <p:txBody>
          <a:bodyPr/>
          <a:lstStyle/>
          <a:p>
            <a:r>
              <a:rPr lang="en-US" dirty="0">
                <a:latin typeface="Calibri" charset="0"/>
                <a:sym typeface="Calibri" charset="0"/>
              </a:rPr>
              <a:t>Index-Key Set Matches</a:t>
            </a:r>
            <a:br>
              <a:rPr lang="en-US" dirty="0">
                <a:latin typeface="Calibri" charset="0"/>
                <a:sym typeface="Calibri" charset="0"/>
              </a:rPr>
            </a:br>
            <a:endParaRPr lang="en-GB" dirty="0"/>
          </a:p>
        </p:txBody>
      </p:sp>
    </p:spTree>
    <p:extLst>
      <p:ext uri="{BB962C8B-B14F-4D97-AF65-F5344CB8AC3E}">
        <p14:creationId xmlns:p14="http://schemas.microsoft.com/office/powerpoint/2010/main" val="56986283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ctrTitle"/>
          </p:nvPr>
        </p:nvSpPr>
        <p:spPr>
          <a:xfrm>
            <a:off x="719957" y="2921125"/>
            <a:ext cx="7772176" cy="1470049"/>
          </a:xfrm>
        </p:spPr>
        <p:txBody>
          <a:bodyPr/>
          <a:lstStyle/>
          <a:p>
            <a:pPr eaLnBrk="1" hangingPunct="1"/>
            <a:r>
              <a:rPr lang="en-US" sz="4200" dirty="0">
                <a:solidFill>
                  <a:srgbClr val="225F74"/>
                </a:solidFill>
                <a:latin typeface="Calibri" charset="0"/>
                <a:sym typeface="Calibri" charset="0"/>
              </a:rPr>
              <a:t>Beer Sample </a:t>
            </a:r>
            <a:r>
              <a:rPr lang="en-US" sz="4200" dirty="0" smtClean="0">
                <a:solidFill>
                  <a:srgbClr val="225F74"/>
                </a:solidFill>
                <a:latin typeface="Calibri" charset="0"/>
                <a:sym typeface="Calibri" charset="0"/>
              </a:rPr>
              <a:t>Views Demo</a:t>
            </a:r>
            <a:endParaRPr lang="en-US" dirty="0">
              <a:latin typeface="Calibri" charset="0"/>
            </a:endParaRPr>
          </a:p>
        </p:txBody>
      </p:sp>
    </p:spTree>
    <p:extLst>
      <p:ext uri="{BB962C8B-B14F-4D97-AF65-F5344CB8AC3E}">
        <p14:creationId xmlns:p14="http://schemas.microsoft.com/office/powerpoint/2010/main" val="8348651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Scoring and </a:t>
            </a:r>
            <a:r>
              <a:rPr lang="en-GB" dirty="0" err="1" smtClean="0"/>
              <a:t>Leaderboard-ing</a:t>
            </a:r>
            <a:endParaRPr lang="en-GB" dirty="0"/>
          </a:p>
        </p:txBody>
      </p:sp>
      <p:grpSp>
        <p:nvGrpSpPr>
          <p:cNvPr id="30" name="Group 29"/>
          <p:cNvGrpSpPr/>
          <p:nvPr/>
        </p:nvGrpSpPr>
        <p:grpSpPr>
          <a:xfrm>
            <a:off x="1774436" y="1417640"/>
            <a:ext cx="5605456" cy="4702823"/>
            <a:chOff x="1144359" y="1417640"/>
            <a:chExt cx="5605456" cy="4702823"/>
          </a:xfrm>
        </p:grpSpPr>
        <p:sp>
          <p:nvSpPr>
            <p:cNvPr id="6" name="TextBox 5"/>
            <p:cNvSpPr txBox="1"/>
            <p:nvPr/>
          </p:nvSpPr>
          <p:spPr>
            <a:xfrm>
              <a:off x="1144359" y="1417640"/>
              <a:ext cx="5596758" cy="4702823"/>
            </a:xfrm>
            <a:prstGeom prst="rect">
              <a:avLst/>
            </a:prstGeom>
            <a:solidFill>
              <a:schemeClr val="bg1"/>
            </a:solidFill>
            <a:ln>
              <a:solidFill>
                <a:srgbClr val="3F3F3F"/>
              </a:solidFill>
            </a:ln>
          </p:spPr>
          <p:txBody>
            <a:bodyPr wrap="square" lIns="91435" tIns="45718" rIns="91435" bIns="45718" rtlCol="0">
              <a:spAutoFit/>
            </a:bodyPr>
            <a:lstStyle/>
            <a:p>
              <a:pPr algn="ctr"/>
              <a:endParaRPr lang="en-GB" sz="1200" b="1" dirty="0" smtClean="0">
                <a:latin typeface="Arial"/>
                <a:cs typeface="Arial"/>
              </a:endParaRPr>
            </a:p>
            <a:p>
              <a:pPr algn="ctr"/>
              <a:endParaRPr lang="en-GB" sz="1200" b="1" dirty="0">
                <a:latin typeface="Arial"/>
                <a:cs typeface="Arial"/>
              </a:endParaRPr>
            </a:p>
            <a:p>
              <a:pPr algn="ctr"/>
              <a:r>
                <a:rPr lang="en-GB" sz="1200" b="1" dirty="0" smtClean="0">
                  <a:latin typeface="Arial"/>
                  <a:cs typeface="Arial"/>
                </a:rPr>
                <a:t>Top </a:t>
              </a:r>
              <a:r>
                <a:rPr lang="en-GB" sz="1200" b="1" dirty="0">
                  <a:latin typeface="Arial"/>
                  <a:cs typeface="Arial"/>
                </a:rPr>
                <a:t>Rated Vines</a:t>
              </a:r>
            </a:p>
            <a:p>
              <a:pPr algn="ctr">
                <a:lnSpc>
                  <a:spcPct val="150000"/>
                </a:lnSpc>
              </a:pPr>
              <a:endParaRPr lang="en-GB" sz="1200" b="1" dirty="0">
                <a:latin typeface="Arial"/>
                <a:cs typeface="Arial"/>
              </a:endParaRPr>
            </a:p>
            <a:p>
              <a:pPr>
                <a:lnSpc>
                  <a:spcPct val="150000"/>
                </a:lnSpc>
              </a:pPr>
              <a:r>
                <a:rPr lang="en-GB" sz="800" b="1" dirty="0" smtClean="0">
                  <a:latin typeface="Arial"/>
                  <a:cs typeface="Arial"/>
                </a:rPr>
                <a:t/>
              </a:r>
              <a:br>
                <a:rPr lang="en-GB" sz="800" b="1" dirty="0" smtClean="0">
                  <a:latin typeface="Arial"/>
                  <a:cs typeface="Arial"/>
                </a:rPr>
              </a:br>
              <a:r>
                <a:rPr lang="en-GB" sz="800" b="1" dirty="0" smtClean="0">
                  <a:latin typeface="Arial"/>
                  <a:cs typeface="Arial"/>
                </a:rPr>
                <a:t>I NEED A HORSE! </a:t>
              </a:r>
              <a:endParaRPr lang="en-GB" sz="800" b="1" dirty="0">
                <a:latin typeface="Arial"/>
                <a:cs typeface="Arial"/>
              </a:endParaRPr>
            </a:p>
            <a:p>
              <a:pPr>
                <a:lnSpc>
                  <a:spcPct val="150000"/>
                </a:lnSpc>
              </a:pPr>
              <a:endParaRPr lang="en-GB" sz="800" b="1" dirty="0">
                <a:latin typeface="Arial"/>
                <a:cs typeface="Arial"/>
              </a:endParaRPr>
            </a:p>
            <a:p>
              <a:pPr>
                <a:lnSpc>
                  <a:spcPct val="150000"/>
                </a:lnSpc>
              </a:pPr>
              <a:r>
                <a:rPr lang="en-GB" sz="800" b="1" dirty="0">
                  <a:latin typeface="Arial"/>
                  <a:cs typeface="Arial"/>
                </a:rPr>
                <a:t>I love doing Housework</a:t>
              </a:r>
            </a:p>
            <a:p>
              <a:pPr>
                <a:lnSpc>
                  <a:spcPct val="150000"/>
                </a:lnSpc>
              </a:pPr>
              <a:endParaRPr lang="en-GB" sz="800" b="1" dirty="0">
                <a:latin typeface="Arial"/>
                <a:cs typeface="Arial"/>
              </a:endParaRPr>
            </a:p>
            <a:p>
              <a:pPr>
                <a:lnSpc>
                  <a:spcPct val="150000"/>
                </a:lnSpc>
              </a:pPr>
              <a:r>
                <a:rPr lang="en-GB" sz="800" b="1" dirty="0" smtClean="0">
                  <a:latin typeface="Arial"/>
                  <a:cs typeface="Arial"/>
                </a:rPr>
                <a:t>Cooking w/ Hugh </a:t>
              </a:r>
              <a:r>
                <a:rPr lang="en-GB" sz="800" b="1" dirty="0" err="1" smtClean="0">
                  <a:latin typeface="Arial"/>
                  <a:cs typeface="Arial"/>
                </a:rPr>
                <a:t>Fearnley-Whittingstall</a:t>
              </a:r>
              <a:endParaRPr lang="en-GB" sz="800" b="1" dirty="0">
                <a:latin typeface="Arial"/>
                <a:cs typeface="Arial"/>
              </a:endParaRPr>
            </a:p>
            <a:p>
              <a:pPr>
                <a:lnSpc>
                  <a:spcPct val="150000"/>
                </a:lnSpc>
              </a:pPr>
              <a:endParaRPr lang="en-GB" sz="800" b="1" dirty="0">
                <a:latin typeface="Arial"/>
                <a:cs typeface="Arial"/>
              </a:endParaRPr>
            </a:p>
            <a:p>
              <a:pPr>
                <a:lnSpc>
                  <a:spcPct val="150000"/>
                </a:lnSpc>
              </a:pPr>
              <a:r>
                <a:rPr lang="en-GB" sz="800" b="1" dirty="0">
                  <a:latin typeface="Arial"/>
                  <a:cs typeface="Arial"/>
                </a:rPr>
                <a:t>Random Access Memories</a:t>
              </a:r>
            </a:p>
            <a:p>
              <a:pPr>
                <a:lnSpc>
                  <a:spcPct val="150000"/>
                </a:lnSpc>
              </a:pPr>
              <a:endParaRPr lang="en-GB" sz="800" b="1" dirty="0">
                <a:latin typeface="Arial"/>
                <a:cs typeface="Arial"/>
              </a:endParaRPr>
            </a:p>
            <a:p>
              <a:pPr>
                <a:lnSpc>
                  <a:spcPct val="150000"/>
                </a:lnSpc>
              </a:pPr>
              <a:r>
                <a:rPr lang="en-GB" sz="800" b="1" dirty="0">
                  <a:latin typeface="Arial"/>
                  <a:cs typeface="Arial"/>
                </a:rPr>
                <a:t>I don’t even know</a:t>
              </a:r>
            </a:p>
            <a:p>
              <a:pPr>
                <a:lnSpc>
                  <a:spcPct val="150000"/>
                </a:lnSpc>
              </a:pPr>
              <a:endParaRPr lang="en-GB" sz="800" b="1" dirty="0">
                <a:latin typeface="Arial"/>
                <a:cs typeface="Arial"/>
              </a:endParaRPr>
            </a:p>
            <a:p>
              <a:pPr>
                <a:lnSpc>
                  <a:spcPct val="150000"/>
                </a:lnSpc>
              </a:pPr>
              <a:r>
                <a:rPr lang="en-GB" sz="800" b="1" dirty="0" err="1">
                  <a:latin typeface="Arial"/>
                  <a:cs typeface="Arial"/>
                </a:rPr>
                <a:t>Twerking</a:t>
              </a:r>
              <a:r>
                <a:rPr lang="en-GB" sz="800" b="1" dirty="0">
                  <a:latin typeface="Arial"/>
                  <a:cs typeface="Arial"/>
                </a:rPr>
                <a:t> gone wrong</a:t>
              </a:r>
            </a:p>
            <a:p>
              <a:pPr>
                <a:lnSpc>
                  <a:spcPct val="150000"/>
                </a:lnSpc>
              </a:pPr>
              <a:endParaRPr lang="en-GB" sz="800" b="1" dirty="0">
                <a:latin typeface="Arial"/>
                <a:cs typeface="Arial"/>
              </a:endParaRPr>
            </a:p>
            <a:p>
              <a:pPr>
                <a:lnSpc>
                  <a:spcPct val="150000"/>
                </a:lnSpc>
              </a:pPr>
              <a:r>
                <a:rPr lang="en-GB" sz="800" b="1" dirty="0">
                  <a:latin typeface="Arial"/>
                  <a:cs typeface="Arial"/>
                </a:rPr>
                <a:t>Too cold to Dance</a:t>
              </a:r>
            </a:p>
            <a:p>
              <a:pPr>
                <a:lnSpc>
                  <a:spcPct val="150000"/>
                </a:lnSpc>
              </a:pPr>
              <a:endParaRPr lang="en-GB" sz="800" b="1" dirty="0">
                <a:latin typeface="Arial"/>
                <a:cs typeface="Arial"/>
              </a:endParaRPr>
            </a:p>
            <a:p>
              <a:pPr>
                <a:lnSpc>
                  <a:spcPct val="150000"/>
                </a:lnSpc>
              </a:pPr>
              <a:r>
                <a:rPr lang="en-GB" sz="800" b="1" dirty="0">
                  <a:latin typeface="Arial"/>
                  <a:cs typeface="Arial"/>
                </a:rPr>
                <a:t>How To Scare Your </a:t>
              </a:r>
              <a:r>
                <a:rPr lang="en-GB" sz="800" b="1" dirty="0" smtClean="0">
                  <a:latin typeface="Arial"/>
                  <a:cs typeface="Arial"/>
                </a:rPr>
                <a:t>Friends</a:t>
              </a:r>
            </a:p>
            <a:p>
              <a:pPr>
                <a:lnSpc>
                  <a:spcPct val="150000"/>
                </a:lnSpc>
              </a:pPr>
              <a:endParaRPr lang="en-GB" sz="800" b="1" dirty="0">
                <a:latin typeface="Arial"/>
                <a:cs typeface="Arial"/>
              </a:endParaRPr>
            </a:p>
            <a:p>
              <a:pPr>
                <a:lnSpc>
                  <a:spcPct val="140000"/>
                </a:lnSpc>
              </a:pPr>
              <a:r>
                <a:rPr lang="en-GB" sz="800" b="1" dirty="0" smtClean="0">
                  <a:latin typeface="Arial"/>
                  <a:cs typeface="Arial"/>
                </a:rPr>
                <a:t>Using Couchbase for the first Time</a:t>
              </a:r>
            </a:p>
            <a:p>
              <a:pPr>
                <a:lnSpc>
                  <a:spcPct val="140000"/>
                </a:lnSpc>
              </a:pPr>
              <a:endParaRPr lang="en-GB" sz="800" b="1" dirty="0">
                <a:latin typeface="Arial"/>
                <a:cs typeface="Arial"/>
              </a:endParaRPr>
            </a:p>
            <a:p>
              <a:pPr>
                <a:lnSpc>
                  <a:spcPct val="140000"/>
                </a:lnSpc>
              </a:pPr>
              <a:r>
                <a:rPr lang="en-GB" sz="800" b="1" dirty="0" smtClean="0">
                  <a:latin typeface="Arial"/>
                  <a:cs typeface="Arial"/>
                </a:rPr>
                <a:t>What does a fox say?</a:t>
              </a:r>
            </a:p>
          </p:txBody>
        </p:sp>
        <p:sp>
          <p:nvSpPr>
            <p:cNvPr id="20" name="Rectangle 19"/>
            <p:cNvSpPr/>
            <p:nvPr/>
          </p:nvSpPr>
          <p:spPr>
            <a:xfrm>
              <a:off x="1144359" y="2415999"/>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15" name="Rectangle 14"/>
            <p:cNvSpPr/>
            <p:nvPr/>
          </p:nvSpPr>
          <p:spPr>
            <a:xfrm>
              <a:off x="1144359" y="1417640"/>
              <a:ext cx="5596758" cy="269948"/>
            </a:xfrm>
            <a:prstGeom prst="rect">
              <a:avLst/>
            </a:prstGeom>
            <a:solidFill>
              <a:schemeClr val="tx1">
                <a:lumMod val="50000"/>
              </a:schemeClr>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16" name="TextBox 15"/>
            <p:cNvSpPr txBox="1"/>
            <p:nvPr/>
          </p:nvSpPr>
          <p:spPr>
            <a:xfrm>
              <a:off x="1153057" y="1441427"/>
              <a:ext cx="499604" cy="215444"/>
            </a:xfrm>
            <a:prstGeom prst="rect">
              <a:avLst/>
            </a:prstGeom>
            <a:noFill/>
          </p:spPr>
          <p:txBody>
            <a:bodyPr wrap="square" rtlCol="0">
              <a:spAutoFit/>
            </a:bodyPr>
            <a:lstStyle/>
            <a:p>
              <a:r>
                <a:rPr lang="en-GB" sz="800" dirty="0" smtClean="0">
                  <a:solidFill>
                    <a:schemeClr val="bg1"/>
                  </a:solidFill>
                  <a:latin typeface="Arial"/>
                  <a:cs typeface="Arial"/>
                </a:rPr>
                <a:t>Top 10</a:t>
              </a:r>
              <a:endParaRPr lang="en-GB" sz="800" dirty="0">
                <a:solidFill>
                  <a:schemeClr val="bg1"/>
                </a:solidFill>
                <a:latin typeface="Arial"/>
                <a:cs typeface="Arial"/>
              </a:endParaRPr>
            </a:p>
          </p:txBody>
        </p:sp>
        <p:sp>
          <p:nvSpPr>
            <p:cNvPr id="17" name="TextBox 16"/>
            <p:cNvSpPr txBox="1"/>
            <p:nvPr/>
          </p:nvSpPr>
          <p:spPr>
            <a:xfrm>
              <a:off x="1652661" y="1441427"/>
              <a:ext cx="574082" cy="215444"/>
            </a:xfrm>
            <a:prstGeom prst="rect">
              <a:avLst/>
            </a:prstGeom>
            <a:noFill/>
          </p:spPr>
          <p:txBody>
            <a:bodyPr wrap="square" rtlCol="0">
              <a:spAutoFit/>
            </a:bodyPr>
            <a:lstStyle/>
            <a:p>
              <a:r>
                <a:rPr lang="en-GB" sz="800" dirty="0" smtClean="0">
                  <a:solidFill>
                    <a:schemeClr val="bg1">
                      <a:lumMod val="65000"/>
                    </a:schemeClr>
                  </a:solidFill>
                  <a:latin typeface="Arial"/>
                  <a:cs typeface="Arial"/>
                </a:rPr>
                <a:t>Top 100</a:t>
              </a:r>
              <a:endParaRPr lang="en-GB" sz="800" dirty="0">
                <a:solidFill>
                  <a:schemeClr val="bg1">
                    <a:lumMod val="65000"/>
                  </a:schemeClr>
                </a:solidFill>
                <a:latin typeface="Arial"/>
                <a:cs typeface="Arial"/>
              </a:endParaRPr>
            </a:p>
          </p:txBody>
        </p:sp>
        <p:sp>
          <p:nvSpPr>
            <p:cNvPr id="18" name="TextBox 17"/>
            <p:cNvSpPr txBox="1"/>
            <p:nvPr/>
          </p:nvSpPr>
          <p:spPr>
            <a:xfrm>
              <a:off x="2226742" y="1441427"/>
              <a:ext cx="669763" cy="215444"/>
            </a:xfrm>
            <a:prstGeom prst="rect">
              <a:avLst/>
            </a:prstGeom>
            <a:noFill/>
          </p:spPr>
          <p:txBody>
            <a:bodyPr wrap="square" rtlCol="0">
              <a:spAutoFit/>
            </a:bodyPr>
            <a:lstStyle/>
            <a:p>
              <a:r>
                <a:rPr lang="en-GB" sz="800" dirty="0" smtClean="0">
                  <a:solidFill>
                    <a:schemeClr val="bg1">
                      <a:lumMod val="65000"/>
                    </a:schemeClr>
                  </a:solidFill>
                  <a:latin typeface="Arial"/>
                  <a:cs typeface="Arial"/>
                </a:rPr>
                <a:t>Top Users</a:t>
              </a:r>
              <a:endParaRPr lang="en-GB" sz="800" dirty="0">
                <a:solidFill>
                  <a:schemeClr val="bg1">
                    <a:lumMod val="65000"/>
                  </a:schemeClr>
                </a:solidFill>
                <a:latin typeface="Arial"/>
                <a:cs typeface="Arial"/>
              </a:endParaRPr>
            </a:p>
          </p:txBody>
        </p:sp>
        <p:sp>
          <p:nvSpPr>
            <p:cNvPr id="19" name="TextBox 18"/>
            <p:cNvSpPr txBox="1"/>
            <p:nvPr/>
          </p:nvSpPr>
          <p:spPr>
            <a:xfrm>
              <a:off x="6254016" y="1441427"/>
              <a:ext cx="487101" cy="215444"/>
            </a:xfrm>
            <a:prstGeom prst="rect">
              <a:avLst/>
            </a:prstGeom>
            <a:noFill/>
          </p:spPr>
          <p:txBody>
            <a:bodyPr wrap="square" rtlCol="0">
              <a:spAutoFit/>
            </a:bodyPr>
            <a:lstStyle/>
            <a:p>
              <a:r>
                <a:rPr lang="en-GB" sz="800" dirty="0" smtClean="0">
                  <a:solidFill>
                    <a:schemeClr val="bg1">
                      <a:lumMod val="65000"/>
                    </a:schemeClr>
                  </a:solidFill>
                  <a:latin typeface="Arial"/>
                  <a:cs typeface="Arial"/>
                </a:rPr>
                <a:t>Login</a:t>
              </a:r>
              <a:endParaRPr lang="en-GB" sz="800" dirty="0">
                <a:solidFill>
                  <a:schemeClr val="bg1">
                    <a:lumMod val="65000"/>
                  </a:schemeClr>
                </a:solidFill>
                <a:latin typeface="Arial"/>
                <a:cs typeface="Arial"/>
              </a:endParaRPr>
            </a:p>
          </p:txBody>
        </p:sp>
        <p:sp>
          <p:nvSpPr>
            <p:cNvPr id="21" name="Rectangle 20"/>
            <p:cNvSpPr/>
            <p:nvPr/>
          </p:nvSpPr>
          <p:spPr>
            <a:xfrm>
              <a:off x="1144359" y="2774951"/>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2" name="Rectangle 21"/>
            <p:cNvSpPr/>
            <p:nvPr/>
          </p:nvSpPr>
          <p:spPr>
            <a:xfrm>
              <a:off x="1153057" y="3133903"/>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3" name="Rectangle 22"/>
            <p:cNvSpPr/>
            <p:nvPr/>
          </p:nvSpPr>
          <p:spPr>
            <a:xfrm>
              <a:off x="1153057" y="3492855"/>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4" name="Rectangle 23"/>
            <p:cNvSpPr/>
            <p:nvPr/>
          </p:nvSpPr>
          <p:spPr>
            <a:xfrm>
              <a:off x="1144359" y="3851807"/>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5" name="Rectangle 24"/>
            <p:cNvSpPr/>
            <p:nvPr/>
          </p:nvSpPr>
          <p:spPr>
            <a:xfrm>
              <a:off x="1144359" y="4210759"/>
              <a:ext cx="5596758" cy="425758"/>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6" name="Rectangle 25"/>
            <p:cNvSpPr/>
            <p:nvPr/>
          </p:nvSpPr>
          <p:spPr>
            <a:xfrm>
              <a:off x="1144359" y="4636517"/>
              <a:ext cx="5596758" cy="295763"/>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7" name="Rectangle 26"/>
            <p:cNvSpPr/>
            <p:nvPr/>
          </p:nvSpPr>
          <p:spPr>
            <a:xfrm>
              <a:off x="1144359" y="4932280"/>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8" name="Rectangle 27"/>
            <p:cNvSpPr/>
            <p:nvPr/>
          </p:nvSpPr>
          <p:spPr>
            <a:xfrm>
              <a:off x="1144359" y="5291232"/>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9" name="Rectangle 28"/>
            <p:cNvSpPr/>
            <p:nvPr/>
          </p:nvSpPr>
          <p:spPr>
            <a:xfrm>
              <a:off x="1153057" y="5650184"/>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7" name="TextBox 6"/>
            <p:cNvSpPr txBox="1"/>
            <p:nvPr/>
          </p:nvSpPr>
          <p:spPr>
            <a:xfrm>
              <a:off x="6036559" y="2435598"/>
              <a:ext cx="434913" cy="3595852"/>
            </a:xfrm>
            <a:prstGeom prst="rect">
              <a:avLst/>
            </a:prstGeom>
            <a:noFill/>
          </p:spPr>
          <p:txBody>
            <a:bodyPr wrap="square" lIns="91435" tIns="45718" rIns="91435" bIns="45718" rtlCol="0">
              <a:spAutoFit/>
            </a:bodyPr>
            <a:lstStyle/>
            <a:p>
              <a:pPr>
                <a:lnSpc>
                  <a:spcPct val="120000"/>
                </a:lnSpc>
              </a:pPr>
              <a:r>
                <a:rPr lang="en-GB" sz="1000" b="1" dirty="0" smtClean="0">
                  <a:solidFill>
                    <a:srgbClr val="008000"/>
                  </a:solidFill>
                  <a:latin typeface="Arial"/>
                  <a:cs typeface="Arial"/>
                </a:rPr>
                <a:t>220</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207</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182</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164</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143</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120</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103</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94</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86</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81</a:t>
              </a:r>
              <a:endParaRPr lang="en-GB" sz="1000" b="1" dirty="0">
                <a:solidFill>
                  <a:srgbClr val="008000"/>
                </a:solidFill>
                <a:latin typeface="Arial"/>
                <a:cs typeface="Arial"/>
              </a:endParaRPr>
            </a:p>
          </p:txBody>
        </p:sp>
      </p:grpSp>
    </p:spTree>
    <p:extLst>
      <p:ext uri="{BB962C8B-B14F-4D97-AF65-F5344CB8AC3E}">
        <p14:creationId xmlns:p14="http://schemas.microsoft.com/office/powerpoint/2010/main" val="2780451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 Basics – what is JSON?</a:t>
            </a:r>
            <a:endParaRPr lang="en-GB" dirty="0"/>
          </a:p>
        </p:txBody>
      </p:sp>
      <p:sp>
        <p:nvSpPr>
          <p:cNvPr id="3" name="Rectangle 2"/>
          <p:cNvSpPr/>
          <p:nvPr/>
        </p:nvSpPr>
        <p:spPr>
          <a:xfrm>
            <a:off x="457201" y="1402430"/>
            <a:ext cx="8390467" cy="2698175"/>
          </a:xfrm>
          <a:prstGeom prst="rect">
            <a:avLst/>
          </a:prstGeom>
        </p:spPr>
        <p:txBody>
          <a:bodyPr wrap="square" lIns="91435" tIns="45718" rIns="91435" bIns="45718">
            <a:spAutoFit/>
          </a:bodyPr>
          <a:lstStyle/>
          <a:p>
            <a:r>
              <a:rPr lang="en-GB" sz="2400" b="1" dirty="0">
                <a:latin typeface="+mj-lt"/>
              </a:rPr>
              <a:t>Java Script Object Notation</a:t>
            </a:r>
            <a:endParaRPr lang="en-GB" dirty="0" smtClean="0"/>
          </a:p>
          <a:p>
            <a:pPr>
              <a:lnSpc>
                <a:spcPct val="150000"/>
              </a:lnSpc>
            </a:pPr>
            <a:endParaRPr lang="en-GB" dirty="0" smtClean="0"/>
          </a:p>
          <a:p>
            <a:pPr marL="285736" indent="-285736">
              <a:lnSpc>
                <a:spcPct val="150000"/>
              </a:lnSpc>
              <a:buFont typeface="Arial"/>
              <a:buChar char="•"/>
            </a:pPr>
            <a:r>
              <a:rPr lang="en-GB" sz="2000" dirty="0"/>
              <a:t>Created by Douglas </a:t>
            </a:r>
            <a:r>
              <a:rPr lang="en-GB" sz="2000" dirty="0" err="1"/>
              <a:t>Crockford</a:t>
            </a:r>
            <a:endParaRPr lang="en-GB" sz="2000" dirty="0"/>
          </a:p>
          <a:p>
            <a:pPr marL="285736" indent="-285736">
              <a:lnSpc>
                <a:spcPct val="150000"/>
              </a:lnSpc>
              <a:buFont typeface="Arial"/>
              <a:buChar char="•"/>
            </a:pPr>
            <a:r>
              <a:rPr lang="en-GB" sz="2000" dirty="0"/>
              <a:t>Text Based Format</a:t>
            </a:r>
          </a:p>
          <a:p>
            <a:pPr marL="285736" indent="-285736">
              <a:lnSpc>
                <a:spcPct val="150000"/>
              </a:lnSpc>
              <a:buFont typeface="Arial"/>
              <a:buChar char="•"/>
            </a:pPr>
            <a:r>
              <a:rPr lang="en-GB" sz="2000" dirty="0"/>
              <a:t>Designed for Human-readable</a:t>
            </a:r>
            <a:br>
              <a:rPr lang="en-GB" sz="2000" dirty="0"/>
            </a:br>
            <a:r>
              <a:rPr lang="en-GB" sz="2000" dirty="0"/>
              <a:t>data interchange</a:t>
            </a:r>
          </a:p>
        </p:txBody>
      </p:sp>
      <p:grpSp>
        <p:nvGrpSpPr>
          <p:cNvPr id="4" name="Group 9"/>
          <p:cNvGrpSpPr>
            <a:grpSpLocks/>
          </p:cNvGrpSpPr>
          <p:nvPr/>
        </p:nvGrpSpPr>
        <p:grpSpPr bwMode="auto">
          <a:xfrm>
            <a:off x="4452933" y="1500991"/>
            <a:ext cx="3556000" cy="4762500"/>
            <a:chOff x="0" y="0"/>
            <a:chExt cx="2240" cy="300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 y="96"/>
              <a:ext cx="1987" cy="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240" cy="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grpSp>
    </p:spTree>
    <p:extLst>
      <p:ext uri="{BB962C8B-B14F-4D97-AF65-F5344CB8AC3E}">
        <p14:creationId xmlns:p14="http://schemas.microsoft.com/office/powerpoint/2010/main" val="95257397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12776" y="1339350"/>
            <a:ext cx="8074025" cy="2650064"/>
          </a:xfrm>
        </p:spPr>
        <p:txBody>
          <a:bodyPr/>
          <a:lstStyle/>
          <a:p>
            <a:r>
              <a:rPr lang="en-GB" dirty="0" smtClean="0"/>
              <a:t>Although this is the </a:t>
            </a:r>
            <a:r>
              <a:rPr lang="en-GB" i="1" dirty="0" smtClean="0"/>
              <a:t>main </a:t>
            </a:r>
            <a:r>
              <a:rPr lang="en-GB" dirty="0" smtClean="0"/>
              <a:t>feature of our app, the code behind it is </a:t>
            </a:r>
            <a:r>
              <a:rPr lang="en-GB" u="sng" dirty="0" smtClean="0"/>
              <a:t>very</a:t>
            </a:r>
            <a:r>
              <a:rPr lang="en-GB" dirty="0" smtClean="0"/>
              <a:t> simple.</a:t>
            </a:r>
          </a:p>
          <a:p>
            <a:r>
              <a:rPr lang="en-GB" dirty="0" smtClean="0"/>
              <a:t>We need to create a </a:t>
            </a:r>
            <a:r>
              <a:rPr lang="en-GB" dirty="0" smtClean="0">
                <a:solidFill>
                  <a:schemeClr val="accent1"/>
                </a:solidFill>
              </a:rPr>
              <a:t>View</a:t>
            </a:r>
            <a:r>
              <a:rPr lang="en-GB" dirty="0" smtClean="0"/>
              <a:t> in Couchbase, and query the </a:t>
            </a:r>
            <a:r>
              <a:rPr lang="en-GB" dirty="0" smtClean="0">
                <a:solidFill>
                  <a:srgbClr val="186A93"/>
                </a:solidFill>
              </a:rPr>
              <a:t>View</a:t>
            </a:r>
            <a:r>
              <a:rPr lang="en-GB" dirty="0" smtClean="0"/>
              <a:t> to populate our </a:t>
            </a:r>
            <a:r>
              <a:rPr lang="en-GB" dirty="0" err="1" smtClean="0"/>
              <a:t>Leaderboard</a:t>
            </a:r>
            <a:r>
              <a:rPr lang="en-GB" dirty="0" smtClean="0"/>
              <a:t>…</a:t>
            </a:r>
          </a:p>
          <a:p>
            <a:r>
              <a:rPr lang="en-GB" dirty="0"/>
              <a:t>We </a:t>
            </a:r>
            <a:r>
              <a:rPr lang="en-GB" dirty="0" smtClean="0"/>
              <a:t>then tell Rails to use our Specific View on the </a:t>
            </a:r>
            <a:br>
              <a:rPr lang="en-GB" dirty="0" smtClean="0"/>
            </a:br>
            <a:r>
              <a:rPr lang="en-GB" dirty="0" smtClean="0"/>
              <a:t>Vine </a:t>
            </a:r>
            <a:r>
              <a:rPr lang="en-GB" dirty="0" err="1" smtClean="0"/>
              <a:t>Leaderboard</a:t>
            </a:r>
            <a:r>
              <a:rPr lang="en-GB" dirty="0" smtClean="0"/>
              <a:t> page</a:t>
            </a:r>
            <a:endParaRPr lang="en-GB" dirty="0"/>
          </a:p>
        </p:txBody>
      </p:sp>
      <p:sp>
        <p:nvSpPr>
          <p:cNvPr id="3" name="Title 2"/>
          <p:cNvSpPr>
            <a:spLocks noGrp="1"/>
          </p:cNvSpPr>
          <p:nvPr>
            <p:ph type="title"/>
          </p:nvPr>
        </p:nvSpPr>
        <p:spPr>
          <a:xfrm>
            <a:off x="457200" y="205274"/>
            <a:ext cx="8229600" cy="1036639"/>
          </a:xfrm>
        </p:spPr>
        <p:txBody>
          <a:bodyPr/>
          <a:lstStyle/>
          <a:p>
            <a:r>
              <a:rPr lang="en-GB" dirty="0" smtClean="0"/>
              <a:t>The Code Behind the Board</a:t>
            </a:r>
            <a:endParaRPr lang="en-GB" dirty="0"/>
          </a:p>
        </p:txBody>
      </p:sp>
      <p:pic>
        <p:nvPicPr>
          <p:cNvPr id="5" name="Picture 4" descr="TinyGrab Screen Shot 09-09-2013 13.32.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462539"/>
            <a:ext cx="5261592" cy="1916362"/>
          </a:xfrm>
          <a:prstGeom prst="rect">
            <a:avLst/>
          </a:prstGeom>
        </p:spPr>
      </p:pic>
      <p:sp>
        <p:nvSpPr>
          <p:cNvPr id="6" name="Left Arrow 5"/>
          <p:cNvSpPr/>
          <p:nvPr/>
        </p:nvSpPr>
        <p:spPr>
          <a:xfrm rot="20000291">
            <a:off x="4177126" y="4742939"/>
            <a:ext cx="1874890" cy="159721"/>
          </a:xfrm>
          <a:prstGeom prst="leftArrow">
            <a:avLst/>
          </a:prstGeom>
          <a:solidFill>
            <a:srgbClr val="2D7E9B"/>
          </a:solidFill>
          <a:ln w="28575">
            <a:noFill/>
          </a:ln>
        </p:spPr>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7" name="TextBox 6"/>
          <p:cNvSpPr txBox="1"/>
          <p:nvPr/>
        </p:nvSpPr>
        <p:spPr>
          <a:xfrm>
            <a:off x="5918588" y="4077888"/>
            <a:ext cx="2884008" cy="923326"/>
          </a:xfrm>
          <a:prstGeom prst="rect">
            <a:avLst/>
          </a:prstGeom>
          <a:noFill/>
        </p:spPr>
        <p:txBody>
          <a:bodyPr wrap="square" lIns="91435" tIns="45718" rIns="91435" bIns="45718" rtlCol="0">
            <a:spAutoFit/>
          </a:bodyPr>
          <a:lstStyle/>
          <a:p>
            <a:pPr algn="ctr"/>
            <a:r>
              <a:rPr lang="en-GB" b="1" dirty="0" smtClean="0">
                <a:solidFill>
                  <a:srgbClr val="186A93"/>
                </a:solidFill>
              </a:rPr>
              <a:t>List each Vine, linking the Title to its URL and print its </a:t>
            </a:r>
            <a:r>
              <a:rPr lang="en-GB" b="1" i="1" dirty="0" smtClean="0">
                <a:solidFill>
                  <a:srgbClr val="186A93"/>
                </a:solidFill>
              </a:rPr>
              <a:t>Score. </a:t>
            </a:r>
            <a:endParaRPr lang="en-GB" b="1" i="1" dirty="0">
              <a:solidFill>
                <a:srgbClr val="186A93"/>
              </a:solidFill>
            </a:endParaRPr>
          </a:p>
        </p:txBody>
      </p:sp>
    </p:spTree>
    <p:extLst>
      <p:ext uri="{BB962C8B-B14F-4D97-AF65-F5344CB8AC3E}">
        <p14:creationId xmlns:p14="http://schemas.microsoft.com/office/powerpoint/2010/main" val="66862967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9625"/>
            <a:ext cx="8229600" cy="1036639"/>
          </a:xfrm>
        </p:spPr>
        <p:txBody>
          <a:bodyPr/>
          <a:lstStyle/>
          <a:p>
            <a:r>
              <a:rPr lang="en-GB" dirty="0" smtClean="0"/>
              <a:t>The </a:t>
            </a:r>
            <a:r>
              <a:rPr lang="en-GB" dirty="0" err="1" smtClean="0"/>
              <a:t>Leaderboard</a:t>
            </a:r>
            <a:r>
              <a:rPr lang="en-GB" dirty="0" smtClean="0"/>
              <a:t> View</a:t>
            </a:r>
            <a:endParaRPr lang="en-GB" dirty="0"/>
          </a:p>
        </p:txBody>
      </p:sp>
      <p:pic>
        <p:nvPicPr>
          <p:cNvPr id="4" name="Picture 3" descr="TinyGrab Screen Shot 09-09-2013 13.48.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01" y="1857468"/>
            <a:ext cx="6876624" cy="2011669"/>
          </a:xfrm>
          <a:prstGeom prst="rect">
            <a:avLst/>
          </a:prstGeom>
        </p:spPr>
      </p:pic>
      <p:sp>
        <p:nvSpPr>
          <p:cNvPr id="5" name="TextBox 4"/>
          <p:cNvSpPr txBox="1"/>
          <p:nvPr/>
        </p:nvSpPr>
        <p:spPr>
          <a:xfrm>
            <a:off x="316802" y="1390177"/>
            <a:ext cx="2640328" cy="461665"/>
          </a:xfrm>
          <a:prstGeom prst="rect">
            <a:avLst/>
          </a:prstGeom>
          <a:noFill/>
        </p:spPr>
        <p:txBody>
          <a:bodyPr wrap="none" rtlCol="0">
            <a:spAutoFit/>
          </a:bodyPr>
          <a:lstStyle/>
          <a:p>
            <a:r>
              <a:rPr lang="en-GB" sz="2400" b="1" i="1" dirty="0" smtClean="0">
                <a:solidFill>
                  <a:srgbClr val="186A93"/>
                </a:solidFill>
              </a:rPr>
              <a:t>The Map Function:</a:t>
            </a:r>
            <a:endParaRPr lang="en-GB" sz="2400" b="1" i="1" dirty="0">
              <a:solidFill>
                <a:srgbClr val="186A93"/>
              </a:solidFill>
            </a:endParaRPr>
          </a:p>
        </p:txBody>
      </p:sp>
      <p:sp>
        <p:nvSpPr>
          <p:cNvPr id="7" name="TextBox 6"/>
          <p:cNvSpPr txBox="1"/>
          <p:nvPr/>
        </p:nvSpPr>
        <p:spPr>
          <a:xfrm>
            <a:off x="316802" y="4508909"/>
            <a:ext cx="1654482" cy="461665"/>
          </a:xfrm>
          <a:prstGeom prst="rect">
            <a:avLst/>
          </a:prstGeom>
          <a:noFill/>
        </p:spPr>
        <p:txBody>
          <a:bodyPr wrap="none" rtlCol="0">
            <a:spAutoFit/>
          </a:bodyPr>
          <a:lstStyle/>
          <a:p>
            <a:r>
              <a:rPr lang="en-GB" sz="2400" b="1" i="1" dirty="0" smtClean="0">
                <a:solidFill>
                  <a:srgbClr val="186A93"/>
                </a:solidFill>
              </a:rPr>
              <a:t>The Query:</a:t>
            </a:r>
            <a:endParaRPr lang="en-GB" sz="2400" b="1" i="1" dirty="0">
              <a:solidFill>
                <a:srgbClr val="186A93"/>
              </a:solidFill>
            </a:endParaRPr>
          </a:p>
        </p:txBody>
      </p:sp>
      <p:pic>
        <p:nvPicPr>
          <p:cNvPr id="8" name="Picture 7" descr="TinyGrab Screen Shot 09-09-2013 13.50.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01" y="4965775"/>
            <a:ext cx="6915463" cy="723932"/>
          </a:xfrm>
          <a:prstGeom prst="rect">
            <a:avLst/>
          </a:prstGeom>
        </p:spPr>
      </p:pic>
    </p:spTree>
    <p:extLst>
      <p:ext uri="{BB962C8B-B14F-4D97-AF65-F5344CB8AC3E}">
        <p14:creationId xmlns:p14="http://schemas.microsoft.com/office/powerpoint/2010/main" val="66700684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Scoring and </a:t>
            </a:r>
            <a:r>
              <a:rPr lang="en-GB" dirty="0" err="1" smtClean="0"/>
              <a:t>Leaderboard-ing</a:t>
            </a:r>
            <a:endParaRPr lang="en-GB" dirty="0"/>
          </a:p>
        </p:txBody>
      </p:sp>
      <p:grpSp>
        <p:nvGrpSpPr>
          <p:cNvPr id="30" name="Group 29"/>
          <p:cNvGrpSpPr/>
          <p:nvPr/>
        </p:nvGrpSpPr>
        <p:grpSpPr>
          <a:xfrm>
            <a:off x="1774436" y="1417640"/>
            <a:ext cx="5605456" cy="4702823"/>
            <a:chOff x="1144359" y="1417640"/>
            <a:chExt cx="5605456" cy="4702823"/>
          </a:xfrm>
        </p:grpSpPr>
        <p:sp>
          <p:nvSpPr>
            <p:cNvPr id="6" name="TextBox 5"/>
            <p:cNvSpPr txBox="1"/>
            <p:nvPr/>
          </p:nvSpPr>
          <p:spPr>
            <a:xfrm>
              <a:off x="1144359" y="1417640"/>
              <a:ext cx="5596758" cy="4702823"/>
            </a:xfrm>
            <a:prstGeom prst="rect">
              <a:avLst/>
            </a:prstGeom>
            <a:solidFill>
              <a:schemeClr val="bg1"/>
            </a:solidFill>
            <a:ln>
              <a:solidFill>
                <a:srgbClr val="3F3F3F"/>
              </a:solidFill>
            </a:ln>
          </p:spPr>
          <p:txBody>
            <a:bodyPr wrap="square" lIns="91435" tIns="45718" rIns="91435" bIns="45718" rtlCol="0">
              <a:spAutoFit/>
            </a:bodyPr>
            <a:lstStyle/>
            <a:p>
              <a:pPr algn="ctr"/>
              <a:endParaRPr lang="en-GB" sz="1200" b="1" dirty="0" smtClean="0">
                <a:latin typeface="Arial"/>
                <a:cs typeface="Arial"/>
              </a:endParaRPr>
            </a:p>
            <a:p>
              <a:pPr algn="ctr"/>
              <a:endParaRPr lang="en-GB" sz="1200" b="1" dirty="0">
                <a:latin typeface="Arial"/>
                <a:cs typeface="Arial"/>
              </a:endParaRPr>
            </a:p>
            <a:p>
              <a:pPr algn="ctr"/>
              <a:r>
                <a:rPr lang="en-GB" sz="1200" b="1" dirty="0" smtClean="0">
                  <a:latin typeface="Arial"/>
                  <a:cs typeface="Arial"/>
                </a:rPr>
                <a:t>Top </a:t>
              </a:r>
              <a:r>
                <a:rPr lang="en-GB" sz="1200" b="1" dirty="0">
                  <a:latin typeface="Arial"/>
                  <a:cs typeface="Arial"/>
                </a:rPr>
                <a:t>Rated Vines</a:t>
              </a:r>
            </a:p>
            <a:p>
              <a:pPr algn="ctr">
                <a:lnSpc>
                  <a:spcPct val="150000"/>
                </a:lnSpc>
              </a:pPr>
              <a:endParaRPr lang="en-GB" sz="1200" b="1" dirty="0">
                <a:latin typeface="Arial"/>
                <a:cs typeface="Arial"/>
              </a:endParaRPr>
            </a:p>
            <a:p>
              <a:pPr>
                <a:lnSpc>
                  <a:spcPct val="150000"/>
                </a:lnSpc>
              </a:pPr>
              <a:r>
                <a:rPr lang="en-GB" sz="800" b="1" dirty="0" smtClean="0">
                  <a:latin typeface="Arial"/>
                  <a:cs typeface="Arial"/>
                </a:rPr>
                <a:t/>
              </a:r>
              <a:br>
                <a:rPr lang="en-GB" sz="800" b="1" dirty="0" smtClean="0">
                  <a:latin typeface="Arial"/>
                  <a:cs typeface="Arial"/>
                </a:rPr>
              </a:br>
              <a:r>
                <a:rPr lang="en-GB" sz="800" b="1" dirty="0" smtClean="0">
                  <a:latin typeface="Arial"/>
                  <a:cs typeface="Arial"/>
                </a:rPr>
                <a:t>I NEED A HORSE! </a:t>
              </a:r>
              <a:endParaRPr lang="en-GB" sz="800" b="1" dirty="0">
                <a:latin typeface="Arial"/>
                <a:cs typeface="Arial"/>
              </a:endParaRPr>
            </a:p>
            <a:p>
              <a:pPr>
                <a:lnSpc>
                  <a:spcPct val="150000"/>
                </a:lnSpc>
              </a:pPr>
              <a:endParaRPr lang="en-GB" sz="800" b="1" dirty="0">
                <a:latin typeface="Arial"/>
                <a:cs typeface="Arial"/>
              </a:endParaRPr>
            </a:p>
            <a:p>
              <a:pPr>
                <a:lnSpc>
                  <a:spcPct val="150000"/>
                </a:lnSpc>
              </a:pPr>
              <a:r>
                <a:rPr lang="en-GB" sz="800" b="1" dirty="0">
                  <a:latin typeface="Arial"/>
                  <a:cs typeface="Arial"/>
                </a:rPr>
                <a:t>I love doing Housework</a:t>
              </a:r>
            </a:p>
            <a:p>
              <a:pPr>
                <a:lnSpc>
                  <a:spcPct val="150000"/>
                </a:lnSpc>
              </a:pPr>
              <a:endParaRPr lang="en-GB" sz="800" b="1" dirty="0">
                <a:latin typeface="Arial"/>
                <a:cs typeface="Arial"/>
              </a:endParaRPr>
            </a:p>
            <a:p>
              <a:pPr>
                <a:lnSpc>
                  <a:spcPct val="150000"/>
                </a:lnSpc>
              </a:pPr>
              <a:r>
                <a:rPr lang="en-GB" sz="800" b="1" dirty="0" smtClean="0">
                  <a:latin typeface="Arial"/>
                  <a:cs typeface="Arial"/>
                </a:rPr>
                <a:t>Cooking w/ Hugh </a:t>
              </a:r>
              <a:r>
                <a:rPr lang="en-GB" sz="800" b="1" dirty="0" err="1" smtClean="0">
                  <a:latin typeface="Arial"/>
                  <a:cs typeface="Arial"/>
                </a:rPr>
                <a:t>Fearnley-Whittingstall</a:t>
              </a:r>
              <a:endParaRPr lang="en-GB" sz="800" b="1" dirty="0">
                <a:latin typeface="Arial"/>
                <a:cs typeface="Arial"/>
              </a:endParaRPr>
            </a:p>
            <a:p>
              <a:pPr>
                <a:lnSpc>
                  <a:spcPct val="150000"/>
                </a:lnSpc>
              </a:pPr>
              <a:endParaRPr lang="en-GB" sz="800" b="1" dirty="0">
                <a:latin typeface="Arial"/>
                <a:cs typeface="Arial"/>
              </a:endParaRPr>
            </a:p>
            <a:p>
              <a:pPr>
                <a:lnSpc>
                  <a:spcPct val="150000"/>
                </a:lnSpc>
              </a:pPr>
              <a:r>
                <a:rPr lang="en-GB" sz="800" b="1" dirty="0">
                  <a:latin typeface="Arial"/>
                  <a:cs typeface="Arial"/>
                </a:rPr>
                <a:t>Random Access Memories</a:t>
              </a:r>
            </a:p>
            <a:p>
              <a:pPr>
                <a:lnSpc>
                  <a:spcPct val="150000"/>
                </a:lnSpc>
              </a:pPr>
              <a:endParaRPr lang="en-GB" sz="800" b="1" dirty="0">
                <a:latin typeface="Arial"/>
                <a:cs typeface="Arial"/>
              </a:endParaRPr>
            </a:p>
            <a:p>
              <a:pPr>
                <a:lnSpc>
                  <a:spcPct val="150000"/>
                </a:lnSpc>
              </a:pPr>
              <a:r>
                <a:rPr lang="en-GB" sz="800" b="1" dirty="0">
                  <a:latin typeface="Arial"/>
                  <a:cs typeface="Arial"/>
                </a:rPr>
                <a:t>I don’t even know</a:t>
              </a:r>
            </a:p>
            <a:p>
              <a:pPr>
                <a:lnSpc>
                  <a:spcPct val="150000"/>
                </a:lnSpc>
              </a:pPr>
              <a:endParaRPr lang="en-GB" sz="800" b="1" dirty="0">
                <a:latin typeface="Arial"/>
                <a:cs typeface="Arial"/>
              </a:endParaRPr>
            </a:p>
            <a:p>
              <a:pPr>
                <a:lnSpc>
                  <a:spcPct val="150000"/>
                </a:lnSpc>
              </a:pPr>
              <a:r>
                <a:rPr lang="en-GB" sz="800" b="1" dirty="0" err="1">
                  <a:latin typeface="Arial"/>
                  <a:cs typeface="Arial"/>
                </a:rPr>
                <a:t>Twerking</a:t>
              </a:r>
              <a:r>
                <a:rPr lang="en-GB" sz="800" b="1" dirty="0">
                  <a:latin typeface="Arial"/>
                  <a:cs typeface="Arial"/>
                </a:rPr>
                <a:t> gone wrong</a:t>
              </a:r>
            </a:p>
            <a:p>
              <a:pPr>
                <a:lnSpc>
                  <a:spcPct val="150000"/>
                </a:lnSpc>
              </a:pPr>
              <a:endParaRPr lang="en-GB" sz="800" b="1" dirty="0">
                <a:latin typeface="Arial"/>
                <a:cs typeface="Arial"/>
              </a:endParaRPr>
            </a:p>
            <a:p>
              <a:pPr>
                <a:lnSpc>
                  <a:spcPct val="150000"/>
                </a:lnSpc>
              </a:pPr>
              <a:r>
                <a:rPr lang="en-GB" sz="800" b="1" dirty="0">
                  <a:latin typeface="Arial"/>
                  <a:cs typeface="Arial"/>
                </a:rPr>
                <a:t>Too cold to Dance</a:t>
              </a:r>
            </a:p>
            <a:p>
              <a:pPr>
                <a:lnSpc>
                  <a:spcPct val="150000"/>
                </a:lnSpc>
              </a:pPr>
              <a:endParaRPr lang="en-GB" sz="800" b="1" dirty="0">
                <a:latin typeface="Arial"/>
                <a:cs typeface="Arial"/>
              </a:endParaRPr>
            </a:p>
            <a:p>
              <a:pPr>
                <a:lnSpc>
                  <a:spcPct val="150000"/>
                </a:lnSpc>
              </a:pPr>
              <a:r>
                <a:rPr lang="en-GB" sz="800" b="1" dirty="0">
                  <a:latin typeface="Arial"/>
                  <a:cs typeface="Arial"/>
                </a:rPr>
                <a:t>How To Scare Your </a:t>
              </a:r>
              <a:r>
                <a:rPr lang="en-GB" sz="800" b="1" dirty="0" smtClean="0">
                  <a:latin typeface="Arial"/>
                  <a:cs typeface="Arial"/>
                </a:rPr>
                <a:t>Friends</a:t>
              </a:r>
            </a:p>
            <a:p>
              <a:pPr>
                <a:lnSpc>
                  <a:spcPct val="150000"/>
                </a:lnSpc>
              </a:pPr>
              <a:endParaRPr lang="en-GB" sz="800" b="1" dirty="0">
                <a:latin typeface="Arial"/>
                <a:cs typeface="Arial"/>
              </a:endParaRPr>
            </a:p>
            <a:p>
              <a:pPr>
                <a:lnSpc>
                  <a:spcPct val="140000"/>
                </a:lnSpc>
              </a:pPr>
              <a:r>
                <a:rPr lang="en-GB" sz="800" b="1" dirty="0" smtClean="0">
                  <a:latin typeface="Arial"/>
                  <a:cs typeface="Arial"/>
                </a:rPr>
                <a:t>Using Couchbase for the first Time</a:t>
              </a:r>
            </a:p>
            <a:p>
              <a:pPr>
                <a:lnSpc>
                  <a:spcPct val="140000"/>
                </a:lnSpc>
              </a:pPr>
              <a:endParaRPr lang="en-GB" sz="800" b="1" dirty="0">
                <a:latin typeface="Arial"/>
                <a:cs typeface="Arial"/>
              </a:endParaRPr>
            </a:p>
            <a:p>
              <a:pPr>
                <a:lnSpc>
                  <a:spcPct val="140000"/>
                </a:lnSpc>
              </a:pPr>
              <a:r>
                <a:rPr lang="en-GB" sz="800" b="1" dirty="0" smtClean="0">
                  <a:latin typeface="Arial"/>
                  <a:cs typeface="Arial"/>
                </a:rPr>
                <a:t>What does a fox say?</a:t>
              </a:r>
            </a:p>
          </p:txBody>
        </p:sp>
        <p:sp>
          <p:nvSpPr>
            <p:cNvPr id="20" name="Rectangle 19"/>
            <p:cNvSpPr/>
            <p:nvPr/>
          </p:nvSpPr>
          <p:spPr>
            <a:xfrm>
              <a:off x="1144359" y="2415999"/>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15" name="Rectangle 14"/>
            <p:cNvSpPr/>
            <p:nvPr/>
          </p:nvSpPr>
          <p:spPr>
            <a:xfrm>
              <a:off x="1144359" y="1417640"/>
              <a:ext cx="5596758" cy="269948"/>
            </a:xfrm>
            <a:prstGeom prst="rect">
              <a:avLst/>
            </a:prstGeom>
            <a:solidFill>
              <a:schemeClr val="tx1">
                <a:lumMod val="50000"/>
              </a:schemeClr>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16" name="TextBox 15"/>
            <p:cNvSpPr txBox="1"/>
            <p:nvPr/>
          </p:nvSpPr>
          <p:spPr>
            <a:xfrm>
              <a:off x="1153057" y="1441427"/>
              <a:ext cx="499604" cy="215444"/>
            </a:xfrm>
            <a:prstGeom prst="rect">
              <a:avLst/>
            </a:prstGeom>
            <a:noFill/>
          </p:spPr>
          <p:txBody>
            <a:bodyPr wrap="square" rtlCol="0">
              <a:spAutoFit/>
            </a:bodyPr>
            <a:lstStyle/>
            <a:p>
              <a:r>
                <a:rPr lang="en-GB" sz="800" dirty="0" smtClean="0">
                  <a:solidFill>
                    <a:schemeClr val="bg1"/>
                  </a:solidFill>
                  <a:latin typeface="Arial"/>
                  <a:cs typeface="Arial"/>
                </a:rPr>
                <a:t>Top 10</a:t>
              </a:r>
              <a:endParaRPr lang="en-GB" sz="800" dirty="0">
                <a:solidFill>
                  <a:schemeClr val="bg1"/>
                </a:solidFill>
                <a:latin typeface="Arial"/>
                <a:cs typeface="Arial"/>
              </a:endParaRPr>
            </a:p>
          </p:txBody>
        </p:sp>
        <p:sp>
          <p:nvSpPr>
            <p:cNvPr id="17" name="TextBox 16"/>
            <p:cNvSpPr txBox="1"/>
            <p:nvPr/>
          </p:nvSpPr>
          <p:spPr>
            <a:xfrm>
              <a:off x="1652661" y="1441427"/>
              <a:ext cx="574082" cy="215444"/>
            </a:xfrm>
            <a:prstGeom prst="rect">
              <a:avLst/>
            </a:prstGeom>
            <a:noFill/>
          </p:spPr>
          <p:txBody>
            <a:bodyPr wrap="square" rtlCol="0">
              <a:spAutoFit/>
            </a:bodyPr>
            <a:lstStyle/>
            <a:p>
              <a:r>
                <a:rPr lang="en-GB" sz="800" dirty="0" smtClean="0">
                  <a:solidFill>
                    <a:schemeClr val="bg1">
                      <a:lumMod val="65000"/>
                    </a:schemeClr>
                  </a:solidFill>
                  <a:latin typeface="Arial"/>
                  <a:cs typeface="Arial"/>
                </a:rPr>
                <a:t>Top 100</a:t>
              </a:r>
              <a:endParaRPr lang="en-GB" sz="800" dirty="0">
                <a:solidFill>
                  <a:schemeClr val="bg1">
                    <a:lumMod val="65000"/>
                  </a:schemeClr>
                </a:solidFill>
                <a:latin typeface="Arial"/>
                <a:cs typeface="Arial"/>
              </a:endParaRPr>
            </a:p>
          </p:txBody>
        </p:sp>
        <p:sp>
          <p:nvSpPr>
            <p:cNvPr id="18" name="TextBox 17"/>
            <p:cNvSpPr txBox="1"/>
            <p:nvPr/>
          </p:nvSpPr>
          <p:spPr>
            <a:xfrm>
              <a:off x="2226742" y="1441427"/>
              <a:ext cx="669763" cy="215444"/>
            </a:xfrm>
            <a:prstGeom prst="rect">
              <a:avLst/>
            </a:prstGeom>
            <a:noFill/>
          </p:spPr>
          <p:txBody>
            <a:bodyPr wrap="square" rtlCol="0">
              <a:spAutoFit/>
            </a:bodyPr>
            <a:lstStyle/>
            <a:p>
              <a:r>
                <a:rPr lang="en-GB" sz="800" dirty="0" smtClean="0">
                  <a:solidFill>
                    <a:schemeClr val="bg1">
                      <a:lumMod val="65000"/>
                    </a:schemeClr>
                  </a:solidFill>
                  <a:latin typeface="Arial"/>
                  <a:cs typeface="Arial"/>
                </a:rPr>
                <a:t>Top Users</a:t>
              </a:r>
              <a:endParaRPr lang="en-GB" sz="800" dirty="0">
                <a:solidFill>
                  <a:schemeClr val="bg1">
                    <a:lumMod val="65000"/>
                  </a:schemeClr>
                </a:solidFill>
                <a:latin typeface="Arial"/>
                <a:cs typeface="Arial"/>
              </a:endParaRPr>
            </a:p>
          </p:txBody>
        </p:sp>
        <p:sp>
          <p:nvSpPr>
            <p:cNvPr id="19" name="TextBox 18"/>
            <p:cNvSpPr txBox="1"/>
            <p:nvPr/>
          </p:nvSpPr>
          <p:spPr>
            <a:xfrm>
              <a:off x="6254016" y="1441427"/>
              <a:ext cx="487101" cy="215444"/>
            </a:xfrm>
            <a:prstGeom prst="rect">
              <a:avLst/>
            </a:prstGeom>
            <a:noFill/>
          </p:spPr>
          <p:txBody>
            <a:bodyPr wrap="square" rtlCol="0">
              <a:spAutoFit/>
            </a:bodyPr>
            <a:lstStyle/>
            <a:p>
              <a:r>
                <a:rPr lang="en-GB" sz="800" dirty="0" smtClean="0">
                  <a:solidFill>
                    <a:schemeClr val="bg1">
                      <a:lumMod val="65000"/>
                    </a:schemeClr>
                  </a:solidFill>
                  <a:latin typeface="Arial"/>
                  <a:cs typeface="Arial"/>
                </a:rPr>
                <a:t>Login</a:t>
              </a:r>
              <a:endParaRPr lang="en-GB" sz="800" dirty="0">
                <a:solidFill>
                  <a:schemeClr val="bg1">
                    <a:lumMod val="65000"/>
                  </a:schemeClr>
                </a:solidFill>
                <a:latin typeface="Arial"/>
                <a:cs typeface="Arial"/>
              </a:endParaRPr>
            </a:p>
          </p:txBody>
        </p:sp>
        <p:sp>
          <p:nvSpPr>
            <p:cNvPr id="21" name="Rectangle 20"/>
            <p:cNvSpPr/>
            <p:nvPr/>
          </p:nvSpPr>
          <p:spPr>
            <a:xfrm>
              <a:off x="1144359" y="2774951"/>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2" name="Rectangle 21"/>
            <p:cNvSpPr/>
            <p:nvPr/>
          </p:nvSpPr>
          <p:spPr>
            <a:xfrm>
              <a:off x="1153057" y="3133903"/>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3" name="Rectangle 22"/>
            <p:cNvSpPr/>
            <p:nvPr/>
          </p:nvSpPr>
          <p:spPr>
            <a:xfrm>
              <a:off x="1153057" y="3492855"/>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4" name="Rectangle 23"/>
            <p:cNvSpPr/>
            <p:nvPr/>
          </p:nvSpPr>
          <p:spPr>
            <a:xfrm>
              <a:off x="1144359" y="3851807"/>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5" name="Rectangle 24"/>
            <p:cNvSpPr/>
            <p:nvPr/>
          </p:nvSpPr>
          <p:spPr>
            <a:xfrm>
              <a:off x="1144359" y="4210759"/>
              <a:ext cx="5596758" cy="425758"/>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6" name="Rectangle 25"/>
            <p:cNvSpPr/>
            <p:nvPr/>
          </p:nvSpPr>
          <p:spPr>
            <a:xfrm>
              <a:off x="1144359" y="4636517"/>
              <a:ext cx="5596758" cy="295763"/>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7" name="Rectangle 26"/>
            <p:cNvSpPr/>
            <p:nvPr/>
          </p:nvSpPr>
          <p:spPr>
            <a:xfrm>
              <a:off x="1144359" y="4932280"/>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8" name="Rectangle 27"/>
            <p:cNvSpPr/>
            <p:nvPr/>
          </p:nvSpPr>
          <p:spPr>
            <a:xfrm>
              <a:off x="1144359" y="5291232"/>
              <a:ext cx="5596758" cy="358952"/>
            </a:xfrm>
            <a:prstGeom prst="rect">
              <a:avLst/>
            </a:prstGeom>
            <a:solidFill>
              <a:schemeClr val="bg1">
                <a:lumMod val="75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29" name="Rectangle 28"/>
            <p:cNvSpPr/>
            <p:nvPr/>
          </p:nvSpPr>
          <p:spPr>
            <a:xfrm>
              <a:off x="1153057" y="5650184"/>
              <a:ext cx="5596758" cy="358952"/>
            </a:xfrm>
            <a:prstGeom prst="rect">
              <a:avLst/>
            </a:prstGeom>
            <a:solidFill>
              <a:schemeClr val="bg1">
                <a:lumMod val="50000"/>
                <a:alpha val="22000"/>
              </a:schemeClr>
            </a:solidFill>
            <a:ln w="3175" cmpd="sng">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GB" sz="1400" b="1" dirty="0">
                <a:solidFill>
                  <a:schemeClr val="bg1"/>
                </a:solidFill>
              </a:endParaRPr>
            </a:p>
          </p:txBody>
        </p:sp>
        <p:sp>
          <p:nvSpPr>
            <p:cNvPr id="7" name="TextBox 6"/>
            <p:cNvSpPr txBox="1"/>
            <p:nvPr/>
          </p:nvSpPr>
          <p:spPr>
            <a:xfrm>
              <a:off x="6036559" y="2435598"/>
              <a:ext cx="434913" cy="3595852"/>
            </a:xfrm>
            <a:prstGeom prst="rect">
              <a:avLst/>
            </a:prstGeom>
            <a:noFill/>
          </p:spPr>
          <p:txBody>
            <a:bodyPr wrap="square" lIns="91435" tIns="45718" rIns="91435" bIns="45718" rtlCol="0">
              <a:spAutoFit/>
            </a:bodyPr>
            <a:lstStyle/>
            <a:p>
              <a:pPr>
                <a:lnSpc>
                  <a:spcPct val="120000"/>
                </a:lnSpc>
              </a:pPr>
              <a:r>
                <a:rPr lang="en-GB" sz="1000" b="1" dirty="0" smtClean="0">
                  <a:solidFill>
                    <a:srgbClr val="008000"/>
                  </a:solidFill>
                  <a:latin typeface="Arial"/>
                  <a:cs typeface="Arial"/>
                </a:rPr>
                <a:t>220</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207</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182</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164</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143</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120</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103</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94</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86</a:t>
              </a:r>
            </a:p>
            <a:p>
              <a:pPr>
                <a:lnSpc>
                  <a:spcPct val="120000"/>
                </a:lnSpc>
              </a:pPr>
              <a:endParaRPr lang="en-GB" sz="1000" b="1" dirty="0">
                <a:solidFill>
                  <a:srgbClr val="008000"/>
                </a:solidFill>
                <a:latin typeface="Arial"/>
                <a:cs typeface="Arial"/>
              </a:endParaRPr>
            </a:p>
            <a:p>
              <a:pPr>
                <a:lnSpc>
                  <a:spcPct val="120000"/>
                </a:lnSpc>
              </a:pPr>
              <a:r>
                <a:rPr lang="en-GB" sz="1000" b="1" dirty="0" smtClean="0">
                  <a:solidFill>
                    <a:srgbClr val="008000"/>
                  </a:solidFill>
                  <a:latin typeface="Arial"/>
                  <a:cs typeface="Arial"/>
                </a:rPr>
                <a:t>81</a:t>
              </a:r>
              <a:endParaRPr lang="en-GB" sz="1000" b="1" dirty="0">
                <a:solidFill>
                  <a:srgbClr val="008000"/>
                </a:solidFill>
                <a:latin typeface="Arial"/>
                <a:cs typeface="Arial"/>
              </a:endParaRPr>
            </a:p>
          </p:txBody>
        </p:sp>
      </p:grpSp>
    </p:spTree>
    <p:extLst>
      <p:ext uri="{BB962C8B-B14F-4D97-AF65-F5344CB8AC3E}">
        <p14:creationId xmlns:p14="http://schemas.microsoft.com/office/powerpoint/2010/main" val="124968771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a:t>
            </a:r>
            <a:endParaRPr lang="en-GB" dirty="0"/>
          </a:p>
        </p:txBody>
      </p:sp>
    </p:spTree>
    <p:extLst>
      <p:ext uri="{BB962C8B-B14F-4D97-AF65-F5344CB8AC3E}">
        <p14:creationId xmlns:p14="http://schemas.microsoft.com/office/powerpoint/2010/main" val="360830266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9074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JSON Basics – Why JSON?</a:t>
            </a:r>
            <a:endParaRPr lang="en-GB" dirty="0"/>
          </a:p>
        </p:txBody>
      </p:sp>
      <p:sp>
        <p:nvSpPr>
          <p:cNvPr id="3" name="Rectangle 2"/>
          <p:cNvSpPr/>
          <p:nvPr/>
        </p:nvSpPr>
        <p:spPr>
          <a:xfrm>
            <a:off x="457201" y="1698475"/>
            <a:ext cx="8390467" cy="3621504"/>
          </a:xfrm>
          <a:prstGeom prst="rect">
            <a:avLst/>
          </a:prstGeom>
        </p:spPr>
        <p:txBody>
          <a:bodyPr wrap="square" lIns="91435" tIns="45718" rIns="91435" bIns="45718">
            <a:spAutoFit/>
          </a:bodyPr>
          <a:lstStyle/>
          <a:p>
            <a:r>
              <a:rPr lang="en-GB" sz="2400" b="1" dirty="0">
                <a:latin typeface="+mj-lt"/>
              </a:rPr>
              <a:t>JSON has a lot of advantages:</a:t>
            </a:r>
            <a:endParaRPr lang="en-GB" dirty="0" smtClean="0"/>
          </a:p>
          <a:p>
            <a:pPr>
              <a:lnSpc>
                <a:spcPct val="150000"/>
              </a:lnSpc>
            </a:pPr>
            <a:endParaRPr lang="en-GB" dirty="0" smtClean="0"/>
          </a:p>
          <a:p>
            <a:pPr marL="285736" indent="-285736">
              <a:lnSpc>
                <a:spcPct val="150000"/>
              </a:lnSpc>
              <a:buFont typeface="Arial"/>
              <a:buChar char="•"/>
            </a:pPr>
            <a:r>
              <a:rPr lang="en-GB" sz="2000" dirty="0"/>
              <a:t>It's compact</a:t>
            </a:r>
          </a:p>
          <a:p>
            <a:pPr marL="285736" indent="-285736">
              <a:lnSpc>
                <a:spcPct val="150000"/>
              </a:lnSpc>
              <a:buFont typeface="Arial"/>
              <a:buChar char="•"/>
            </a:pPr>
            <a:r>
              <a:rPr lang="en-GB" sz="2000" dirty="0"/>
              <a:t>It's easy for both computers and people to read and write</a:t>
            </a:r>
          </a:p>
          <a:p>
            <a:pPr marL="285736" indent="-285736">
              <a:lnSpc>
                <a:spcPct val="150000"/>
              </a:lnSpc>
              <a:buFont typeface="Arial"/>
              <a:buChar char="•"/>
            </a:pPr>
            <a:r>
              <a:rPr lang="en-GB" sz="2000" dirty="0"/>
              <a:t>It maps very easily onto the data structures used by most programming languages (numbers, strings, </a:t>
            </a:r>
            <a:r>
              <a:rPr lang="en-GB" sz="2000" dirty="0" err="1"/>
              <a:t>booleans</a:t>
            </a:r>
            <a:r>
              <a:rPr lang="en-GB" sz="2000" dirty="0"/>
              <a:t>, nulls, arrays and associative arrays)</a:t>
            </a:r>
          </a:p>
          <a:p>
            <a:pPr marL="285736" indent="-285736">
              <a:lnSpc>
                <a:spcPct val="150000"/>
              </a:lnSpc>
              <a:buFont typeface="Arial"/>
              <a:buChar char="•"/>
            </a:pPr>
            <a:r>
              <a:rPr lang="en-GB" sz="2000" dirty="0"/>
              <a:t>Nearly all programming languages contain functions or libraries that can read and write JSON structures</a:t>
            </a:r>
          </a:p>
        </p:txBody>
      </p:sp>
    </p:spTree>
    <p:extLst>
      <p:ext uri="{BB962C8B-B14F-4D97-AF65-F5344CB8AC3E}">
        <p14:creationId xmlns:p14="http://schemas.microsoft.com/office/powerpoint/2010/main" val="30775293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Supported JSON Types:</a:t>
            </a:r>
            <a:endParaRPr lang="en-GB" dirty="0"/>
          </a:p>
        </p:txBody>
      </p:sp>
      <p:sp>
        <p:nvSpPr>
          <p:cNvPr id="4" name="TextBox 3"/>
          <p:cNvSpPr txBox="1"/>
          <p:nvPr/>
        </p:nvSpPr>
        <p:spPr>
          <a:xfrm>
            <a:off x="210694" y="3089966"/>
            <a:ext cx="948397" cy="430887"/>
          </a:xfrm>
          <a:prstGeom prst="rect">
            <a:avLst/>
          </a:prstGeom>
          <a:noFill/>
        </p:spPr>
        <p:txBody>
          <a:bodyPr wrap="none" lIns="91435" tIns="45718" rIns="91435" bIns="45718" rtlCol="0">
            <a:spAutoFit/>
          </a:bodyPr>
          <a:lstStyle/>
          <a:p>
            <a:r>
              <a:rPr lang="en-GB" sz="2200" b="1" dirty="0"/>
              <a:t>String:</a:t>
            </a:r>
          </a:p>
        </p:txBody>
      </p:sp>
      <p:sp>
        <p:nvSpPr>
          <p:cNvPr id="5" name="TextBox 4"/>
          <p:cNvSpPr txBox="1"/>
          <p:nvPr/>
        </p:nvSpPr>
        <p:spPr>
          <a:xfrm>
            <a:off x="210693" y="1626754"/>
            <a:ext cx="4129633" cy="430883"/>
          </a:xfrm>
          <a:prstGeom prst="rect">
            <a:avLst/>
          </a:prstGeom>
          <a:noFill/>
        </p:spPr>
        <p:txBody>
          <a:bodyPr wrap="none" lIns="91435" tIns="45718" rIns="91435" bIns="45718" rtlCol="0">
            <a:spAutoFit/>
          </a:bodyPr>
          <a:lstStyle/>
          <a:p>
            <a:r>
              <a:rPr lang="en-GB" sz="2200" b="1" dirty="0" smtClean="0"/>
              <a:t>Numbers: </a:t>
            </a:r>
            <a:r>
              <a:rPr lang="en-GB" sz="2200" b="1" dirty="0"/>
              <a:t>– (</a:t>
            </a:r>
            <a:r>
              <a:rPr lang="en-GB" sz="2200" b="1" dirty="0" smtClean="0"/>
              <a:t>Int. </a:t>
            </a:r>
            <a:r>
              <a:rPr lang="en-GB" sz="2200" b="1" dirty="0"/>
              <a:t>&amp; Floating Point)</a:t>
            </a:r>
          </a:p>
        </p:txBody>
      </p:sp>
      <p:sp>
        <p:nvSpPr>
          <p:cNvPr id="6" name="Rectangle 5"/>
          <p:cNvSpPr/>
          <p:nvPr/>
        </p:nvSpPr>
        <p:spPr>
          <a:xfrm>
            <a:off x="311950" y="3510783"/>
            <a:ext cx="3826304" cy="588652"/>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nSpc>
                <a:spcPct val="80000"/>
              </a:lnSpc>
            </a:pPr>
            <a:r>
              <a:rPr lang="en-GB" sz="2000" dirty="0"/>
              <a:t>"A String"</a:t>
            </a:r>
            <a:endParaRPr lang="en-GB" sz="2000" b="1" dirty="0">
              <a:solidFill>
                <a:schemeClr val="bg1"/>
              </a:solidFill>
            </a:endParaRPr>
          </a:p>
        </p:txBody>
      </p:sp>
      <p:sp>
        <p:nvSpPr>
          <p:cNvPr id="7" name="TextBox 6"/>
          <p:cNvSpPr txBox="1"/>
          <p:nvPr/>
        </p:nvSpPr>
        <p:spPr>
          <a:xfrm>
            <a:off x="210694" y="4484951"/>
            <a:ext cx="1225979" cy="430887"/>
          </a:xfrm>
          <a:prstGeom prst="rect">
            <a:avLst/>
          </a:prstGeom>
          <a:noFill/>
        </p:spPr>
        <p:txBody>
          <a:bodyPr wrap="none" lIns="91435" tIns="45718" rIns="91435" bIns="45718" rtlCol="0">
            <a:spAutoFit/>
          </a:bodyPr>
          <a:lstStyle/>
          <a:p>
            <a:r>
              <a:rPr lang="en-GB" sz="2200" b="1" dirty="0"/>
              <a:t>Boolean:</a:t>
            </a:r>
          </a:p>
        </p:txBody>
      </p:sp>
      <p:sp>
        <p:nvSpPr>
          <p:cNvPr id="8" name="Rectangle 7"/>
          <p:cNvSpPr/>
          <p:nvPr/>
        </p:nvSpPr>
        <p:spPr>
          <a:xfrm>
            <a:off x="311950" y="4905768"/>
            <a:ext cx="3826304" cy="588652"/>
          </a:xfrm>
          <a:prstGeom prst="rect">
            <a:avLst/>
          </a:prstGeom>
          <a:solidFill>
            <a:srgbClr val="C5E5F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nSpc>
                <a:spcPct val="80000"/>
              </a:lnSpc>
            </a:pPr>
            <a:r>
              <a:rPr lang="en-GB" sz="2000" dirty="0"/>
              <a:t>{“value”  :   false}</a:t>
            </a:r>
            <a:endParaRPr lang="en-GB" sz="2000" b="1" dirty="0">
              <a:solidFill>
                <a:schemeClr val="bg1"/>
              </a:solidFill>
            </a:endParaRPr>
          </a:p>
        </p:txBody>
      </p:sp>
      <p:sp>
        <p:nvSpPr>
          <p:cNvPr id="11" name="TextBox 10"/>
          <p:cNvSpPr txBox="1"/>
          <p:nvPr/>
        </p:nvSpPr>
        <p:spPr>
          <a:xfrm>
            <a:off x="4843913" y="2268971"/>
            <a:ext cx="1034633" cy="430887"/>
          </a:xfrm>
          <a:prstGeom prst="rect">
            <a:avLst/>
          </a:prstGeom>
          <a:noFill/>
        </p:spPr>
        <p:txBody>
          <a:bodyPr wrap="none" lIns="91435" tIns="45718" rIns="91435" bIns="45718" rtlCol="0">
            <a:spAutoFit/>
          </a:bodyPr>
          <a:lstStyle/>
          <a:p>
            <a:r>
              <a:rPr lang="en-GB" sz="2200" b="1" dirty="0"/>
              <a:t>Object:</a:t>
            </a:r>
          </a:p>
        </p:txBody>
      </p:sp>
      <p:sp>
        <p:nvSpPr>
          <p:cNvPr id="12" name="Rectangle 11"/>
          <p:cNvSpPr/>
          <p:nvPr/>
        </p:nvSpPr>
        <p:spPr>
          <a:xfrm>
            <a:off x="4945169" y="2689788"/>
            <a:ext cx="3826301" cy="2151660"/>
          </a:xfrm>
          <a:prstGeom prst="rect">
            <a:avLst/>
          </a:prstGeom>
          <a:solidFill>
            <a:srgbClr val="C5E5F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r>
              <a:rPr lang="en-GB" sz="2000" dirty="0"/>
              <a:t>{</a:t>
            </a:r>
          </a:p>
          <a:p>
            <a:r>
              <a:rPr lang="en-GB" sz="2000" dirty="0"/>
              <a:t>   ”name" :  “Robin Johnson”</a:t>
            </a:r>
          </a:p>
          <a:p>
            <a:r>
              <a:rPr lang="en-GB" sz="2000" dirty="0"/>
              <a:t>   “twitter" : “@</a:t>
            </a:r>
            <a:r>
              <a:rPr lang="en-GB" sz="2000" dirty="0" err="1"/>
              <a:t>rbin</a:t>
            </a:r>
            <a:r>
              <a:rPr lang="en-GB" sz="2000" dirty="0"/>
              <a:t>",</a:t>
            </a:r>
          </a:p>
          <a:p>
            <a:r>
              <a:rPr lang="nl-NL" sz="2000" dirty="0"/>
              <a:t>   ”</a:t>
            </a:r>
            <a:r>
              <a:rPr lang="nl-NL" sz="2000" dirty="0" err="1"/>
              <a:t>age</a:t>
            </a:r>
            <a:r>
              <a:rPr lang="nl-NL" sz="2000" dirty="0"/>
              <a:t>" :  22,</a:t>
            </a:r>
          </a:p>
          <a:p>
            <a:r>
              <a:rPr lang="nl-NL" sz="2000" dirty="0"/>
              <a:t>   "</a:t>
            </a:r>
            <a:r>
              <a:rPr lang="nl-NL" sz="2000" dirty="0" err="1"/>
              <a:t>title</a:t>
            </a:r>
            <a:r>
              <a:rPr lang="nl-NL" sz="2000" dirty="0"/>
              <a:t>" :  ”Developer Advocate"</a:t>
            </a:r>
          </a:p>
          <a:p>
            <a:r>
              <a:rPr lang="nl-NL" sz="2000" dirty="0"/>
              <a:t>}</a:t>
            </a:r>
            <a:endParaRPr lang="en-GB" sz="2000" b="1" dirty="0">
              <a:solidFill>
                <a:schemeClr val="bg1"/>
              </a:solidFill>
            </a:endParaRPr>
          </a:p>
        </p:txBody>
      </p:sp>
      <p:sp>
        <p:nvSpPr>
          <p:cNvPr id="10" name="Rectangle 9"/>
          <p:cNvSpPr/>
          <p:nvPr/>
        </p:nvSpPr>
        <p:spPr>
          <a:xfrm>
            <a:off x="311950" y="2057641"/>
            <a:ext cx="3826304" cy="588652"/>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nSpc>
                <a:spcPct val="80000"/>
              </a:lnSpc>
            </a:pPr>
            <a:r>
              <a:rPr lang="en-GB" sz="2000" dirty="0" smtClean="0"/>
              <a:t> 22	&amp;	55.2</a:t>
            </a:r>
            <a:endParaRPr lang="en-GB" sz="2000" b="1" dirty="0">
              <a:solidFill>
                <a:schemeClr val="bg1"/>
              </a:solidFill>
            </a:endParaRPr>
          </a:p>
        </p:txBody>
      </p:sp>
    </p:spTree>
    <p:extLst>
      <p:ext uri="{BB962C8B-B14F-4D97-AF65-F5344CB8AC3E}">
        <p14:creationId xmlns:p14="http://schemas.microsoft.com/office/powerpoint/2010/main" val="11760551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Supported JSON Types - Lists:</a:t>
            </a:r>
            <a:endParaRPr lang="en-GB" dirty="0"/>
          </a:p>
        </p:txBody>
      </p:sp>
      <p:sp>
        <p:nvSpPr>
          <p:cNvPr id="3" name="TextBox 2"/>
          <p:cNvSpPr txBox="1"/>
          <p:nvPr/>
        </p:nvSpPr>
        <p:spPr>
          <a:xfrm>
            <a:off x="210694" y="2010450"/>
            <a:ext cx="906931" cy="430887"/>
          </a:xfrm>
          <a:prstGeom prst="rect">
            <a:avLst/>
          </a:prstGeom>
          <a:noFill/>
        </p:spPr>
        <p:txBody>
          <a:bodyPr wrap="none" lIns="91435" tIns="45718" rIns="91435" bIns="45718" rtlCol="0">
            <a:spAutoFit/>
          </a:bodyPr>
          <a:lstStyle/>
          <a:p>
            <a:r>
              <a:rPr lang="en-GB" sz="2200" b="1" dirty="0"/>
              <a:t>Array:</a:t>
            </a:r>
          </a:p>
        </p:txBody>
      </p:sp>
      <p:sp>
        <p:nvSpPr>
          <p:cNvPr id="4" name="Rectangle 3"/>
          <p:cNvSpPr/>
          <p:nvPr/>
        </p:nvSpPr>
        <p:spPr>
          <a:xfrm>
            <a:off x="311950" y="2441337"/>
            <a:ext cx="3826304" cy="588652"/>
          </a:xfrm>
          <a:prstGeom prst="rect">
            <a:avLst/>
          </a:prstGeom>
          <a:solidFill>
            <a:srgbClr val="C5E5F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nSpc>
                <a:spcPct val="80000"/>
              </a:lnSpc>
            </a:pPr>
            <a:r>
              <a:rPr lang="en-US" sz="2000" dirty="0" smtClean="0"/>
              <a:t>["</a:t>
            </a:r>
            <a:r>
              <a:rPr lang="en-US" sz="2000" dirty="0"/>
              <a:t>one", "two", "three"]</a:t>
            </a:r>
            <a:endParaRPr lang="en-GB" sz="2000" b="1" dirty="0">
              <a:solidFill>
                <a:schemeClr val="bg1"/>
              </a:solidFill>
            </a:endParaRPr>
          </a:p>
        </p:txBody>
      </p:sp>
      <p:sp>
        <p:nvSpPr>
          <p:cNvPr id="9" name="Rectangle 8"/>
          <p:cNvSpPr/>
          <p:nvPr/>
        </p:nvSpPr>
        <p:spPr>
          <a:xfrm>
            <a:off x="4999844" y="2516863"/>
            <a:ext cx="4572000" cy="369332"/>
          </a:xfrm>
          <a:prstGeom prst="rect">
            <a:avLst/>
          </a:prstGeom>
        </p:spPr>
        <p:txBody>
          <a:bodyPr>
            <a:spAutoFit/>
          </a:bodyPr>
          <a:lstStyle/>
          <a:p>
            <a:endParaRPr lang="en-GB" dirty="0"/>
          </a:p>
        </p:txBody>
      </p:sp>
      <p:sp>
        <p:nvSpPr>
          <p:cNvPr id="10" name="Rectangle 9"/>
          <p:cNvSpPr/>
          <p:nvPr/>
        </p:nvSpPr>
        <p:spPr>
          <a:xfrm>
            <a:off x="4999844" y="2087257"/>
            <a:ext cx="3826304" cy="3257342"/>
          </a:xfrm>
          <a:prstGeom prst="rect">
            <a:avLst/>
          </a:prstGeom>
          <a:solidFill>
            <a:srgbClr val="C5E5F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r>
              <a:rPr lang="nl-NL" sz="2000" dirty="0" err="1"/>
              <a:t>foos</a:t>
            </a:r>
            <a:r>
              <a:rPr lang="nl-NL" sz="2000" dirty="0"/>
              <a:t> : [</a:t>
            </a:r>
          </a:p>
          <a:p>
            <a:r>
              <a:rPr lang="nl-NL" sz="2000" dirty="0"/>
              <a:t>    {</a:t>
            </a:r>
          </a:p>
          <a:p>
            <a:r>
              <a:rPr lang="fi-FI" sz="2000" dirty="0"/>
              <a:t>        ”bar1":"value1",</a:t>
            </a:r>
          </a:p>
          <a:p>
            <a:r>
              <a:rPr lang="fi-FI" sz="2000" dirty="0"/>
              <a:t>        ”bar2":"value2"</a:t>
            </a:r>
          </a:p>
          <a:p>
            <a:r>
              <a:rPr lang="fi-FI" sz="2000" dirty="0"/>
              <a:t>    },</a:t>
            </a:r>
          </a:p>
          <a:p>
            <a:r>
              <a:rPr lang="fi-FI" sz="2000" dirty="0"/>
              <a:t>    {</a:t>
            </a:r>
          </a:p>
          <a:p>
            <a:r>
              <a:rPr lang="fi-FI" sz="2000" dirty="0"/>
              <a:t>        ”bar3":"value3", </a:t>
            </a:r>
          </a:p>
          <a:p>
            <a:r>
              <a:rPr lang="fi-FI" sz="2000" dirty="0"/>
              <a:t>        ”bar4":"value4"</a:t>
            </a:r>
          </a:p>
          <a:p>
            <a:r>
              <a:rPr lang="fi-FI" sz="2000" dirty="0"/>
              <a:t>    }</a:t>
            </a:r>
          </a:p>
          <a:p>
            <a:r>
              <a:rPr lang="fi-FI" sz="2000" dirty="0"/>
              <a:t>]</a:t>
            </a:r>
            <a:endParaRPr lang="en-GB" sz="2000" dirty="0"/>
          </a:p>
        </p:txBody>
      </p:sp>
      <p:sp>
        <p:nvSpPr>
          <p:cNvPr id="11" name="TextBox 10"/>
          <p:cNvSpPr txBox="1"/>
          <p:nvPr/>
        </p:nvSpPr>
        <p:spPr>
          <a:xfrm>
            <a:off x="4999844" y="1609019"/>
            <a:ext cx="1914622" cy="430883"/>
          </a:xfrm>
          <a:prstGeom prst="rect">
            <a:avLst/>
          </a:prstGeom>
          <a:noFill/>
        </p:spPr>
        <p:txBody>
          <a:bodyPr wrap="none" lIns="91435" tIns="45718" rIns="91435" bIns="45718" rtlCol="0">
            <a:spAutoFit/>
          </a:bodyPr>
          <a:lstStyle/>
          <a:p>
            <a:r>
              <a:rPr lang="en-GB" sz="2200" b="1" dirty="0" smtClean="0"/>
              <a:t>List of Objects:</a:t>
            </a:r>
            <a:endParaRPr lang="en-GB" sz="2200" b="1" dirty="0"/>
          </a:p>
        </p:txBody>
      </p:sp>
      <p:sp>
        <p:nvSpPr>
          <p:cNvPr id="8" name="TextBox 7"/>
          <p:cNvSpPr txBox="1"/>
          <p:nvPr/>
        </p:nvSpPr>
        <p:spPr>
          <a:xfrm>
            <a:off x="210694" y="3985402"/>
            <a:ext cx="3201971" cy="430883"/>
          </a:xfrm>
          <a:prstGeom prst="rect">
            <a:avLst/>
          </a:prstGeom>
          <a:noFill/>
        </p:spPr>
        <p:txBody>
          <a:bodyPr wrap="none" lIns="91435" tIns="45718" rIns="91435" bIns="45718" rtlCol="0">
            <a:spAutoFit/>
          </a:bodyPr>
          <a:lstStyle/>
          <a:p>
            <a:r>
              <a:rPr lang="en-GB" sz="2200" b="1" dirty="0" smtClean="0"/>
              <a:t>Complex, Nested Objects:</a:t>
            </a:r>
            <a:endParaRPr lang="en-GB" sz="2200" b="1" dirty="0"/>
          </a:p>
        </p:txBody>
      </p:sp>
      <p:sp>
        <p:nvSpPr>
          <p:cNvPr id="13" name="Rectangle 12"/>
          <p:cNvSpPr/>
          <p:nvPr/>
        </p:nvSpPr>
        <p:spPr>
          <a:xfrm>
            <a:off x="311950" y="4438953"/>
            <a:ext cx="3826304" cy="588652"/>
          </a:xfrm>
          <a:prstGeom prst="rect">
            <a:avLst/>
          </a:prstGeom>
          <a:solidFill>
            <a:srgbClr val="C5E5F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pPr>
              <a:lnSpc>
                <a:spcPct val="80000"/>
              </a:lnSpc>
            </a:pPr>
            <a:r>
              <a:rPr lang="en-US" sz="2000" dirty="0" smtClean="0"/>
              <a:t>{ tweet, tweet… }</a:t>
            </a:r>
            <a:endParaRPr lang="en-GB" sz="2000" b="1" dirty="0">
              <a:solidFill>
                <a:schemeClr val="bg1"/>
              </a:solidFill>
            </a:endParaRPr>
          </a:p>
        </p:txBody>
      </p:sp>
    </p:spTree>
    <p:extLst>
      <p:ext uri="{BB962C8B-B14F-4D97-AF65-F5344CB8AC3E}">
        <p14:creationId xmlns:p14="http://schemas.microsoft.com/office/powerpoint/2010/main" val="4840476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JSON Documents within Couchbase</a:t>
            </a:r>
            <a:endParaRPr lang="en-GB" dirty="0"/>
          </a:p>
        </p:txBody>
      </p:sp>
      <p:sp>
        <p:nvSpPr>
          <p:cNvPr id="5" name="Rectangle 4"/>
          <p:cNvSpPr/>
          <p:nvPr/>
        </p:nvSpPr>
        <p:spPr>
          <a:xfrm>
            <a:off x="457200" y="1671092"/>
            <a:ext cx="8229600" cy="2831544"/>
          </a:xfrm>
          <a:prstGeom prst="rect">
            <a:avLst/>
          </a:prstGeom>
        </p:spPr>
        <p:txBody>
          <a:bodyPr wrap="square" lIns="91435" tIns="45718" rIns="91435" bIns="45718">
            <a:spAutoFit/>
          </a:bodyPr>
          <a:lstStyle/>
          <a:p>
            <a:pPr marL="285736" indent="-285736">
              <a:lnSpc>
                <a:spcPct val="150000"/>
              </a:lnSpc>
              <a:buFont typeface="Arial"/>
              <a:buChar char="•"/>
            </a:pPr>
            <a:r>
              <a:rPr lang="en-GB" sz="2400" dirty="0"/>
              <a:t>Couchbase is primarily a JSON-oriented Document Data Store.</a:t>
            </a:r>
          </a:p>
          <a:p>
            <a:pPr marL="285736" indent="-285736">
              <a:lnSpc>
                <a:spcPct val="150000"/>
              </a:lnSpc>
              <a:buFont typeface="Arial"/>
              <a:buChar char="•"/>
            </a:pPr>
            <a:r>
              <a:rPr lang="en-GB" sz="2400" dirty="0"/>
              <a:t>Each document is stored with a Unique Identifier (Key) and is made up of </a:t>
            </a:r>
            <a:r>
              <a:rPr lang="en-GB" sz="2400" dirty="0" smtClean="0"/>
              <a:t>key-</a:t>
            </a:r>
            <a:r>
              <a:rPr lang="en-GB" sz="2400" dirty="0"/>
              <a:t>value pairs.</a:t>
            </a:r>
          </a:p>
          <a:p>
            <a:pPr marL="285736" indent="-285736">
              <a:lnSpc>
                <a:spcPct val="150000"/>
              </a:lnSpc>
              <a:buFont typeface="Arial"/>
              <a:buChar char="•"/>
            </a:pPr>
            <a:r>
              <a:rPr lang="en-GB" sz="2400" dirty="0"/>
              <a:t>Couchbase uses these JSON values to build indexes, query data and perform advanced lookups.</a:t>
            </a:r>
          </a:p>
        </p:txBody>
      </p:sp>
      <p:sp>
        <p:nvSpPr>
          <p:cNvPr id="6" name="TextBox 5"/>
          <p:cNvSpPr txBox="1"/>
          <p:nvPr/>
        </p:nvSpPr>
        <p:spPr>
          <a:xfrm>
            <a:off x="220135" y="5064198"/>
            <a:ext cx="8799091" cy="430887"/>
          </a:xfrm>
          <a:prstGeom prst="rect">
            <a:avLst/>
          </a:prstGeom>
          <a:noFill/>
        </p:spPr>
        <p:txBody>
          <a:bodyPr wrap="none" lIns="91435" tIns="45718" rIns="91435" bIns="45718" rtlCol="0">
            <a:spAutoFit/>
          </a:bodyPr>
          <a:lstStyle/>
          <a:p>
            <a:r>
              <a:rPr lang="en-GB" sz="2200" b="1" dirty="0"/>
              <a:t>Couchbase stores the ‘Meta’ of each Document, and the Body (Content)…</a:t>
            </a:r>
          </a:p>
        </p:txBody>
      </p:sp>
    </p:spTree>
    <p:extLst>
      <p:ext uri="{BB962C8B-B14F-4D97-AF65-F5344CB8AC3E}">
        <p14:creationId xmlns:p14="http://schemas.microsoft.com/office/powerpoint/2010/main" val="17940919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uchbase Theme 2013">
  <a:themeElements>
    <a:clrScheme name="Custom 2">
      <a:dk1>
        <a:srgbClr val="3F3F3F"/>
      </a:dk1>
      <a:lt1>
        <a:sysClr val="window" lastClr="FFFFFF"/>
      </a:lt1>
      <a:dk2>
        <a:srgbClr val="404040"/>
      </a:dk2>
      <a:lt2>
        <a:srgbClr val="F2F2F2"/>
      </a:lt2>
      <a:accent1>
        <a:srgbClr val="186A93"/>
      </a:accent1>
      <a:accent2>
        <a:srgbClr val="28B2CB"/>
      </a:accent2>
      <a:accent3>
        <a:srgbClr val="186827"/>
      </a:accent3>
      <a:accent4>
        <a:srgbClr val="71B400"/>
      </a:accent4>
      <a:accent5>
        <a:srgbClr val="DEBF08"/>
      </a:accent5>
      <a:accent6>
        <a:srgbClr val="B59C07"/>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7E9B"/>
        </a:solidFill>
        <a:ln w="285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80000"/>
          </a:lnSpc>
          <a:defRPr sz="1400" b="1" dirty="0">
            <a:solidFill>
              <a:schemeClr val="bg1"/>
            </a:solidFil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Couchbase Theme 2013.thmx</Template>
  <TotalTime>9917</TotalTime>
  <Words>4557</Words>
  <Application>Microsoft Macintosh PowerPoint</Application>
  <PresentationFormat>On-screen Show (4:3)</PresentationFormat>
  <Paragraphs>745</Paragraphs>
  <Slides>54</Slides>
  <Notes>41</Notes>
  <HiddenSlides>1</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Couchbase Theme 2013</vt:lpstr>
      <vt:lpstr>PowerPoint Presentation</vt:lpstr>
      <vt:lpstr>Document Your World</vt:lpstr>
      <vt:lpstr>Robin Johnson</vt:lpstr>
      <vt:lpstr>What to Expect:</vt:lpstr>
      <vt:lpstr>JSON Basics – what is JSON?</vt:lpstr>
      <vt:lpstr>JSON Basics – Why JSON?</vt:lpstr>
      <vt:lpstr>Supported JSON Types:</vt:lpstr>
      <vt:lpstr>Supported JSON Types - Lists:</vt:lpstr>
      <vt:lpstr>JSON Documents within Couchbase</vt:lpstr>
      <vt:lpstr>JSON Document Structure </vt:lpstr>
      <vt:lpstr>Objects Serialized to JSON and Back  </vt:lpstr>
      <vt:lpstr>The Mind-Set Change</vt:lpstr>
      <vt:lpstr>The Move from Relational Modeling</vt:lpstr>
      <vt:lpstr>The Move to NoSQL</vt:lpstr>
      <vt:lpstr>Modeling an Application… The JSON way</vt:lpstr>
      <vt:lpstr>Rate My Vine…</vt:lpstr>
      <vt:lpstr>Technology Used:</vt:lpstr>
      <vt:lpstr>User.rb</vt:lpstr>
      <vt:lpstr>How that looks as JSON in Couchbase:</vt:lpstr>
      <vt:lpstr>Vine.rb</vt:lpstr>
      <vt:lpstr>The Joys of a Flexible Schema!</vt:lpstr>
      <vt:lpstr>Again, the JSON within Couchbase:</vt:lpstr>
      <vt:lpstr>Optimistic Concurrency:</vt:lpstr>
      <vt:lpstr>CAS – Compare and Swap</vt:lpstr>
      <vt:lpstr>A Better way of keeping Score…</vt:lpstr>
      <vt:lpstr>Document Relationships</vt:lpstr>
      <vt:lpstr>Single vs. Multiple Documents</vt:lpstr>
      <vt:lpstr>Single vs. Multiple  -  Single</vt:lpstr>
      <vt:lpstr>Single vs. Multiple  -  Multiple</vt:lpstr>
      <vt:lpstr>Versioning our Documents:</vt:lpstr>
      <vt:lpstr>Versioning our Documents:</vt:lpstr>
      <vt:lpstr>Questions so far?</vt:lpstr>
      <vt:lpstr>Views &amp; Indexing in Couchbase</vt:lpstr>
      <vt:lpstr>Terminology:</vt:lpstr>
      <vt:lpstr>Unstructured Data…</vt:lpstr>
      <vt:lpstr>Couchbase Server:  Views</vt:lpstr>
      <vt:lpstr>Map-Reduce in General</vt:lpstr>
      <vt:lpstr>Couchbase Server 2.0: Map-Reduce</vt:lpstr>
      <vt:lpstr>Map() Function =&gt; Index </vt:lpstr>
      <vt:lpstr>Single Element Keys (Text Key) </vt:lpstr>
      <vt:lpstr>PowerPoint Presentation</vt:lpstr>
      <vt:lpstr>PowerPoint Presentation</vt:lpstr>
      <vt:lpstr>Querying Views</vt:lpstr>
      <vt:lpstr>Parameters used in View Querying</vt:lpstr>
      <vt:lpstr>Most Common Query’s Are Ranges</vt:lpstr>
      <vt:lpstr>Index-Key Matching </vt:lpstr>
      <vt:lpstr>Index-Key Set Matches </vt:lpstr>
      <vt:lpstr>Beer Sample Views Demo</vt:lpstr>
      <vt:lpstr>Scoring and Leaderboard-ing</vt:lpstr>
      <vt:lpstr>The Code Behind the Board</vt:lpstr>
      <vt:lpstr>The Leaderboard View</vt:lpstr>
      <vt:lpstr>Scoring and Leaderboard-ing</vt:lpstr>
      <vt:lpstr>Questions?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Johnson</dc:creator>
  <cp:lastModifiedBy>Robin Johnson</cp:lastModifiedBy>
  <cp:revision>190</cp:revision>
  <dcterms:created xsi:type="dcterms:W3CDTF">2013-08-12T17:26:12Z</dcterms:created>
  <dcterms:modified xsi:type="dcterms:W3CDTF">2013-09-13T00:09:58Z</dcterms:modified>
</cp:coreProperties>
</file>