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0"/>
  </p:notesMasterIdLst>
  <p:handoutMasterIdLst>
    <p:handoutMasterId r:id="rId41"/>
  </p:handoutMasterIdLst>
  <p:sldIdLst>
    <p:sldId id="515" r:id="rId2"/>
    <p:sldId id="516" r:id="rId3"/>
    <p:sldId id="460" r:id="rId4"/>
    <p:sldId id="517" r:id="rId5"/>
    <p:sldId id="513" r:id="rId6"/>
    <p:sldId id="530" r:id="rId7"/>
    <p:sldId id="529" r:id="rId8"/>
    <p:sldId id="532" r:id="rId9"/>
    <p:sldId id="533" r:id="rId10"/>
    <p:sldId id="531" r:id="rId11"/>
    <p:sldId id="534" r:id="rId12"/>
    <p:sldId id="535" r:id="rId13"/>
    <p:sldId id="536" r:id="rId14"/>
    <p:sldId id="537" r:id="rId15"/>
    <p:sldId id="538" r:id="rId16"/>
    <p:sldId id="519" r:id="rId17"/>
    <p:sldId id="544" r:id="rId18"/>
    <p:sldId id="543" r:id="rId19"/>
    <p:sldId id="541" r:id="rId20"/>
    <p:sldId id="539" r:id="rId21"/>
    <p:sldId id="542" r:id="rId22"/>
    <p:sldId id="540" r:id="rId23"/>
    <p:sldId id="491" r:id="rId24"/>
    <p:sldId id="492" r:id="rId25"/>
    <p:sldId id="493" r:id="rId26"/>
    <p:sldId id="514" r:id="rId27"/>
    <p:sldId id="520" r:id="rId28"/>
    <p:sldId id="495" r:id="rId29"/>
    <p:sldId id="497" r:id="rId30"/>
    <p:sldId id="496" r:id="rId31"/>
    <p:sldId id="498" r:id="rId32"/>
    <p:sldId id="499" r:id="rId33"/>
    <p:sldId id="521" r:id="rId34"/>
    <p:sldId id="501" r:id="rId35"/>
    <p:sldId id="502" r:id="rId36"/>
    <p:sldId id="524" r:id="rId37"/>
    <p:sldId id="525" r:id="rId38"/>
    <p:sldId id="526" r:id="rId39"/>
  </p:sldIdLst>
  <p:sldSz cx="9144000" cy="6858000" type="screen4x3"/>
  <p:notesSz cx="9296400" cy="7010400"/>
  <p:defaultTextStyle>
    <a:defPPr>
      <a:defRPr lang="en-US"/>
    </a:defPPr>
    <a:lvl1pPr marL="0" algn="l" defTabSz="914071" rtl="0" eaLnBrk="1" latinLnBrk="0" hangingPunct="1">
      <a:defRPr sz="1800" kern="1200">
        <a:solidFill>
          <a:schemeClr val="tx1"/>
        </a:solidFill>
        <a:latin typeface="+mn-lt"/>
        <a:ea typeface="+mn-ea"/>
        <a:cs typeface="+mn-cs"/>
      </a:defRPr>
    </a:lvl1pPr>
    <a:lvl2pPr marL="457035" algn="l" defTabSz="914071" rtl="0" eaLnBrk="1" latinLnBrk="0" hangingPunct="1">
      <a:defRPr sz="1800" kern="1200">
        <a:solidFill>
          <a:schemeClr val="tx1"/>
        </a:solidFill>
        <a:latin typeface="+mn-lt"/>
        <a:ea typeface="+mn-ea"/>
        <a:cs typeface="+mn-cs"/>
      </a:defRPr>
    </a:lvl2pPr>
    <a:lvl3pPr marL="914071" algn="l" defTabSz="914071" rtl="0" eaLnBrk="1" latinLnBrk="0" hangingPunct="1">
      <a:defRPr sz="1800" kern="1200">
        <a:solidFill>
          <a:schemeClr val="tx1"/>
        </a:solidFill>
        <a:latin typeface="+mn-lt"/>
        <a:ea typeface="+mn-ea"/>
        <a:cs typeface="+mn-cs"/>
      </a:defRPr>
    </a:lvl3pPr>
    <a:lvl4pPr marL="1371110" algn="l" defTabSz="914071" rtl="0" eaLnBrk="1" latinLnBrk="0" hangingPunct="1">
      <a:defRPr sz="1800" kern="1200">
        <a:solidFill>
          <a:schemeClr val="tx1"/>
        </a:solidFill>
        <a:latin typeface="+mn-lt"/>
        <a:ea typeface="+mn-ea"/>
        <a:cs typeface="+mn-cs"/>
      </a:defRPr>
    </a:lvl4pPr>
    <a:lvl5pPr marL="1828146" algn="l" defTabSz="914071" rtl="0" eaLnBrk="1" latinLnBrk="0" hangingPunct="1">
      <a:defRPr sz="1800" kern="1200">
        <a:solidFill>
          <a:schemeClr val="tx1"/>
        </a:solidFill>
        <a:latin typeface="+mn-lt"/>
        <a:ea typeface="+mn-ea"/>
        <a:cs typeface="+mn-cs"/>
      </a:defRPr>
    </a:lvl5pPr>
    <a:lvl6pPr marL="2285181" algn="l" defTabSz="914071" rtl="0" eaLnBrk="1" latinLnBrk="0" hangingPunct="1">
      <a:defRPr sz="1800" kern="1200">
        <a:solidFill>
          <a:schemeClr val="tx1"/>
        </a:solidFill>
        <a:latin typeface="+mn-lt"/>
        <a:ea typeface="+mn-ea"/>
        <a:cs typeface="+mn-cs"/>
      </a:defRPr>
    </a:lvl6pPr>
    <a:lvl7pPr marL="2742219" algn="l" defTabSz="914071" rtl="0" eaLnBrk="1" latinLnBrk="0" hangingPunct="1">
      <a:defRPr sz="1800" kern="1200">
        <a:solidFill>
          <a:schemeClr val="tx1"/>
        </a:solidFill>
        <a:latin typeface="+mn-lt"/>
        <a:ea typeface="+mn-ea"/>
        <a:cs typeface="+mn-cs"/>
      </a:defRPr>
    </a:lvl7pPr>
    <a:lvl8pPr marL="3199252" algn="l" defTabSz="914071" rtl="0" eaLnBrk="1" latinLnBrk="0" hangingPunct="1">
      <a:defRPr sz="1800" kern="1200">
        <a:solidFill>
          <a:schemeClr val="tx1"/>
        </a:solidFill>
        <a:latin typeface="+mn-lt"/>
        <a:ea typeface="+mn-ea"/>
        <a:cs typeface="+mn-cs"/>
      </a:defRPr>
    </a:lvl8pPr>
    <a:lvl9pPr marL="3656291" algn="l" defTabSz="914071"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9B20"/>
    <a:srgbClr val="DEBF08"/>
    <a:srgbClr val="2D7E9B"/>
    <a:srgbClr val="C1A607"/>
    <a:srgbClr val="225F74"/>
    <a:srgbClr val="D9D9D9"/>
    <a:srgbClr val="F9E35D"/>
    <a:srgbClr val="4B6C16"/>
    <a:srgbClr val="AE9606"/>
    <a:srgbClr val="C9AD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61" autoAdjust="0"/>
    <p:restoredTop sz="84351" autoAdjust="0"/>
  </p:normalViewPr>
  <p:slideViewPr>
    <p:cSldViewPr snapToGrid="0">
      <p:cViewPr varScale="1">
        <p:scale>
          <a:sx n="95" d="100"/>
          <a:sy n="95" d="100"/>
        </p:scale>
        <p:origin x="-1432" y="-104"/>
      </p:cViewPr>
      <p:guideLst>
        <p:guide orient="horz" pos="2160"/>
        <p:guide orient="horz" pos="432"/>
        <p:guide orient="horz" pos="1308"/>
        <p:guide orient="horz" pos="3594"/>
        <p:guide orient="horz" pos="3150"/>
        <p:guide orient="horz" pos="3888"/>
        <p:guide orient="horz" pos="3473"/>
        <p:guide orient="horz" pos="856"/>
        <p:guide orient="horz" pos="2622"/>
        <p:guide pos="3368"/>
        <p:guide pos="4770"/>
        <p:guide pos="4512"/>
        <p:guide pos="386"/>
        <p:guide pos="3892"/>
        <p:guide pos="82"/>
        <p:guide pos="722"/>
        <p:guide pos="1276"/>
        <p:guide pos="288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27" d="100"/>
          <a:sy n="127" d="100"/>
        </p:scale>
        <p:origin x="-1812" y="-102"/>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07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0760"/>
          </a:xfrm>
          <a:prstGeom prst="rect">
            <a:avLst/>
          </a:prstGeom>
        </p:spPr>
        <p:txBody>
          <a:bodyPr vert="horz" lIns="91440" tIns="45720" rIns="91440" bIns="45720" rtlCol="0"/>
          <a:lstStyle>
            <a:lvl1pPr algn="r">
              <a:defRPr sz="1200"/>
            </a:lvl1pPr>
          </a:lstStyle>
          <a:p>
            <a:fld id="{E8A52A5E-60F8-422F-8F3A-58CC654305E5}" type="datetimeFigureOut">
              <a:rPr lang="en-US" smtClean="0"/>
              <a:t>11/7/15</a:t>
            </a:fld>
            <a:endParaRPr lang="en-US"/>
          </a:p>
        </p:txBody>
      </p:sp>
      <p:sp>
        <p:nvSpPr>
          <p:cNvPr id="4" name="Footer Placeholder 3"/>
          <p:cNvSpPr>
            <a:spLocks noGrp="1"/>
          </p:cNvSpPr>
          <p:nvPr>
            <p:ph type="ftr" sz="quarter" idx="2"/>
          </p:nvPr>
        </p:nvSpPr>
        <p:spPr>
          <a:xfrm>
            <a:off x="1" y="6658443"/>
            <a:ext cx="4029282" cy="3507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3"/>
            <a:ext cx="4029282" cy="350760"/>
          </a:xfrm>
          <a:prstGeom prst="rect">
            <a:avLst/>
          </a:prstGeom>
        </p:spPr>
        <p:txBody>
          <a:bodyPr vert="horz" lIns="91440" tIns="45720" rIns="91440" bIns="45720" rtlCol="0" anchor="b"/>
          <a:lstStyle>
            <a:lvl1pPr algn="r">
              <a:defRPr sz="1200"/>
            </a:lvl1pPr>
          </a:lstStyle>
          <a:p>
            <a:fld id="{4649DBD3-7EF3-4406-BA36-1629CAD823C6}" type="slidenum">
              <a:rPr lang="en-US" smtClean="0"/>
              <a:t>‹#›</a:t>
            </a:fld>
            <a:endParaRPr lang="en-US"/>
          </a:p>
        </p:txBody>
      </p:sp>
    </p:spTree>
    <p:extLst>
      <p:ext uri="{BB962C8B-B14F-4D97-AF65-F5344CB8AC3E}">
        <p14:creationId xmlns:p14="http://schemas.microsoft.com/office/powerpoint/2010/main" val="112419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A096260C-9094-47BB-B392-6500189DA135}" type="datetimeFigureOut">
              <a:rPr lang="en-US" smtClean="0"/>
              <a:t>11/7/15</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A79922F5-C0F3-4004-A3F8-B5C12F85E978}" type="slidenum">
              <a:rPr lang="en-US" smtClean="0"/>
              <a:t>‹#›</a:t>
            </a:fld>
            <a:endParaRPr lang="en-US"/>
          </a:p>
        </p:txBody>
      </p:sp>
    </p:spTree>
    <p:extLst>
      <p:ext uri="{BB962C8B-B14F-4D97-AF65-F5344CB8AC3E}">
        <p14:creationId xmlns:p14="http://schemas.microsoft.com/office/powerpoint/2010/main" val="852154545"/>
      </p:ext>
    </p:extLst>
  </p:cSld>
  <p:clrMap bg1="lt1" tx1="dk1" bg2="lt2" tx2="dk2" accent1="accent1" accent2="accent2" accent3="accent3" accent4="accent4" accent5="accent5" accent6="accent6" hlink="hlink" folHlink="folHlink"/>
  <p:hf hdr="0" ftr="0" dt="0"/>
  <p:notesStyle>
    <a:lvl1pPr marL="0" algn="l" defTabSz="914071" rtl="0" eaLnBrk="1" latinLnBrk="0" hangingPunct="1">
      <a:defRPr sz="1200" kern="1200">
        <a:solidFill>
          <a:schemeClr val="tx1"/>
        </a:solidFill>
        <a:latin typeface="+mn-lt"/>
        <a:ea typeface="+mn-ea"/>
        <a:cs typeface="+mn-cs"/>
      </a:defRPr>
    </a:lvl1pPr>
    <a:lvl2pPr marL="457035" algn="l" defTabSz="914071" rtl="0" eaLnBrk="1" latinLnBrk="0" hangingPunct="1">
      <a:defRPr sz="1200" kern="1200">
        <a:solidFill>
          <a:schemeClr val="tx1"/>
        </a:solidFill>
        <a:latin typeface="+mn-lt"/>
        <a:ea typeface="+mn-ea"/>
        <a:cs typeface="+mn-cs"/>
      </a:defRPr>
    </a:lvl2pPr>
    <a:lvl3pPr marL="914071" algn="l" defTabSz="914071" rtl="0" eaLnBrk="1" latinLnBrk="0" hangingPunct="1">
      <a:defRPr sz="1200" kern="1200">
        <a:solidFill>
          <a:schemeClr val="tx1"/>
        </a:solidFill>
        <a:latin typeface="+mn-lt"/>
        <a:ea typeface="+mn-ea"/>
        <a:cs typeface="+mn-cs"/>
      </a:defRPr>
    </a:lvl3pPr>
    <a:lvl4pPr marL="1371110" algn="l" defTabSz="914071" rtl="0" eaLnBrk="1" latinLnBrk="0" hangingPunct="1">
      <a:defRPr sz="1200" kern="1200">
        <a:solidFill>
          <a:schemeClr val="tx1"/>
        </a:solidFill>
        <a:latin typeface="+mn-lt"/>
        <a:ea typeface="+mn-ea"/>
        <a:cs typeface="+mn-cs"/>
      </a:defRPr>
    </a:lvl4pPr>
    <a:lvl5pPr marL="1828146" algn="l" defTabSz="914071" rtl="0" eaLnBrk="1" latinLnBrk="0" hangingPunct="1">
      <a:defRPr sz="1200" kern="1200">
        <a:solidFill>
          <a:schemeClr val="tx1"/>
        </a:solidFill>
        <a:latin typeface="+mn-lt"/>
        <a:ea typeface="+mn-ea"/>
        <a:cs typeface="+mn-cs"/>
      </a:defRPr>
    </a:lvl5pPr>
    <a:lvl6pPr marL="2285181" algn="l" defTabSz="914071" rtl="0" eaLnBrk="1" latinLnBrk="0" hangingPunct="1">
      <a:defRPr sz="1200" kern="1200">
        <a:solidFill>
          <a:schemeClr val="tx1"/>
        </a:solidFill>
        <a:latin typeface="+mn-lt"/>
        <a:ea typeface="+mn-ea"/>
        <a:cs typeface="+mn-cs"/>
      </a:defRPr>
    </a:lvl6pPr>
    <a:lvl7pPr marL="2742219" algn="l" defTabSz="914071" rtl="0" eaLnBrk="1" latinLnBrk="0" hangingPunct="1">
      <a:defRPr sz="1200" kern="1200">
        <a:solidFill>
          <a:schemeClr val="tx1"/>
        </a:solidFill>
        <a:latin typeface="+mn-lt"/>
        <a:ea typeface="+mn-ea"/>
        <a:cs typeface="+mn-cs"/>
      </a:defRPr>
    </a:lvl7pPr>
    <a:lvl8pPr marL="3199252" algn="l" defTabSz="914071" rtl="0" eaLnBrk="1" latinLnBrk="0" hangingPunct="1">
      <a:defRPr sz="1200" kern="1200">
        <a:solidFill>
          <a:schemeClr val="tx1"/>
        </a:solidFill>
        <a:latin typeface="+mn-lt"/>
        <a:ea typeface="+mn-ea"/>
        <a:cs typeface="+mn-cs"/>
      </a:defRPr>
    </a:lvl8pPr>
    <a:lvl9pPr marL="3656291" algn="l" defTabSz="91407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3250" name="Notes Placeholder 2"/>
          <p:cNvSpPr>
            <a:spLocks noGrp="1"/>
          </p:cNvSpPr>
          <p:nvPr>
            <p:ph type="body" idx="1"/>
          </p:nvPr>
        </p:nvSpPr>
        <p:spPr>
          <a:noFill/>
        </p:spPr>
        <p:txBody>
          <a:bodyPr/>
          <a:lstStyle/>
          <a:p>
            <a:r>
              <a:rPr lang="en-GB"/>
              <a:t>Built on the Javascript V8 engine.  Our query  language is simple Javascript, so very easy to write our map functions.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1"/>
          <p:cNvSpPr>
            <a:spLocks noGrp="1" noRot="1" noChangeAspect="1" noChangeArrowheads="1"/>
          </p:cNvSpPr>
          <p:nvPr>
            <p:ph type="sldImg"/>
          </p:nvPr>
        </p:nvSpPr>
        <p:spPr>
          <a:solidFill>
            <a:srgbClr val="FFFFFF"/>
          </a:solidFill>
          <a:ln/>
        </p:spPr>
      </p:sp>
      <p:sp>
        <p:nvSpPr>
          <p:cNvPr id="86018" name="Rectangle 2"/>
          <p:cNvSpPr>
            <a:spLocks noGrp="1" noChangeArrowheads="1"/>
          </p:cNvSpPr>
          <p:nvPr>
            <p:ph type="body" idx="1"/>
          </p:nvPr>
        </p:nvSpPr>
        <p:spPr>
          <a:ln/>
        </p:spPr>
        <p:txBody>
          <a:bodyPr/>
          <a:lstStyle/>
          <a:p>
            <a:pPr eaLnBrk="1" hangingPunct="1">
              <a:defRPr/>
            </a:pPr>
            <a:endParaRPr lang="en-US" sz="1600" smtClean="0">
              <a:solidFill>
                <a:srgbClr val="000000"/>
              </a:solidFill>
              <a:latin typeface="Calibri" charset="0"/>
              <a:cs typeface="Calibri" charset="0"/>
              <a:sym typeface="Calibri" charset="0"/>
            </a:endParaRPr>
          </a:p>
          <a:p>
            <a:pPr eaLnBrk="1" hangingPunct="1">
              <a:defRPr/>
            </a:pPr>
            <a:endParaRPr lang="en-US" sz="1600" smtClean="0">
              <a:solidFill>
                <a:srgbClr val="000000"/>
              </a:solidFill>
              <a:latin typeface="Calibri" charset="0"/>
              <a:cs typeface="Calibri" charset="0"/>
              <a:sym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1"/>
          <p:cNvSpPr>
            <a:spLocks noGrp="1" noRot="1" noChangeAspect="1" noChangeArrowheads="1"/>
          </p:cNvSpPr>
          <p:nvPr>
            <p:ph type="sldImg"/>
          </p:nvPr>
        </p:nvSpPr>
        <p:spPr>
          <a:solidFill>
            <a:srgbClr val="FFFFFF"/>
          </a:solidFill>
          <a:ln/>
        </p:spPr>
      </p:sp>
      <p:sp>
        <p:nvSpPr>
          <p:cNvPr id="89090" name="Rectangle 2"/>
          <p:cNvSpPr>
            <a:spLocks noGrp="1" noChangeArrowheads="1"/>
          </p:cNvSpPr>
          <p:nvPr>
            <p:ph type="body" idx="1"/>
          </p:nvPr>
        </p:nvSpPr>
        <p:spPr>
          <a:ln/>
        </p:spPr>
        <p:txBody>
          <a:bodyPr/>
          <a:lstStyle/>
          <a:p>
            <a:pPr eaLnBrk="1" hangingPunct="1">
              <a:defRPr/>
            </a:pPr>
            <a:r>
              <a:rPr lang="en-US" sz="1600" smtClean="0">
                <a:solidFill>
                  <a:srgbClr val="000000"/>
                </a:solidFill>
                <a:latin typeface="Calibri" charset="0"/>
                <a:cs typeface="Calibri" charset="0"/>
                <a:sym typeface="Calibri" charset="0"/>
              </a:rPr>
              <a:t>ratings are stored in a hash to ensure each user can only rate each beer once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4274" name="Notes Placeholder 2"/>
          <p:cNvSpPr>
            <a:spLocks noGrp="1"/>
          </p:cNvSpPr>
          <p:nvPr>
            <p:ph type="body" idx="1"/>
          </p:nvPr>
        </p:nvSpPr>
        <p:spPr>
          <a:noFill/>
        </p:spPr>
        <p:txBody>
          <a:bodyPr/>
          <a:lstStyle/>
          <a:p>
            <a:r>
              <a:rPr lang="en-GB"/>
              <a:t>How we can write our map functions:  We could use a Single Element key, or “Primary key.”</a:t>
            </a:r>
          </a:p>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5298" name="Notes Placeholder 2"/>
          <p:cNvSpPr>
            <a:spLocks noGrp="1"/>
          </p:cNvSpPr>
          <p:nvPr>
            <p:ph type="body" idx="1"/>
          </p:nvPr>
        </p:nvSpPr>
        <p:spPr>
          <a:noFill/>
        </p:spPr>
        <p:txBody>
          <a:bodyPr/>
          <a:lstStyle/>
          <a:p>
            <a:r>
              <a:rPr lang="en-GB" b="1"/>
              <a:t>Group_level queries</a:t>
            </a:r>
            <a:endParaRPr lang="en-GB"/>
          </a:p>
          <a:p>
            <a:r>
              <a:rPr lang="en-GB" b="1"/>
              <a:t>	</a:t>
            </a:r>
            <a:r>
              <a:rPr lang="en-GB"/>
              <a:t>We can use the built in dateToArray Javascript helper function to find a rollup of i.e. documents edited by date (by year, month, day, hour etc.)</a:t>
            </a:r>
          </a:p>
          <a:p>
            <a:endParaRPr lang="en-GB"/>
          </a:p>
          <a:p>
            <a:r>
              <a:rPr lang="en-GB" b="1"/>
              <a:t>Group_level=2</a:t>
            </a:r>
            <a:r>
              <a:rPr lang="en-GB"/>
              <a:t> we'd segment by year,month   and    </a:t>
            </a:r>
            <a:r>
              <a:rPr lang="en-GB" b="1"/>
              <a:t>Group_level=3 </a:t>
            </a:r>
            <a:r>
              <a:rPr lang="en-GB"/>
              <a:t> we'd segment by year,month,day etc.</a:t>
            </a:r>
          </a:p>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Rot="1" noChangeAspect="1" noChangeArrowheads="1" noTextEdit="1"/>
          </p:cNvSpPr>
          <p:nvPr>
            <p:ph type="sldImg"/>
          </p:nvPr>
        </p:nvSpPr>
        <p:spPr>
          <a:solidFill>
            <a:srgbClr val="FFFFFF"/>
          </a:solidFill>
          <a:ln/>
        </p:spPr>
      </p:sp>
      <p:sp>
        <p:nvSpPr>
          <p:cNvPr id="37891" name="Rectangle 2"/>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r>
              <a:rPr lang="en-US" sz="1100" dirty="0" smtClean="0">
                <a:solidFill>
                  <a:srgbClr val="000000"/>
                </a:solidFill>
                <a:cs typeface="Gill Sans" charset="0"/>
                <a:sym typeface="Gill Sans" charset="0"/>
              </a:rPr>
              <a:t>I</a:t>
            </a:r>
            <a:r>
              <a:rPr lang="en-GB" b="1" dirty="0" err="1" smtClean="0"/>
              <a:t>ndex</a:t>
            </a:r>
            <a:r>
              <a:rPr lang="en-GB" b="1" dirty="0" smtClean="0"/>
              <a:t> Build phase:</a:t>
            </a:r>
            <a:endParaRPr lang="en-GB" dirty="0" smtClean="0"/>
          </a:p>
          <a:p>
            <a:pPr>
              <a:defRPr/>
            </a:pPr>
            <a:r>
              <a:rPr lang="en-GB" dirty="0" smtClean="0"/>
              <a:t>	Build out on each node </a:t>
            </a:r>
            <a:r>
              <a:rPr lang="en-GB" dirty="0" err="1" smtClean="0"/>
              <a:t>indy</a:t>
            </a:r>
            <a:r>
              <a:rPr lang="en-GB" dirty="0" smtClean="0"/>
              <a:t> in parallel, builds an on disk B-Tree data structure, optimised for: </a:t>
            </a:r>
          </a:p>
          <a:p>
            <a:pPr>
              <a:defRPr/>
            </a:pPr>
            <a:r>
              <a:rPr lang="en-GB" b="1" dirty="0" smtClean="0"/>
              <a:t>		Key lookups </a:t>
            </a:r>
            <a:r>
              <a:rPr lang="en-GB" dirty="0" smtClean="0"/>
              <a:t>(i.e. all breweries in London,)  (Primary Index)</a:t>
            </a:r>
          </a:p>
          <a:p>
            <a:pPr>
              <a:defRPr/>
            </a:pPr>
            <a:r>
              <a:rPr lang="en-GB" b="1" dirty="0" smtClean="0"/>
              <a:t>		In Order Access </a:t>
            </a:r>
            <a:r>
              <a:rPr lang="en-GB" dirty="0" smtClean="0"/>
              <a:t>(All comments by Robin in March), (Secondary Index)</a:t>
            </a:r>
          </a:p>
          <a:p>
            <a:pPr>
              <a:defRPr/>
            </a:pPr>
            <a:r>
              <a:rPr lang="en-GB" b="1" dirty="0" smtClean="0"/>
              <a:t>		Aggregations</a:t>
            </a:r>
            <a:r>
              <a:rPr lang="en-GB" dirty="0" smtClean="0"/>
              <a:t> which are pre-cached for sub-segments of the ranges we can query.</a:t>
            </a:r>
          </a:p>
          <a:p>
            <a:pPr>
              <a:defRPr/>
            </a:pPr>
            <a:endParaRPr lang="en-GB" dirty="0" smtClean="0"/>
          </a:p>
          <a:p>
            <a:pPr>
              <a:defRPr/>
            </a:pPr>
            <a:r>
              <a:rPr lang="en-GB" dirty="0" smtClean="0"/>
              <a:t>Unlike </a:t>
            </a:r>
            <a:r>
              <a:rPr lang="en-GB" dirty="0" err="1" smtClean="0"/>
              <a:t>Hadoop</a:t>
            </a:r>
            <a:r>
              <a:rPr lang="en-GB" dirty="0" smtClean="0"/>
              <a:t>, we don't have to periodically re-run the index update job, </a:t>
            </a:r>
            <a:r>
              <a:rPr lang="en-GB" dirty="0" err="1" smtClean="0"/>
              <a:t>Couchbase</a:t>
            </a:r>
            <a:r>
              <a:rPr lang="en-GB" dirty="0" smtClean="0"/>
              <a:t> makes sure the index reflects the state of the database plus or minus a few seconds. </a:t>
            </a:r>
            <a:r>
              <a:rPr lang="en-GB" b="1" dirty="0" smtClean="0"/>
              <a:t> We auto index every 3 seconds, or every 5000 changes, but this configurable.</a:t>
            </a:r>
            <a:endParaRPr lang="en-US" sz="1100" dirty="0">
              <a:solidFill>
                <a:srgbClr val="000000"/>
              </a:solidFill>
              <a:cs typeface="Gill Sans" charset="0"/>
              <a:sym typeface="Gill San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24578" name="Notes Placeholder 2"/>
          <p:cNvSpPr>
            <a:spLocks noGrp="1"/>
          </p:cNvSpPr>
          <p:nvPr>
            <p:ph type="body" idx="1"/>
          </p:nvPr>
        </p:nvSpPr>
        <p:spPr>
          <a:noFill/>
        </p:spPr>
        <p:txBody>
          <a:bodyPr/>
          <a:lstStyle/>
          <a:p>
            <a:r>
              <a:rPr lang="en-GB"/>
              <a:t>Per data bucket, we have multiple </a:t>
            </a:r>
            <a:r>
              <a:rPr lang="en-GB" b="1"/>
              <a:t>Design Docs </a:t>
            </a:r>
            <a:r>
              <a:rPr lang="en-GB"/>
              <a:t>which contain the view definitions for a number of views.  This means our views are all batched together to be incrementally updated.  </a:t>
            </a:r>
          </a:p>
          <a:p>
            <a:endParaRPr lang="en-GB"/>
          </a:p>
          <a:p>
            <a:r>
              <a:rPr lang="en-GB"/>
              <a:t>Best practise is splitting our views up into relevant ownerships / writers.  So i.e. 1 Design Document holds all the views for the Frontend UI of the website, and another Design Document holds the views for the Backend Admin interface (used to list and edit users, or posts etc etc.)</a:t>
            </a:r>
          </a:p>
          <a:p>
            <a:endParaRPr lang="en-GB"/>
          </a:p>
          <a:p>
            <a:r>
              <a:rPr lang="en-GB"/>
              <a:t>In a worst case Design Doc scenario, there would be a 1 view in a dozen design documents, meaning we have 12 view functions to run, whereas we should structure it as multiple views per design document.  But, getting the balance right is important, as we also wouldn't want to have a design document with 100 views in it!</a:t>
            </a:r>
          </a:p>
          <a:p>
            <a:endParaRPr lang="en-GB"/>
          </a:p>
          <a:p>
            <a:r>
              <a:rPr lang="en-GB" b="1"/>
              <a:t>When we change 1 view definition, it will update the index for the ENTIRE design doc, this is why it's logical to split views into relevant Design Doc categories etc.</a:t>
            </a:r>
            <a:endParaRPr lang="en-GB"/>
          </a:p>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walk through the options</a:t>
            </a:r>
          </a:p>
          <a:p>
            <a:endParaRPr lang="en-US" baseline="0" dirty="0" smtClean="0"/>
          </a:p>
          <a:p>
            <a:r>
              <a:rPr lang="en-US" baseline="0" dirty="0" smtClean="0"/>
              <a:t>Then mention Observe</a:t>
            </a:r>
            <a:endParaRPr lang="en-US" dirty="0"/>
          </a:p>
        </p:txBody>
      </p:sp>
    </p:spTree>
    <p:extLst>
      <p:ext uri="{BB962C8B-B14F-4D97-AF65-F5344CB8AC3E}">
        <p14:creationId xmlns:p14="http://schemas.microsoft.com/office/powerpoint/2010/main" val="1410445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p:cNvSpPr>
            <a:spLocks noGrp="1" noRot="1" noChangeAspect="1" noChangeArrowheads="1"/>
          </p:cNvSpPr>
          <p:nvPr>
            <p:ph type="sldImg"/>
          </p:nvPr>
        </p:nvSpPr>
        <p:spPr>
          <a:solidFill>
            <a:srgbClr val="FFFFFF"/>
          </a:solidFill>
          <a:ln/>
        </p:spPr>
      </p:sp>
      <p:sp>
        <p:nvSpPr>
          <p:cNvPr id="76802" name="Rectangle 2"/>
          <p:cNvSpPr>
            <a:spLocks noGrp="1" noChangeArrowheads="1"/>
          </p:cNvSpPr>
          <p:nvPr>
            <p:ph type="body" idx="1"/>
          </p:nvPr>
        </p:nvSpPr>
        <p:spPr>
          <a:ln/>
        </p:spPr>
        <p:txBody>
          <a:bodyPr/>
          <a:lstStyle/>
          <a:p>
            <a:pPr eaLnBrk="1" hangingPunct="1">
              <a:defRPr/>
            </a:pPr>
            <a:r>
              <a:rPr lang="en-US" sz="1600" smtClean="0">
                <a:solidFill>
                  <a:srgbClr val="000000"/>
                </a:solidFill>
                <a:latin typeface="Calibri" charset="0"/>
                <a:cs typeface="Calibri" charset="0"/>
                <a:sym typeface="Calibri" charset="0"/>
              </a:rPr>
              <a:t>If Sum = 11 and Count = 2, the Average is 5.5</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
          <p:cNvSpPr>
            <a:spLocks noGrp="1" noRot="1" noChangeAspect="1" noChangeArrowheads="1"/>
          </p:cNvSpPr>
          <p:nvPr>
            <p:ph type="sldImg"/>
          </p:nvPr>
        </p:nvSpPr>
        <p:spPr>
          <a:solidFill>
            <a:srgbClr val="FFFFFF"/>
          </a:solidFill>
          <a:ln/>
        </p:spPr>
      </p:sp>
      <p:sp>
        <p:nvSpPr>
          <p:cNvPr id="81922" name="Rectangle 2"/>
          <p:cNvSpPr>
            <a:spLocks noGrp="1" noChangeArrowheads="1"/>
          </p:cNvSpPr>
          <p:nvPr>
            <p:ph type="body" idx="1"/>
          </p:nvPr>
        </p:nvSpPr>
        <p:spPr>
          <a:ln/>
        </p:spPr>
        <p:txBody>
          <a:bodyPr/>
          <a:lstStyle/>
          <a:p>
            <a:pPr eaLnBrk="1" hangingPunct="1">
              <a:defRPr/>
            </a:pPr>
            <a:endParaRPr lang="en-US" sz="1600" smtClean="0">
              <a:solidFill>
                <a:srgbClr val="000000"/>
              </a:solidFill>
              <a:latin typeface="Calibri" charset="0"/>
              <a:cs typeface="Calibri" charset="0"/>
              <a:sym typeface="Calibri" charset="0"/>
            </a:endParaRPr>
          </a:p>
          <a:p>
            <a:pPr eaLnBrk="1" hangingPunct="1">
              <a:defRPr/>
            </a:pPr>
            <a:endParaRPr lang="en-US" sz="1600" smtClean="0">
              <a:solidFill>
                <a:srgbClr val="000000"/>
              </a:solidFill>
              <a:latin typeface="Calibri" charset="0"/>
              <a:cs typeface="Calibri" charset="0"/>
              <a:sym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1"/>
          <p:cNvSpPr>
            <a:spLocks noGrp="1" noRot="1" noChangeAspect="1" noChangeArrowheads="1"/>
          </p:cNvSpPr>
          <p:nvPr>
            <p:ph type="sldImg"/>
          </p:nvPr>
        </p:nvSpPr>
        <p:spPr>
          <a:solidFill>
            <a:srgbClr val="FFFFFF"/>
          </a:solidFill>
          <a:ln/>
        </p:spPr>
      </p:sp>
      <p:sp>
        <p:nvSpPr>
          <p:cNvPr id="83970" name="Rectangle 2"/>
          <p:cNvSpPr>
            <a:spLocks noGrp="1" noChangeArrowheads="1"/>
          </p:cNvSpPr>
          <p:nvPr>
            <p:ph type="body" idx="1"/>
          </p:nvPr>
        </p:nvSpPr>
        <p:spPr>
          <a:ln/>
        </p:spPr>
        <p:txBody>
          <a:bodyPr/>
          <a:lstStyle/>
          <a:p>
            <a:pPr eaLnBrk="1" hangingPunct="1">
              <a:defRPr/>
            </a:pPr>
            <a:endParaRPr lang="en-US" sz="1600" smtClean="0">
              <a:solidFill>
                <a:srgbClr val="000000"/>
              </a:solidFill>
              <a:latin typeface="Calibri" charset="0"/>
              <a:cs typeface="Calibri" charset="0"/>
              <a:sym typeface="Calibri" charset="0"/>
            </a:endParaRPr>
          </a:p>
          <a:p>
            <a:pPr eaLnBrk="1" hangingPunct="1">
              <a:defRPr/>
            </a:pPr>
            <a:endParaRPr lang="en-US" sz="1600" smtClean="0">
              <a:solidFill>
                <a:srgbClr val="000000"/>
              </a:solidFill>
              <a:latin typeface="Calibri" charset="0"/>
              <a:cs typeface="Calibri" charset="0"/>
              <a:sym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end slide">
    <p:spTree>
      <p:nvGrpSpPr>
        <p:cNvPr id="1" name=""/>
        <p:cNvGrpSpPr/>
        <p:nvPr/>
      </p:nvGrpSpPr>
      <p:grpSpPr>
        <a:xfrm>
          <a:off x="0" y="0"/>
          <a:ext cx="0" cy="0"/>
          <a:chOff x="0" y="0"/>
          <a:chExt cx="0" cy="0"/>
        </a:xfrm>
      </p:grpSpPr>
      <p:pic>
        <p:nvPicPr>
          <p:cNvPr id="3" name="Picture 2" descr="couchbase_large_gradient.png"/>
          <p:cNvPicPr>
            <a:picLocks noChangeAspect="1"/>
          </p:cNvPicPr>
          <p:nvPr/>
        </p:nvPicPr>
        <p:blipFill>
          <a:blip r:embed="rId2"/>
          <a:stretch>
            <a:fillRect/>
          </a:stretch>
        </p:blipFill>
        <p:spPr>
          <a:xfrm>
            <a:off x="1929598" y="1634884"/>
            <a:ext cx="5450045" cy="3114851"/>
          </a:xfrm>
          <a:prstGeom prst="rect">
            <a:avLst/>
          </a:prstGeom>
        </p:spPr>
      </p:pic>
      <p:sp>
        <p:nvSpPr>
          <p:cNvPr id="4" name="Oval 3"/>
          <p:cNvSpPr/>
          <p:nvPr/>
        </p:nvSpPr>
        <p:spPr>
          <a:xfrm>
            <a:off x="1822576" y="4602685"/>
            <a:ext cx="5664076" cy="301584"/>
          </a:xfrm>
          <a:prstGeom prst="ellipse">
            <a:avLst/>
          </a:prstGeom>
          <a:gradFill flip="none" rotWithShape="1">
            <a:gsLst>
              <a:gs pos="0">
                <a:schemeClr val="tx1">
                  <a:lumMod val="0"/>
                  <a:alpha val="20000"/>
                </a:schemeClr>
              </a:gs>
              <a:gs pos="100000">
                <a:schemeClr val="tx1">
                  <a:alpha val="0"/>
                  <a:lumMod val="90000"/>
                  <a:lumOff val="1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rtlCol="0" anchor="ctr"/>
          <a:lstStyle/>
          <a:p>
            <a:pPr algn="ct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_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071" rtl="0" eaLnBrk="1" latinLnBrk="0" hangingPunct="1">
              <a:lnSpc>
                <a:spcPct val="90000"/>
              </a:lnSpc>
              <a:spcBef>
                <a:spcPct val="0"/>
              </a:spcBef>
              <a:buNone/>
              <a:defRPr lang="en-US" sz="4000" b="1" kern="1200" dirty="0">
                <a:solidFill>
                  <a:schemeClr val="tx1"/>
                </a:solidFill>
                <a:latin typeface="+mj-lt"/>
                <a:ea typeface="+mj-ea"/>
                <a:cs typeface="+mj-cs"/>
              </a:defRPr>
            </a:lvl1pPr>
          </a:lstStyle>
          <a:p>
            <a:r>
              <a:rPr lang="en-US" smtClean="0"/>
              <a:t>Click to edit Master title style</a:t>
            </a:r>
            <a:endParaRPr lang="en-US" dirty="0"/>
          </a:p>
        </p:txBody>
      </p:sp>
      <p:sp>
        <p:nvSpPr>
          <p:cNvPr id="4" name="Text Placeholder 2"/>
          <p:cNvSpPr>
            <a:spLocks noGrp="1"/>
          </p:cNvSpPr>
          <p:nvPr>
            <p:ph type="body" idx="1"/>
          </p:nvPr>
        </p:nvSpPr>
        <p:spPr>
          <a:xfrm>
            <a:off x="457200" y="944634"/>
            <a:ext cx="8229600" cy="544079"/>
          </a:xfrm>
        </p:spPr>
        <p:txBody>
          <a:bodyPr anchor="t">
            <a:normAutofit/>
          </a:bodyPr>
          <a:lstStyle>
            <a:lvl1pPr marL="0" indent="0" algn="ctr">
              <a:buNone/>
              <a:defRPr sz="2400" b="0">
                <a:solidFill>
                  <a:schemeClr val="tx1"/>
                </a:solidFill>
              </a:defRPr>
            </a:lvl1pPr>
            <a:lvl2pPr marL="457035" indent="0">
              <a:buNone/>
              <a:defRPr sz="2000" b="1"/>
            </a:lvl2pPr>
            <a:lvl3pPr marL="914071" indent="0">
              <a:buNone/>
              <a:defRPr sz="1800" b="1"/>
            </a:lvl3pPr>
            <a:lvl4pPr marL="1371110" indent="0">
              <a:buNone/>
              <a:defRPr sz="1600" b="1"/>
            </a:lvl4pPr>
            <a:lvl5pPr marL="1828146" indent="0">
              <a:buNone/>
              <a:defRPr sz="1600" b="1"/>
            </a:lvl5pPr>
            <a:lvl6pPr marL="2285181" indent="0">
              <a:buNone/>
              <a:defRPr sz="1600" b="1"/>
            </a:lvl6pPr>
            <a:lvl7pPr marL="2742219" indent="0">
              <a:buNone/>
              <a:defRPr sz="1600" b="1"/>
            </a:lvl7pPr>
            <a:lvl8pPr marL="3199252" indent="0">
              <a:buNone/>
              <a:defRPr sz="1600" b="1"/>
            </a:lvl8pPr>
            <a:lvl9pPr marL="3656291" indent="0">
              <a:buNone/>
              <a:defRPr sz="1600" b="1"/>
            </a:lvl9pPr>
          </a:lstStyle>
          <a:p>
            <a:pPr lvl="0"/>
            <a:r>
              <a:rPr lang="en-US" smtClean="0"/>
              <a:t>Click to edit Master text styles</a:t>
            </a:r>
          </a:p>
        </p:txBody>
      </p:sp>
    </p:spTree>
    <p:extLst>
      <p:ext uri="{BB962C8B-B14F-4D97-AF65-F5344CB8AC3E}">
        <p14:creationId xmlns:p14="http://schemas.microsoft.com/office/powerpoint/2010/main" val="3247102140"/>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131621"/>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3" name="Picture 2" descr="couchbase_medium_gradient gray.png"/>
          <p:cNvPicPr>
            <a:picLocks noChangeAspect="1"/>
          </p:cNvPicPr>
          <p:nvPr/>
        </p:nvPicPr>
        <p:blipFill>
          <a:blip r:embed="rId2"/>
          <a:stretch>
            <a:fillRect/>
          </a:stretch>
        </p:blipFill>
        <p:spPr>
          <a:xfrm>
            <a:off x="7789854" y="6197597"/>
            <a:ext cx="1051984" cy="601134"/>
          </a:xfrm>
          <a:prstGeom prst="rect">
            <a:avLst/>
          </a:prstGeom>
        </p:spPr>
      </p:pic>
    </p:spTree>
    <p:extLst>
      <p:ext uri="{BB962C8B-B14F-4D97-AF65-F5344CB8AC3E}">
        <p14:creationId xmlns:p14="http://schemas.microsoft.com/office/powerpoint/2010/main" val="2159654549"/>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Slide">
    <p:spTree>
      <p:nvGrpSpPr>
        <p:cNvPr id="1" name=""/>
        <p:cNvGrpSpPr/>
        <p:nvPr/>
      </p:nvGrpSpPr>
      <p:grpSpPr>
        <a:xfrm>
          <a:off x="0" y="0"/>
          <a:ext cx="0" cy="0"/>
          <a:chOff x="0" y="0"/>
          <a:chExt cx="0" cy="0"/>
        </a:xfrm>
      </p:grpSpPr>
      <p:sp>
        <p:nvSpPr>
          <p:cNvPr id="43" name="Text Placeholder 42"/>
          <p:cNvSpPr>
            <a:spLocks noGrp="1"/>
          </p:cNvSpPr>
          <p:nvPr>
            <p:ph type="body" sz="quarter" idx="17"/>
          </p:nvPr>
        </p:nvSpPr>
        <p:spPr>
          <a:xfrm>
            <a:off x="3754438" y="1931947"/>
            <a:ext cx="2192337" cy="1479550"/>
          </a:xfrm>
        </p:spPr>
        <p:txBody>
          <a:bodyPr>
            <a:noAutofit/>
          </a:bodyPr>
          <a:lstStyle>
            <a:lvl1pPr marL="111083" indent="-111083">
              <a:lnSpc>
                <a:spcPct val="80000"/>
              </a:lnSpc>
              <a:spcBef>
                <a:spcPts val="600"/>
              </a:spcBef>
              <a:defRPr sz="1400"/>
            </a:lvl1pPr>
            <a:lvl2pPr>
              <a:lnSpc>
                <a:spcPct val="80000"/>
              </a:lnSpc>
              <a:spcBef>
                <a:spcPts val="600"/>
              </a:spcBef>
              <a:defRPr sz="1200"/>
            </a:lvl2pPr>
            <a:lvl3pPr>
              <a:lnSpc>
                <a:spcPct val="80000"/>
              </a:lnSpc>
              <a:spcBef>
                <a:spcPts val="600"/>
              </a:spcBef>
              <a:defRPr sz="1100"/>
            </a:lvl3pPr>
            <a:lvl4pPr>
              <a:lnSpc>
                <a:spcPct val="80000"/>
              </a:lnSpc>
              <a:spcBef>
                <a:spcPts val="600"/>
              </a:spcBef>
              <a:defRPr sz="1100"/>
            </a:lvl4pPr>
            <a:lvl5pPr>
              <a:lnSpc>
                <a:spcPct val="80000"/>
              </a:lnSpc>
              <a:spcBef>
                <a:spcPts val="6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Rectangle 13"/>
          <p:cNvSpPr/>
          <p:nvPr/>
        </p:nvSpPr>
        <p:spPr>
          <a:xfrm>
            <a:off x="402174" y="1596433"/>
            <a:ext cx="3154989" cy="245662"/>
          </a:xfrm>
          <a:prstGeom prst="rect">
            <a:avLst/>
          </a:prstGeom>
          <a:solidFill>
            <a:schemeClr val="bg1">
              <a:lumMod val="50000"/>
            </a:schemeClr>
          </a:solidFill>
          <a:ln>
            <a:noFill/>
          </a:ln>
        </p:spPr>
        <p:txBody>
          <a:bodyPr wrap="square" lIns="91407" tIns="45704" rIns="91407" bIns="45704" rtlCol="0" anchor="ctr">
            <a:noAutofit/>
          </a:bodyPr>
          <a:lstStyle/>
          <a:p>
            <a:pPr>
              <a:lnSpc>
                <a:spcPct val="80000"/>
              </a:lnSpc>
            </a:pPr>
            <a:endParaRPr lang="en-US" sz="1400" b="1" dirty="0">
              <a:solidFill>
                <a:schemeClr val="bg1"/>
              </a:solidFill>
            </a:endParaRPr>
          </a:p>
        </p:txBody>
      </p:sp>
      <p:sp>
        <p:nvSpPr>
          <p:cNvPr id="18" name="Rectangle 17"/>
          <p:cNvSpPr/>
          <p:nvPr/>
        </p:nvSpPr>
        <p:spPr>
          <a:xfrm>
            <a:off x="3754968" y="1601685"/>
            <a:ext cx="2191788" cy="268984"/>
          </a:xfrm>
          <a:prstGeom prst="rect">
            <a:avLst/>
          </a:prstGeom>
          <a:solidFill>
            <a:schemeClr val="accent1"/>
          </a:solidFill>
          <a:ln w="28575">
            <a:noFill/>
          </a:ln>
        </p:spPr>
        <p:txBody>
          <a:bodyPr rot="0" spcFirstLastPara="0" vertOverflow="overflow" horzOverflow="overflow" vert="horz" wrap="square" lIns="91407" tIns="45704" rIns="91407" bIns="45704" numCol="1" spcCol="0" rtlCol="0" fromWordArt="0" anchor="t" anchorCtr="0" forceAA="0" compatLnSpc="1">
            <a:prstTxWarp prst="textNoShape">
              <a:avLst/>
            </a:prstTxWarp>
            <a:noAutofit/>
          </a:bodyPr>
          <a:lstStyle/>
          <a:p>
            <a:pPr>
              <a:lnSpc>
                <a:spcPct val="80000"/>
              </a:lnSpc>
            </a:pPr>
            <a:endParaRPr lang="en-US" sz="1400" b="1" dirty="0">
              <a:solidFill>
                <a:schemeClr val="bg1"/>
              </a:solidFill>
            </a:endParaRPr>
          </a:p>
        </p:txBody>
      </p:sp>
      <p:sp>
        <p:nvSpPr>
          <p:cNvPr id="19" name="Rectangle 18"/>
          <p:cNvSpPr/>
          <p:nvPr/>
        </p:nvSpPr>
        <p:spPr>
          <a:xfrm>
            <a:off x="3754967" y="3671289"/>
            <a:ext cx="4967613" cy="268984"/>
          </a:xfrm>
          <a:prstGeom prst="rect">
            <a:avLst/>
          </a:prstGeom>
          <a:solidFill>
            <a:schemeClr val="accent2"/>
          </a:solidFill>
          <a:ln w="28575">
            <a:noFill/>
          </a:ln>
        </p:spPr>
        <p:txBody>
          <a:bodyPr rot="0" spcFirstLastPara="0" vertOverflow="overflow" horzOverflow="overflow" vert="horz" wrap="square" lIns="91407" tIns="45704" rIns="91407" bIns="45704" numCol="1" spcCol="0" rtlCol="0" fromWordArt="0" anchor="ctr" anchorCtr="0" forceAA="0" compatLnSpc="1">
            <a:prstTxWarp prst="textNoShape">
              <a:avLst/>
            </a:prstTxWarp>
            <a:noAutofit/>
          </a:bodyPr>
          <a:lstStyle/>
          <a:p>
            <a:pPr>
              <a:lnSpc>
                <a:spcPct val="80000"/>
              </a:lnSpc>
            </a:pPr>
            <a:endParaRPr lang="en-US" sz="1400" b="1" dirty="0">
              <a:solidFill>
                <a:schemeClr val="bg1"/>
              </a:solidFill>
            </a:endParaRPr>
          </a:p>
        </p:txBody>
      </p:sp>
      <p:sp>
        <p:nvSpPr>
          <p:cNvPr id="20" name="Rectangle 19"/>
          <p:cNvSpPr/>
          <p:nvPr/>
        </p:nvSpPr>
        <p:spPr>
          <a:xfrm>
            <a:off x="6158253" y="1601685"/>
            <a:ext cx="2564328" cy="268984"/>
          </a:xfrm>
          <a:prstGeom prst="rect">
            <a:avLst/>
          </a:prstGeom>
          <a:solidFill>
            <a:schemeClr val="accent4"/>
          </a:solidFill>
          <a:ln w="28575">
            <a:noFill/>
          </a:ln>
        </p:spPr>
        <p:txBody>
          <a:bodyPr rot="0" spcFirstLastPara="0" vertOverflow="overflow" horzOverflow="overflow" vert="horz" wrap="square" lIns="91407" tIns="45704" rIns="91407" bIns="45704" numCol="1" spcCol="0" rtlCol="0" fromWordArt="0" anchor="t" anchorCtr="0" forceAA="0" compatLnSpc="1">
            <a:prstTxWarp prst="textNoShape">
              <a:avLst/>
            </a:prstTxWarp>
            <a:noAutofit/>
          </a:bodyPr>
          <a:lstStyle/>
          <a:p>
            <a:pPr lvl="0">
              <a:lnSpc>
                <a:spcPct val="80000"/>
              </a:lnSpc>
            </a:pPr>
            <a:endParaRPr lang="en-US" sz="1400" b="1" dirty="0">
              <a:solidFill>
                <a:schemeClr val="bg1"/>
              </a:solidFill>
            </a:endParaRPr>
          </a:p>
        </p:txBody>
      </p:sp>
      <p:cxnSp>
        <p:nvCxnSpPr>
          <p:cNvPr id="21" name="Straight Connector 20"/>
          <p:cNvCxnSpPr/>
          <p:nvPr/>
        </p:nvCxnSpPr>
        <p:spPr>
          <a:xfrm>
            <a:off x="3653366" y="1610602"/>
            <a:ext cx="0" cy="39519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065120" y="1610603"/>
            <a:ext cx="0" cy="18720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Picture Placeholder 25"/>
          <p:cNvSpPr>
            <a:spLocks noGrp="1"/>
          </p:cNvSpPr>
          <p:nvPr>
            <p:ph type="pic" sz="quarter" idx="10"/>
          </p:nvPr>
        </p:nvSpPr>
        <p:spPr>
          <a:xfrm>
            <a:off x="401638" y="1841500"/>
            <a:ext cx="3155950" cy="3779838"/>
          </a:xfrm>
        </p:spPr>
        <p:txBody>
          <a:bodyPr/>
          <a:lstStyle/>
          <a:p>
            <a:r>
              <a:rPr lang="en-US" smtClean="0"/>
              <a:t>Drag picture to placeholder or click icon to add</a:t>
            </a:r>
            <a:endParaRPr lang="en-US" dirty="0"/>
          </a:p>
        </p:txBody>
      </p:sp>
      <p:sp>
        <p:nvSpPr>
          <p:cNvPr id="28" name="Text Placeholder 27"/>
          <p:cNvSpPr>
            <a:spLocks noGrp="1"/>
          </p:cNvSpPr>
          <p:nvPr>
            <p:ph type="body" sz="quarter" idx="11"/>
          </p:nvPr>
        </p:nvSpPr>
        <p:spPr>
          <a:xfrm>
            <a:off x="508883" y="1604976"/>
            <a:ext cx="3048705" cy="244475"/>
          </a:xfrm>
        </p:spPr>
        <p:txBody>
          <a:bodyPr anchor="ctr">
            <a:noAutofit/>
          </a:bodyPr>
          <a:lstStyle>
            <a:lvl1pPr marL="0" indent="0" algn="l" defTabSz="914071" rtl="0" eaLnBrk="1" latinLnBrk="0" hangingPunct="1">
              <a:lnSpc>
                <a:spcPct val="80000"/>
              </a:lnSpc>
              <a:buNone/>
              <a:defRPr lang="en-US" sz="1400" b="1" kern="1200" dirty="0" smtClean="0">
                <a:solidFill>
                  <a:schemeClr val="bg1"/>
                </a:solidFill>
                <a:latin typeface="+mn-lt"/>
                <a:ea typeface="+mn-ea"/>
                <a:cs typeface="+mn-cs"/>
              </a:defRPr>
            </a:lvl1pPr>
            <a:lvl2pPr marL="0" indent="0" algn="l" defTabSz="914071" rtl="0" eaLnBrk="1" latinLnBrk="0" hangingPunct="1">
              <a:lnSpc>
                <a:spcPct val="80000"/>
              </a:lnSpc>
              <a:buNone/>
              <a:defRPr lang="en-US" sz="1400" b="1" kern="1200" dirty="0" smtClean="0">
                <a:solidFill>
                  <a:schemeClr val="bg1"/>
                </a:solidFill>
                <a:latin typeface="+mn-lt"/>
                <a:ea typeface="+mn-ea"/>
                <a:cs typeface="+mn-cs"/>
              </a:defRPr>
            </a:lvl2pPr>
            <a:lvl3pPr marL="0" indent="0" algn="l" defTabSz="914071" rtl="0" eaLnBrk="1" latinLnBrk="0" hangingPunct="1">
              <a:lnSpc>
                <a:spcPct val="80000"/>
              </a:lnSpc>
              <a:buNone/>
              <a:defRPr lang="en-US" sz="1400" b="1" kern="1200" dirty="0" smtClean="0">
                <a:solidFill>
                  <a:schemeClr val="bg1"/>
                </a:solidFill>
                <a:latin typeface="+mn-lt"/>
                <a:ea typeface="+mn-ea"/>
                <a:cs typeface="+mn-cs"/>
              </a:defRPr>
            </a:lvl3pPr>
            <a:lvl4pPr marL="0" indent="0" algn="l" defTabSz="914071" rtl="0" eaLnBrk="1" latinLnBrk="0" hangingPunct="1">
              <a:lnSpc>
                <a:spcPct val="80000"/>
              </a:lnSpc>
              <a:buNone/>
              <a:defRPr lang="en-US" sz="1400" b="1" kern="1200" dirty="0" smtClean="0">
                <a:solidFill>
                  <a:schemeClr val="bg1"/>
                </a:solidFill>
                <a:latin typeface="+mn-lt"/>
                <a:ea typeface="+mn-ea"/>
                <a:cs typeface="+mn-cs"/>
              </a:defRPr>
            </a:lvl4pPr>
            <a:lvl5pPr marL="0" indent="0" algn="l" defTabSz="914071" rtl="0" eaLnBrk="1" latinLnBrk="0" hangingPunct="1">
              <a:lnSpc>
                <a:spcPct val="80000"/>
              </a:lnSpc>
              <a:buNone/>
              <a:defRPr lang="en-US" sz="1400" b="1" kern="1200" dirty="0">
                <a:solidFill>
                  <a:schemeClr val="bg1"/>
                </a:solidFill>
                <a:latin typeface="+mn-lt"/>
                <a:ea typeface="+mn-ea"/>
                <a:cs typeface="+mn-cs"/>
              </a:defRPr>
            </a:lvl5pPr>
          </a:lstStyle>
          <a:p>
            <a:pPr lvl="0"/>
            <a:r>
              <a:rPr lang="en-US" smtClean="0"/>
              <a:t>Click to edit Master text styles</a:t>
            </a:r>
          </a:p>
        </p:txBody>
      </p:sp>
      <p:sp>
        <p:nvSpPr>
          <p:cNvPr id="39" name="Title 38"/>
          <p:cNvSpPr>
            <a:spLocks noGrp="1"/>
          </p:cNvSpPr>
          <p:nvPr>
            <p:ph type="title"/>
          </p:nvPr>
        </p:nvSpPr>
        <p:spPr/>
        <p:txBody>
          <a:bodyPr/>
          <a:lstStyle/>
          <a:p>
            <a:r>
              <a:rPr lang="en-US" smtClean="0"/>
              <a:t>Click to edit Master title style</a:t>
            </a:r>
            <a:endParaRPr lang="en-US"/>
          </a:p>
        </p:txBody>
      </p:sp>
      <p:sp>
        <p:nvSpPr>
          <p:cNvPr id="44" name="Text Placeholder 42"/>
          <p:cNvSpPr>
            <a:spLocks noGrp="1"/>
          </p:cNvSpPr>
          <p:nvPr>
            <p:ph type="body" sz="quarter" idx="18"/>
          </p:nvPr>
        </p:nvSpPr>
        <p:spPr>
          <a:xfrm>
            <a:off x="6158253" y="1931947"/>
            <a:ext cx="2564328" cy="1479550"/>
          </a:xfrm>
        </p:spPr>
        <p:txBody>
          <a:bodyPr>
            <a:noAutofit/>
          </a:bodyPr>
          <a:lstStyle>
            <a:lvl1pPr marL="111083" indent="-111083">
              <a:lnSpc>
                <a:spcPct val="80000"/>
              </a:lnSpc>
              <a:spcBef>
                <a:spcPts val="600"/>
              </a:spcBef>
              <a:defRPr sz="1400"/>
            </a:lvl1pPr>
            <a:lvl2pPr>
              <a:lnSpc>
                <a:spcPct val="80000"/>
              </a:lnSpc>
              <a:spcBef>
                <a:spcPts val="600"/>
              </a:spcBef>
              <a:defRPr sz="1200"/>
            </a:lvl2pPr>
            <a:lvl3pPr>
              <a:lnSpc>
                <a:spcPct val="80000"/>
              </a:lnSpc>
              <a:spcBef>
                <a:spcPts val="600"/>
              </a:spcBef>
              <a:defRPr sz="1100"/>
            </a:lvl3pPr>
            <a:lvl4pPr>
              <a:lnSpc>
                <a:spcPct val="80000"/>
              </a:lnSpc>
              <a:spcBef>
                <a:spcPts val="600"/>
              </a:spcBef>
              <a:defRPr sz="1100"/>
            </a:lvl4pPr>
            <a:lvl5pPr>
              <a:lnSpc>
                <a:spcPct val="80000"/>
              </a:lnSpc>
              <a:spcBef>
                <a:spcPts val="6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5" name="Text Placeholder 42"/>
          <p:cNvSpPr>
            <a:spLocks noGrp="1"/>
          </p:cNvSpPr>
          <p:nvPr>
            <p:ph type="body" sz="quarter" idx="19"/>
          </p:nvPr>
        </p:nvSpPr>
        <p:spPr>
          <a:xfrm>
            <a:off x="3754444" y="4029502"/>
            <a:ext cx="4968143" cy="1592070"/>
          </a:xfrm>
        </p:spPr>
        <p:txBody>
          <a:bodyPr>
            <a:noAutofit/>
          </a:bodyPr>
          <a:lstStyle>
            <a:lvl1pPr marL="111083" indent="-111083">
              <a:lnSpc>
                <a:spcPct val="80000"/>
              </a:lnSpc>
              <a:spcBef>
                <a:spcPts val="600"/>
              </a:spcBef>
              <a:defRPr sz="1400"/>
            </a:lvl1pPr>
            <a:lvl2pPr>
              <a:lnSpc>
                <a:spcPct val="80000"/>
              </a:lnSpc>
              <a:spcBef>
                <a:spcPts val="600"/>
              </a:spcBef>
              <a:defRPr sz="1200"/>
            </a:lvl2pPr>
            <a:lvl3pPr>
              <a:lnSpc>
                <a:spcPct val="80000"/>
              </a:lnSpc>
              <a:spcBef>
                <a:spcPts val="600"/>
              </a:spcBef>
              <a:defRPr sz="1100"/>
            </a:lvl3pPr>
            <a:lvl4pPr>
              <a:lnSpc>
                <a:spcPct val="80000"/>
              </a:lnSpc>
              <a:spcBef>
                <a:spcPts val="600"/>
              </a:spcBef>
              <a:defRPr sz="1100"/>
            </a:lvl4pPr>
            <a:lvl5pPr>
              <a:lnSpc>
                <a:spcPct val="80000"/>
              </a:lnSpc>
              <a:spcBef>
                <a:spcPts val="600"/>
              </a:spcBef>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Text Placeholder 27"/>
          <p:cNvSpPr>
            <a:spLocks noGrp="1"/>
          </p:cNvSpPr>
          <p:nvPr>
            <p:ph type="body" sz="quarter" idx="20"/>
          </p:nvPr>
        </p:nvSpPr>
        <p:spPr>
          <a:xfrm>
            <a:off x="3823583" y="1604976"/>
            <a:ext cx="2123174" cy="237119"/>
          </a:xfrm>
        </p:spPr>
        <p:txBody>
          <a:bodyPr anchor="ctr">
            <a:noAutofit/>
          </a:bodyPr>
          <a:lstStyle>
            <a:lvl1pPr marL="0" indent="0" algn="l" defTabSz="914071" rtl="0" eaLnBrk="1" latinLnBrk="0" hangingPunct="1">
              <a:lnSpc>
                <a:spcPct val="80000"/>
              </a:lnSpc>
              <a:buNone/>
              <a:defRPr lang="en-US" sz="1400" b="1" kern="1200" dirty="0" smtClean="0">
                <a:solidFill>
                  <a:schemeClr val="bg1"/>
                </a:solidFill>
                <a:latin typeface="+mn-lt"/>
                <a:ea typeface="+mn-ea"/>
                <a:cs typeface="+mn-cs"/>
              </a:defRPr>
            </a:lvl1pPr>
            <a:lvl2pPr marL="0" indent="0" algn="l" defTabSz="914071" rtl="0" eaLnBrk="1" latinLnBrk="0" hangingPunct="1">
              <a:lnSpc>
                <a:spcPct val="80000"/>
              </a:lnSpc>
              <a:buNone/>
              <a:defRPr lang="en-US" sz="1400" b="1" kern="1200" dirty="0" smtClean="0">
                <a:solidFill>
                  <a:schemeClr val="bg1"/>
                </a:solidFill>
                <a:latin typeface="+mn-lt"/>
                <a:ea typeface="+mn-ea"/>
                <a:cs typeface="+mn-cs"/>
              </a:defRPr>
            </a:lvl2pPr>
            <a:lvl3pPr marL="0" indent="0" algn="l" defTabSz="914071" rtl="0" eaLnBrk="1" latinLnBrk="0" hangingPunct="1">
              <a:lnSpc>
                <a:spcPct val="80000"/>
              </a:lnSpc>
              <a:buNone/>
              <a:defRPr lang="en-US" sz="1400" b="1" kern="1200" dirty="0" smtClean="0">
                <a:solidFill>
                  <a:schemeClr val="bg1"/>
                </a:solidFill>
                <a:latin typeface="+mn-lt"/>
                <a:ea typeface="+mn-ea"/>
                <a:cs typeface="+mn-cs"/>
              </a:defRPr>
            </a:lvl3pPr>
            <a:lvl4pPr marL="0" indent="0" algn="l" defTabSz="914071" rtl="0" eaLnBrk="1" latinLnBrk="0" hangingPunct="1">
              <a:lnSpc>
                <a:spcPct val="80000"/>
              </a:lnSpc>
              <a:buNone/>
              <a:defRPr lang="en-US" sz="1400" b="1" kern="1200" dirty="0" smtClean="0">
                <a:solidFill>
                  <a:schemeClr val="bg1"/>
                </a:solidFill>
                <a:latin typeface="+mn-lt"/>
                <a:ea typeface="+mn-ea"/>
                <a:cs typeface="+mn-cs"/>
              </a:defRPr>
            </a:lvl4pPr>
            <a:lvl5pPr marL="0" indent="0" algn="l" defTabSz="914071" rtl="0" eaLnBrk="1" latinLnBrk="0" hangingPunct="1">
              <a:lnSpc>
                <a:spcPct val="80000"/>
              </a:lnSpc>
              <a:buNone/>
              <a:defRPr lang="en-US" sz="1400" b="1" kern="1200" dirty="0">
                <a:solidFill>
                  <a:schemeClr val="bg1"/>
                </a:solidFill>
                <a:latin typeface="+mn-lt"/>
                <a:ea typeface="+mn-ea"/>
                <a:cs typeface="+mn-cs"/>
              </a:defRPr>
            </a:lvl5pPr>
          </a:lstStyle>
          <a:p>
            <a:pPr lvl="0"/>
            <a:r>
              <a:rPr lang="en-US" smtClean="0"/>
              <a:t>Click to edit Master text styles</a:t>
            </a:r>
          </a:p>
        </p:txBody>
      </p:sp>
      <p:sp>
        <p:nvSpPr>
          <p:cNvPr id="25" name="Text Placeholder 27"/>
          <p:cNvSpPr>
            <a:spLocks noGrp="1"/>
          </p:cNvSpPr>
          <p:nvPr>
            <p:ph type="body" sz="quarter" idx="21"/>
          </p:nvPr>
        </p:nvSpPr>
        <p:spPr>
          <a:xfrm>
            <a:off x="6259859" y="1604977"/>
            <a:ext cx="2462727" cy="265692"/>
          </a:xfrm>
        </p:spPr>
        <p:txBody>
          <a:bodyPr anchor="ctr">
            <a:noAutofit/>
          </a:bodyPr>
          <a:lstStyle>
            <a:lvl1pPr marL="0" indent="0" algn="l" defTabSz="914071" rtl="0" eaLnBrk="1" latinLnBrk="0" hangingPunct="1">
              <a:lnSpc>
                <a:spcPct val="80000"/>
              </a:lnSpc>
              <a:buNone/>
              <a:defRPr lang="en-US" sz="1400" b="1" kern="1200" dirty="0" smtClean="0">
                <a:solidFill>
                  <a:schemeClr val="bg1"/>
                </a:solidFill>
                <a:latin typeface="+mn-lt"/>
                <a:ea typeface="+mn-ea"/>
                <a:cs typeface="+mn-cs"/>
              </a:defRPr>
            </a:lvl1pPr>
            <a:lvl2pPr marL="0" indent="0" algn="l" defTabSz="914071" rtl="0" eaLnBrk="1" latinLnBrk="0" hangingPunct="1">
              <a:lnSpc>
                <a:spcPct val="80000"/>
              </a:lnSpc>
              <a:buNone/>
              <a:defRPr lang="en-US" sz="1400" b="1" kern="1200" dirty="0" smtClean="0">
                <a:solidFill>
                  <a:schemeClr val="bg1"/>
                </a:solidFill>
                <a:latin typeface="+mn-lt"/>
                <a:ea typeface="+mn-ea"/>
                <a:cs typeface="+mn-cs"/>
              </a:defRPr>
            </a:lvl2pPr>
            <a:lvl3pPr marL="0" indent="0" algn="l" defTabSz="914071" rtl="0" eaLnBrk="1" latinLnBrk="0" hangingPunct="1">
              <a:lnSpc>
                <a:spcPct val="80000"/>
              </a:lnSpc>
              <a:buNone/>
              <a:defRPr lang="en-US" sz="1400" b="1" kern="1200" dirty="0" smtClean="0">
                <a:solidFill>
                  <a:schemeClr val="bg1"/>
                </a:solidFill>
                <a:latin typeface="+mn-lt"/>
                <a:ea typeface="+mn-ea"/>
                <a:cs typeface="+mn-cs"/>
              </a:defRPr>
            </a:lvl3pPr>
            <a:lvl4pPr marL="0" indent="0" algn="l" defTabSz="914071" rtl="0" eaLnBrk="1" latinLnBrk="0" hangingPunct="1">
              <a:lnSpc>
                <a:spcPct val="80000"/>
              </a:lnSpc>
              <a:buNone/>
              <a:defRPr lang="en-US" sz="1400" b="1" kern="1200" dirty="0" smtClean="0">
                <a:solidFill>
                  <a:schemeClr val="bg1"/>
                </a:solidFill>
                <a:latin typeface="+mn-lt"/>
                <a:ea typeface="+mn-ea"/>
                <a:cs typeface="+mn-cs"/>
              </a:defRPr>
            </a:lvl4pPr>
            <a:lvl5pPr marL="0" indent="0" algn="l" defTabSz="914071" rtl="0" eaLnBrk="1" latinLnBrk="0" hangingPunct="1">
              <a:lnSpc>
                <a:spcPct val="80000"/>
              </a:lnSpc>
              <a:buNone/>
              <a:defRPr lang="en-US" sz="1400" b="1" kern="1200" dirty="0">
                <a:solidFill>
                  <a:schemeClr val="bg1"/>
                </a:solidFill>
                <a:latin typeface="+mn-lt"/>
                <a:ea typeface="+mn-ea"/>
                <a:cs typeface="+mn-cs"/>
              </a:defRPr>
            </a:lvl5pPr>
          </a:lstStyle>
          <a:p>
            <a:pPr lvl="0"/>
            <a:r>
              <a:rPr lang="en-US" smtClean="0"/>
              <a:t>Click to edit Master text styles</a:t>
            </a:r>
          </a:p>
        </p:txBody>
      </p:sp>
      <p:sp>
        <p:nvSpPr>
          <p:cNvPr id="27" name="Text Placeholder 27"/>
          <p:cNvSpPr>
            <a:spLocks noGrp="1"/>
          </p:cNvSpPr>
          <p:nvPr>
            <p:ph type="body" sz="quarter" idx="22"/>
          </p:nvPr>
        </p:nvSpPr>
        <p:spPr>
          <a:xfrm>
            <a:off x="3823583" y="3683990"/>
            <a:ext cx="2123174" cy="237119"/>
          </a:xfrm>
        </p:spPr>
        <p:txBody>
          <a:bodyPr anchor="ctr">
            <a:noAutofit/>
          </a:bodyPr>
          <a:lstStyle>
            <a:lvl1pPr marL="0" indent="0" algn="l" defTabSz="914071" rtl="0" eaLnBrk="1" latinLnBrk="0" hangingPunct="1">
              <a:lnSpc>
                <a:spcPct val="80000"/>
              </a:lnSpc>
              <a:buNone/>
              <a:defRPr lang="en-US" sz="1400" b="1" kern="1200" dirty="0" smtClean="0">
                <a:solidFill>
                  <a:schemeClr val="bg1"/>
                </a:solidFill>
                <a:latin typeface="+mn-lt"/>
                <a:ea typeface="+mn-ea"/>
                <a:cs typeface="+mn-cs"/>
              </a:defRPr>
            </a:lvl1pPr>
            <a:lvl2pPr marL="0" indent="0" algn="l" defTabSz="914071" rtl="0" eaLnBrk="1" latinLnBrk="0" hangingPunct="1">
              <a:lnSpc>
                <a:spcPct val="80000"/>
              </a:lnSpc>
              <a:buNone/>
              <a:defRPr lang="en-US" sz="1400" b="1" kern="1200" dirty="0" smtClean="0">
                <a:solidFill>
                  <a:schemeClr val="bg1"/>
                </a:solidFill>
                <a:latin typeface="+mn-lt"/>
                <a:ea typeface="+mn-ea"/>
                <a:cs typeface="+mn-cs"/>
              </a:defRPr>
            </a:lvl2pPr>
            <a:lvl3pPr marL="0" indent="0" algn="l" defTabSz="914071" rtl="0" eaLnBrk="1" latinLnBrk="0" hangingPunct="1">
              <a:lnSpc>
                <a:spcPct val="80000"/>
              </a:lnSpc>
              <a:buNone/>
              <a:defRPr lang="en-US" sz="1400" b="1" kern="1200" dirty="0" smtClean="0">
                <a:solidFill>
                  <a:schemeClr val="bg1"/>
                </a:solidFill>
                <a:latin typeface="+mn-lt"/>
                <a:ea typeface="+mn-ea"/>
                <a:cs typeface="+mn-cs"/>
              </a:defRPr>
            </a:lvl3pPr>
            <a:lvl4pPr marL="0" indent="0" algn="l" defTabSz="914071" rtl="0" eaLnBrk="1" latinLnBrk="0" hangingPunct="1">
              <a:lnSpc>
                <a:spcPct val="80000"/>
              </a:lnSpc>
              <a:buNone/>
              <a:defRPr lang="en-US" sz="1400" b="1" kern="1200" dirty="0" smtClean="0">
                <a:solidFill>
                  <a:schemeClr val="bg1"/>
                </a:solidFill>
                <a:latin typeface="+mn-lt"/>
                <a:ea typeface="+mn-ea"/>
                <a:cs typeface="+mn-cs"/>
              </a:defRPr>
            </a:lvl4pPr>
            <a:lvl5pPr marL="0" indent="0" algn="l" defTabSz="914071" rtl="0" eaLnBrk="1" latinLnBrk="0" hangingPunct="1">
              <a:lnSpc>
                <a:spcPct val="80000"/>
              </a:lnSpc>
              <a:buNone/>
              <a:defRPr lang="en-US" sz="1400" b="1" kern="1200" dirty="0">
                <a:solidFill>
                  <a:schemeClr val="bg1"/>
                </a:solidFill>
                <a:latin typeface="+mn-lt"/>
                <a:ea typeface="+mn-ea"/>
                <a:cs typeface="+mn-cs"/>
              </a:defRPr>
            </a:lvl5pPr>
          </a:lstStyle>
          <a:p>
            <a:pPr lvl="0"/>
            <a:r>
              <a:rPr lang="en-US" smtClean="0"/>
              <a:t>Click to edit Master text styles</a:t>
            </a:r>
          </a:p>
        </p:txBody>
      </p:sp>
      <p:pic>
        <p:nvPicPr>
          <p:cNvPr id="23" name="Picture 22" descr="couchbase_medium_gradient gray.png"/>
          <p:cNvPicPr>
            <a:picLocks noChangeAspect="1"/>
          </p:cNvPicPr>
          <p:nvPr/>
        </p:nvPicPr>
        <p:blipFill>
          <a:blip r:embed="rId2"/>
          <a:stretch>
            <a:fillRect/>
          </a:stretch>
        </p:blipFill>
        <p:spPr>
          <a:xfrm>
            <a:off x="7789854" y="6197597"/>
            <a:ext cx="1051984" cy="601134"/>
          </a:xfrm>
          <a:prstGeom prst="rect">
            <a:avLst/>
          </a:prstGeom>
        </p:spPr>
      </p:pic>
      <p:sp>
        <p:nvSpPr>
          <p:cNvPr id="40" name="Rectangle 39"/>
          <p:cNvSpPr/>
          <p:nvPr userDrawn="1"/>
        </p:nvSpPr>
        <p:spPr>
          <a:xfrm>
            <a:off x="3754968" y="1601685"/>
            <a:ext cx="2191788" cy="268984"/>
          </a:xfrm>
          <a:prstGeom prst="rect">
            <a:avLst/>
          </a:prstGeom>
          <a:solidFill>
            <a:srgbClr val="D6B200"/>
          </a:solidFill>
          <a:ln w="28575">
            <a:noFill/>
          </a:ln>
        </p:spPr>
        <p:txBody>
          <a:bodyPr rot="0" spcFirstLastPara="0" vertOverflow="overflow" horzOverflow="overflow" vert="horz" wrap="square" lIns="91407" tIns="45704" rIns="91407" bIns="45704" numCol="1" spcCol="0" rtlCol="0" fromWordArt="0" anchor="t" anchorCtr="0" forceAA="0" compatLnSpc="1">
            <a:prstTxWarp prst="textNoShape">
              <a:avLst/>
            </a:prstTxWarp>
            <a:noAutofit/>
          </a:bodyPr>
          <a:lstStyle/>
          <a:p>
            <a:pPr>
              <a:lnSpc>
                <a:spcPct val="80000"/>
              </a:lnSpc>
            </a:pPr>
            <a:endParaRPr lang="en-US" sz="1400" b="1" dirty="0">
              <a:solidFill>
                <a:schemeClr val="bg1"/>
              </a:solidFill>
            </a:endParaRPr>
          </a:p>
        </p:txBody>
      </p:sp>
      <p:sp>
        <p:nvSpPr>
          <p:cNvPr id="41" name="Rectangle 40"/>
          <p:cNvSpPr/>
          <p:nvPr userDrawn="1"/>
        </p:nvSpPr>
        <p:spPr>
          <a:xfrm>
            <a:off x="3754967" y="3671289"/>
            <a:ext cx="4967613" cy="268984"/>
          </a:xfrm>
          <a:prstGeom prst="rect">
            <a:avLst/>
          </a:prstGeom>
          <a:solidFill>
            <a:srgbClr val="2D7E9B"/>
          </a:solidFill>
          <a:ln w="28575">
            <a:noFill/>
          </a:ln>
        </p:spPr>
        <p:txBody>
          <a:bodyPr rot="0" spcFirstLastPara="0" vertOverflow="overflow" horzOverflow="overflow" vert="horz" wrap="square" lIns="91407" tIns="45704" rIns="91407" bIns="45704" numCol="1" spcCol="0" rtlCol="0" fromWordArt="0" anchor="ctr" anchorCtr="0" forceAA="0" compatLnSpc="1">
            <a:prstTxWarp prst="textNoShape">
              <a:avLst/>
            </a:prstTxWarp>
            <a:noAutofit/>
          </a:bodyPr>
          <a:lstStyle/>
          <a:p>
            <a:pPr>
              <a:lnSpc>
                <a:spcPct val="80000"/>
              </a:lnSpc>
            </a:pPr>
            <a:endParaRPr lang="en-US" sz="1400" b="1" dirty="0">
              <a:solidFill>
                <a:schemeClr val="bg1"/>
              </a:solidFill>
            </a:endParaRPr>
          </a:p>
        </p:txBody>
      </p:sp>
      <p:sp>
        <p:nvSpPr>
          <p:cNvPr id="42" name="Rectangle 41"/>
          <p:cNvSpPr/>
          <p:nvPr userDrawn="1"/>
        </p:nvSpPr>
        <p:spPr>
          <a:xfrm>
            <a:off x="6158253" y="1601685"/>
            <a:ext cx="2564328" cy="268984"/>
          </a:xfrm>
          <a:prstGeom prst="rect">
            <a:avLst/>
          </a:prstGeom>
          <a:solidFill>
            <a:srgbClr val="6B9B20"/>
          </a:solidFill>
          <a:ln w="28575">
            <a:noFill/>
          </a:ln>
        </p:spPr>
        <p:txBody>
          <a:bodyPr rot="0" spcFirstLastPara="0" vertOverflow="overflow" horzOverflow="overflow" vert="horz" wrap="square" lIns="91407" tIns="45704" rIns="91407" bIns="45704" numCol="1" spcCol="0" rtlCol="0" fromWordArt="0" anchor="t" anchorCtr="0" forceAA="0" compatLnSpc="1">
            <a:prstTxWarp prst="textNoShape">
              <a:avLst/>
            </a:prstTxWarp>
            <a:noAutofit/>
          </a:bodyPr>
          <a:lstStyle/>
          <a:p>
            <a:pPr lvl="0">
              <a:lnSpc>
                <a:spcPct val="80000"/>
              </a:lnSpc>
            </a:pPr>
            <a:endParaRPr lang="en-US" sz="1400" b="1" dirty="0">
              <a:solidFill>
                <a:schemeClr val="bg1"/>
              </a:solidFill>
            </a:endParaRPr>
          </a:p>
        </p:txBody>
      </p:sp>
      <p:cxnSp>
        <p:nvCxnSpPr>
          <p:cNvPr id="46" name="Straight Connector 45"/>
          <p:cNvCxnSpPr/>
          <p:nvPr userDrawn="1"/>
        </p:nvCxnSpPr>
        <p:spPr>
          <a:xfrm>
            <a:off x="3653366" y="1610602"/>
            <a:ext cx="0" cy="39519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6065120" y="1610603"/>
            <a:ext cx="0" cy="18720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966340"/>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12776" y="1908163"/>
            <a:ext cx="8074025" cy="4256087"/>
          </a:xfrm>
        </p:spPr>
        <p:txBody>
          <a:bodyPr/>
          <a:lstStyle/>
          <a:p>
            <a:pPr lvl="0"/>
            <a:r>
              <a:rPr lang="en-US" dirty="0" smtClean="0"/>
              <a:t>Click to edit Master text styles</a:t>
            </a:r>
          </a:p>
          <a:p>
            <a:pPr lvl="1"/>
            <a:r>
              <a:rPr lang="en-US" dirty="0" smtClean="0"/>
              <a:t>Second level</a:t>
            </a:r>
          </a:p>
        </p:txBody>
      </p:sp>
      <p:sp>
        <p:nvSpPr>
          <p:cNvPr id="2" name="Title 1"/>
          <p:cNvSpPr>
            <a:spLocks noGrp="1"/>
          </p:cNvSpPr>
          <p:nvPr>
            <p:ph type="title"/>
          </p:nvPr>
        </p:nvSpPr>
        <p:spPr/>
        <p:txBody>
          <a:bodyPr>
            <a:normAutofit/>
          </a:bodyPr>
          <a:lstStyle>
            <a:lvl1pPr>
              <a:defRPr sz="4000">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219798938"/>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_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071" rtl="0" eaLnBrk="1" latinLnBrk="0" hangingPunct="1">
              <a:lnSpc>
                <a:spcPct val="90000"/>
              </a:lnSpc>
              <a:spcBef>
                <a:spcPct val="0"/>
              </a:spcBef>
              <a:buNone/>
              <a:defRPr lang="en-US" sz="40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4" name="Text Placeholder 2"/>
          <p:cNvSpPr>
            <a:spLocks noGrp="1"/>
          </p:cNvSpPr>
          <p:nvPr>
            <p:ph type="body" idx="1"/>
          </p:nvPr>
        </p:nvSpPr>
        <p:spPr>
          <a:xfrm>
            <a:off x="457200" y="944634"/>
            <a:ext cx="8229600" cy="544079"/>
          </a:xfrm>
        </p:spPr>
        <p:txBody>
          <a:bodyPr anchor="t">
            <a:normAutofit/>
          </a:bodyPr>
          <a:lstStyle>
            <a:lvl1pPr marL="0" indent="0" algn="ctr">
              <a:buNone/>
              <a:defRPr sz="2400" b="0">
                <a:solidFill>
                  <a:schemeClr val="tx1"/>
                </a:solidFill>
              </a:defRPr>
            </a:lvl1pPr>
            <a:lvl2pPr marL="457035" indent="0">
              <a:buNone/>
              <a:defRPr sz="2000" b="1"/>
            </a:lvl2pPr>
            <a:lvl3pPr marL="914071" indent="0">
              <a:buNone/>
              <a:defRPr sz="1800" b="1"/>
            </a:lvl3pPr>
            <a:lvl4pPr marL="1371110" indent="0">
              <a:buNone/>
              <a:defRPr sz="1600" b="1"/>
            </a:lvl4pPr>
            <a:lvl5pPr marL="1828146" indent="0">
              <a:buNone/>
              <a:defRPr sz="1600" b="1"/>
            </a:lvl5pPr>
            <a:lvl6pPr marL="2285181" indent="0">
              <a:buNone/>
              <a:defRPr sz="1600" b="1"/>
            </a:lvl6pPr>
            <a:lvl7pPr marL="2742219" indent="0">
              <a:buNone/>
              <a:defRPr sz="1600" b="1"/>
            </a:lvl7pPr>
            <a:lvl8pPr marL="3199252" indent="0">
              <a:buNone/>
              <a:defRPr sz="1600" b="1"/>
            </a:lvl8pPr>
            <a:lvl9pPr marL="3656291" indent="0">
              <a:buNone/>
              <a:defRPr sz="1600" b="1"/>
            </a:lvl9pPr>
          </a:lstStyle>
          <a:p>
            <a:pPr lvl="0"/>
            <a:r>
              <a:rPr lang="en-US" smtClean="0"/>
              <a:t>Click to edit Master text styles</a:t>
            </a:r>
          </a:p>
        </p:txBody>
      </p:sp>
    </p:spTree>
    <p:extLst>
      <p:ext uri="{BB962C8B-B14F-4D97-AF65-F5344CB8AC3E}">
        <p14:creationId xmlns:p14="http://schemas.microsoft.com/office/powerpoint/2010/main" val="907600026"/>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_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071" rtl="0" eaLnBrk="1" latinLnBrk="0" hangingPunct="1">
              <a:lnSpc>
                <a:spcPct val="90000"/>
              </a:lnSpc>
              <a:spcBef>
                <a:spcPct val="0"/>
              </a:spcBef>
              <a:buNone/>
              <a:defRPr lang="en-US" sz="40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4" name="Text Placeholder 2"/>
          <p:cNvSpPr>
            <a:spLocks noGrp="1"/>
          </p:cNvSpPr>
          <p:nvPr>
            <p:ph type="body" idx="1"/>
          </p:nvPr>
        </p:nvSpPr>
        <p:spPr>
          <a:xfrm>
            <a:off x="457200" y="944634"/>
            <a:ext cx="8229600" cy="544079"/>
          </a:xfrm>
        </p:spPr>
        <p:txBody>
          <a:bodyPr anchor="t">
            <a:normAutofit/>
          </a:bodyPr>
          <a:lstStyle>
            <a:lvl1pPr marL="0" indent="0" algn="ctr">
              <a:buNone/>
              <a:defRPr sz="2400" b="0">
                <a:solidFill>
                  <a:schemeClr val="tx1"/>
                </a:solidFill>
              </a:defRPr>
            </a:lvl1pPr>
            <a:lvl2pPr marL="457035" indent="0">
              <a:buNone/>
              <a:defRPr sz="2000" b="1"/>
            </a:lvl2pPr>
            <a:lvl3pPr marL="914071" indent="0">
              <a:buNone/>
              <a:defRPr sz="1800" b="1"/>
            </a:lvl3pPr>
            <a:lvl4pPr marL="1371110" indent="0">
              <a:buNone/>
              <a:defRPr sz="1600" b="1"/>
            </a:lvl4pPr>
            <a:lvl5pPr marL="1828146" indent="0">
              <a:buNone/>
              <a:defRPr sz="1600" b="1"/>
            </a:lvl5pPr>
            <a:lvl6pPr marL="2285181" indent="0">
              <a:buNone/>
              <a:defRPr sz="1600" b="1"/>
            </a:lvl6pPr>
            <a:lvl7pPr marL="2742219" indent="0">
              <a:buNone/>
              <a:defRPr sz="1600" b="1"/>
            </a:lvl7pPr>
            <a:lvl8pPr marL="3199252" indent="0">
              <a:buNone/>
              <a:defRPr sz="1600" b="1"/>
            </a:lvl8pPr>
            <a:lvl9pPr marL="3656291" indent="0">
              <a:buNone/>
              <a:defRPr sz="1600" b="1"/>
            </a:lvl9pPr>
          </a:lstStyle>
          <a:p>
            <a:pPr lvl="0"/>
            <a:r>
              <a:rPr lang="en-US" smtClean="0"/>
              <a:t>Click to edit Master text styles</a:t>
            </a:r>
          </a:p>
        </p:txBody>
      </p:sp>
    </p:spTree>
    <p:extLst>
      <p:ext uri="{BB962C8B-B14F-4D97-AF65-F5344CB8AC3E}">
        <p14:creationId xmlns:p14="http://schemas.microsoft.com/office/powerpoint/2010/main" val="3247102140"/>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ase Study Slide">
    <p:spTree>
      <p:nvGrpSpPr>
        <p:cNvPr id="1" name=""/>
        <p:cNvGrpSpPr/>
        <p:nvPr/>
      </p:nvGrpSpPr>
      <p:grpSpPr>
        <a:xfrm>
          <a:off x="0" y="0"/>
          <a:ext cx="0" cy="0"/>
          <a:chOff x="0" y="0"/>
          <a:chExt cx="0" cy="0"/>
        </a:xfrm>
      </p:grpSpPr>
      <p:sp>
        <p:nvSpPr>
          <p:cNvPr id="43" name="Text Placeholder 42"/>
          <p:cNvSpPr>
            <a:spLocks noGrp="1"/>
          </p:cNvSpPr>
          <p:nvPr>
            <p:ph type="body" sz="quarter" idx="17"/>
          </p:nvPr>
        </p:nvSpPr>
        <p:spPr>
          <a:xfrm>
            <a:off x="3754438" y="1931947"/>
            <a:ext cx="2192337" cy="1479550"/>
          </a:xfrm>
        </p:spPr>
        <p:txBody>
          <a:bodyPr>
            <a:noAutofit/>
          </a:bodyPr>
          <a:lstStyle>
            <a:lvl1pPr marL="111083" indent="-111083">
              <a:lnSpc>
                <a:spcPct val="80000"/>
              </a:lnSpc>
              <a:spcBef>
                <a:spcPts val="600"/>
              </a:spcBef>
              <a:defRPr sz="1400"/>
            </a:lvl1pPr>
            <a:lvl2pPr>
              <a:lnSpc>
                <a:spcPct val="80000"/>
              </a:lnSpc>
              <a:spcBef>
                <a:spcPts val="600"/>
              </a:spcBef>
              <a:defRPr sz="1200"/>
            </a:lvl2pPr>
            <a:lvl3pPr>
              <a:lnSpc>
                <a:spcPct val="80000"/>
              </a:lnSpc>
              <a:spcBef>
                <a:spcPts val="600"/>
              </a:spcBef>
              <a:defRPr sz="1100"/>
            </a:lvl3pPr>
            <a:lvl4pPr>
              <a:lnSpc>
                <a:spcPct val="80000"/>
              </a:lnSpc>
              <a:spcBef>
                <a:spcPts val="600"/>
              </a:spcBef>
              <a:defRPr sz="1100"/>
            </a:lvl4pPr>
            <a:lvl5pPr>
              <a:lnSpc>
                <a:spcPct val="80000"/>
              </a:lnSpc>
              <a:spcBef>
                <a:spcPts val="600"/>
              </a:spcBef>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Rectangle 13"/>
          <p:cNvSpPr/>
          <p:nvPr/>
        </p:nvSpPr>
        <p:spPr>
          <a:xfrm>
            <a:off x="402174" y="1596433"/>
            <a:ext cx="3154989" cy="245662"/>
          </a:xfrm>
          <a:prstGeom prst="rect">
            <a:avLst/>
          </a:prstGeom>
          <a:solidFill>
            <a:schemeClr val="bg1">
              <a:lumMod val="50000"/>
            </a:schemeClr>
          </a:solidFill>
          <a:ln>
            <a:noFill/>
          </a:ln>
        </p:spPr>
        <p:txBody>
          <a:bodyPr wrap="square" lIns="91407" tIns="45704" rIns="91407" bIns="45704" rtlCol="0" anchor="ctr">
            <a:noAutofit/>
          </a:bodyPr>
          <a:lstStyle/>
          <a:p>
            <a:pPr>
              <a:lnSpc>
                <a:spcPct val="80000"/>
              </a:lnSpc>
            </a:pPr>
            <a:endParaRPr lang="en-US" sz="1400" b="1" dirty="0">
              <a:solidFill>
                <a:schemeClr val="bg1"/>
              </a:solidFill>
            </a:endParaRPr>
          </a:p>
        </p:txBody>
      </p:sp>
      <p:sp>
        <p:nvSpPr>
          <p:cNvPr id="18" name="Rectangle 17"/>
          <p:cNvSpPr/>
          <p:nvPr userDrawn="1"/>
        </p:nvSpPr>
        <p:spPr>
          <a:xfrm>
            <a:off x="3754968" y="1601685"/>
            <a:ext cx="2191788" cy="268984"/>
          </a:xfrm>
          <a:prstGeom prst="rect">
            <a:avLst/>
          </a:prstGeom>
          <a:solidFill>
            <a:srgbClr val="D6B200"/>
          </a:solidFill>
          <a:ln w="28575">
            <a:noFill/>
          </a:ln>
        </p:spPr>
        <p:txBody>
          <a:bodyPr rot="0" spcFirstLastPara="0" vertOverflow="overflow" horzOverflow="overflow" vert="horz" wrap="square" lIns="91407" tIns="45704" rIns="91407" bIns="45704" numCol="1" spcCol="0" rtlCol="0" fromWordArt="0" anchor="t" anchorCtr="0" forceAA="0" compatLnSpc="1">
            <a:prstTxWarp prst="textNoShape">
              <a:avLst/>
            </a:prstTxWarp>
            <a:noAutofit/>
          </a:bodyPr>
          <a:lstStyle/>
          <a:p>
            <a:pPr>
              <a:lnSpc>
                <a:spcPct val="80000"/>
              </a:lnSpc>
            </a:pPr>
            <a:endParaRPr lang="en-US" sz="1400" b="1" dirty="0">
              <a:solidFill>
                <a:schemeClr val="bg1"/>
              </a:solidFill>
            </a:endParaRPr>
          </a:p>
        </p:txBody>
      </p:sp>
      <p:sp>
        <p:nvSpPr>
          <p:cNvPr id="19" name="Rectangle 18"/>
          <p:cNvSpPr/>
          <p:nvPr userDrawn="1"/>
        </p:nvSpPr>
        <p:spPr>
          <a:xfrm>
            <a:off x="3754967" y="3671289"/>
            <a:ext cx="4967613" cy="268984"/>
          </a:xfrm>
          <a:prstGeom prst="rect">
            <a:avLst/>
          </a:prstGeom>
          <a:solidFill>
            <a:srgbClr val="2D7E9B"/>
          </a:solidFill>
          <a:ln w="28575">
            <a:noFill/>
          </a:ln>
        </p:spPr>
        <p:txBody>
          <a:bodyPr rot="0" spcFirstLastPara="0" vertOverflow="overflow" horzOverflow="overflow" vert="horz" wrap="square" lIns="91407" tIns="45704" rIns="91407" bIns="45704" numCol="1" spcCol="0" rtlCol="0" fromWordArt="0" anchor="ctr" anchorCtr="0" forceAA="0" compatLnSpc="1">
            <a:prstTxWarp prst="textNoShape">
              <a:avLst/>
            </a:prstTxWarp>
            <a:noAutofit/>
          </a:bodyPr>
          <a:lstStyle/>
          <a:p>
            <a:pPr>
              <a:lnSpc>
                <a:spcPct val="80000"/>
              </a:lnSpc>
            </a:pPr>
            <a:endParaRPr lang="en-US" sz="1400" b="1" dirty="0">
              <a:solidFill>
                <a:schemeClr val="bg1"/>
              </a:solidFill>
            </a:endParaRPr>
          </a:p>
        </p:txBody>
      </p:sp>
      <p:sp>
        <p:nvSpPr>
          <p:cNvPr id="20" name="Rectangle 19"/>
          <p:cNvSpPr/>
          <p:nvPr userDrawn="1"/>
        </p:nvSpPr>
        <p:spPr>
          <a:xfrm>
            <a:off x="6158253" y="1601685"/>
            <a:ext cx="2564328" cy="268984"/>
          </a:xfrm>
          <a:prstGeom prst="rect">
            <a:avLst/>
          </a:prstGeom>
          <a:solidFill>
            <a:srgbClr val="6B9B20"/>
          </a:solidFill>
          <a:ln w="28575">
            <a:noFill/>
          </a:ln>
        </p:spPr>
        <p:txBody>
          <a:bodyPr rot="0" spcFirstLastPara="0" vertOverflow="overflow" horzOverflow="overflow" vert="horz" wrap="square" lIns="91407" tIns="45704" rIns="91407" bIns="45704" numCol="1" spcCol="0" rtlCol="0" fromWordArt="0" anchor="t" anchorCtr="0" forceAA="0" compatLnSpc="1">
            <a:prstTxWarp prst="textNoShape">
              <a:avLst/>
            </a:prstTxWarp>
            <a:noAutofit/>
          </a:bodyPr>
          <a:lstStyle/>
          <a:p>
            <a:pPr lvl="0">
              <a:lnSpc>
                <a:spcPct val="80000"/>
              </a:lnSpc>
            </a:pPr>
            <a:endParaRPr lang="en-US" sz="1400" b="1" dirty="0">
              <a:solidFill>
                <a:schemeClr val="bg1"/>
              </a:solidFill>
            </a:endParaRPr>
          </a:p>
        </p:txBody>
      </p:sp>
      <p:cxnSp>
        <p:nvCxnSpPr>
          <p:cNvPr id="21" name="Straight Connector 20"/>
          <p:cNvCxnSpPr/>
          <p:nvPr userDrawn="1"/>
        </p:nvCxnSpPr>
        <p:spPr>
          <a:xfrm>
            <a:off x="3653366" y="1610602"/>
            <a:ext cx="0" cy="39519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065120" y="1610603"/>
            <a:ext cx="0" cy="18720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Picture Placeholder 25"/>
          <p:cNvSpPr>
            <a:spLocks noGrp="1"/>
          </p:cNvSpPr>
          <p:nvPr>
            <p:ph type="pic" sz="quarter" idx="10"/>
          </p:nvPr>
        </p:nvSpPr>
        <p:spPr>
          <a:xfrm>
            <a:off x="401638" y="1841500"/>
            <a:ext cx="3155950" cy="3779838"/>
          </a:xfrm>
        </p:spPr>
        <p:txBody>
          <a:bodyPr/>
          <a:lstStyle/>
          <a:p>
            <a:endParaRPr lang="en-US"/>
          </a:p>
        </p:txBody>
      </p:sp>
      <p:sp>
        <p:nvSpPr>
          <p:cNvPr id="28" name="Text Placeholder 27"/>
          <p:cNvSpPr>
            <a:spLocks noGrp="1"/>
          </p:cNvSpPr>
          <p:nvPr>
            <p:ph type="body" sz="quarter" idx="11"/>
          </p:nvPr>
        </p:nvSpPr>
        <p:spPr>
          <a:xfrm>
            <a:off x="508883" y="1604976"/>
            <a:ext cx="3048705" cy="244475"/>
          </a:xfrm>
        </p:spPr>
        <p:txBody>
          <a:bodyPr anchor="ctr">
            <a:noAutofit/>
          </a:bodyPr>
          <a:lstStyle>
            <a:lvl1pPr marL="0" indent="0" algn="l" defTabSz="914071" rtl="0" eaLnBrk="1" latinLnBrk="0" hangingPunct="1">
              <a:lnSpc>
                <a:spcPct val="80000"/>
              </a:lnSpc>
              <a:buNone/>
              <a:defRPr lang="en-US" sz="1400" b="1" kern="1200" dirty="0" smtClean="0">
                <a:solidFill>
                  <a:schemeClr val="bg1"/>
                </a:solidFill>
                <a:latin typeface="+mn-lt"/>
                <a:ea typeface="+mn-ea"/>
                <a:cs typeface="+mn-cs"/>
              </a:defRPr>
            </a:lvl1pPr>
            <a:lvl2pPr marL="0" indent="0" algn="l" defTabSz="914071" rtl="0" eaLnBrk="1" latinLnBrk="0" hangingPunct="1">
              <a:lnSpc>
                <a:spcPct val="80000"/>
              </a:lnSpc>
              <a:buNone/>
              <a:defRPr lang="en-US" sz="1400" b="1" kern="1200" dirty="0" smtClean="0">
                <a:solidFill>
                  <a:schemeClr val="bg1"/>
                </a:solidFill>
                <a:latin typeface="+mn-lt"/>
                <a:ea typeface="+mn-ea"/>
                <a:cs typeface="+mn-cs"/>
              </a:defRPr>
            </a:lvl2pPr>
            <a:lvl3pPr marL="0" indent="0" algn="l" defTabSz="914071" rtl="0" eaLnBrk="1" latinLnBrk="0" hangingPunct="1">
              <a:lnSpc>
                <a:spcPct val="80000"/>
              </a:lnSpc>
              <a:buNone/>
              <a:defRPr lang="en-US" sz="1400" b="1" kern="1200" dirty="0" smtClean="0">
                <a:solidFill>
                  <a:schemeClr val="bg1"/>
                </a:solidFill>
                <a:latin typeface="+mn-lt"/>
                <a:ea typeface="+mn-ea"/>
                <a:cs typeface="+mn-cs"/>
              </a:defRPr>
            </a:lvl3pPr>
            <a:lvl4pPr marL="0" indent="0" algn="l" defTabSz="914071" rtl="0" eaLnBrk="1" latinLnBrk="0" hangingPunct="1">
              <a:lnSpc>
                <a:spcPct val="80000"/>
              </a:lnSpc>
              <a:buNone/>
              <a:defRPr lang="en-US" sz="1400" b="1" kern="1200" dirty="0" smtClean="0">
                <a:solidFill>
                  <a:schemeClr val="bg1"/>
                </a:solidFill>
                <a:latin typeface="+mn-lt"/>
                <a:ea typeface="+mn-ea"/>
                <a:cs typeface="+mn-cs"/>
              </a:defRPr>
            </a:lvl4pPr>
            <a:lvl5pPr marL="0" indent="0" algn="l" defTabSz="914071" rtl="0" eaLnBrk="1" latinLnBrk="0" hangingPunct="1">
              <a:lnSpc>
                <a:spcPct val="80000"/>
              </a:lnSpc>
              <a:buNone/>
              <a:defRPr lang="en-US" sz="1400" b="1" kern="1200" dirty="0">
                <a:solidFill>
                  <a:schemeClr val="bg1"/>
                </a:solidFill>
                <a:latin typeface="+mn-lt"/>
                <a:ea typeface="+mn-ea"/>
                <a:cs typeface="+mn-cs"/>
              </a:defRPr>
            </a:lvl5pPr>
          </a:lstStyle>
          <a:p>
            <a:pPr lvl="0"/>
            <a:r>
              <a:rPr lang="en-US" dirty="0" smtClean="0"/>
              <a:t>Click to edit Master text styles</a:t>
            </a:r>
            <a:endParaRPr lang="en-US" dirty="0"/>
          </a:p>
        </p:txBody>
      </p:sp>
      <p:sp>
        <p:nvSpPr>
          <p:cNvPr id="39" name="Title 38"/>
          <p:cNvSpPr>
            <a:spLocks noGrp="1"/>
          </p:cNvSpPr>
          <p:nvPr>
            <p:ph type="title"/>
          </p:nvPr>
        </p:nvSpPr>
        <p:spPr/>
        <p:txBody>
          <a:bodyPr/>
          <a:lstStyle/>
          <a:p>
            <a:r>
              <a:rPr lang="en-US" smtClean="0"/>
              <a:t>Click to edit Master title style</a:t>
            </a:r>
            <a:endParaRPr lang="en-US"/>
          </a:p>
        </p:txBody>
      </p:sp>
      <p:sp>
        <p:nvSpPr>
          <p:cNvPr id="44" name="Text Placeholder 42"/>
          <p:cNvSpPr>
            <a:spLocks noGrp="1"/>
          </p:cNvSpPr>
          <p:nvPr>
            <p:ph type="body" sz="quarter" idx="18"/>
          </p:nvPr>
        </p:nvSpPr>
        <p:spPr>
          <a:xfrm>
            <a:off x="6158253" y="1931947"/>
            <a:ext cx="2564328" cy="1479550"/>
          </a:xfrm>
        </p:spPr>
        <p:txBody>
          <a:bodyPr>
            <a:noAutofit/>
          </a:bodyPr>
          <a:lstStyle>
            <a:lvl1pPr marL="111083" indent="-111083">
              <a:lnSpc>
                <a:spcPct val="80000"/>
              </a:lnSpc>
              <a:spcBef>
                <a:spcPts val="600"/>
              </a:spcBef>
              <a:defRPr sz="1400"/>
            </a:lvl1pPr>
            <a:lvl2pPr>
              <a:lnSpc>
                <a:spcPct val="80000"/>
              </a:lnSpc>
              <a:spcBef>
                <a:spcPts val="600"/>
              </a:spcBef>
              <a:defRPr sz="1200"/>
            </a:lvl2pPr>
            <a:lvl3pPr>
              <a:lnSpc>
                <a:spcPct val="80000"/>
              </a:lnSpc>
              <a:spcBef>
                <a:spcPts val="600"/>
              </a:spcBef>
              <a:defRPr sz="1100"/>
            </a:lvl3pPr>
            <a:lvl4pPr>
              <a:lnSpc>
                <a:spcPct val="80000"/>
              </a:lnSpc>
              <a:spcBef>
                <a:spcPts val="600"/>
              </a:spcBef>
              <a:defRPr sz="1100"/>
            </a:lvl4pPr>
            <a:lvl5pPr>
              <a:lnSpc>
                <a:spcPct val="80000"/>
              </a:lnSpc>
              <a:spcBef>
                <a:spcPts val="600"/>
              </a:spcBef>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Text Placeholder 42"/>
          <p:cNvSpPr>
            <a:spLocks noGrp="1"/>
          </p:cNvSpPr>
          <p:nvPr>
            <p:ph type="body" sz="quarter" idx="19"/>
          </p:nvPr>
        </p:nvSpPr>
        <p:spPr>
          <a:xfrm>
            <a:off x="3754444" y="4029502"/>
            <a:ext cx="4968143" cy="1592070"/>
          </a:xfrm>
        </p:spPr>
        <p:txBody>
          <a:bodyPr>
            <a:noAutofit/>
          </a:bodyPr>
          <a:lstStyle>
            <a:lvl1pPr marL="111083" indent="-111083">
              <a:lnSpc>
                <a:spcPct val="80000"/>
              </a:lnSpc>
              <a:spcBef>
                <a:spcPts val="600"/>
              </a:spcBef>
              <a:defRPr sz="1400"/>
            </a:lvl1pPr>
            <a:lvl2pPr>
              <a:lnSpc>
                <a:spcPct val="80000"/>
              </a:lnSpc>
              <a:spcBef>
                <a:spcPts val="600"/>
              </a:spcBef>
              <a:defRPr sz="1200"/>
            </a:lvl2pPr>
            <a:lvl3pPr>
              <a:lnSpc>
                <a:spcPct val="80000"/>
              </a:lnSpc>
              <a:spcBef>
                <a:spcPts val="600"/>
              </a:spcBef>
              <a:defRPr sz="1100"/>
            </a:lvl3pPr>
            <a:lvl4pPr>
              <a:lnSpc>
                <a:spcPct val="80000"/>
              </a:lnSpc>
              <a:spcBef>
                <a:spcPts val="600"/>
              </a:spcBef>
              <a:defRPr sz="1100"/>
            </a:lvl4pPr>
            <a:lvl5pPr>
              <a:lnSpc>
                <a:spcPct val="80000"/>
              </a:lnSpc>
              <a:spcBef>
                <a:spcPts val="600"/>
              </a:spcBef>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 Placeholder 27"/>
          <p:cNvSpPr>
            <a:spLocks noGrp="1"/>
          </p:cNvSpPr>
          <p:nvPr>
            <p:ph type="body" sz="quarter" idx="20"/>
          </p:nvPr>
        </p:nvSpPr>
        <p:spPr>
          <a:xfrm>
            <a:off x="3823583" y="1604976"/>
            <a:ext cx="2123174" cy="237119"/>
          </a:xfrm>
        </p:spPr>
        <p:txBody>
          <a:bodyPr anchor="ctr">
            <a:noAutofit/>
          </a:bodyPr>
          <a:lstStyle>
            <a:lvl1pPr marL="0" indent="0" algn="l" defTabSz="914071" rtl="0" eaLnBrk="1" latinLnBrk="0" hangingPunct="1">
              <a:lnSpc>
                <a:spcPct val="80000"/>
              </a:lnSpc>
              <a:buNone/>
              <a:defRPr lang="en-US" sz="1400" b="1" kern="1200" dirty="0" smtClean="0">
                <a:solidFill>
                  <a:schemeClr val="bg1"/>
                </a:solidFill>
                <a:latin typeface="+mn-lt"/>
                <a:ea typeface="+mn-ea"/>
                <a:cs typeface="+mn-cs"/>
              </a:defRPr>
            </a:lvl1pPr>
            <a:lvl2pPr marL="0" indent="0" algn="l" defTabSz="914071" rtl="0" eaLnBrk="1" latinLnBrk="0" hangingPunct="1">
              <a:lnSpc>
                <a:spcPct val="80000"/>
              </a:lnSpc>
              <a:buNone/>
              <a:defRPr lang="en-US" sz="1400" b="1" kern="1200" dirty="0" smtClean="0">
                <a:solidFill>
                  <a:schemeClr val="bg1"/>
                </a:solidFill>
                <a:latin typeface="+mn-lt"/>
                <a:ea typeface="+mn-ea"/>
                <a:cs typeface="+mn-cs"/>
              </a:defRPr>
            </a:lvl2pPr>
            <a:lvl3pPr marL="0" indent="0" algn="l" defTabSz="914071" rtl="0" eaLnBrk="1" latinLnBrk="0" hangingPunct="1">
              <a:lnSpc>
                <a:spcPct val="80000"/>
              </a:lnSpc>
              <a:buNone/>
              <a:defRPr lang="en-US" sz="1400" b="1" kern="1200" dirty="0" smtClean="0">
                <a:solidFill>
                  <a:schemeClr val="bg1"/>
                </a:solidFill>
                <a:latin typeface="+mn-lt"/>
                <a:ea typeface="+mn-ea"/>
                <a:cs typeface="+mn-cs"/>
              </a:defRPr>
            </a:lvl3pPr>
            <a:lvl4pPr marL="0" indent="0" algn="l" defTabSz="914071" rtl="0" eaLnBrk="1" latinLnBrk="0" hangingPunct="1">
              <a:lnSpc>
                <a:spcPct val="80000"/>
              </a:lnSpc>
              <a:buNone/>
              <a:defRPr lang="en-US" sz="1400" b="1" kern="1200" dirty="0" smtClean="0">
                <a:solidFill>
                  <a:schemeClr val="bg1"/>
                </a:solidFill>
                <a:latin typeface="+mn-lt"/>
                <a:ea typeface="+mn-ea"/>
                <a:cs typeface="+mn-cs"/>
              </a:defRPr>
            </a:lvl4pPr>
            <a:lvl5pPr marL="0" indent="0" algn="l" defTabSz="914071" rtl="0" eaLnBrk="1" latinLnBrk="0" hangingPunct="1">
              <a:lnSpc>
                <a:spcPct val="80000"/>
              </a:lnSpc>
              <a:buNone/>
              <a:defRPr lang="en-US" sz="1400" b="1" kern="1200" dirty="0">
                <a:solidFill>
                  <a:schemeClr val="bg1"/>
                </a:solidFill>
                <a:latin typeface="+mn-lt"/>
                <a:ea typeface="+mn-ea"/>
                <a:cs typeface="+mn-cs"/>
              </a:defRPr>
            </a:lvl5pPr>
          </a:lstStyle>
          <a:p>
            <a:pPr lvl="0"/>
            <a:r>
              <a:rPr lang="en-US" dirty="0" smtClean="0"/>
              <a:t>Click to edit Master</a:t>
            </a:r>
            <a:endParaRPr lang="en-US" dirty="0"/>
          </a:p>
        </p:txBody>
      </p:sp>
      <p:sp>
        <p:nvSpPr>
          <p:cNvPr id="25" name="Text Placeholder 27"/>
          <p:cNvSpPr>
            <a:spLocks noGrp="1"/>
          </p:cNvSpPr>
          <p:nvPr>
            <p:ph type="body" sz="quarter" idx="21"/>
          </p:nvPr>
        </p:nvSpPr>
        <p:spPr>
          <a:xfrm>
            <a:off x="6259859" y="1604977"/>
            <a:ext cx="2462727" cy="265692"/>
          </a:xfrm>
        </p:spPr>
        <p:txBody>
          <a:bodyPr anchor="ctr">
            <a:noAutofit/>
          </a:bodyPr>
          <a:lstStyle>
            <a:lvl1pPr marL="0" indent="0" algn="l" defTabSz="914071" rtl="0" eaLnBrk="1" latinLnBrk="0" hangingPunct="1">
              <a:lnSpc>
                <a:spcPct val="80000"/>
              </a:lnSpc>
              <a:buNone/>
              <a:defRPr lang="en-US" sz="1400" b="1" kern="1200" dirty="0" smtClean="0">
                <a:solidFill>
                  <a:schemeClr val="bg1"/>
                </a:solidFill>
                <a:latin typeface="+mn-lt"/>
                <a:ea typeface="+mn-ea"/>
                <a:cs typeface="+mn-cs"/>
              </a:defRPr>
            </a:lvl1pPr>
            <a:lvl2pPr marL="0" indent="0" algn="l" defTabSz="914071" rtl="0" eaLnBrk="1" latinLnBrk="0" hangingPunct="1">
              <a:lnSpc>
                <a:spcPct val="80000"/>
              </a:lnSpc>
              <a:buNone/>
              <a:defRPr lang="en-US" sz="1400" b="1" kern="1200" dirty="0" smtClean="0">
                <a:solidFill>
                  <a:schemeClr val="bg1"/>
                </a:solidFill>
                <a:latin typeface="+mn-lt"/>
                <a:ea typeface="+mn-ea"/>
                <a:cs typeface="+mn-cs"/>
              </a:defRPr>
            </a:lvl2pPr>
            <a:lvl3pPr marL="0" indent="0" algn="l" defTabSz="914071" rtl="0" eaLnBrk="1" latinLnBrk="0" hangingPunct="1">
              <a:lnSpc>
                <a:spcPct val="80000"/>
              </a:lnSpc>
              <a:buNone/>
              <a:defRPr lang="en-US" sz="1400" b="1" kern="1200" dirty="0" smtClean="0">
                <a:solidFill>
                  <a:schemeClr val="bg1"/>
                </a:solidFill>
                <a:latin typeface="+mn-lt"/>
                <a:ea typeface="+mn-ea"/>
                <a:cs typeface="+mn-cs"/>
              </a:defRPr>
            </a:lvl3pPr>
            <a:lvl4pPr marL="0" indent="0" algn="l" defTabSz="914071" rtl="0" eaLnBrk="1" latinLnBrk="0" hangingPunct="1">
              <a:lnSpc>
                <a:spcPct val="80000"/>
              </a:lnSpc>
              <a:buNone/>
              <a:defRPr lang="en-US" sz="1400" b="1" kern="1200" dirty="0" smtClean="0">
                <a:solidFill>
                  <a:schemeClr val="bg1"/>
                </a:solidFill>
                <a:latin typeface="+mn-lt"/>
                <a:ea typeface="+mn-ea"/>
                <a:cs typeface="+mn-cs"/>
              </a:defRPr>
            </a:lvl4pPr>
            <a:lvl5pPr marL="0" indent="0" algn="l" defTabSz="914071" rtl="0" eaLnBrk="1" latinLnBrk="0" hangingPunct="1">
              <a:lnSpc>
                <a:spcPct val="80000"/>
              </a:lnSpc>
              <a:buNone/>
              <a:defRPr lang="en-US" sz="1400" b="1" kern="1200" dirty="0">
                <a:solidFill>
                  <a:schemeClr val="bg1"/>
                </a:solidFill>
                <a:latin typeface="+mn-lt"/>
                <a:ea typeface="+mn-ea"/>
                <a:cs typeface="+mn-cs"/>
              </a:defRPr>
            </a:lvl5pPr>
          </a:lstStyle>
          <a:p>
            <a:pPr lvl="0"/>
            <a:r>
              <a:rPr lang="en-US" dirty="0" smtClean="0"/>
              <a:t>Click to edit Master</a:t>
            </a:r>
            <a:endParaRPr lang="en-US" dirty="0"/>
          </a:p>
        </p:txBody>
      </p:sp>
      <p:sp>
        <p:nvSpPr>
          <p:cNvPr id="27" name="Text Placeholder 27"/>
          <p:cNvSpPr>
            <a:spLocks noGrp="1"/>
          </p:cNvSpPr>
          <p:nvPr>
            <p:ph type="body" sz="quarter" idx="22"/>
          </p:nvPr>
        </p:nvSpPr>
        <p:spPr>
          <a:xfrm>
            <a:off x="3823583" y="3683990"/>
            <a:ext cx="2123174" cy="237119"/>
          </a:xfrm>
        </p:spPr>
        <p:txBody>
          <a:bodyPr anchor="ctr">
            <a:noAutofit/>
          </a:bodyPr>
          <a:lstStyle>
            <a:lvl1pPr marL="0" indent="0" algn="l" defTabSz="914071" rtl="0" eaLnBrk="1" latinLnBrk="0" hangingPunct="1">
              <a:lnSpc>
                <a:spcPct val="80000"/>
              </a:lnSpc>
              <a:buNone/>
              <a:defRPr lang="en-US" sz="1400" b="1" kern="1200" dirty="0" smtClean="0">
                <a:solidFill>
                  <a:schemeClr val="bg1"/>
                </a:solidFill>
                <a:latin typeface="+mn-lt"/>
                <a:ea typeface="+mn-ea"/>
                <a:cs typeface="+mn-cs"/>
              </a:defRPr>
            </a:lvl1pPr>
            <a:lvl2pPr marL="0" indent="0" algn="l" defTabSz="914071" rtl="0" eaLnBrk="1" latinLnBrk="0" hangingPunct="1">
              <a:lnSpc>
                <a:spcPct val="80000"/>
              </a:lnSpc>
              <a:buNone/>
              <a:defRPr lang="en-US" sz="1400" b="1" kern="1200" dirty="0" smtClean="0">
                <a:solidFill>
                  <a:schemeClr val="bg1"/>
                </a:solidFill>
                <a:latin typeface="+mn-lt"/>
                <a:ea typeface="+mn-ea"/>
                <a:cs typeface="+mn-cs"/>
              </a:defRPr>
            </a:lvl2pPr>
            <a:lvl3pPr marL="0" indent="0" algn="l" defTabSz="914071" rtl="0" eaLnBrk="1" latinLnBrk="0" hangingPunct="1">
              <a:lnSpc>
                <a:spcPct val="80000"/>
              </a:lnSpc>
              <a:buNone/>
              <a:defRPr lang="en-US" sz="1400" b="1" kern="1200" dirty="0" smtClean="0">
                <a:solidFill>
                  <a:schemeClr val="bg1"/>
                </a:solidFill>
                <a:latin typeface="+mn-lt"/>
                <a:ea typeface="+mn-ea"/>
                <a:cs typeface="+mn-cs"/>
              </a:defRPr>
            </a:lvl3pPr>
            <a:lvl4pPr marL="0" indent="0" algn="l" defTabSz="914071" rtl="0" eaLnBrk="1" latinLnBrk="0" hangingPunct="1">
              <a:lnSpc>
                <a:spcPct val="80000"/>
              </a:lnSpc>
              <a:buNone/>
              <a:defRPr lang="en-US" sz="1400" b="1" kern="1200" dirty="0" smtClean="0">
                <a:solidFill>
                  <a:schemeClr val="bg1"/>
                </a:solidFill>
                <a:latin typeface="+mn-lt"/>
                <a:ea typeface="+mn-ea"/>
                <a:cs typeface="+mn-cs"/>
              </a:defRPr>
            </a:lvl4pPr>
            <a:lvl5pPr marL="0" indent="0" algn="l" defTabSz="914071" rtl="0" eaLnBrk="1" latinLnBrk="0" hangingPunct="1">
              <a:lnSpc>
                <a:spcPct val="80000"/>
              </a:lnSpc>
              <a:buNone/>
              <a:defRPr lang="en-US" sz="1400" b="1" kern="1200" dirty="0">
                <a:solidFill>
                  <a:schemeClr val="bg1"/>
                </a:solidFill>
                <a:latin typeface="+mn-lt"/>
                <a:ea typeface="+mn-ea"/>
                <a:cs typeface="+mn-cs"/>
              </a:defRPr>
            </a:lvl5pPr>
          </a:lstStyle>
          <a:p>
            <a:pPr lvl="0"/>
            <a:r>
              <a:rPr lang="en-US" dirty="0" smtClean="0"/>
              <a:t>Click to edit Master</a:t>
            </a:r>
            <a:endParaRPr lang="en-US" dirty="0"/>
          </a:p>
        </p:txBody>
      </p:sp>
    </p:spTree>
    <p:extLst>
      <p:ext uri="{BB962C8B-B14F-4D97-AF65-F5344CB8AC3E}">
        <p14:creationId xmlns:p14="http://schemas.microsoft.com/office/powerpoint/2010/main" val="3899966340"/>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with bullets">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r="255"/>
          <a:stretch/>
        </p:blipFill>
        <p:spPr>
          <a:xfrm>
            <a:off x="-1" y="0"/>
            <a:ext cx="9144001" cy="1073020"/>
          </a:xfrm>
          <a:prstGeom prst="rect">
            <a:avLst/>
          </a:prstGeom>
        </p:spPr>
      </p:pic>
      <p:sp>
        <p:nvSpPr>
          <p:cNvPr id="8" name="Title 1"/>
          <p:cNvSpPr>
            <a:spLocks noGrp="1"/>
          </p:cNvSpPr>
          <p:nvPr>
            <p:ph type="title"/>
          </p:nvPr>
        </p:nvSpPr>
        <p:spPr>
          <a:xfrm>
            <a:off x="243841" y="127318"/>
            <a:ext cx="8646160" cy="639762"/>
          </a:xfrm>
        </p:spPr>
        <p:txBody>
          <a:bodyPr>
            <a:noAutofit/>
          </a:bodyPr>
          <a:lstStyle>
            <a:lvl1pPr algn="l">
              <a:defRPr sz="32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sz="quarter" idx="10"/>
          </p:nvPr>
        </p:nvSpPr>
        <p:spPr>
          <a:xfrm>
            <a:off x="381000" y="1219200"/>
            <a:ext cx="84582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08412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two line brackets">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685800" y="1828803"/>
            <a:ext cx="7772400" cy="1470025"/>
          </a:xfrm>
        </p:spPr>
        <p:txBody>
          <a:bodyPr/>
          <a:lstStyle>
            <a:lvl1pPr>
              <a:defRPr baseline="0">
                <a:solidFill>
                  <a:schemeClr val="accent1"/>
                </a:solidFill>
              </a:defRPr>
            </a:lvl1pPr>
          </a:lstStyle>
          <a:p>
            <a:r>
              <a:rPr lang="en-US" sz="4800" dirty="0" smtClean="0">
                <a:solidFill>
                  <a:schemeClr val="accent2"/>
                </a:solidFill>
              </a:rPr>
              <a:t>Put Your Two line</a:t>
            </a:r>
            <a:br>
              <a:rPr lang="en-US" sz="4800" dirty="0" smtClean="0">
                <a:solidFill>
                  <a:schemeClr val="accent2"/>
                </a:solidFill>
              </a:rPr>
            </a:br>
            <a:r>
              <a:rPr lang="en-US" sz="4800" dirty="0" smtClean="0">
                <a:solidFill>
                  <a:schemeClr val="accent2"/>
                </a:solidFill>
              </a:rPr>
              <a:t>Title Here</a:t>
            </a:r>
            <a:endParaRPr lang="en-US" sz="4800" dirty="0">
              <a:solidFill>
                <a:schemeClr val="accent2"/>
              </a:solidFill>
            </a:endParaRPr>
          </a:p>
        </p:txBody>
      </p:sp>
      <p:sp>
        <p:nvSpPr>
          <p:cNvPr id="5" name="Subtitle 2"/>
          <p:cNvSpPr>
            <a:spLocks noGrp="1"/>
          </p:cNvSpPr>
          <p:nvPr>
            <p:ph type="subTitle" idx="1" hasCustomPrompt="1"/>
          </p:nvPr>
        </p:nvSpPr>
        <p:spPr>
          <a:xfrm>
            <a:off x="1371600" y="3431672"/>
            <a:ext cx="6400800" cy="1752600"/>
          </a:xfrm>
        </p:spPr>
        <p:txBody>
          <a:bodyPr/>
          <a:lstStyle>
            <a:lvl1pPr algn="ctr">
              <a:buNone/>
              <a:defRPr/>
            </a:lvl1pPr>
          </a:lstStyle>
          <a:p>
            <a:r>
              <a:rPr lang="en-US" dirty="0" smtClean="0">
                <a:solidFill>
                  <a:schemeClr val="tx1"/>
                </a:solidFill>
              </a:rPr>
              <a:t>Name</a:t>
            </a:r>
          </a:p>
          <a:p>
            <a:r>
              <a:rPr lang="en-US" dirty="0" smtClean="0"/>
              <a:t>Title</a:t>
            </a:r>
            <a:endParaRPr lang="en-US" dirty="0" smtClean="0">
              <a:solidFill>
                <a:schemeClr val="tx1"/>
              </a:solidFill>
            </a:endParaRPr>
          </a:p>
          <a:p>
            <a:endParaRPr lang="en-US" dirty="0">
              <a:solidFill>
                <a:schemeClr val="tx1"/>
              </a:solidFill>
            </a:endParaRPr>
          </a:p>
        </p:txBody>
      </p:sp>
      <p:pic>
        <p:nvPicPr>
          <p:cNvPr id="6" name="Picture 5" descr="couchbase_large_gradient.png"/>
          <p:cNvPicPr>
            <a:picLocks noChangeAspect="1"/>
          </p:cNvPicPr>
          <p:nvPr/>
        </p:nvPicPr>
        <p:blipFill>
          <a:blip r:embed="rId2"/>
          <a:stretch>
            <a:fillRect/>
          </a:stretch>
        </p:blipFill>
        <p:spPr>
          <a:xfrm>
            <a:off x="3422316" y="4473042"/>
            <a:ext cx="2299368" cy="1314150"/>
          </a:xfrm>
          <a:prstGeom prst="rect">
            <a:avLst/>
          </a:prstGeom>
        </p:spPr>
      </p:pic>
      <p:sp>
        <p:nvSpPr>
          <p:cNvPr id="7" name="Freeform 6"/>
          <p:cNvSpPr/>
          <p:nvPr/>
        </p:nvSpPr>
        <p:spPr>
          <a:xfrm>
            <a:off x="1088072" y="1711868"/>
            <a:ext cx="292564" cy="1379126"/>
          </a:xfrm>
          <a:custGeom>
            <a:avLst/>
            <a:gdLst>
              <a:gd name="connsiteX0" fmla="*/ 200526 w 213894"/>
              <a:gd name="connsiteY0" fmla="*/ 0 h 708526"/>
              <a:gd name="connsiteX1" fmla="*/ 0 w 213894"/>
              <a:gd name="connsiteY1" fmla="*/ 0 h 708526"/>
              <a:gd name="connsiteX2" fmla="*/ 0 w 213894"/>
              <a:gd name="connsiteY2" fmla="*/ 708526 h 708526"/>
              <a:gd name="connsiteX3" fmla="*/ 213894 w 213894"/>
              <a:gd name="connsiteY3" fmla="*/ 708526 h 708526"/>
            </a:gdLst>
            <a:ahLst/>
            <a:cxnLst>
              <a:cxn ang="0">
                <a:pos x="connsiteX0" y="connsiteY0"/>
              </a:cxn>
              <a:cxn ang="0">
                <a:pos x="connsiteX1" y="connsiteY1"/>
              </a:cxn>
              <a:cxn ang="0">
                <a:pos x="connsiteX2" y="connsiteY2"/>
              </a:cxn>
              <a:cxn ang="0">
                <a:pos x="connsiteX3" y="connsiteY3"/>
              </a:cxn>
            </a:cxnLst>
            <a:rect l="l" t="t" r="r" b="b"/>
            <a:pathLst>
              <a:path w="213894" h="708526">
                <a:moveTo>
                  <a:pt x="200526" y="0"/>
                </a:moveTo>
                <a:lnTo>
                  <a:pt x="0" y="0"/>
                </a:lnTo>
                <a:lnTo>
                  <a:pt x="0" y="708526"/>
                </a:lnTo>
                <a:lnTo>
                  <a:pt x="213894" y="708526"/>
                </a:lnTo>
              </a:path>
            </a:pathLst>
          </a:custGeom>
          <a:ln w="101600" cap="rnd">
            <a:solidFill>
              <a:schemeClr val="accent2"/>
            </a:solidFill>
          </a:ln>
          <a:effectLst/>
        </p:spPr>
        <p:style>
          <a:lnRef idx="2">
            <a:schemeClr val="accent1"/>
          </a:lnRef>
          <a:fillRef idx="0">
            <a:schemeClr val="accent1"/>
          </a:fillRef>
          <a:effectRef idx="1">
            <a:schemeClr val="accent1"/>
          </a:effectRef>
          <a:fontRef idx="minor">
            <a:schemeClr val="tx1"/>
          </a:fontRef>
        </p:style>
        <p:txBody>
          <a:bodyPr lIns="91407" tIns="45704" rIns="91407" bIns="45704" rtlCol="0" anchor="ctr"/>
          <a:lstStyle/>
          <a:p>
            <a:pPr algn="ctr"/>
            <a:endParaRPr lang="en-US"/>
          </a:p>
        </p:txBody>
      </p:sp>
      <p:sp>
        <p:nvSpPr>
          <p:cNvPr id="8" name="Freeform 7"/>
          <p:cNvSpPr/>
          <p:nvPr/>
        </p:nvSpPr>
        <p:spPr>
          <a:xfrm rot="10800000">
            <a:off x="7759467" y="1711868"/>
            <a:ext cx="292564" cy="1379126"/>
          </a:xfrm>
          <a:custGeom>
            <a:avLst/>
            <a:gdLst>
              <a:gd name="connsiteX0" fmla="*/ 200526 w 213894"/>
              <a:gd name="connsiteY0" fmla="*/ 0 h 708526"/>
              <a:gd name="connsiteX1" fmla="*/ 0 w 213894"/>
              <a:gd name="connsiteY1" fmla="*/ 0 h 708526"/>
              <a:gd name="connsiteX2" fmla="*/ 0 w 213894"/>
              <a:gd name="connsiteY2" fmla="*/ 708526 h 708526"/>
              <a:gd name="connsiteX3" fmla="*/ 213894 w 213894"/>
              <a:gd name="connsiteY3" fmla="*/ 708526 h 708526"/>
            </a:gdLst>
            <a:ahLst/>
            <a:cxnLst>
              <a:cxn ang="0">
                <a:pos x="connsiteX0" y="connsiteY0"/>
              </a:cxn>
              <a:cxn ang="0">
                <a:pos x="connsiteX1" y="connsiteY1"/>
              </a:cxn>
              <a:cxn ang="0">
                <a:pos x="connsiteX2" y="connsiteY2"/>
              </a:cxn>
              <a:cxn ang="0">
                <a:pos x="connsiteX3" y="connsiteY3"/>
              </a:cxn>
            </a:cxnLst>
            <a:rect l="l" t="t" r="r" b="b"/>
            <a:pathLst>
              <a:path w="213894" h="708526">
                <a:moveTo>
                  <a:pt x="200526" y="0"/>
                </a:moveTo>
                <a:lnTo>
                  <a:pt x="0" y="0"/>
                </a:lnTo>
                <a:lnTo>
                  <a:pt x="0" y="708526"/>
                </a:lnTo>
                <a:lnTo>
                  <a:pt x="213894" y="708526"/>
                </a:lnTo>
              </a:path>
            </a:pathLst>
          </a:custGeom>
          <a:ln w="101600" cap="rnd">
            <a:solidFill>
              <a:schemeClr val="accent2"/>
            </a:solidFill>
          </a:ln>
          <a:effectLst/>
        </p:spPr>
        <p:style>
          <a:lnRef idx="2">
            <a:schemeClr val="accent1"/>
          </a:lnRef>
          <a:fillRef idx="0">
            <a:schemeClr val="accent1"/>
          </a:fillRef>
          <a:effectRef idx="1">
            <a:schemeClr val="accent1"/>
          </a:effectRef>
          <a:fontRef idx="minor">
            <a:schemeClr val="tx1"/>
          </a:fontRef>
        </p:style>
        <p:txBody>
          <a:bodyPr lIns="91407" tIns="45704" rIns="91407" bIns="45704" rtlCol="0" anchor="ctr"/>
          <a:lstStyle/>
          <a:p>
            <a:pPr algn="ctr"/>
            <a:endParaRPr lang="en-US" dirty="0"/>
          </a:p>
        </p:txBody>
      </p:sp>
      <p:sp>
        <p:nvSpPr>
          <p:cNvPr id="11" name="Oval 10"/>
          <p:cNvSpPr/>
          <p:nvPr/>
        </p:nvSpPr>
        <p:spPr>
          <a:xfrm>
            <a:off x="1739963" y="5872684"/>
            <a:ext cx="5664076" cy="301584"/>
          </a:xfrm>
          <a:prstGeom prst="ellipse">
            <a:avLst/>
          </a:prstGeom>
          <a:gradFill flip="none" rotWithShape="1">
            <a:gsLst>
              <a:gs pos="0">
                <a:schemeClr val="tx1">
                  <a:lumMod val="0"/>
                  <a:alpha val="20000"/>
                </a:schemeClr>
              </a:gs>
              <a:gs pos="100000">
                <a:schemeClr val="tx1">
                  <a:alpha val="0"/>
                  <a:lumMod val="90000"/>
                  <a:lumOff val="1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rtlCol="0" anchor="ctr"/>
          <a:lstStyle/>
          <a:p>
            <a:pPr algn="ctr"/>
            <a:endParaRPr lang="en-US" dirty="0"/>
          </a:p>
        </p:txBody>
      </p:sp>
    </p:spTree>
    <p:extLst>
      <p:ext uri="{BB962C8B-B14F-4D97-AF65-F5344CB8AC3E}">
        <p14:creationId xmlns:p14="http://schemas.microsoft.com/office/powerpoint/2010/main" val="10306765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2000"/>
                                        <p:tgtEl>
                                          <p:spTgt spid="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2000"/>
                                        <p:tgtEl>
                                          <p:spTgt spid="8"/>
                                        </p:tgtEl>
                                      </p:cBhvr>
                                    </p:animEffect>
                                  </p:childTnLst>
                                </p:cTn>
                              </p:par>
                              <p:par>
                                <p:cTn id="20" presetID="10" presetClass="entr" presetSubtype="0" fill="hold" grpId="0" nodeType="withEffect">
                                  <p:stCondLst>
                                    <p:cond delay="75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tmplLst>
          <p:tmpl>
            <p:tnLst>
              <p:par>
                <p:cTn xmlns:p14="http://schemas.microsoft.com/office/powerpoint/2010/mai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2000"/>
                        <p:tgtEl>
                          <p:spTgt spid="5"/>
                        </p:tgtEl>
                      </p:cBhvr>
                    </p:animEffect>
                  </p:childTnLst>
                </p:cTn>
              </p:par>
            </p:tnLst>
          </p:tmpl>
        </p:tmplLst>
      </p:bldP>
      <p:bldP spid="7" grpId="0" animBg="1"/>
      <p:bldP spid="8" grpId="0" animBg="1"/>
      <p:bldP spid="11" grpId="0" animBg="1"/>
    </p:bld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one line brackets">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685800" y="1752600"/>
            <a:ext cx="7772400" cy="1470025"/>
          </a:xfrm>
        </p:spPr>
        <p:txBody>
          <a:bodyPr anchor="ctr" anchorCtr="0"/>
          <a:lstStyle>
            <a:lvl1pPr>
              <a:defRPr>
                <a:solidFill>
                  <a:srgbClr val="186A93"/>
                </a:solidFill>
              </a:defRPr>
            </a:lvl1pPr>
          </a:lstStyle>
          <a:p>
            <a:r>
              <a:rPr lang="en-US" sz="4800" dirty="0" smtClean="0">
                <a:solidFill>
                  <a:schemeClr val="accent2"/>
                </a:solidFill>
              </a:rPr>
              <a:t>Put One-Line Title Here</a:t>
            </a:r>
            <a:endParaRPr lang="en-US" sz="4800" dirty="0">
              <a:solidFill>
                <a:schemeClr val="accent2"/>
              </a:solidFill>
            </a:endParaRPr>
          </a:p>
        </p:txBody>
      </p:sp>
      <p:pic>
        <p:nvPicPr>
          <p:cNvPr id="16" name="Picture 15" descr="couchbase_large_gradient.png"/>
          <p:cNvPicPr>
            <a:picLocks noChangeAspect="1"/>
          </p:cNvPicPr>
          <p:nvPr/>
        </p:nvPicPr>
        <p:blipFill>
          <a:blip r:embed="rId2"/>
          <a:stretch>
            <a:fillRect/>
          </a:stretch>
        </p:blipFill>
        <p:spPr>
          <a:xfrm>
            <a:off x="3422316" y="4473042"/>
            <a:ext cx="2299368" cy="1314150"/>
          </a:xfrm>
          <a:prstGeom prst="rect">
            <a:avLst/>
          </a:prstGeom>
        </p:spPr>
      </p:pic>
      <p:sp>
        <p:nvSpPr>
          <p:cNvPr id="17" name="Oval 16"/>
          <p:cNvSpPr/>
          <p:nvPr/>
        </p:nvSpPr>
        <p:spPr>
          <a:xfrm>
            <a:off x="1739963" y="5872684"/>
            <a:ext cx="5664076" cy="301584"/>
          </a:xfrm>
          <a:prstGeom prst="ellipse">
            <a:avLst/>
          </a:prstGeom>
          <a:gradFill flip="none" rotWithShape="1">
            <a:gsLst>
              <a:gs pos="0">
                <a:schemeClr val="tx1">
                  <a:lumMod val="0"/>
                  <a:alpha val="20000"/>
                </a:schemeClr>
              </a:gs>
              <a:gs pos="100000">
                <a:schemeClr val="tx1">
                  <a:alpha val="0"/>
                  <a:lumMod val="90000"/>
                  <a:lumOff val="1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rtlCol="0" anchor="ctr"/>
          <a:lstStyle/>
          <a:p>
            <a:pPr algn="ctr"/>
            <a:endParaRPr lang="en-US" dirty="0"/>
          </a:p>
        </p:txBody>
      </p:sp>
      <p:sp>
        <p:nvSpPr>
          <p:cNvPr id="18" name="Subtitle 2"/>
          <p:cNvSpPr>
            <a:spLocks noGrp="1"/>
          </p:cNvSpPr>
          <p:nvPr>
            <p:ph type="subTitle" idx="1" hasCustomPrompt="1"/>
          </p:nvPr>
        </p:nvSpPr>
        <p:spPr>
          <a:xfrm>
            <a:off x="1371600" y="3431672"/>
            <a:ext cx="6400800" cy="1752600"/>
          </a:xfrm>
        </p:spPr>
        <p:txBody>
          <a:bodyPr/>
          <a:lstStyle>
            <a:lvl1pPr algn="ctr">
              <a:buNone/>
              <a:defRPr/>
            </a:lvl1pPr>
          </a:lstStyle>
          <a:p>
            <a:r>
              <a:rPr lang="en-US" dirty="0" smtClean="0">
                <a:solidFill>
                  <a:schemeClr val="tx1"/>
                </a:solidFill>
              </a:rPr>
              <a:t>Name</a:t>
            </a:r>
          </a:p>
          <a:p>
            <a:r>
              <a:rPr lang="en-US" dirty="0" smtClean="0"/>
              <a:t>Title</a:t>
            </a:r>
            <a:endParaRPr lang="en-US" dirty="0" smtClean="0">
              <a:solidFill>
                <a:schemeClr val="tx1"/>
              </a:solidFill>
            </a:endParaRPr>
          </a:p>
          <a:p>
            <a:endParaRPr lang="en-US" dirty="0">
              <a:solidFill>
                <a:schemeClr val="tx1"/>
              </a:solidFill>
            </a:endParaRPr>
          </a:p>
        </p:txBody>
      </p:sp>
      <p:sp>
        <p:nvSpPr>
          <p:cNvPr id="20" name="Freeform 19"/>
          <p:cNvSpPr/>
          <p:nvPr/>
        </p:nvSpPr>
        <p:spPr>
          <a:xfrm>
            <a:off x="1088072" y="1896532"/>
            <a:ext cx="292564" cy="1144448"/>
          </a:xfrm>
          <a:custGeom>
            <a:avLst/>
            <a:gdLst>
              <a:gd name="connsiteX0" fmla="*/ 200526 w 213894"/>
              <a:gd name="connsiteY0" fmla="*/ 0 h 708526"/>
              <a:gd name="connsiteX1" fmla="*/ 0 w 213894"/>
              <a:gd name="connsiteY1" fmla="*/ 0 h 708526"/>
              <a:gd name="connsiteX2" fmla="*/ 0 w 213894"/>
              <a:gd name="connsiteY2" fmla="*/ 708526 h 708526"/>
              <a:gd name="connsiteX3" fmla="*/ 213894 w 213894"/>
              <a:gd name="connsiteY3" fmla="*/ 708526 h 708526"/>
            </a:gdLst>
            <a:ahLst/>
            <a:cxnLst>
              <a:cxn ang="0">
                <a:pos x="connsiteX0" y="connsiteY0"/>
              </a:cxn>
              <a:cxn ang="0">
                <a:pos x="connsiteX1" y="connsiteY1"/>
              </a:cxn>
              <a:cxn ang="0">
                <a:pos x="connsiteX2" y="connsiteY2"/>
              </a:cxn>
              <a:cxn ang="0">
                <a:pos x="connsiteX3" y="connsiteY3"/>
              </a:cxn>
            </a:cxnLst>
            <a:rect l="l" t="t" r="r" b="b"/>
            <a:pathLst>
              <a:path w="213894" h="708526">
                <a:moveTo>
                  <a:pt x="200526" y="0"/>
                </a:moveTo>
                <a:lnTo>
                  <a:pt x="0" y="0"/>
                </a:lnTo>
                <a:lnTo>
                  <a:pt x="0" y="708526"/>
                </a:lnTo>
                <a:lnTo>
                  <a:pt x="213894" y="708526"/>
                </a:lnTo>
              </a:path>
            </a:pathLst>
          </a:custGeom>
          <a:ln w="101600" cap="rnd">
            <a:solidFill>
              <a:schemeClr val="accent2"/>
            </a:solidFill>
          </a:ln>
          <a:effectLst/>
        </p:spPr>
        <p:style>
          <a:lnRef idx="2">
            <a:schemeClr val="accent1"/>
          </a:lnRef>
          <a:fillRef idx="0">
            <a:schemeClr val="accent1"/>
          </a:fillRef>
          <a:effectRef idx="1">
            <a:schemeClr val="accent1"/>
          </a:effectRef>
          <a:fontRef idx="minor">
            <a:schemeClr val="tx1"/>
          </a:fontRef>
        </p:style>
        <p:txBody>
          <a:bodyPr lIns="91407" tIns="45704" rIns="91407" bIns="45704" rtlCol="0" anchor="ctr"/>
          <a:lstStyle/>
          <a:p>
            <a:pPr algn="ctr"/>
            <a:endParaRPr lang="en-US"/>
          </a:p>
        </p:txBody>
      </p:sp>
      <p:sp>
        <p:nvSpPr>
          <p:cNvPr id="21" name="Freeform 20"/>
          <p:cNvSpPr/>
          <p:nvPr/>
        </p:nvSpPr>
        <p:spPr>
          <a:xfrm rot="10800000">
            <a:off x="7759467" y="1896530"/>
            <a:ext cx="292564" cy="1144448"/>
          </a:xfrm>
          <a:custGeom>
            <a:avLst/>
            <a:gdLst>
              <a:gd name="connsiteX0" fmla="*/ 200526 w 213894"/>
              <a:gd name="connsiteY0" fmla="*/ 0 h 708526"/>
              <a:gd name="connsiteX1" fmla="*/ 0 w 213894"/>
              <a:gd name="connsiteY1" fmla="*/ 0 h 708526"/>
              <a:gd name="connsiteX2" fmla="*/ 0 w 213894"/>
              <a:gd name="connsiteY2" fmla="*/ 708526 h 708526"/>
              <a:gd name="connsiteX3" fmla="*/ 213894 w 213894"/>
              <a:gd name="connsiteY3" fmla="*/ 708526 h 708526"/>
            </a:gdLst>
            <a:ahLst/>
            <a:cxnLst>
              <a:cxn ang="0">
                <a:pos x="connsiteX0" y="connsiteY0"/>
              </a:cxn>
              <a:cxn ang="0">
                <a:pos x="connsiteX1" y="connsiteY1"/>
              </a:cxn>
              <a:cxn ang="0">
                <a:pos x="connsiteX2" y="connsiteY2"/>
              </a:cxn>
              <a:cxn ang="0">
                <a:pos x="connsiteX3" y="connsiteY3"/>
              </a:cxn>
            </a:cxnLst>
            <a:rect l="l" t="t" r="r" b="b"/>
            <a:pathLst>
              <a:path w="213894" h="708526">
                <a:moveTo>
                  <a:pt x="200526" y="0"/>
                </a:moveTo>
                <a:lnTo>
                  <a:pt x="0" y="0"/>
                </a:lnTo>
                <a:lnTo>
                  <a:pt x="0" y="708526"/>
                </a:lnTo>
                <a:lnTo>
                  <a:pt x="213894" y="708526"/>
                </a:lnTo>
              </a:path>
            </a:pathLst>
          </a:custGeom>
          <a:ln w="101600" cap="rnd">
            <a:solidFill>
              <a:schemeClr val="accent2"/>
            </a:solidFill>
          </a:ln>
          <a:effectLst/>
        </p:spPr>
        <p:style>
          <a:lnRef idx="2">
            <a:schemeClr val="accent1"/>
          </a:lnRef>
          <a:fillRef idx="0">
            <a:schemeClr val="accent1"/>
          </a:fillRef>
          <a:effectRef idx="1">
            <a:schemeClr val="accent1"/>
          </a:effectRef>
          <a:fontRef idx="minor">
            <a:schemeClr val="tx1"/>
          </a:fontRef>
        </p:style>
        <p:txBody>
          <a:bodyPr lIns="91407" tIns="45704" rIns="91407" bIns="45704" rtlCol="0" anchor="ctr"/>
          <a:lstStyle/>
          <a:p>
            <a:pPr algn="ctr"/>
            <a:endParaRPr lang="en-US" dirty="0"/>
          </a:p>
        </p:txBody>
      </p:sp>
    </p:spTree>
    <p:extLst>
      <p:ext uri="{BB962C8B-B14F-4D97-AF65-F5344CB8AC3E}">
        <p14:creationId xmlns:p14="http://schemas.microsoft.com/office/powerpoint/2010/main" val="10306765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20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20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2000"/>
                                        <p:tgtEl>
                                          <p:spTgt spid="18"/>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2000"/>
                                        <p:tgtEl>
                                          <p:spTgt spid="21"/>
                                        </p:tgtEl>
                                      </p:cBhvr>
                                    </p:animEffect>
                                  </p:childTnLst>
                                </p:cTn>
                              </p:par>
                              <p:par>
                                <p:cTn id="20" presetID="10" presetClass="entr" presetSubtype="0" fill="hold" grpId="0" nodeType="withEffect">
                                  <p:stCondLst>
                                    <p:cond delay="7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animBg="1"/>
      <p:bldP spid="18" grpId="0">
        <p:tmplLst>
          <p:tmpl>
            <p:tnLst>
              <p:par>
                <p:cTn xmlns:p14="http://schemas.microsoft.com/office/powerpoint/2010/mai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2000"/>
                        <p:tgtEl>
                          <p:spTgt spid="18"/>
                        </p:tgtEl>
                      </p:cBhvr>
                    </p:animEffect>
                  </p:childTnLst>
                </p:cTn>
              </p:par>
            </p:tnLst>
          </p:tmpl>
        </p:tmplLst>
      </p:bldP>
      <p:bldP spid="20" grpId="0" animBg="1"/>
      <p:bldP spid="21" grpId="0" animBg="1"/>
    </p:bld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ircular logo divider">
    <p:spTree>
      <p:nvGrpSpPr>
        <p:cNvPr id="1" name=""/>
        <p:cNvGrpSpPr/>
        <p:nvPr/>
      </p:nvGrpSpPr>
      <p:grpSpPr>
        <a:xfrm>
          <a:off x="0" y="0"/>
          <a:ext cx="0" cy="0"/>
          <a:chOff x="0" y="0"/>
          <a:chExt cx="0" cy="0"/>
        </a:xfrm>
      </p:grpSpPr>
      <p:cxnSp>
        <p:nvCxnSpPr>
          <p:cNvPr id="4" name="Straight Connector 3"/>
          <p:cNvCxnSpPr/>
          <p:nvPr/>
        </p:nvCxnSpPr>
        <p:spPr>
          <a:xfrm>
            <a:off x="2045350" y="2827360"/>
            <a:ext cx="20276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7" idx="3"/>
          </p:cNvCxnSpPr>
          <p:nvPr/>
        </p:nvCxnSpPr>
        <p:spPr>
          <a:xfrm>
            <a:off x="5042192" y="2827360"/>
            <a:ext cx="210855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72964" y="2453239"/>
            <a:ext cx="969228" cy="748244"/>
          </a:xfrm>
          <a:prstGeom prst="rect">
            <a:avLst/>
          </a:prstGeom>
        </p:spPr>
      </p:pic>
      <p:sp>
        <p:nvSpPr>
          <p:cNvPr id="9" name="Oval 8"/>
          <p:cNvSpPr/>
          <p:nvPr/>
        </p:nvSpPr>
        <p:spPr>
          <a:xfrm>
            <a:off x="1766012" y="4602685"/>
            <a:ext cx="5664076" cy="301584"/>
          </a:xfrm>
          <a:prstGeom prst="ellipse">
            <a:avLst/>
          </a:prstGeom>
          <a:gradFill flip="none" rotWithShape="1">
            <a:gsLst>
              <a:gs pos="0">
                <a:schemeClr val="tx1">
                  <a:lumMod val="0"/>
                  <a:alpha val="20000"/>
                </a:schemeClr>
              </a:gs>
              <a:gs pos="100000">
                <a:schemeClr val="tx1">
                  <a:alpha val="0"/>
                  <a:lumMod val="90000"/>
                  <a:lumOff val="1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rtlCol="0" anchor="ctr"/>
          <a:lstStyle/>
          <a:p>
            <a:pPr algn="ctr"/>
            <a:endParaRPr lang="en-US" dirty="0"/>
          </a:p>
        </p:txBody>
      </p:sp>
      <p:sp>
        <p:nvSpPr>
          <p:cNvPr id="11" name="Title 1"/>
          <p:cNvSpPr>
            <a:spLocks noGrp="1"/>
          </p:cNvSpPr>
          <p:nvPr>
            <p:ph type="ctrTitle" hasCustomPrompt="1"/>
          </p:nvPr>
        </p:nvSpPr>
        <p:spPr>
          <a:xfrm>
            <a:off x="719667" y="2921005"/>
            <a:ext cx="7772400" cy="1470025"/>
          </a:xfrm>
        </p:spPr>
        <p:txBody>
          <a:bodyPr anchor="ctr" anchorCtr="0"/>
          <a:lstStyle>
            <a:lvl1pPr>
              <a:defRPr>
                <a:solidFill>
                  <a:schemeClr val="accent1"/>
                </a:solidFill>
              </a:defRPr>
            </a:lvl1pPr>
          </a:lstStyle>
          <a:p>
            <a:r>
              <a:rPr lang="en-US" sz="4800" dirty="0" smtClean="0">
                <a:solidFill>
                  <a:schemeClr val="accent2"/>
                </a:solidFill>
              </a:rPr>
              <a:t>Put One-Line Title Here</a:t>
            </a:r>
            <a:endParaRPr lang="en-US" sz="4800" dirty="0">
              <a:solidFill>
                <a:schemeClr val="accent2"/>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par>
                                <p:cTn id="11" presetID="12" presetClass="entr" presetSubtype="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lide(fromLeft)">
                                      <p:cBhvr>
                                        <p:cTn id="13" dur="500"/>
                                        <p:tgtEl>
                                          <p:spTgt spid="5"/>
                                        </p:tgtEl>
                                      </p:cBhvr>
                                    </p:animEffect>
                                  </p:childTnLst>
                                </p:cTn>
                              </p:par>
                              <p:par>
                                <p:cTn id="14" presetID="12" presetClass="entr" presetSubtype="2"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slide(fromRight)">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chemeClr val="tx1"/>
                </a:solidFill>
              </a:defRPr>
            </a:lvl1pPr>
          </a:lstStyle>
          <a:p>
            <a:r>
              <a:rPr lang="en-US" smtClean="0"/>
              <a:t>Click to edit Master title style</a:t>
            </a:r>
            <a:endParaRPr lang="en-US" dirty="0"/>
          </a:p>
        </p:txBody>
      </p:sp>
      <p:pic>
        <p:nvPicPr>
          <p:cNvPr id="6" name="Picture 5" descr="couchbase_medium_gradient gray.png"/>
          <p:cNvPicPr>
            <a:picLocks noChangeAspect="1"/>
          </p:cNvPicPr>
          <p:nvPr/>
        </p:nvPicPr>
        <p:blipFill>
          <a:blip r:embed="rId2"/>
          <a:stretch>
            <a:fillRect/>
          </a:stretch>
        </p:blipFill>
        <p:spPr>
          <a:xfrm>
            <a:off x="7789854" y="6197597"/>
            <a:ext cx="1051984" cy="601134"/>
          </a:xfrm>
          <a:prstGeom prst="rect">
            <a:avLst/>
          </a:prstGeom>
        </p:spPr>
      </p:pic>
      <p:sp>
        <p:nvSpPr>
          <p:cNvPr id="7" name="Text Placeholder 2"/>
          <p:cNvSpPr>
            <a:spLocks noGrp="1"/>
          </p:cNvSpPr>
          <p:nvPr>
            <p:ph idx="1"/>
          </p:nvPr>
        </p:nvSpPr>
        <p:spPr>
          <a:xfrm>
            <a:off x="612774" y="1905317"/>
            <a:ext cx="8074025" cy="4373563"/>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219798938"/>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_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071" rtl="0" eaLnBrk="1" latinLnBrk="0" hangingPunct="1">
              <a:lnSpc>
                <a:spcPct val="90000"/>
              </a:lnSpc>
              <a:spcBef>
                <a:spcPct val="0"/>
              </a:spcBef>
              <a:buNone/>
              <a:defRPr lang="en-US" sz="4000" b="1" kern="1200" dirty="0">
                <a:solidFill>
                  <a:schemeClr val="tx1"/>
                </a:solidFill>
                <a:latin typeface="+mj-lt"/>
                <a:ea typeface="+mj-ea"/>
                <a:cs typeface="+mj-cs"/>
              </a:defRPr>
            </a:lvl1pPr>
          </a:lstStyle>
          <a:p>
            <a:r>
              <a:rPr lang="en-US" smtClean="0"/>
              <a:t>Click to edit Master title style</a:t>
            </a:r>
            <a:endParaRPr lang="en-US" dirty="0"/>
          </a:p>
        </p:txBody>
      </p:sp>
      <p:sp>
        <p:nvSpPr>
          <p:cNvPr id="4" name="Text Placeholder 2"/>
          <p:cNvSpPr>
            <a:spLocks noGrp="1"/>
          </p:cNvSpPr>
          <p:nvPr>
            <p:ph type="body" idx="1"/>
          </p:nvPr>
        </p:nvSpPr>
        <p:spPr>
          <a:xfrm>
            <a:off x="457200" y="944634"/>
            <a:ext cx="8229600" cy="544079"/>
          </a:xfrm>
        </p:spPr>
        <p:txBody>
          <a:bodyPr anchor="t">
            <a:normAutofit/>
          </a:bodyPr>
          <a:lstStyle>
            <a:lvl1pPr marL="0" indent="0" algn="ctr">
              <a:buNone/>
              <a:defRPr sz="2400" b="0">
                <a:solidFill>
                  <a:schemeClr val="tx1"/>
                </a:solidFill>
              </a:defRPr>
            </a:lvl1pPr>
            <a:lvl2pPr marL="457035" indent="0">
              <a:buNone/>
              <a:defRPr sz="2000" b="1"/>
            </a:lvl2pPr>
            <a:lvl3pPr marL="914071" indent="0">
              <a:buNone/>
              <a:defRPr sz="1800" b="1"/>
            </a:lvl3pPr>
            <a:lvl4pPr marL="1371110" indent="0">
              <a:buNone/>
              <a:defRPr sz="1600" b="1"/>
            </a:lvl4pPr>
            <a:lvl5pPr marL="1828146" indent="0">
              <a:buNone/>
              <a:defRPr sz="1600" b="1"/>
            </a:lvl5pPr>
            <a:lvl6pPr marL="2285181" indent="0">
              <a:buNone/>
              <a:defRPr sz="1600" b="1"/>
            </a:lvl6pPr>
            <a:lvl7pPr marL="2742219" indent="0">
              <a:buNone/>
              <a:defRPr sz="1600" b="1"/>
            </a:lvl7pPr>
            <a:lvl8pPr marL="3199252" indent="0">
              <a:buNone/>
              <a:defRPr sz="1600" b="1"/>
            </a:lvl8pPr>
            <a:lvl9pPr marL="3656291" indent="0">
              <a:buNone/>
              <a:defRPr sz="1600" b="1"/>
            </a:lvl9pPr>
          </a:lstStyle>
          <a:p>
            <a:pPr lvl="0"/>
            <a:r>
              <a:rPr lang="en-US" smtClean="0"/>
              <a:t>Click to edit Master text styles</a:t>
            </a:r>
          </a:p>
        </p:txBody>
      </p:sp>
      <p:pic>
        <p:nvPicPr>
          <p:cNvPr id="5" name="Picture 4" descr="couchbase_medium_gradient gray.png"/>
          <p:cNvPicPr>
            <a:picLocks noChangeAspect="1"/>
          </p:cNvPicPr>
          <p:nvPr/>
        </p:nvPicPr>
        <p:blipFill>
          <a:blip r:embed="rId2"/>
          <a:stretch>
            <a:fillRect/>
          </a:stretch>
        </p:blipFill>
        <p:spPr>
          <a:xfrm>
            <a:off x="7789854" y="6197597"/>
            <a:ext cx="1051984" cy="601134"/>
          </a:xfrm>
          <a:prstGeom prst="rect">
            <a:avLst/>
          </a:prstGeom>
        </p:spPr>
      </p:pic>
      <p:sp>
        <p:nvSpPr>
          <p:cNvPr id="6" name="Text Placeholder 2"/>
          <p:cNvSpPr>
            <a:spLocks noGrp="1"/>
          </p:cNvSpPr>
          <p:nvPr>
            <p:ph idx="10"/>
          </p:nvPr>
        </p:nvSpPr>
        <p:spPr>
          <a:xfrm>
            <a:off x="612774" y="1905317"/>
            <a:ext cx="8074025" cy="4373563"/>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695752555"/>
      </p:ext>
    </p:extLst>
  </p:cSld>
  <p:clrMapOvr>
    <a:masterClrMapping/>
  </p:clrMapOvr>
  <p:timing>
    <p:tnLst>
      <p:par>
        <p:cTn xmlns:p14="http://schemas.microsoft.com/office/powerpoint/2010/mai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914071" rtl="0" eaLnBrk="1" latinLnBrk="0" hangingPunct="1">
              <a:lnSpc>
                <a:spcPct val="90000"/>
              </a:lnSpc>
              <a:spcBef>
                <a:spcPct val="0"/>
              </a:spcBef>
              <a:buNone/>
              <a:defRPr lang="en-US" sz="4000" b="1" kern="1200" dirty="0">
                <a:solidFill>
                  <a:schemeClr val="tx1"/>
                </a:solidFill>
                <a:latin typeface="+mj-lt"/>
                <a:ea typeface="+mj-ea"/>
                <a:cs typeface="+mj-cs"/>
              </a:defRPr>
            </a:lvl1pPr>
          </a:lstStyle>
          <a:p>
            <a:r>
              <a:rPr lang="en-US" smtClean="0"/>
              <a:t>Click to edit Master title style</a:t>
            </a:r>
            <a:endParaRPr lang="en-US" dirty="0"/>
          </a:p>
        </p:txBody>
      </p:sp>
      <p:pic>
        <p:nvPicPr>
          <p:cNvPr id="4" name="Picture 3" descr="couchbase_medium_gradient gray.png"/>
          <p:cNvPicPr>
            <a:picLocks noChangeAspect="1"/>
          </p:cNvPicPr>
          <p:nvPr/>
        </p:nvPicPr>
        <p:blipFill>
          <a:blip r:embed="rId2"/>
          <a:stretch>
            <a:fillRect/>
          </a:stretch>
        </p:blipFill>
        <p:spPr>
          <a:xfrm>
            <a:off x="7789854" y="6197597"/>
            <a:ext cx="1051984" cy="601134"/>
          </a:xfrm>
          <a:prstGeom prst="rect">
            <a:avLst/>
          </a:prstGeom>
        </p:spPr>
      </p:pic>
    </p:spTree>
    <p:extLst>
      <p:ext uri="{BB962C8B-B14F-4D97-AF65-F5344CB8AC3E}">
        <p14:creationId xmlns:p14="http://schemas.microsoft.com/office/powerpoint/2010/main" val="142656275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defTabSz="914071" rtl="0" eaLnBrk="1" latinLnBrk="0" hangingPunct="1">
              <a:lnSpc>
                <a:spcPct val="90000"/>
              </a:lnSpc>
              <a:spcBef>
                <a:spcPct val="0"/>
              </a:spcBef>
              <a:buNone/>
              <a:defRPr lang="en-US" sz="4000" b="1" kern="1200" dirty="0">
                <a:solidFill>
                  <a:schemeClr val="tx1"/>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1114723847"/>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_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071" rtl="0" eaLnBrk="1" latinLnBrk="0" hangingPunct="1">
              <a:lnSpc>
                <a:spcPct val="90000"/>
              </a:lnSpc>
              <a:spcBef>
                <a:spcPct val="0"/>
              </a:spcBef>
              <a:buNone/>
              <a:defRPr lang="en-US" sz="4000" b="1" kern="1200" dirty="0">
                <a:solidFill>
                  <a:schemeClr val="tx1"/>
                </a:solidFill>
                <a:latin typeface="+mj-lt"/>
                <a:ea typeface="+mj-ea"/>
                <a:cs typeface="+mj-cs"/>
              </a:defRPr>
            </a:lvl1pPr>
          </a:lstStyle>
          <a:p>
            <a:r>
              <a:rPr lang="en-US" smtClean="0"/>
              <a:t>Click to edit Master title style</a:t>
            </a:r>
            <a:endParaRPr lang="en-US" dirty="0"/>
          </a:p>
        </p:txBody>
      </p:sp>
      <p:sp>
        <p:nvSpPr>
          <p:cNvPr id="4" name="Text Placeholder 2"/>
          <p:cNvSpPr>
            <a:spLocks noGrp="1"/>
          </p:cNvSpPr>
          <p:nvPr>
            <p:ph type="body" idx="1"/>
          </p:nvPr>
        </p:nvSpPr>
        <p:spPr>
          <a:xfrm>
            <a:off x="457200" y="944634"/>
            <a:ext cx="8229600" cy="544079"/>
          </a:xfrm>
        </p:spPr>
        <p:txBody>
          <a:bodyPr anchor="t">
            <a:normAutofit/>
          </a:bodyPr>
          <a:lstStyle>
            <a:lvl1pPr marL="0" indent="0" algn="ctr">
              <a:buNone/>
              <a:defRPr sz="2400" b="0">
                <a:solidFill>
                  <a:schemeClr val="tx1"/>
                </a:solidFill>
              </a:defRPr>
            </a:lvl1pPr>
            <a:lvl2pPr marL="457035" indent="0">
              <a:buNone/>
              <a:defRPr sz="2000" b="1"/>
            </a:lvl2pPr>
            <a:lvl3pPr marL="914071" indent="0">
              <a:buNone/>
              <a:defRPr sz="1800" b="1"/>
            </a:lvl3pPr>
            <a:lvl4pPr marL="1371110" indent="0">
              <a:buNone/>
              <a:defRPr sz="1600" b="1"/>
            </a:lvl4pPr>
            <a:lvl5pPr marL="1828146" indent="0">
              <a:buNone/>
              <a:defRPr sz="1600" b="1"/>
            </a:lvl5pPr>
            <a:lvl6pPr marL="2285181" indent="0">
              <a:buNone/>
              <a:defRPr sz="1600" b="1"/>
            </a:lvl6pPr>
            <a:lvl7pPr marL="2742219" indent="0">
              <a:buNone/>
              <a:defRPr sz="1600" b="1"/>
            </a:lvl7pPr>
            <a:lvl8pPr marL="3199252" indent="0">
              <a:buNone/>
              <a:defRPr sz="1600" b="1"/>
            </a:lvl8pPr>
            <a:lvl9pPr marL="3656291" indent="0">
              <a:buNone/>
              <a:defRPr sz="1600" b="1"/>
            </a:lvl9pPr>
          </a:lstStyle>
          <a:p>
            <a:pPr lvl="0"/>
            <a:r>
              <a:rPr lang="en-US" smtClean="0"/>
              <a:t>Click to edit Master text styles</a:t>
            </a:r>
          </a:p>
        </p:txBody>
      </p:sp>
      <p:pic>
        <p:nvPicPr>
          <p:cNvPr id="5" name="Picture 4" descr="couchbase_medium_gradient gray.png"/>
          <p:cNvPicPr>
            <a:picLocks noChangeAspect="1"/>
          </p:cNvPicPr>
          <p:nvPr/>
        </p:nvPicPr>
        <p:blipFill>
          <a:blip r:embed="rId2"/>
          <a:stretch>
            <a:fillRect/>
          </a:stretch>
        </p:blipFill>
        <p:spPr>
          <a:xfrm>
            <a:off x="7789854" y="6197597"/>
            <a:ext cx="1051984" cy="601134"/>
          </a:xfrm>
          <a:prstGeom prst="rect">
            <a:avLst/>
          </a:prstGeom>
        </p:spPr>
      </p:pic>
    </p:spTree>
    <p:extLst>
      <p:ext uri="{BB962C8B-B14F-4D97-AF65-F5344CB8AC3E}">
        <p14:creationId xmlns:p14="http://schemas.microsoft.com/office/powerpoint/2010/main" val="907600026"/>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4343400"/>
            <a:ext cx="9144000" cy="2514600"/>
          </a:xfrm>
          <a:prstGeom prst="rect">
            <a:avLst/>
          </a:prstGeom>
          <a:gradFill flip="none" rotWithShape="1">
            <a:gsLst>
              <a:gs pos="0">
                <a:srgbClr val="DFDFE2">
                  <a:lumMod val="89000"/>
                </a:srgbClr>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rtlCol="0" anchor="ctr"/>
          <a:lstStyle/>
          <a:p>
            <a:pPr algn="ctr"/>
            <a:endParaRPr lang="en-US" dirty="0"/>
          </a:p>
        </p:txBody>
      </p:sp>
      <p:sp>
        <p:nvSpPr>
          <p:cNvPr id="2" name="Title Placeholder 1"/>
          <p:cNvSpPr>
            <a:spLocks noGrp="1"/>
          </p:cNvSpPr>
          <p:nvPr>
            <p:ph type="title"/>
          </p:nvPr>
        </p:nvSpPr>
        <p:spPr>
          <a:xfrm>
            <a:off x="457200" y="381008"/>
            <a:ext cx="8229600" cy="1036639"/>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12774" y="1905317"/>
            <a:ext cx="8074025" cy="4373563"/>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Tree>
    <p:extLst>
      <p:ext uri="{BB962C8B-B14F-4D97-AF65-F5344CB8AC3E}">
        <p14:creationId xmlns:p14="http://schemas.microsoft.com/office/powerpoint/2010/main" val="159925917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50" r:id="rId14"/>
    <p:sldLayoutId id="2147483656" r:id="rId15"/>
    <p:sldLayoutId id="2147483674" r:id="rId16"/>
    <p:sldLayoutId id="2147483676" r:id="rId17"/>
    <p:sldLayoutId id="2147483677" r:id="rId18"/>
  </p:sldLayoutIdLst>
  <p:timing>
    <p:tnLst>
      <p:par>
        <p:cTn xmlns:p14="http://schemas.microsoft.com/office/powerpoint/2010/main" id="1" dur="indefinite" restart="never" nodeType="tmRoot"/>
      </p:par>
    </p:tnLst>
  </p:timing>
  <p:hf hdr="0" ftr="0" dt="0"/>
  <p:txStyles>
    <p:titleStyle>
      <a:lvl1pPr algn="ctr" defTabSz="914071"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342778" indent="-347346" algn="l" defTabSz="914071" rtl="0" eaLnBrk="1" latinLnBrk="0" hangingPunct="1">
        <a:lnSpc>
          <a:spcPct val="100000"/>
        </a:lnSpc>
        <a:spcBef>
          <a:spcPts val="1200"/>
        </a:spcBef>
        <a:buClr>
          <a:schemeClr val="accent1"/>
        </a:buClr>
        <a:buSzPct val="100000"/>
        <a:buFont typeface="Lucida Grande"/>
        <a:buChar char="•"/>
        <a:defRPr lang="en-US" sz="2400" b="1" kern="1200" dirty="0" smtClean="0">
          <a:solidFill>
            <a:schemeClr val="tx1"/>
          </a:solidFill>
          <a:latin typeface="+mn-lt"/>
          <a:ea typeface="+mn-ea"/>
          <a:cs typeface="+mn-cs"/>
        </a:defRPr>
      </a:lvl1pPr>
      <a:lvl2pPr marL="685555" indent="-347346" algn="l" defTabSz="914071"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199719" indent="-285647" algn="l" defTabSz="914071"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3pPr>
      <a:lvl4pPr marL="1656756" indent="-285647" algn="l" defTabSz="914071"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251" indent="-457035" algn="l" defTabSz="914071"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3701" indent="-228517" algn="l" defTabSz="91407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36" indent="-228517" algn="l" defTabSz="91407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774" indent="-228517" algn="l" defTabSz="91407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07" indent="-228517" algn="l" defTabSz="91407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71" rtl="0" eaLnBrk="1" latinLnBrk="0" hangingPunct="1">
        <a:defRPr sz="1800" kern="1200">
          <a:solidFill>
            <a:schemeClr val="tx1"/>
          </a:solidFill>
          <a:latin typeface="+mn-lt"/>
          <a:ea typeface="+mn-ea"/>
          <a:cs typeface="+mn-cs"/>
        </a:defRPr>
      </a:lvl1pPr>
      <a:lvl2pPr marL="457035" algn="l" defTabSz="914071" rtl="0" eaLnBrk="1" latinLnBrk="0" hangingPunct="1">
        <a:defRPr sz="1800" kern="1200">
          <a:solidFill>
            <a:schemeClr val="tx1"/>
          </a:solidFill>
          <a:latin typeface="+mn-lt"/>
          <a:ea typeface="+mn-ea"/>
          <a:cs typeface="+mn-cs"/>
        </a:defRPr>
      </a:lvl2pPr>
      <a:lvl3pPr marL="914071" algn="l" defTabSz="914071" rtl="0" eaLnBrk="1" latinLnBrk="0" hangingPunct="1">
        <a:defRPr sz="1800" kern="1200">
          <a:solidFill>
            <a:schemeClr val="tx1"/>
          </a:solidFill>
          <a:latin typeface="+mn-lt"/>
          <a:ea typeface="+mn-ea"/>
          <a:cs typeface="+mn-cs"/>
        </a:defRPr>
      </a:lvl3pPr>
      <a:lvl4pPr marL="1371110" algn="l" defTabSz="914071" rtl="0" eaLnBrk="1" latinLnBrk="0" hangingPunct="1">
        <a:defRPr sz="1800" kern="1200">
          <a:solidFill>
            <a:schemeClr val="tx1"/>
          </a:solidFill>
          <a:latin typeface="+mn-lt"/>
          <a:ea typeface="+mn-ea"/>
          <a:cs typeface="+mn-cs"/>
        </a:defRPr>
      </a:lvl4pPr>
      <a:lvl5pPr marL="1828146" algn="l" defTabSz="914071" rtl="0" eaLnBrk="1" latinLnBrk="0" hangingPunct="1">
        <a:defRPr sz="1800" kern="1200">
          <a:solidFill>
            <a:schemeClr val="tx1"/>
          </a:solidFill>
          <a:latin typeface="+mn-lt"/>
          <a:ea typeface="+mn-ea"/>
          <a:cs typeface="+mn-cs"/>
        </a:defRPr>
      </a:lvl5pPr>
      <a:lvl6pPr marL="2285181" algn="l" defTabSz="914071" rtl="0" eaLnBrk="1" latinLnBrk="0" hangingPunct="1">
        <a:defRPr sz="1800" kern="1200">
          <a:solidFill>
            <a:schemeClr val="tx1"/>
          </a:solidFill>
          <a:latin typeface="+mn-lt"/>
          <a:ea typeface="+mn-ea"/>
          <a:cs typeface="+mn-cs"/>
        </a:defRPr>
      </a:lvl6pPr>
      <a:lvl7pPr marL="2742219" algn="l" defTabSz="914071" rtl="0" eaLnBrk="1" latinLnBrk="0" hangingPunct="1">
        <a:defRPr sz="1800" kern="1200">
          <a:solidFill>
            <a:schemeClr val="tx1"/>
          </a:solidFill>
          <a:latin typeface="+mn-lt"/>
          <a:ea typeface="+mn-ea"/>
          <a:cs typeface="+mn-cs"/>
        </a:defRPr>
      </a:lvl7pPr>
      <a:lvl8pPr marL="3199252" algn="l" defTabSz="914071" rtl="0" eaLnBrk="1" latinLnBrk="0" hangingPunct="1">
        <a:defRPr sz="1800" kern="1200">
          <a:solidFill>
            <a:schemeClr val="tx1"/>
          </a:solidFill>
          <a:latin typeface="+mn-lt"/>
          <a:ea typeface="+mn-ea"/>
          <a:cs typeface="+mn-cs"/>
        </a:defRPr>
      </a:lvl8pPr>
      <a:lvl9pPr marL="3656291" algn="l" defTabSz="91407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hyperlink" Target="http://crate.im/posts/couchbase-views-reddit-data/" TargetMode="External"/><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912984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588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r>
              <a:rPr lang="en-US" dirty="0">
                <a:latin typeface="Calibri" charset="0"/>
                <a:ea typeface="ヒラギノ角ゴ ProN W3" charset="0"/>
                <a:cs typeface="ヒラギノ角ゴ ProN W3" charset="0"/>
              </a:rPr>
              <a:t>Couchbase Server 2.0: </a:t>
            </a:r>
            <a:r>
              <a:rPr lang="en-US" dirty="0" smtClean="0">
                <a:latin typeface="Calibri" charset="0"/>
                <a:ea typeface="ヒラギノ角ゴ ProN W3" charset="0"/>
                <a:cs typeface="ヒラギノ角ゴ ProN W3" charset="0"/>
              </a:rPr>
              <a:t>Map-Reduce</a:t>
            </a:r>
            <a:endParaRPr lang="en-US" dirty="0">
              <a:latin typeface="Calibri" charset="0"/>
              <a:ea typeface="ヒラギノ角ゴ ProN W3" charset="0"/>
              <a:cs typeface="ヒラギノ角ゴ ProN W3" charset="0"/>
            </a:endParaRPr>
          </a:p>
        </p:txBody>
      </p:sp>
      <p:sp>
        <p:nvSpPr>
          <p:cNvPr id="3" name="Content Placeholder 2"/>
          <p:cNvSpPr>
            <a:spLocks noGrp="1"/>
          </p:cNvSpPr>
          <p:nvPr>
            <p:ph idx="1"/>
          </p:nvPr>
        </p:nvSpPr>
        <p:spPr/>
        <p:txBody>
          <a:bodyPr/>
          <a:lstStyle/>
          <a:p>
            <a:pPr marL="240935" indent="-240935">
              <a:defRPr/>
            </a:pPr>
            <a:r>
              <a:rPr lang="en-US" dirty="0"/>
              <a:t>Views can cover a few different use </a:t>
            </a:r>
            <a:r>
              <a:rPr lang="en-US" dirty="0" smtClean="0"/>
              <a:t>cases</a:t>
            </a:r>
          </a:p>
          <a:p>
            <a:pPr marL="522022" lvl="1" indent="-200776">
              <a:spcBef>
                <a:spcPts val="562"/>
              </a:spcBef>
              <a:defRPr/>
            </a:pPr>
            <a:r>
              <a:rPr lang="en-US" dirty="0" smtClean="0"/>
              <a:t>Simple </a:t>
            </a:r>
            <a:r>
              <a:rPr lang="en-US" dirty="0"/>
              <a:t>secondary indexes (the most common</a:t>
            </a:r>
            <a:r>
              <a:rPr lang="en-US" dirty="0" smtClean="0"/>
              <a:t>)</a:t>
            </a:r>
          </a:p>
          <a:p>
            <a:pPr marL="522022" lvl="1" indent="-200776">
              <a:spcBef>
                <a:spcPts val="562"/>
              </a:spcBef>
              <a:defRPr/>
            </a:pPr>
            <a:r>
              <a:rPr lang="en-US" dirty="0" smtClean="0"/>
              <a:t>Complex secondary, tertiary and composite indexes</a:t>
            </a:r>
            <a:endParaRPr lang="en-US" dirty="0"/>
          </a:p>
          <a:p>
            <a:pPr marL="522022" lvl="1" indent="-200776">
              <a:spcBef>
                <a:spcPts val="562"/>
              </a:spcBef>
              <a:defRPr/>
            </a:pPr>
            <a:r>
              <a:rPr lang="en-US" dirty="0"/>
              <a:t>Aggregation </a:t>
            </a:r>
            <a:r>
              <a:rPr lang="en-US" dirty="0" smtClean="0"/>
              <a:t>functions (reduction)</a:t>
            </a:r>
            <a:endParaRPr lang="en-US" dirty="0"/>
          </a:p>
          <a:p>
            <a:pPr marL="803110" lvl="2" indent="-160622">
              <a:defRPr/>
            </a:pPr>
            <a:r>
              <a:rPr lang="en-US" dirty="0"/>
              <a:t>Example: count the number of North American Ales</a:t>
            </a:r>
          </a:p>
          <a:p>
            <a:pPr marL="522022" lvl="1" indent="-200776">
              <a:spcBef>
                <a:spcPts val="562"/>
              </a:spcBef>
              <a:defRPr/>
            </a:pPr>
            <a:r>
              <a:rPr lang="en-US" dirty="0"/>
              <a:t>Organizing related </a:t>
            </a:r>
            <a:r>
              <a:rPr lang="en-US" dirty="0" smtClean="0"/>
              <a:t>data</a:t>
            </a:r>
          </a:p>
          <a:p>
            <a:pPr marL="240935" indent="-240935">
              <a:defRPr/>
            </a:pPr>
            <a:r>
              <a:rPr lang="en-US" dirty="0" smtClean="0"/>
              <a:t>Built using Map/Reduce</a:t>
            </a:r>
          </a:p>
          <a:p>
            <a:pPr marL="522022" lvl="1" indent="-200776">
              <a:spcBef>
                <a:spcPts val="562"/>
              </a:spcBef>
              <a:defRPr/>
            </a:pPr>
            <a:r>
              <a:rPr lang="en-US" dirty="0" smtClean="0"/>
              <a:t>Map function creates a matrix from document fields</a:t>
            </a:r>
          </a:p>
          <a:p>
            <a:pPr marL="522022" lvl="1" indent="-200776">
              <a:spcBef>
                <a:spcPts val="562"/>
              </a:spcBef>
              <a:defRPr/>
            </a:pPr>
            <a:r>
              <a:rPr lang="en-US" dirty="0" smtClean="0"/>
              <a:t>Reduce function summarizes (reduces) information</a:t>
            </a:r>
          </a:p>
          <a:p>
            <a:pPr marL="522022" lvl="1" indent="-200776">
              <a:spcBef>
                <a:spcPts val="562"/>
              </a:spcBef>
              <a:defRPr/>
            </a:pPr>
            <a:r>
              <a:rPr lang="en-US" dirty="0" smtClean="0"/>
              <a:t>Written using superfast </a:t>
            </a:r>
            <a:r>
              <a:rPr lang="en-US" dirty="0" err="1" smtClean="0"/>
              <a:t>Javascript</a:t>
            </a:r>
            <a:r>
              <a:rPr lang="en-US" dirty="0" smtClean="0"/>
              <a:t> (Google V8)</a:t>
            </a:r>
            <a:endParaRPr lang="en-US" dirty="0"/>
          </a:p>
          <a:p>
            <a:pPr marL="0" indent="0">
              <a:buNone/>
              <a:defRPr/>
            </a:pPr>
            <a:endParaRPr lang="en-US" dirty="0"/>
          </a:p>
        </p:txBody>
      </p:sp>
      <p:sp>
        <p:nvSpPr>
          <p:cNvPr id="165891" name="Content Placeholder 2"/>
          <p:cNvSpPr txBox="1">
            <a:spLocks/>
          </p:cNvSpPr>
          <p:nvPr/>
        </p:nvSpPr>
        <p:spPr bwMode="auto">
          <a:xfrm>
            <a:off x="650751" y="1752451"/>
            <a:ext cx="7197328" cy="57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2" tIns="45702" rIns="91402" bIns="45702"/>
          <a:lstStyle>
            <a:lvl1pPr marL="342900" indent="-342900" eaLnBrk="0" hangingPunct="0">
              <a:defRPr sz="58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58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58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58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58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8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8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8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800">
                <a:solidFill>
                  <a:srgbClr val="000000"/>
                </a:solidFill>
                <a:latin typeface="Gill Sans" charset="0"/>
                <a:ea typeface="ヒラギノ角ゴ ProN W3" charset="0"/>
                <a:cs typeface="ヒラギノ角ゴ ProN W3" charset="0"/>
                <a:sym typeface="Gill Sans" charset="0"/>
              </a:defRPr>
            </a:lvl9pPr>
          </a:lstStyle>
          <a:p>
            <a:pPr algn="l" eaLnBrk="1" hangingPunct="1">
              <a:spcBef>
                <a:spcPct val="20000"/>
              </a:spcBef>
              <a:buFont typeface="Arial" charset="0"/>
              <a:buChar char="•"/>
            </a:pPr>
            <a:endParaRPr lang="en-US" sz="2000">
              <a:solidFill>
                <a:schemeClr val="tx1"/>
              </a:solidFill>
              <a:latin typeface="Calibri" charset="0"/>
            </a:endParaRPr>
          </a:p>
        </p:txBody>
      </p:sp>
    </p:spTree>
    <p:extLst>
      <p:ext uri="{BB962C8B-B14F-4D97-AF65-F5344CB8AC3E}">
        <p14:creationId xmlns:p14="http://schemas.microsoft.com/office/powerpoint/2010/main" val="847964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2"/>
          <p:cNvSpPr>
            <a:spLocks/>
          </p:cNvSpPr>
          <p:nvPr/>
        </p:nvSpPr>
        <p:spPr bwMode="auto">
          <a:xfrm>
            <a:off x="473273" y="446484"/>
            <a:ext cx="8206383" cy="66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r>
              <a:rPr lang="en-US" sz="3900" b="1">
                <a:latin typeface="Calibri" charset="0"/>
                <a:sym typeface="Calibri" charset="0"/>
              </a:rPr>
              <a:t>Map() Function =&gt; Index</a:t>
            </a:r>
          </a:p>
        </p:txBody>
      </p:sp>
      <p:sp>
        <p:nvSpPr>
          <p:cNvPr id="22530" name="AutoShape 13"/>
          <p:cNvSpPr>
            <a:spLocks/>
          </p:cNvSpPr>
          <p:nvPr/>
        </p:nvSpPr>
        <p:spPr bwMode="auto">
          <a:xfrm>
            <a:off x="410766" y="2589609"/>
            <a:ext cx="8340328" cy="3098602"/>
          </a:xfrm>
          <a:prstGeom prst="roundRect">
            <a:avLst>
              <a:gd name="adj" fmla="val 4319"/>
            </a:avLst>
          </a:prstGeom>
          <a:gradFill rotWithShape="0">
            <a:gsLst>
              <a:gs pos="0">
                <a:srgbClr val="67ADFF"/>
              </a:gs>
              <a:gs pos="100000">
                <a:srgbClr val="1F3F56"/>
              </a:gs>
            </a:gsLst>
            <a:lin ang="5400000" scaled="1"/>
          </a:gradFill>
          <a:ln w="25400">
            <a:solidFill>
              <a:srgbClr val="000000"/>
            </a:solidFill>
            <a:round/>
            <a:headEnd/>
            <a:tailEnd/>
          </a:ln>
        </p:spPr>
        <p:txBody>
          <a:bodyPr lIns="0" tIns="0" rIns="0" bIns="0"/>
          <a:lstStyle/>
          <a:p>
            <a:endParaRPr lang="en-GB"/>
          </a:p>
        </p:txBody>
      </p:sp>
      <p:sp>
        <p:nvSpPr>
          <p:cNvPr id="22531" name="Rectangle 14"/>
          <p:cNvSpPr>
            <a:spLocks/>
          </p:cNvSpPr>
          <p:nvPr/>
        </p:nvSpPr>
        <p:spPr bwMode="auto">
          <a:xfrm>
            <a:off x="863947" y="3321844"/>
            <a:ext cx="7545586"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5705" tIns="35705" rIns="64270" bIns="35705"/>
          <a:lstStyle/>
          <a:p>
            <a:pPr algn="l"/>
            <a:r>
              <a:rPr lang="en-US" sz="3400">
                <a:solidFill>
                  <a:srgbClr val="FFFFFF"/>
                </a:solidFill>
                <a:latin typeface="Consolas" charset="0"/>
                <a:cs typeface="Consolas" charset="0"/>
                <a:sym typeface="Consolas" charset="0"/>
              </a:rPr>
              <a:t>function(doc, meta) {</a:t>
            </a:r>
          </a:p>
          <a:p>
            <a:pPr marL="474229" lvl="1"/>
            <a:r>
              <a:rPr lang="en-US" sz="3400">
                <a:solidFill>
                  <a:srgbClr val="FFFFFF"/>
                </a:solidFill>
                <a:latin typeface="Consolas" charset="0"/>
                <a:cs typeface="Consolas" charset="0"/>
                <a:sym typeface="Consolas" charset="0"/>
              </a:rPr>
              <a:t>emit(doc.username, doc.email)</a:t>
            </a:r>
          </a:p>
          <a:p>
            <a:pPr algn="l"/>
            <a:r>
              <a:rPr lang="en-US" sz="3400">
                <a:solidFill>
                  <a:srgbClr val="FFFFFF"/>
                </a:solidFill>
                <a:latin typeface="Consolas" charset="0"/>
                <a:cs typeface="Consolas" charset="0"/>
                <a:sym typeface="Consolas" charset="0"/>
              </a:rPr>
              <a:t>}</a:t>
            </a:r>
          </a:p>
        </p:txBody>
      </p:sp>
      <p:grpSp>
        <p:nvGrpSpPr>
          <p:cNvPr id="26641" name="Group 17"/>
          <p:cNvGrpSpPr>
            <a:grpSpLocks/>
          </p:cNvGrpSpPr>
          <p:nvPr/>
        </p:nvGrpSpPr>
        <p:grpSpPr bwMode="auto">
          <a:xfrm>
            <a:off x="2578447" y="4401221"/>
            <a:ext cx="2840757" cy="786928"/>
            <a:chOff x="0" y="0"/>
            <a:chExt cx="2544" cy="704"/>
          </a:xfrm>
        </p:grpSpPr>
        <p:sp>
          <p:nvSpPr>
            <p:cNvPr id="22547" name="AutoShape 15"/>
            <p:cNvSpPr>
              <a:spLocks/>
            </p:cNvSpPr>
            <p:nvPr/>
          </p:nvSpPr>
          <p:spPr bwMode="auto">
            <a:xfrm>
              <a:off x="329" y="216"/>
              <a:ext cx="2032" cy="488"/>
            </a:xfrm>
            <a:custGeom>
              <a:avLst/>
              <a:gdLst>
                <a:gd name="T0" fmla="*/ 0 w 21600"/>
                <a:gd name="T1" fmla="*/ 0 h 15651"/>
                <a:gd name="T2" fmla="*/ 21600 w 21600"/>
                <a:gd name="T3" fmla="*/ 15651 h 15651"/>
              </a:gdLst>
              <a:ahLst/>
              <a:cxnLst/>
              <a:rect l="T0" t="T1" r="T2" b="T3"/>
              <a:pathLst>
                <a:path w="21600" h="15651">
                  <a:moveTo>
                    <a:pt x="9915" y="-5949"/>
                  </a:moveTo>
                  <a:lnTo>
                    <a:pt x="9065" y="0"/>
                  </a:lnTo>
                  <a:lnTo>
                    <a:pt x="1701" y="0"/>
                  </a:lnTo>
                  <a:cubicBezTo>
                    <a:pt x="761" y="0"/>
                    <a:pt x="0" y="2298"/>
                    <a:pt x="0" y="5132"/>
                  </a:cubicBezTo>
                  <a:lnTo>
                    <a:pt x="0" y="10520"/>
                  </a:lnTo>
                  <a:cubicBezTo>
                    <a:pt x="0" y="13354"/>
                    <a:pt x="761" y="15651"/>
                    <a:pt x="1701" y="15651"/>
                  </a:cubicBezTo>
                  <a:lnTo>
                    <a:pt x="19899" y="15651"/>
                  </a:lnTo>
                  <a:cubicBezTo>
                    <a:pt x="20839" y="15651"/>
                    <a:pt x="21600" y="13354"/>
                    <a:pt x="21600" y="10520"/>
                  </a:cubicBezTo>
                  <a:lnTo>
                    <a:pt x="21600" y="5132"/>
                  </a:lnTo>
                  <a:cubicBezTo>
                    <a:pt x="21600" y="2298"/>
                    <a:pt x="20839" y="0"/>
                    <a:pt x="19899" y="0"/>
                  </a:cubicBezTo>
                  <a:lnTo>
                    <a:pt x="10765" y="0"/>
                  </a:lnTo>
                  <a:lnTo>
                    <a:pt x="9915" y="-5949"/>
                  </a:lnTo>
                  <a:close/>
                  <a:moveTo>
                    <a:pt x="9915" y="-5949"/>
                  </a:moveTo>
                </a:path>
              </a:pathLst>
            </a:custGeom>
            <a:solidFill>
              <a:srgbClr val="FFF861"/>
            </a:solidFill>
            <a:ln w="25400">
              <a:solidFill>
                <a:srgbClr val="666666"/>
              </a:solidFill>
              <a:round/>
              <a:headEnd/>
              <a:tailEnd/>
            </a:ln>
          </p:spPr>
          <p:txBody>
            <a:bodyPr lIns="50800" tIns="50800" bIns="50800" anchor="ctr"/>
            <a:lstStyle/>
            <a:p>
              <a:pPr algn="ctr"/>
              <a:r>
                <a:rPr lang="en-US" sz="2000" dirty="0"/>
                <a:t>indexed key</a:t>
              </a:r>
            </a:p>
          </p:txBody>
        </p:sp>
        <p:sp>
          <p:nvSpPr>
            <p:cNvPr id="22548" name="Line 16"/>
            <p:cNvSpPr>
              <a:spLocks noChangeShapeType="1"/>
            </p:cNvSpPr>
            <p:nvPr/>
          </p:nvSpPr>
          <p:spPr bwMode="auto">
            <a:xfrm>
              <a:off x="0" y="0"/>
              <a:ext cx="2544" cy="0"/>
            </a:xfrm>
            <a:prstGeom prst="line">
              <a:avLst/>
            </a:prstGeom>
            <a:noFill/>
            <a:ln w="76200">
              <a:solidFill>
                <a:srgbClr val="1B364A"/>
              </a:solidFill>
              <a:round/>
              <a:headEnd type="triangle" w="med" len="sm"/>
              <a:tailEnd type="triangle" w="med" len="sm"/>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26644" name="Group 20"/>
          <p:cNvGrpSpPr>
            <a:grpSpLocks/>
          </p:cNvGrpSpPr>
          <p:nvPr/>
        </p:nvGrpSpPr>
        <p:grpSpPr bwMode="auto">
          <a:xfrm>
            <a:off x="5857881" y="4419086"/>
            <a:ext cx="2268141" cy="769069"/>
            <a:chOff x="0" y="0"/>
            <a:chExt cx="2032" cy="688"/>
          </a:xfrm>
        </p:grpSpPr>
        <p:sp>
          <p:nvSpPr>
            <p:cNvPr id="22545" name="AutoShape 18"/>
            <p:cNvSpPr>
              <a:spLocks/>
            </p:cNvSpPr>
            <p:nvPr/>
          </p:nvSpPr>
          <p:spPr bwMode="auto">
            <a:xfrm>
              <a:off x="0" y="200"/>
              <a:ext cx="2032" cy="488"/>
            </a:xfrm>
            <a:custGeom>
              <a:avLst/>
              <a:gdLst>
                <a:gd name="T0" fmla="*/ 0 w 21600"/>
                <a:gd name="T1" fmla="*/ 0 h 15762"/>
                <a:gd name="T2" fmla="*/ 21600 w 21600"/>
                <a:gd name="T3" fmla="*/ 15762 h 15762"/>
              </a:gdLst>
              <a:ahLst/>
              <a:cxnLst/>
              <a:rect l="T0" t="T1" r="T2" b="T3"/>
              <a:pathLst>
                <a:path w="21600" h="15762">
                  <a:moveTo>
                    <a:pt x="5796" y="-5838"/>
                  </a:moveTo>
                  <a:lnTo>
                    <a:pt x="4946" y="0"/>
                  </a:lnTo>
                  <a:lnTo>
                    <a:pt x="1701" y="0"/>
                  </a:lnTo>
                  <a:cubicBezTo>
                    <a:pt x="761" y="0"/>
                    <a:pt x="0" y="2314"/>
                    <a:pt x="0" y="5168"/>
                  </a:cubicBezTo>
                  <a:lnTo>
                    <a:pt x="0" y="10594"/>
                  </a:lnTo>
                  <a:cubicBezTo>
                    <a:pt x="0" y="13448"/>
                    <a:pt x="761" y="15762"/>
                    <a:pt x="1701" y="15762"/>
                  </a:cubicBezTo>
                  <a:lnTo>
                    <a:pt x="19899" y="15762"/>
                  </a:lnTo>
                  <a:cubicBezTo>
                    <a:pt x="20839" y="15762"/>
                    <a:pt x="21600" y="13448"/>
                    <a:pt x="21600" y="10594"/>
                  </a:cubicBezTo>
                  <a:lnTo>
                    <a:pt x="21600" y="5168"/>
                  </a:lnTo>
                  <a:cubicBezTo>
                    <a:pt x="21600" y="2314"/>
                    <a:pt x="20839" y="0"/>
                    <a:pt x="19899" y="0"/>
                  </a:cubicBezTo>
                  <a:lnTo>
                    <a:pt x="6646" y="0"/>
                  </a:lnTo>
                  <a:lnTo>
                    <a:pt x="5796" y="-5838"/>
                  </a:lnTo>
                  <a:close/>
                  <a:moveTo>
                    <a:pt x="5796" y="-5838"/>
                  </a:moveTo>
                </a:path>
              </a:pathLst>
            </a:custGeom>
            <a:solidFill>
              <a:srgbClr val="FFF861"/>
            </a:solidFill>
            <a:ln w="25400">
              <a:solidFill>
                <a:srgbClr val="666666"/>
              </a:solidFill>
              <a:round/>
              <a:headEnd/>
              <a:tailEnd/>
            </a:ln>
          </p:spPr>
          <p:txBody>
            <a:bodyPr lIns="50800" tIns="50800" bIns="50800" anchor="ctr"/>
            <a:lstStyle/>
            <a:p>
              <a:pPr algn="ctr"/>
              <a:r>
                <a:rPr lang="en-US" sz="2000"/>
                <a:t>output value(s)</a:t>
              </a:r>
            </a:p>
          </p:txBody>
        </p:sp>
        <p:sp>
          <p:nvSpPr>
            <p:cNvPr id="22546" name="Line 19"/>
            <p:cNvSpPr>
              <a:spLocks noChangeShapeType="1"/>
            </p:cNvSpPr>
            <p:nvPr/>
          </p:nvSpPr>
          <p:spPr bwMode="auto">
            <a:xfrm rot="10800000" flipH="1">
              <a:off x="14" y="0"/>
              <a:ext cx="1936" cy="0"/>
            </a:xfrm>
            <a:prstGeom prst="line">
              <a:avLst/>
            </a:prstGeom>
            <a:noFill/>
            <a:ln w="76200">
              <a:solidFill>
                <a:srgbClr val="1B364A"/>
              </a:solidFill>
              <a:round/>
              <a:headEnd type="triangle" w="med" len="sm"/>
              <a:tailEnd type="triangle" w="med" len="sm"/>
            </a:ln>
            <a:extLst>
              <a:ext uri="{909E8E84-426E-40dd-AFC4-6F175D3DCCD1}">
                <a14:hiddenFill xmlns:a14="http://schemas.microsoft.com/office/drawing/2010/main">
                  <a:noFill/>
                </a14:hiddenFill>
              </a:ext>
            </a:extLst>
          </p:spPr>
          <p:txBody>
            <a:bodyPr lIns="0" tIns="0" rIns="0" bIns="0"/>
            <a:lstStyle/>
            <a:p>
              <a:pPr algn="ctr"/>
              <a:endParaRPr lang="en-US"/>
            </a:p>
          </p:txBody>
        </p:sp>
      </p:grpSp>
      <p:grpSp>
        <p:nvGrpSpPr>
          <p:cNvPr id="26647" name="Group 23"/>
          <p:cNvGrpSpPr>
            <a:grpSpLocks/>
          </p:cNvGrpSpPr>
          <p:nvPr/>
        </p:nvGrpSpPr>
        <p:grpSpPr bwMode="auto">
          <a:xfrm>
            <a:off x="1151930" y="4393406"/>
            <a:ext cx="1535906" cy="821531"/>
            <a:chOff x="0" y="0"/>
            <a:chExt cx="1376" cy="735"/>
          </a:xfrm>
        </p:grpSpPr>
        <p:sp>
          <p:nvSpPr>
            <p:cNvPr id="22543" name="AutoShape 21"/>
            <p:cNvSpPr>
              <a:spLocks/>
            </p:cNvSpPr>
            <p:nvPr/>
          </p:nvSpPr>
          <p:spPr bwMode="auto">
            <a:xfrm>
              <a:off x="0" y="247"/>
              <a:ext cx="1376" cy="488"/>
            </a:xfrm>
            <a:custGeom>
              <a:avLst/>
              <a:gdLst>
                <a:gd name="T0" fmla="*/ 0 w 21600"/>
                <a:gd name="T1" fmla="*/ 0 h 15703"/>
                <a:gd name="T2" fmla="*/ 21600 w 21600"/>
                <a:gd name="T3" fmla="*/ 15703 h 15703"/>
              </a:gdLst>
              <a:ahLst/>
              <a:cxnLst/>
              <a:rect l="T0" t="T1" r="T2" b="T3"/>
              <a:pathLst>
                <a:path w="21600" h="15703">
                  <a:moveTo>
                    <a:pt x="10262" y="-5897"/>
                  </a:moveTo>
                  <a:lnTo>
                    <a:pt x="9010" y="0"/>
                  </a:lnTo>
                  <a:lnTo>
                    <a:pt x="2512" y="0"/>
                  </a:lnTo>
                  <a:cubicBezTo>
                    <a:pt x="1124" y="0"/>
                    <a:pt x="0" y="2305"/>
                    <a:pt x="0" y="5148"/>
                  </a:cubicBezTo>
                  <a:lnTo>
                    <a:pt x="0" y="10554"/>
                  </a:lnTo>
                  <a:cubicBezTo>
                    <a:pt x="0" y="13398"/>
                    <a:pt x="1124" y="15703"/>
                    <a:pt x="2512" y="15703"/>
                  </a:cubicBezTo>
                  <a:lnTo>
                    <a:pt x="19088" y="15703"/>
                  </a:lnTo>
                  <a:cubicBezTo>
                    <a:pt x="20476" y="15703"/>
                    <a:pt x="21600" y="13398"/>
                    <a:pt x="21600" y="10554"/>
                  </a:cubicBezTo>
                  <a:lnTo>
                    <a:pt x="21600" y="5148"/>
                  </a:lnTo>
                  <a:cubicBezTo>
                    <a:pt x="21600" y="2305"/>
                    <a:pt x="20476" y="0"/>
                    <a:pt x="19088" y="0"/>
                  </a:cubicBezTo>
                  <a:lnTo>
                    <a:pt x="11518" y="0"/>
                  </a:lnTo>
                  <a:lnTo>
                    <a:pt x="10262" y="-5897"/>
                  </a:lnTo>
                  <a:close/>
                  <a:moveTo>
                    <a:pt x="10262" y="-5897"/>
                  </a:moveTo>
                </a:path>
              </a:pathLst>
            </a:custGeom>
            <a:solidFill>
              <a:srgbClr val="FFF861"/>
            </a:solidFill>
            <a:ln w="25400">
              <a:solidFill>
                <a:srgbClr val="666666"/>
              </a:solidFill>
              <a:round/>
              <a:headEnd/>
              <a:tailEnd/>
            </a:ln>
          </p:spPr>
          <p:txBody>
            <a:bodyPr lIns="50800" tIns="50800" bIns="50800" anchor="ctr"/>
            <a:lstStyle/>
            <a:p>
              <a:pPr algn="ctr"/>
              <a:r>
                <a:rPr lang="en-US" sz="2000" dirty="0"/>
                <a:t>create row</a:t>
              </a:r>
            </a:p>
          </p:txBody>
        </p:sp>
        <p:sp>
          <p:nvSpPr>
            <p:cNvPr id="22544" name="Line 22"/>
            <p:cNvSpPr>
              <a:spLocks noChangeShapeType="1"/>
            </p:cNvSpPr>
            <p:nvPr/>
          </p:nvSpPr>
          <p:spPr bwMode="auto">
            <a:xfrm>
              <a:off x="240" y="0"/>
              <a:ext cx="851" cy="0"/>
            </a:xfrm>
            <a:prstGeom prst="line">
              <a:avLst/>
            </a:prstGeom>
            <a:noFill/>
            <a:ln w="76200">
              <a:solidFill>
                <a:srgbClr val="1B364A"/>
              </a:solidFill>
              <a:round/>
              <a:headEnd type="triangle" w="med" len="sm"/>
              <a:tailEnd type="triangle" w="med" len="sm"/>
            </a:ln>
            <a:extLst>
              <a:ext uri="{909E8E84-426E-40dd-AFC4-6F175D3DCCD1}">
                <a14:hiddenFill xmlns:a14="http://schemas.microsoft.com/office/drawing/2010/main">
                  <a:noFill/>
                </a14:hiddenFill>
              </a:ext>
            </a:extLst>
          </p:spPr>
          <p:txBody>
            <a:bodyPr lIns="0" tIns="0" rIns="0" bIns="0"/>
            <a:lstStyle/>
            <a:p>
              <a:pPr algn="ctr"/>
              <a:endParaRPr lang="en-US"/>
            </a:p>
          </p:txBody>
        </p:sp>
      </p:grpSp>
      <p:grpSp>
        <p:nvGrpSpPr>
          <p:cNvPr id="26650" name="Group 26"/>
          <p:cNvGrpSpPr>
            <a:grpSpLocks/>
          </p:cNvGrpSpPr>
          <p:nvPr/>
        </p:nvGrpSpPr>
        <p:grpSpPr bwMode="auto">
          <a:xfrm>
            <a:off x="2259212" y="2713516"/>
            <a:ext cx="1512467" cy="706561"/>
            <a:chOff x="0" y="0"/>
            <a:chExt cx="1355" cy="632"/>
          </a:xfrm>
        </p:grpSpPr>
        <p:sp>
          <p:nvSpPr>
            <p:cNvPr id="22541" name="AutoShape 24"/>
            <p:cNvSpPr>
              <a:spLocks/>
            </p:cNvSpPr>
            <p:nvPr/>
          </p:nvSpPr>
          <p:spPr bwMode="auto">
            <a:xfrm>
              <a:off x="0" y="0"/>
              <a:ext cx="1344" cy="448"/>
            </a:xfrm>
            <a:custGeom>
              <a:avLst/>
              <a:gdLst>
                <a:gd name="T0" fmla="*/ 0 w 21600"/>
                <a:gd name="T1" fmla="*/ 0 h 15988"/>
                <a:gd name="T2" fmla="*/ 21600 w 21600"/>
                <a:gd name="T3" fmla="*/ 15988 h 15988"/>
              </a:gdLst>
              <a:ahLst/>
              <a:cxnLst/>
              <a:rect l="T0" t="T1" r="T2" b="T3"/>
              <a:pathLst>
                <a:path w="21600" h="15988">
                  <a:moveTo>
                    <a:pt x="2571" y="0"/>
                  </a:moveTo>
                  <a:cubicBezTo>
                    <a:pt x="1151" y="0"/>
                    <a:pt x="0" y="2556"/>
                    <a:pt x="0" y="5710"/>
                  </a:cubicBezTo>
                  <a:lnTo>
                    <a:pt x="0" y="10278"/>
                  </a:lnTo>
                  <a:cubicBezTo>
                    <a:pt x="0" y="13432"/>
                    <a:pt x="1151" y="15988"/>
                    <a:pt x="2571" y="15988"/>
                  </a:cubicBezTo>
                  <a:lnTo>
                    <a:pt x="15826" y="15988"/>
                  </a:lnTo>
                  <a:lnTo>
                    <a:pt x="17108" y="21600"/>
                  </a:lnTo>
                  <a:lnTo>
                    <a:pt x="18394" y="15988"/>
                  </a:lnTo>
                  <a:lnTo>
                    <a:pt x="19029" y="15988"/>
                  </a:lnTo>
                  <a:cubicBezTo>
                    <a:pt x="20449" y="15988"/>
                    <a:pt x="21600" y="13432"/>
                    <a:pt x="21600" y="10278"/>
                  </a:cubicBezTo>
                  <a:lnTo>
                    <a:pt x="21600" y="5710"/>
                  </a:lnTo>
                  <a:cubicBezTo>
                    <a:pt x="21600" y="2556"/>
                    <a:pt x="20449" y="0"/>
                    <a:pt x="19029" y="0"/>
                  </a:cubicBezTo>
                  <a:lnTo>
                    <a:pt x="2571" y="0"/>
                  </a:lnTo>
                  <a:close/>
                  <a:moveTo>
                    <a:pt x="2571" y="0"/>
                  </a:moveTo>
                </a:path>
              </a:pathLst>
            </a:custGeom>
            <a:solidFill>
              <a:srgbClr val="FFF861"/>
            </a:solidFill>
            <a:ln w="25400">
              <a:solidFill>
                <a:srgbClr val="666666"/>
              </a:solidFill>
              <a:round/>
              <a:headEnd/>
              <a:tailEnd/>
            </a:ln>
          </p:spPr>
          <p:txBody>
            <a:bodyPr lIns="50800" tIns="50800" bIns="50800" anchor="ctr"/>
            <a:lstStyle/>
            <a:p>
              <a:pPr algn="ctr"/>
              <a:r>
                <a:rPr lang="en-US" sz="2000" dirty="0" err="1"/>
                <a:t>json</a:t>
              </a:r>
              <a:r>
                <a:rPr lang="en-US" sz="2000" dirty="0"/>
                <a:t> doc</a:t>
              </a:r>
            </a:p>
          </p:txBody>
        </p:sp>
        <p:sp>
          <p:nvSpPr>
            <p:cNvPr id="22542" name="Line 25"/>
            <p:cNvSpPr>
              <a:spLocks noChangeShapeType="1"/>
            </p:cNvSpPr>
            <p:nvPr/>
          </p:nvSpPr>
          <p:spPr bwMode="auto">
            <a:xfrm>
              <a:off x="688" y="632"/>
              <a:ext cx="667" cy="0"/>
            </a:xfrm>
            <a:prstGeom prst="line">
              <a:avLst/>
            </a:prstGeom>
            <a:noFill/>
            <a:ln w="76200">
              <a:solidFill>
                <a:srgbClr val="1B364A"/>
              </a:solidFill>
              <a:round/>
              <a:headEnd type="triangle" w="med" len="sm"/>
              <a:tailEnd type="triangle" w="med" len="sm"/>
            </a:ln>
            <a:extLst>
              <a:ext uri="{909E8E84-426E-40dd-AFC4-6F175D3DCCD1}">
                <a14:hiddenFill xmlns:a14="http://schemas.microsoft.com/office/drawing/2010/main">
                  <a:noFill/>
                </a14:hiddenFill>
              </a:ext>
            </a:extLst>
          </p:spPr>
          <p:txBody>
            <a:bodyPr lIns="0" tIns="0" rIns="0" bIns="0"/>
            <a:lstStyle/>
            <a:p>
              <a:pPr algn="ctr"/>
              <a:endParaRPr lang="en-US"/>
            </a:p>
          </p:txBody>
        </p:sp>
      </p:grpSp>
      <p:grpSp>
        <p:nvGrpSpPr>
          <p:cNvPr id="26653" name="Group 29"/>
          <p:cNvGrpSpPr>
            <a:grpSpLocks/>
          </p:cNvGrpSpPr>
          <p:nvPr/>
        </p:nvGrpSpPr>
        <p:grpSpPr bwMode="auto">
          <a:xfrm>
            <a:off x="4143376" y="2714625"/>
            <a:ext cx="1973461" cy="705445"/>
            <a:chOff x="0" y="0"/>
            <a:chExt cx="1768" cy="632"/>
          </a:xfrm>
        </p:grpSpPr>
        <p:sp>
          <p:nvSpPr>
            <p:cNvPr id="22539" name="AutoShape 27"/>
            <p:cNvSpPr>
              <a:spLocks/>
            </p:cNvSpPr>
            <p:nvPr/>
          </p:nvSpPr>
          <p:spPr bwMode="auto">
            <a:xfrm>
              <a:off x="0" y="0"/>
              <a:ext cx="1768" cy="448"/>
            </a:xfrm>
            <a:custGeom>
              <a:avLst/>
              <a:gdLst>
                <a:gd name="T0" fmla="*/ 0 w 21600"/>
                <a:gd name="T1" fmla="*/ 0 h 16485"/>
                <a:gd name="T2" fmla="*/ 21600 w 21600"/>
                <a:gd name="T3" fmla="*/ 16485 h 16485"/>
              </a:gdLst>
              <a:ahLst/>
              <a:cxnLst/>
              <a:rect l="T0" t="T1" r="T2" b="T3"/>
              <a:pathLst>
                <a:path w="21600" h="16485">
                  <a:moveTo>
                    <a:pt x="1955" y="0"/>
                  </a:moveTo>
                  <a:cubicBezTo>
                    <a:pt x="875" y="0"/>
                    <a:pt x="0" y="2636"/>
                    <a:pt x="0" y="5888"/>
                  </a:cubicBezTo>
                  <a:lnTo>
                    <a:pt x="0" y="10598"/>
                  </a:lnTo>
                  <a:cubicBezTo>
                    <a:pt x="0" y="13849"/>
                    <a:pt x="875" y="16485"/>
                    <a:pt x="1955" y="16485"/>
                  </a:cubicBezTo>
                  <a:lnTo>
                    <a:pt x="4737" y="16485"/>
                  </a:lnTo>
                  <a:lnTo>
                    <a:pt x="5715" y="21600"/>
                  </a:lnTo>
                  <a:lnTo>
                    <a:pt x="6689" y="16485"/>
                  </a:lnTo>
                  <a:lnTo>
                    <a:pt x="19645" y="16485"/>
                  </a:lnTo>
                  <a:cubicBezTo>
                    <a:pt x="20725" y="16485"/>
                    <a:pt x="21600" y="13849"/>
                    <a:pt x="21600" y="10598"/>
                  </a:cubicBezTo>
                  <a:lnTo>
                    <a:pt x="21600" y="5888"/>
                  </a:lnTo>
                  <a:cubicBezTo>
                    <a:pt x="21600" y="2636"/>
                    <a:pt x="20725" y="0"/>
                    <a:pt x="19645" y="0"/>
                  </a:cubicBezTo>
                  <a:lnTo>
                    <a:pt x="1955" y="0"/>
                  </a:lnTo>
                  <a:close/>
                  <a:moveTo>
                    <a:pt x="1955" y="0"/>
                  </a:moveTo>
                </a:path>
              </a:pathLst>
            </a:custGeom>
            <a:solidFill>
              <a:srgbClr val="FFF861"/>
            </a:solidFill>
            <a:ln w="25400">
              <a:solidFill>
                <a:srgbClr val="666666"/>
              </a:solidFill>
              <a:round/>
              <a:headEnd/>
              <a:tailEnd/>
            </a:ln>
          </p:spPr>
          <p:txBody>
            <a:bodyPr lIns="50800" tIns="50800" bIns="50800" anchor="ctr"/>
            <a:lstStyle/>
            <a:p>
              <a:pPr algn="ctr"/>
              <a:r>
                <a:rPr lang="en-US" sz="2000"/>
                <a:t>doc metadata</a:t>
              </a:r>
            </a:p>
          </p:txBody>
        </p:sp>
        <p:sp>
          <p:nvSpPr>
            <p:cNvPr id="22540" name="Line 28"/>
            <p:cNvSpPr>
              <a:spLocks noChangeShapeType="1"/>
            </p:cNvSpPr>
            <p:nvPr/>
          </p:nvSpPr>
          <p:spPr bwMode="auto">
            <a:xfrm>
              <a:off x="16" y="632"/>
              <a:ext cx="915" cy="0"/>
            </a:xfrm>
            <a:prstGeom prst="line">
              <a:avLst/>
            </a:prstGeom>
            <a:noFill/>
            <a:ln w="76200">
              <a:solidFill>
                <a:srgbClr val="1B364A"/>
              </a:solidFill>
              <a:round/>
              <a:headEnd type="triangle" w="med" len="sm"/>
              <a:tailEnd type="triangle" w="med" len="sm"/>
            </a:ln>
            <a:extLst>
              <a:ext uri="{909E8E84-426E-40dd-AFC4-6F175D3DCCD1}">
                <a14:hiddenFill xmlns:a14="http://schemas.microsoft.com/office/drawing/2010/main">
                  <a:noFill/>
                </a14:hiddenFill>
              </a:ext>
            </a:extLst>
          </p:spPr>
          <p:txBody>
            <a:bodyPr lIns="0" tIns="0" rIns="0" bIns="0"/>
            <a:lstStyle/>
            <a:p>
              <a:pPr algn="ctr"/>
              <a:endParaRPr lang="en-US"/>
            </a:p>
          </p:txBody>
        </p:sp>
      </p:grpSp>
      <p:sp>
        <p:nvSpPr>
          <p:cNvPr id="22537" name="Rectangle 30"/>
          <p:cNvSpPr>
            <a:spLocks/>
          </p:cNvSpPr>
          <p:nvPr/>
        </p:nvSpPr>
        <p:spPr bwMode="auto">
          <a:xfrm>
            <a:off x="274588" y="1893095"/>
            <a:ext cx="8581430" cy="419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5705" tIns="35705" rIns="64270" bIns="35705"/>
          <a:lstStyle/>
          <a:p>
            <a:r>
              <a:rPr lang="en-US" sz="2400" u="sng">
                <a:latin typeface="Helvetica Neue" charset="0"/>
                <a:sym typeface="Helvetica Neue" charset="0"/>
              </a:rPr>
              <a:t>Every</a:t>
            </a:r>
            <a:r>
              <a:rPr lang="en-US" sz="2400">
                <a:latin typeface="Helvetica Neue" charset="0"/>
                <a:sym typeface="Helvetica Neue" charset="0"/>
              </a:rPr>
              <a:t> Document passes through View Map() functions</a:t>
            </a:r>
          </a:p>
        </p:txBody>
      </p:sp>
      <p:sp>
        <p:nvSpPr>
          <p:cNvPr id="22538" name="Rectangle 31"/>
          <p:cNvSpPr>
            <a:spLocks/>
          </p:cNvSpPr>
          <p:nvPr/>
        </p:nvSpPr>
        <p:spPr bwMode="auto">
          <a:xfrm>
            <a:off x="529090" y="2643189"/>
            <a:ext cx="673257" cy="4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5705" tIns="35705" rIns="64270" bIns="35705">
            <a:spAutoFit/>
          </a:bodyPr>
          <a:lstStyle/>
          <a:p>
            <a:r>
              <a:rPr lang="en-US" sz="2400"/>
              <a:t>Map</a:t>
            </a:r>
          </a:p>
        </p:txBody>
      </p:sp>
    </p:spTree>
    <p:extLst>
      <p:ext uri="{BB962C8B-B14F-4D97-AF65-F5344CB8AC3E}">
        <p14:creationId xmlns:p14="http://schemas.microsoft.com/office/powerpoint/2010/main" val="30553505"/>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6650"/>
                                        </p:tgtEl>
                                        <p:attrNameLst>
                                          <p:attrName>style.visibility</p:attrName>
                                        </p:attrNameLst>
                                      </p:cBhvr>
                                      <p:to>
                                        <p:strVal val="visible"/>
                                      </p:to>
                                    </p:set>
                                    <p:anim calcmode="lin" valueType="num">
                                      <p:cBhvr>
                                        <p:cTn id="7" dur="500" fill="hold"/>
                                        <p:tgtEl>
                                          <p:spTgt spid="26650"/>
                                        </p:tgtEl>
                                        <p:attrNameLst>
                                          <p:attrName>ppt_w</p:attrName>
                                        </p:attrNameLst>
                                      </p:cBhvr>
                                      <p:tavLst>
                                        <p:tav tm="0">
                                          <p:val>
                                            <p:fltVal val="0"/>
                                          </p:val>
                                        </p:tav>
                                        <p:tav tm="100000">
                                          <p:val>
                                            <p:strVal val="#ppt_w"/>
                                          </p:val>
                                        </p:tav>
                                      </p:tavLst>
                                    </p:anim>
                                    <p:anim calcmode="lin" valueType="num">
                                      <p:cBhvr>
                                        <p:cTn id="8" dur="500" fill="hold"/>
                                        <p:tgtEl>
                                          <p:spTgt spid="26650"/>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26653"/>
                                        </p:tgtEl>
                                        <p:attrNameLst>
                                          <p:attrName>style.visibility</p:attrName>
                                        </p:attrNameLst>
                                      </p:cBhvr>
                                      <p:to>
                                        <p:strVal val="visible"/>
                                      </p:to>
                                    </p:set>
                                    <p:anim calcmode="lin" valueType="num">
                                      <p:cBhvr>
                                        <p:cTn id="13" dur="500" fill="hold"/>
                                        <p:tgtEl>
                                          <p:spTgt spid="26653"/>
                                        </p:tgtEl>
                                        <p:attrNameLst>
                                          <p:attrName>ppt_w</p:attrName>
                                        </p:attrNameLst>
                                      </p:cBhvr>
                                      <p:tavLst>
                                        <p:tav tm="0">
                                          <p:val>
                                            <p:fltVal val="0"/>
                                          </p:val>
                                        </p:tav>
                                        <p:tav tm="100000">
                                          <p:val>
                                            <p:strVal val="#ppt_w"/>
                                          </p:val>
                                        </p:tav>
                                      </p:tavLst>
                                    </p:anim>
                                    <p:anim calcmode="lin" valueType="num">
                                      <p:cBhvr>
                                        <p:cTn id="14" dur="500" fill="hold"/>
                                        <p:tgtEl>
                                          <p:spTgt spid="26653"/>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32" fill="hold" nodeType="clickEffect">
                                  <p:stCondLst>
                                    <p:cond delay="0"/>
                                  </p:stCondLst>
                                  <p:childTnLst>
                                    <p:set>
                                      <p:cBhvr>
                                        <p:cTn id="18" dur="1" fill="hold">
                                          <p:stCondLst>
                                            <p:cond delay="0"/>
                                          </p:stCondLst>
                                        </p:cTn>
                                        <p:tgtEl>
                                          <p:spTgt spid="26647"/>
                                        </p:tgtEl>
                                        <p:attrNameLst>
                                          <p:attrName>style.visibility</p:attrName>
                                        </p:attrNameLst>
                                      </p:cBhvr>
                                      <p:to>
                                        <p:strVal val="visible"/>
                                      </p:to>
                                    </p:set>
                                    <p:animEffect transition="in" filter="box(out)">
                                      <p:cBhvr>
                                        <p:cTn id="19" dur="500"/>
                                        <p:tgtEl>
                                          <p:spTgt spid="2664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nodeType="clickEffect">
                                  <p:stCondLst>
                                    <p:cond delay="0"/>
                                  </p:stCondLst>
                                  <p:childTnLst>
                                    <p:set>
                                      <p:cBhvr>
                                        <p:cTn id="23" dur="1" fill="hold">
                                          <p:stCondLst>
                                            <p:cond delay="0"/>
                                          </p:stCondLst>
                                        </p:cTn>
                                        <p:tgtEl>
                                          <p:spTgt spid="26641"/>
                                        </p:tgtEl>
                                        <p:attrNameLst>
                                          <p:attrName>style.visibility</p:attrName>
                                        </p:attrNameLst>
                                      </p:cBhvr>
                                      <p:to>
                                        <p:strVal val="visible"/>
                                      </p:to>
                                    </p:set>
                                    <p:animEffect transition="in" filter="box(out)">
                                      <p:cBhvr>
                                        <p:cTn id="24" dur="500"/>
                                        <p:tgtEl>
                                          <p:spTgt spid="2664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nodeType="clickEffect">
                                  <p:stCondLst>
                                    <p:cond delay="0"/>
                                  </p:stCondLst>
                                  <p:childTnLst>
                                    <p:set>
                                      <p:cBhvr>
                                        <p:cTn id="28" dur="1" fill="hold">
                                          <p:stCondLst>
                                            <p:cond delay="0"/>
                                          </p:stCondLst>
                                        </p:cTn>
                                        <p:tgtEl>
                                          <p:spTgt spid="26644"/>
                                        </p:tgtEl>
                                        <p:attrNameLst>
                                          <p:attrName>style.visibility</p:attrName>
                                        </p:attrNameLst>
                                      </p:cBhvr>
                                      <p:to>
                                        <p:strVal val="visible"/>
                                      </p:to>
                                    </p:set>
                                    <p:animEffect transition="in" filter="box(out)">
                                      <p:cBhvr>
                                        <p:cTn id="29" dur="500"/>
                                        <p:tgtEl>
                                          <p:spTgt spid="26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2"/>
          <p:cNvSpPr>
            <a:spLocks/>
          </p:cNvSpPr>
          <p:nvPr/>
        </p:nvSpPr>
        <p:spPr bwMode="auto">
          <a:xfrm>
            <a:off x="473273" y="446484"/>
            <a:ext cx="8206383" cy="66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r>
              <a:rPr lang="en-US" sz="3900" b="1">
                <a:latin typeface="Calibri" charset="0"/>
                <a:sym typeface="Calibri" charset="0"/>
              </a:rPr>
              <a:t>Single Element Keys (Text Key)</a:t>
            </a:r>
          </a:p>
        </p:txBody>
      </p:sp>
      <p:sp>
        <p:nvSpPr>
          <p:cNvPr id="23554" name="AutoShape 13"/>
          <p:cNvSpPr>
            <a:spLocks/>
          </p:cNvSpPr>
          <p:nvPr/>
        </p:nvSpPr>
        <p:spPr bwMode="auto">
          <a:xfrm>
            <a:off x="410766" y="1964531"/>
            <a:ext cx="8340328" cy="2911078"/>
          </a:xfrm>
          <a:prstGeom prst="roundRect">
            <a:avLst>
              <a:gd name="adj" fmla="val 4597"/>
            </a:avLst>
          </a:prstGeom>
          <a:gradFill rotWithShape="0">
            <a:gsLst>
              <a:gs pos="0">
                <a:srgbClr val="67ADFF"/>
              </a:gs>
              <a:gs pos="100000">
                <a:srgbClr val="1F3F56"/>
              </a:gs>
            </a:gsLst>
            <a:lin ang="5400000" scaled="1"/>
          </a:gradFill>
          <a:ln w="25400">
            <a:solidFill>
              <a:srgbClr val="000000"/>
            </a:solidFill>
            <a:round/>
            <a:headEnd/>
            <a:tailEnd/>
          </a:ln>
        </p:spPr>
        <p:txBody>
          <a:bodyPr lIns="0" tIns="0" rIns="0" bIns="0"/>
          <a:lstStyle/>
          <a:p>
            <a:endParaRPr lang="en-GB"/>
          </a:p>
        </p:txBody>
      </p:sp>
      <p:sp>
        <p:nvSpPr>
          <p:cNvPr id="23555" name="Rectangle 14"/>
          <p:cNvSpPr>
            <a:spLocks/>
          </p:cNvSpPr>
          <p:nvPr/>
        </p:nvSpPr>
        <p:spPr bwMode="auto">
          <a:xfrm>
            <a:off x="694283" y="2625328"/>
            <a:ext cx="7911703" cy="1321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5705" tIns="35705" rIns="64270" bIns="35705"/>
          <a:lstStyle/>
          <a:p>
            <a:pPr algn="l"/>
            <a:r>
              <a:rPr lang="en-US" sz="3000">
                <a:solidFill>
                  <a:srgbClr val="FFFFFF"/>
                </a:solidFill>
                <a:latin typeface="Consolas" charset="0"/>
                <a:cs typeface="Consolas" charset="0"/>
                <a:sym typeface="Consolas" charset="0"/>
              </a:rPr>
              <a:t>function(doc, meta) {</a:t>
            </a:r>
          </a:p>
          <a:p>
            <a:pPr marL="474229" lvl="1"/>
            <a:r>
              <a:rPr lang="en-US" sz="3000">
                <a:solidFill>
                  <a:srgbClr val="FFFFFF"/>
                </a:solidFill>
                <a:latin typeface="Consolas" charset="0"/>
                <a:cs typeface="Consolas" charset="0"/>
                <a:sym typeface="Consolas" charset="0"/>
              </a:rPr>
              <a:t>emit(doc.email, null)</a:t>
            </a:r>
          </a:p>
          <a:p>
            <a:pPr algn="l"/>
            <a:r>
              <a:rPr lang="en-US" sz="3000">
                <a:solidFill>
                  <a:srgbClr val="FFFFFF"/>
                </a:solidFill>
                <a:latin typeface="Consolas" charset="0"/>
                <a:cs typeface="Consolas" charset="0"/>
                <a:sym typeface="Consolas" charset="0"/>
              </a:rPr>
              <a:t>}</a:t>
            </a:r>
          </a:p>
        </p:txBody>
      </p:sp>
      <p:grpSp>
        <p:nvGrpSpPr>
          <p:cNvPr id="27665" name="Group 17"/>
          <p:cNvGrpSpPr>
            <a:grpSpLocks/>
          </p:cNvGrpSpPr>
          <p:nvPr/>
        </p:nvGrpSpPr>
        <p:grpSpPr bwMode="auto">
          <a:xfrm>
            <a:off x="2107412" y="3615414"/>
            <a:ext cx="2268141" cy="777999"/>
            <a:chOff x="0" y="0"/>
            <a:chExt cx="2032" cy="696"/>
          </a:xfrm>
        </p:grpSpPr>
        <p:sp>
          <p:nvSpPr>
            <p:cNvPr id="23579" name="AutoShape 15"/>
            <p:cNvSpPr>
              <a:spLocks/>
            </p:cNvSpPr>
            <p:nvPr/>
          </p:nvSpPr>
          <p:spPr bwMode="auto">
            <a:xfrm>
              <a:off x="0" y="208"/>
              <a:ext cx="2032" cy="488"/>
            </a:xfrm>
            <a:custGeom>
              <a:avLst/>
              <a:gdLst>
                <a:gd name="T0" fmla="*/ 0 w 21600"/>
                <a:gd name="T1" fmla="*/ 0 h 15651"/>
                <a:gd name="T2" fmla="*/ 21600 w 21600"/>
                <a:gd name="T3" fmla="*/ 15651 h 15651"/>
              </a:gdLst>
              <a:ahLst/>
              <a:cxnLst/>
              <a:rect l="T0" t="T1" r="T2" b="T3"/>
              <a:pathLst>
                <a:path w="21600" h="15651">
                  <a:moveTo>
                    <a:pt x="9915" y="-5949"/>
                  </a:moveTo>
                  <a:lnTo>
                    <a:pt x="9065" y="0"/>
                  </a:lnTo>
                  <a:lnTo>
                    <a:pt x="1701" y="0"/>
                  </a:lnTo>
                  <a:cubicBezTo>
                    <a:pt x="761" y="0"/>
                    <a:pt x="0" y="2298"/>
                    <a:pt x="0" y="5132"/>
                  </a:cubicBezTo>
                  <a:lnTo>
                    <a:pt x="0" y="10520"/>
                  </a:lnTo>
                  <a:cubicBezTo>
                    <a:pt x="0" y="13354"/>
                    <a:pt x="761" y="15651"/>
                    <a:pt x="1701" y="15651"/>
                  </a:cubicBezTo>
                  <a:lnTo>
                    <a:pt x="19899" y="15651"/>
                  </a:lnTo>
                  <a:cubicBezTo>
                    <a:pt x="20839" y="15651"/>
                    <a:pt x="21600" y="13354"/>
                    <a:pt x="21600" y="10520"/>
                  </a:cubicBezTo>
                  <a:lnTo>
                    <a:pt x="21600" y="5132"/>
                  </a:lnTo>
                  <a:cubicBezTo>
                    <a:pt x="21600" y="2298"/>
                    <a:pt x="20839" y="0"/>
                    <a:pt x="19899" y="0"/>
                  </a:cubicBezTo>
                  <a:lnTo>
                    <a:pt x="10765" y="0"/>
                  </a:lnTo>
                  <a:lnTo>
                    <a:pt x="9915" y="-5949"/>
                  </a:lnTo>
                  <a:close/>
                  <a:moveTo>
                    <a:pt x="9915" y="-5949"/>
                  </a:moveTo>
                </a:path>
              </a:pathLst>
            </a:custGeom>
            <a:solidFill>
              <a:srgbClr val="FFF861"/>
            </a:solidFill>
            <a:ln w="25400">
              <a:solidFill>
                <a:srgbClr val="666666"/>
              </a:solidFill>
              <a:round/>
              <a:headEnd/>
              <a:tailEnd/>
            </a:ln>
          </p:spPr>
          <p:txBody>
            <a:bodyPr lIns="50800" tIns="50800" bIns="50800" anchor="ctr"/>
            <a:lstStyle/>
            <a:p>
              <a:pPr algn="ctr"/>
              <a:r>
                <a:rPr lang="en-US" sz="2000" dirty="0"/>
                <a:t>text key</a:t>
              </a:r>
            </a:p>
          </p:txBody>
        </p:sp>
        <p:sp>
          <p:nvSpPr>
            <p:cNvPr id="23580" name="Line 16"/>
            <p:cNvSpPr>
              <a:spLocks noChangeShapeType="1"/>
            </p:cNvSpPr>
            <p:nvPr/>
          </p:nvSpPr>
          <p:spPr bwMode="auto">
            <a:xfrm>
              <a:off x="134" y="0"/>
              <a:ext cx="1713" cy="0"/>
            </a:xfrm>
            <a:prstGeom prst="line">
              <a:avLst/>
            </a:prstGeom>
            <a:noFill/>
            <a:ln w="76200">
              <a:solidFill>
                <a:srgbClr val="1B364A"/>
              </a:solidFill>
              <a:round/>
              <a:headEnd type="triangle" w="med" len="sm"/>
              <a:tailEnd type="triangle" w="med" len="sm"/>
            </a:ln>
            <a:extLst>
              <a:ext uri="{909E8E84-426E-40dd-AFC4-6F175D3DCCD1}">
                <a14:hiddenFill xmlns:a14="http://schemas.microsoft.com/office/drawing/2010/main">
                  <a:noFill/>
                </a14:hiddenFill>
              </a:ext>
            </a:extLst>
          </p:spPr>
          <p:txBody>
            <a:bodyPr lIns="0" tIns="0" rIns="0" bIns="0"/>
            <a:lstStyle/>
            <a:p>
              <a:endParaRPr lang="en-US"/>
            </a:p>
          </p:txBody>
        </p:sp>
      </p:grpSp>
      <p:sp>
        <p:nvSpPr>
          <p:cNvPr id="23557" name="Rectangle 18"/>
          <p:cNvSpPr>
            <a:spLocks/>
          </p:cNvSpPr>
          <p:nvPr/>
        </p:nvSpPr>
        <p:spPr bwMode="auto">
          <a:xfrm>
            <a:off x="529090" y="2018111"/>
            <a:ext cx="673257" cy="4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5705" tIns="35705" rIns="64270" bIns="35705">
            <a:spAutoFit/>
          </a:bodyPr>
          <a:lstStyle/>
          <a:p>
            <a:r>
              <a:rPr lang="en-US" sz="2400"/>
              <a:t>Map</a:t>
            </a:r>
          </a:p>
        </p:txBody>
      </p:sp>
      <p:sp>
        <p:nvSpPr>
          <p:cNvPr id="27667" name="AutoShape 19"/>
          <p:cNvSpPr>
            <a:spLocks/>
          </p:cNvSpPr>
          <p:nvPr/>
        </p:nvSpPr>
        <p:spPr bwMode="auto">
          <a:xfrm>
            <a:off x="3830837" y="4125516"/>
            <a:ext cx="4768453" cy="1919883"/>
          </a:xfrm>
          <a:prstGeom prst="roundRect">
            <a:avLst>
              <a:gd name="adj" fmla="val 0"/>
            </a:avLst>
          </a:prstGeom>
          <a:solidFill>
            <a:srgbClr val="E6E6E6"/>
          </a:solidFill>
          <a:ln w="25400">
            <a:solidFill>
              <a:srgbClr val="808080"/>
            </a:solidFill>
            <a:round/>
            <a:headEnd/>
            <a:tailEnd/>
          </a:ln>
        </p:spPr>
        <p:txBody>
          <a:bodyPr lIns="0" tIns="0" rIns="0" bIns="0"/>
          <a:lstStyle/>
          <a:p>
            <a:endParaRPr lang="en-GB"/>
          </a:p>
        </p:txBody>
      </p:sp>
      <p:graphicFrame>
        <p:nvGraphicFramePr>
          <p:cNvPr id="27668" name="Group 20"/>
          <p:cNvGraphicFramePr>
            <a:graphicFrameLocks noGrp="1"/>
          </p:cNvGraphicFramePr>
          <p:nvPr/>
        </p:nvGraphicFramePr>
        <p:xfrm>
          <a:off x="3837533" y="4123283"/>
          <a:ext cx="4768453" cy="1919884"/>
        </p:xfrm>
        <a:graphic>
          <a:graphicData uri="http://schemas.openxmlformats.org/drawingml/2006/table">
            <a:tbl>
              <a:tblPr/>
              <a:tblGrid>
                <a:gridCol w="3174504"/>
                <a:gridCol w="1593949"/>
              </a:tblGrid>
              <a:tr h="479971">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FFFFFF"/>
                          </a:solidFill>
                          <a:effectLst/>
                          <a:latin typeface="Calibri Bold" charset="0"/>
                          <a:ea typeface="ヒラギノ角ゴ ProN W6" charset="0"/>
                          <a:cs typeface="ヒラギノ角ゴ ProN W6" charset="0"/>
                          <a:sym typeface="Calibri Bold" charset="0"/>
                        </a:rPr>
                        <a:t>doc.email</a:t>
                      </a:r>
                    </a:p>
                  </a:txBody>
                  <a:tcPr marL="35719" marR="35719" marT="35719" marB="35719" anchor="ctr" horzOverflow="overflow">
                    <a:lnL w="28575"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1A364C"/>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FFFFFF"/>
                          </a:solidFill>
                          <a:effectLst/>
                          <a:latin typeface="Calibri Bold" charset="0"/>
                          <a:ea typeface="ヒラギノ角ゴ ProN W6" charset="0"/>
                          <a:cs typeface="ヒラギノ角ゴ ProN W6" charset="0"/>
                          <a:sym typeface="Calibri Bold" charset="0"/>
                        </a:rPr>
                        <a:t>meta.id</a:t>
                      </a:r>
                    </a:p>
                  </a:txBody>
                  <a:tcPr marL="35719" marR="35719" marT="35719" marB="35719" anchor="ctr" horzOverflow="overflow">
                    <a:lnL w="12700" cap="flat" cmpd="sng" algn="ctr">
                      <a:solidFill>
                        <a:srgbClr val="A6A6A6"/>
                      </a:solidFill>
                      <a:prstDash val="solid"/>
                      <a:round/>
                      <a:headEnd type="none" w="med" len="med"/>
                      <a:tailEnd type="none" w="med" len="med"/>
                    </a:lnL>
                    <a:lnR w="28575" cap="flat" cmpd="sng" algn="ctr">
                      <a:solidFill>
                        <a:srgbClr val="A6A6A6"/>
                      </a:solidFill>
                      <a:prstDash val="solid"/>
                      <a:round/>
                      <a:headEnd type="none" w="med" len="med"/>
                      <a:tailEnd type="none" w="med" len="med"/>
                    </a:lnR>
                    <a:lnT w="28575"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1A364C"/>
                    </a:solidFill>
                  </a:tcPr>
                </a:tc>
              </a:tr>
              <a:tr h="479971">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abba@couchbase.com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u::1</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79971">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jasdeep@couchbase.com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u::2</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79971">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zorro@couchbase.com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u::3</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2571564347"/>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7665"/>
                                        </p:tgtEl>
                                        <p:attrNameLst>
                                          <p:attrName>style.visibility</p:attrName>
                                        </p:attrNameLst>
                                      </p:cBhvr>
                                      <p:to>
                                        <p:strVal val="visible"/>
                                      </p:to>
                                    </p:set>
                                    <p:animEffect transition="in" filter="box(out)">
                                      <p:cBhvr>
                                        <p:cTn id="7" dur="500"/>
                                        <p:tgtEl>
                                          <p:spTgt spid="276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8686976" presetClass="entr" presetSubtype="88703784" fill="hold" grpId="0" nodeType="clickEffect">
                                  <p:stCondLst>
                                    <p:cond delay="0"/>
                                  </p:stCondLst>
                                  <p:childTnLst>
                                    <p:set>
                                      <p:cBhvr>
                                        <p:cTn id="11" dur="1" fill="hold">
                                          <p:stCondLst>
                                            <p:cond delay="499"/>
                                          </p:stCondLst>
                                        </p:cTn>
                                        <p:tgtEl>
                                          <p:spTgt spid="2766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88686976" presetClass="entr" presetSubtype="88704384" fill="hold" nodeType="clickEffect">
                                  <p:stCondLst>
                                    <p:cond delay="0"/>
                                  </p:stCondLst>
                                  <p:childTnLst>
                                    <p:set>
                                      <p:cBhvr>
                                        <p:cTn id="15" dur="1" fill="hold">
                                          <p:stCondLst>
                                            <p:cond delay="499"/>
                                          </p:stCondLst>
                                        </p:cTn>
                                        <p:tgtEl>
                                          <p:spTgt spid="27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2"/>
          <p:cNvSpPr>
            <a:spLocks/>
          </p:cNvSpPr>
          <p:nvPr/>
        </p:nvSpPr>
        <p:spPr bwMode="auto">
          <a:xfrm>
            <a:off x="473273" y="446484"/>
            <a:ext cx="8206383" cy="66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r>
              <a:rPr lang="en-US" sz="3900" b="1">
                <a:latin typeface="Calibri" charset="0"/>
                <a:sym typeface="Calibri" charset="0"/>
              </a:rPr>
              <a:t>Compound Keys (Array)</a:t>
            </a:r>
          </a:p>
        </p:txBody>
      </p:sp>
      <p:sp>
        <p:nvSpPr>
          <p:cNvPr id="24578" name="AutoShape 13"/>
          <p:cNvSpPr>
            <a:spLocks/>
          </p:cNvSpPr>
          <p:nvPr/>
        </p:nvSpPr>
        <p:spPr bwMode="auto">
          <a:xfrm>
            <a:off x="410766" y="2411016"/>
            <a:ext cx="8340328" cy="2911078"/>
          </a:xfrm>
          <a:prstGeom prst="roundRect">
            <a:avLst>
              <a:gd name="adj" fmla="val 4597"/>
            </a:avLst>
          </a:prstGeom>
          <a:gradFill rotWithShape="0">
            <a:gsLst>
              <a:gs pos="0">
                <a:srgbClr val="67ADFF"/>
              </a:gs>
              <a:gs pos="100000">
                <a:srgbClr val="1F3F56"/>
              </a:gs>
            </a:gsLst>
            <a:lin ang="5400000" scaled="1"/>
          </a:gradFill>
          <a:ln w="25400">
            <a:solidFill>
              <a:srgbClr val="000000"/>
            </a:solidFill>
            <a:round/>
            <a:headEnd/>
            <a:tailEnd/>
          </a:ln>
        </p:spPr>
        <p:txBody>
          <a:bodyPr lIns="0" tIns="0" rIns="0" bIns="0"/>
          <a:lstStyle/>
          <a:p>
            <a:endParaRPr lang="en-GB"/>
          </a:p>
        </p:txBody>
      </p:sp>
      <p:sp>
        <p:nvSpPr>
          <p:cNvPr id="24579" name="Rectangle 14"/>
          <p:cNvSpPr>
            <a:spLocks/>
          </p:cNvSpPr>
          <p:nvPr/>
        </p:nvSpPr>
        <p:spPr bwMode="auto">
          <a:xfrm>
            <a:off x="694283" y="3071812"/>
            <a:ext cx="7911703" cy="1321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5707" tIns="35707" rIns="64274" bIns="35707"/>
          <a:lstStyle/>
          <a:p>
            <a:pPr algn="l"/>
            <a:r>
              <a:rPr lang="en-US" sz="3000" dirty="0">
                <a:solidFill>
                  <a:srgbClr val="FFFFFF"/>
                </a:solidFill>
                <a:latin typeface="Consolas" charset="0"/>
                <a:cs typeface="Consolas" charset="0"/>
                <a:sym typeface="Consolas" charset="0"/>
              </a:rPr>
              <a:t>function(doc, meta) {</a:t>
            </a:r>
          </a:p>
          <a:p>
            <a:pPr marL="474253" lvl="1"/>
            <a:r>
              <a:rPr lang="en-US" sz="3000" dirty="0">
                <a:solidFill>
                  <a:srgbClr val="FFFFFF"/>
                </a:solidFill>
                <a:latin typeface="Consolas" charset="0"/>
                <a:cs typeface="Consolas" charset="0"/>
                <a:sym typeface="Consolas" charset="0"/>
              </a:rPr>
              <a:t>emit(</a:t>
            </a:r>
            <a:r>
              <a:rPr lang="en-US" sz="3000" dirty="0" err="1">
                <a:solidFill>
                  <a:srgbClr val="FFFFFF"/>
                </a:solidFill>
                <a:latin typeface="Consolas" charset="0"/>
                <a:cs typeface="Consolas" charset="0"/>
                <a:sym typeface="Consolas" charset="0"/>
              </a:rPr>
              <a:t>dateToArray</a:t>
            </a:r>
            <a:r>
              <a:rPr lang="en-US" sz="3000" dirty="0">
                <a:solidFill>
                  <a:srgbClr val="FFFFFF"/>
                </a:solidFill>
                <a:latin typeface="Consolas" charset="0"/>
                <a:cs typeface="Consolas" charset="0"/>
                <a:sym typeface="Consolas" charset="0"/>
              </a:rPr>
              <a:t>(</a:t>
            </a:r>
            <a:r>
              <a:rPr lang="en-US" sz="3000" dirty="0" err="1">
                <a:solidFill>
                  <a:srgbClr val="FFFFFF"/>
                </a:solidFill>
                <a:latin typeface="Consolas" charset="0"/>
                <a:cs typeface="Consolas" charset="0"/>
                <a:sym typeface="Consolas" charset="0"/>
              </a:rPr>
              <a:t>doc.timestamp</a:t>
            </a:r>
            <a:r>
              <a:rPr lang="en-US" sz="3000" dirty="0">
                <a:solidFill>
                  <a:srgbClr val="FFFFFF"/>
                </a:solidFill>
                <a:latin typeface="Consolas" charset="0"/>
                <a:cs typeface="Consolas" charset="0"/>
                <a:sym typeface="Consolas" charset="0"/>
              </a:rPr>
              <a:t>), 1)</a:t>
            </a:r>
          </a:p>
          <a:p>
            <a:pPr algn="l"/>
            <a:r>
              <a:rPr lang="en-US" sz="3000" dirty="0">
                <a:solidFill>
                  <a:srgbClr val="FFFFFF"/>
                </a:solidFill>
                <a:latin typeface="Consolas" charset="0"/>
                <a:cs typeface="Consolas" charset="0"/>
                <a:sym typeface="Consolas" charset="0"/>
              </a:rPr>
              <a:t>}</a:t>
            </a:r>
          </a:p>
        </p:txBody>
      </p:sp>
      <p:grpSp>
        <p:nvGrpSpPr>
          <p:cNvPr id="28689" name="Group 17"/>
          <p:cNvGrpSpPr>
            <a:grpSpLocks/>
          </p:cNvGrpSpPr>
          <p:nvPr/>
        </p:nvGrpSpPr>
        <p:grpSpPr bwMode="auto">
          <a:xfrm>
            <a:off x="2256984" y="4088681"/>
            <a:ext cx="5331023" cy="751210"/>
            <a:chOff x="0" y="0"/>
            <a:chExt cx="4776" cy="672"/>
          </a:xfrm>
        </p:grpSpPr>
        <p:sp>
          <p:nvSpPr>
            <p:cNvPr id="24604" name="AutoShape 15"/>
            <p:cNvSpPr>
              <a:spLocks/>
            </p:cNvSpPr>
            <p:nvPr/>
          </p:nvSpPr>
          <p:spPr bwMode="auto">
            <a:xfrm>
              <a:off x="1465" y="184"/>
              <a:ext cx="2032" cy="488"/>
            </a:xfrm>
            <a:custGeom>
              <a:avLst/>
              <a:gdLst>
                <a:gd name="T0" fmla="*/ 0 w 21600"/>
                <a:gd name="T1" fmla="*/ 0 h 15651"/>
                <a:gd name="T2" fmla="*/ 21600 w 21600"/>
                <a:gd name="T3" fmla="*/ 15651 h 15651"/>
              </a:gdLst>
              <a:ahLst/>
              <a:cxnLst/>
              <a:rect l="T0" t="T1" r="T2" b="T3"/>
              <a:pathLst>
                <a:path w="21600" h="15651">
                  <a:moveTo>
                    <a:pt x="9915" y="-5949"/>
                  </a:moveTo>
                  <a:lnTo>
                    <a:pt x="9065" y="0"/>
                  </a:lnTo>
                  <a:lnTo>
                    <a:pt x="1701" y="0"/>
                  </a:lnTo>
                  <a:cubicBezTo>
                    <a:pt x="761" y="0"/>
                    <a:pt x="0" y="2298"/>
                    <a:pt x="0" y="5132"/>
                  </a:cubicBezTo>
                  <a:lnTo>
                    <a:pt x="0" y="10520"/>
                  </a:lnTo>
                  <a:cubicBezTo>
                    <a:pt x="0" y="13354"/>
                    <a:pt x="761" y="15651"/>
                    <a:pt x="1701" y="15651"/>
                  </a:cubicBezTo>
                  <a:lnTo>
                    <a:pt x="19899" y="15651"/>
                  </a:lnTo>
                  <a:cubicBezTo>
                    <a:pt x="20839" y="15651"/>
                    <a:pt x="21600" y="13354"/>
                    <a:pt x="21600" y="10520"/>
                  </a:cubicBezTo>
                  <a:lnTo>
                    <a:pt x="21600" y="5132"/>
                  </a:lnTo>
                  <a:cubicBezTo>
                    <a:pt x="21600" y="2298"/>
                    <a:pt x="20839" y="0"/>
                    <a:pt x="19899" y="0"/>
                  </a:cubicBezTo>
                  <a:lnTo>
                    <a:pt x="10765" y="0"/>
                  </a:lnTo>
                  <a:lnTo>
                    <a:pt x="9915" y="-5949"/>
                  </a:lnTo>
                  <a:close/>
                  <a:moveTo>
                    <a:pt x="9915" y="-5949"/>
                  </a:moveTo>
                </a:path>
              </a:pathLst>
            </a:custGeom>
            <a:solidFill>
              <a:srgbClr val="FFF861"/>
            </a:solidFill>
            <a:ln w="25400">
              <a:solidFill>
                <a:srgbClr val="666666"/>
              </a:solidFill>
              <a:round/>
              <a:headEnd/>
              <a:tailEnd/>
            </a:ln>
          </p:spPr>
          <p:txBody>
            <a:bodyPr lIns="50800" tIns="50800" bIns="50800" anchor="ctr"/>
            <a:lstStyle/>
            <a:p>
              <a:r>
                <a:rPr lang="en-US" sz="2000"/>
                <a:t>array key</a:t>
              </a:r>
            </a:p>
          </p:txBody>
        </p:sp>
        <p:sp>
          <p:nvSpPr>
            <p:cNvPr id="24605" name="Line 16"/>
            <p:cNvSpPr>
              <a:spLocks noChangeShapeType="1"/>
            </p:cNvSpPr>
            <p:nvPr/>
          </p:nvSpPr>
          <p:spPr bwMode="auto">
            <a:xfrm>
              <a:off x="0" y="0"/>
              <a:ext cx="4776" cy="0"/>
            </a:xfrm>
            <a:prstGeom prst="line">
              <a:avLst/>
            </a:prstGeom>
            <a:noFill/>
            <a:ln w="76200">
              <a:solidFill>
                <a:srgbClr val="1B364A"/>
              </a:solidFill>
              <a:round/>
              <a:headEnd type="triangle" w="med" len="sm"/>
              <a:tailEnd type="triangle" w="med" len="sm"/>
            </a:ln>
            <a:extLst>
              <a:ext uri="{909E8E84-426E-40dd-AFC4-6F175D3DCCD1}">
                <a14:hiddenFill xmlns:a14="http://schemas.microsoft.com/office/drawing/2010/main">
                  <a:noFill/>
                </a14:hiddenFill>
              </a:ext>
            </a:extLst>
          </p:spPr>
          <p:txBody>
            <a:bodyPr lIns="0" tIns="0" rIns="0" bIns="0"/>
            <a:lstStyle/>
            <a:p>
              <a:endParaRPr lang="en-US"/>
            </a:p>
          </p:txBody>
        </p:sp>
      </p:grpSp>
      <p:sp>
        <p:nvSpPr>
          <p:cNvPr id="24581" name="Rectangle 18"/>
          <p:cNvSpPr>
            <a:spLocks/>
          </p:cNvSpPr>
          <p:nvPr/>
        </p:nvSpPr>
        <p:spPr bwMode="auto">
          <a:xfrm>
            <a:off x="274588" y="1473398"/>
            <a:ext cx="8581430" cy="750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35707" tIns="35707" rIns="64274" bIns="35707"/>
          <a:lstStyle/>
          <a:p>
            <a:r>
              <a:rPr lang="en-US" sz="2200">
                <a:latin typeface="Helvetica Neue" charset="0"/>
                <a:sym typeface="Helvetica Neue" charset="0"/>
              </a:rPr>
              <a:t>Array Based Index Keys get sorted as Strings, </a:t>
            </a:r>
          </a:p>
          <a:p>
            <a:r>
              <a:rPr lang="en-US" sz="2200">
                <a:latin typeface="Helvetica Neue" charset="0"/>
                <a:sym typeface="Helvetica Neue" charset="0"/>
              </a:rPr>
              <a:t>but can be grouped by array elements</a:t>
            </a:r>
          </a:p>
        </p:txBody>
      </p:sp>
      <p:sp>
        <p:nvSpPr>
          <p:cNvPr id="24582" name="Rectangle 19"/>
          <p:cNvSpPr>
            <a:spLocks/>
          </p:cNvSpPr>
          <p:nvPr/>
        </p:nvSpPr>
        <p:spPr bwMode="auto">
          <a:xfrm>
            <a:off x="529089" y="2464594"/>
            <a:ext cx="673257" cy="4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5707" tIns="35707" rIns="64274" bIns="35707">
            <a:spAutoFit/>
          </a:bodyPr>
          <a:lstStyle/>
          <a:p>
            <a:r>
              <a:rPr lang="en-US" sz="2400"/>
              <a:t>Map</a:t>
            </a:r>
          </a:p>
        </p:txBody>
      </p:sp>
      <p:sp>
        <p:nvSpPr>
          <p:cNvPr id="28692" name="AutoShape 20"/>
          <p:cNvSpPr>
            <a:spLocks/>
          </p:cNvSpPr>
          <p:nvPr/>
        </p:nvSpPr>
        <p:spPr bwMode="auto">
          <a:xfrm>
            <a:off x="3830837" y="4304109"/>
            <a:ext cx="4768453" cy="1919883"/>
          </a:xfrm>
          <a:prstGeom prst="roundRect">
            <a:avLst>
              <a:gd name="adj" fmla="val 0"/>
            </a:avLst>
          </a:prstGeom>
          <a:solidFill>
            <a:srgbClr val="E6E6E6"/>
          </a:solidFill>
          <a:ln w="25400">
            <a:solidFill>
              <a:srgbClr val="808080"/>
            </a:solidFill>
            <a:round/>
            <a:headEnd/>
            <a:tailEnd/>
          </a:ln>
        </p:spPr>
        <p:txBody>
          <a:bodyPr lIns="0" tIns="0" rIns="0" bIns="0"/>
          <a:lstStyle/>
          <a:p>
            <a:endParaRPr lang="en-GB"/>
          </a:p>
        </p:txBody>
      </p:sp>
      <p:graphicFrame>
        <p:nvGraphicFramePr>
          <p:cNvPr id="28693" name="Group 21"/>
          <p:cNvGraphicFramePr>
            <a:graphicFrameLocks noGrp="1"/>
          </p:cNvGraphicFramePr>
          <p:nvPr>
            <p:extLst>
              <p:ext uri="{D42A27DB-BD31-4B8C-83A1-F6EECF244321}">
                <p14:modId xmlns:p14="http://schemas.microsoft.com/office/powerpoint/2010/main" val="1991672781"/>
              </p:ext>
            </p:extLst>
          </p:nvPr>
        </p:nvGraphicFramePr>
        <p:xfrm>
          <a:off x="3837533" y="4301877"/>
          <a:ext cx="4768453" cy="1919884"/>
        </p:xfrm>
        <a:graphic>
          <a:graphicData uri="http://schemas.openxmlformats.org/drawingml/2006/table">
            <a:tbl>
              <a:tblPr/>
              <a:tblGrid>
                <a:gridCol w="3174504"/>
                <a:gridCol w="1593949"/>
              </a:tblGrid>
              <a:tr h="479971">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FFFFFF"/>
                          </a:solidFill>
                          <a:effectLst/>
                          <a:latin typeface="Calibri Bold" charset="0"/>
                          <a:ea typeface="ヒラギノ角ゴ ProN W6" charset="0"/>
                          <a:cs typeface="ヒラギノ角ゴ ProN W6" charset="0"/>
                          <a:sym typeface="Calibri Bold" charset="0"/>
                        </a:rPr>
                        <a:t>dateToArray(doc.timestamp)</a:t>
                      </a:r>
                    </a:p>
                  </a:txBody>
                  <a:tcPr marL="35719" marR="35719" marT="35719" marB="35719" anchor="ctr" horzOverflow="overflow">
                    <a:lnL w="28575"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1A364C"/>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FFFFFF"/>
                          </a:solidFill>
                          <a:effectLst/>
                          <a:latin typeface="Calibri Bold" charset="0"/>
                          <a:ea typeface="ヒラギノ角ゴ ProN W6" charset="0"/>
                          <a:cs typeface="ヒラギノ角ゴ ProN W6" charset="0"/>
                          <a:sym typeface="Calibri Bold" charset="0"/>
                        </a:rPr>
                        <a:t>value</a:t>
                      </a:r>
                    </a:p>
                  </a:txBody>
                  <a:tcPr marL="35719" marR="35719" marT="35719" marB="35719" anchor="ctr" horzOverflow="overflow">
                    <a:lnL w="12700" cap="flat" cmpd="sng" algn="ctr">
                      <a:solidFill>
                        <a:srgbClr val="A6A6A6"/>
                      </a:solidFill>
                      <a:prstDash val="solid"/>
                      <a:round/>
                      <a:headEnd type="none" w="med" len="med"/>
                      <a:tailEnd type="none" w="med" len="med"/>
                    </a:lnL>
                    <a:lnR w="28575" cap="flat" cmpd="sng" algn="ctr">
                      <a:solidFill>
                        <a:srgbClr val="A6A6A6"/>
                      </a:solidFill>
                      <a:prstDash val="solid"/>
                      <a:round/>
                      <a:headEnd type="none" w="med" len="med"/>
                      <a:tailEnd type="none" w="med" len="med"/>
                    </a:lnR>
                    <a:lnT w="28575"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1A364C"/>
                    </a:solidFill>
                  </a:tcPr>
                </a:tc>
              </a:tr>
              <a:tr h="479971">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dirty="0" smtClean="0">
                          <a:ln>
                            <a:noFill/>
                          </a:ln>
                          <a:solidFill>
                            <a:srgbClr val="000000"/>
                          </a:solidFill>
                          <a:effectLst/>
                          <a:latin typeface="Calibri" charset="0"/>
                          <a:ea typeface="Calibri" charset="0"/>
                          <a:cs typeface="Calibri" charset="0"/>
                          <a:sym typeface="Calibri" charset="0"/>
                        </a:rPr>
                        <a:t>[2012,7,9,18,45]</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1</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79971">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dirty="0" smtClean="0">
                          <a:ln>
                            <a:noFill/>
                          </a:ln>
                          <a:solidFill>
                            <a:srgbClr val="000000"/>
                          </a:solidFill>
                          <a:effectLst/>
                          <a:latin typeface="Calibri" charset="0"/>
                          <a:ea typeface="Calibri" charset="0"/>
                          <a:cs typeface="Calibri" charset="0"/>
                          <a:sym typeface="Calibri" charset="0"/>
                        </a:rPr>
                        <a:t>[2012,8,26,11,15]</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1</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79971">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dirty="0" smtClean="0">
                          <a:ln>
                            <a:noFill/>
                          </a:ln>
                          <a:solidFill>
                            <a:srgbClr val="000000"/>
                          </a:solidFill>
                          <a:effectLst/>
                          <a:latin typeface="Calibri" charset="0"/>
                          <a:ea typeface="Calibri" charset="0"/>
                          <a:cs typeface="Calibri" charset="0"/>
                          <a:sym typeface="Calibri" charset="0"/>
                        </a:rPr>
                        <a:t>[2012,9,13,2,12]</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dirty="0" smtClean="0">
                          <a:ln>
                            <a:noFill/>
                          </a:ln>
                          <a:solidFill>
                            <a:srgbClr val="000000"/>
                          </a:solidFill>
                          <a:effectLst/>
                          <a:latin typeface="Calibri" charset="0"/>
                          <a:ea typeface="Calibri" charset="0"/>
                          <a:cs typeface="Calibri" charset="0"/>
                          <a:sym typeface="Calibri" charset="0"/>
                        </a:rPr>
                        <a:t>1</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2714508113"/>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8689"/>
                                        </p:tgtEl>
                                        <p:attrNameLst>
                                          <p:attrName>style.visibility</p:attrName>
                                        </p:attrNameLst>
                                      </p:cBhvr>
                                      <p:to>
                                        <p:strVal val="visible"/>
                                      </p:to>
                                    </p:set>
                                    <p:animEffect transition="in" filter="box(out)">
                                      <p:cBhvr>
                                        <p:cTn id="7" dur="500"/>
                                        <p:tgtEl>
                                          <p:spTgt spid="286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8688128" presetClass="entr" presetSubtype="88706512" fill="hold" grpId="0" nodeType="clickEffect">
                                  <p:stCondLst>
                                    <p:cond delay="0"/>
                                  </p:stCondLst>
                                  <p:childTnLst>
                                    <p:set>
                                      <p:cBhvr>
                                        <p:cTn id="11" dur="1" fill="hold">
                                          <p:stCondLst>
                                            <p:cond delay="499"/>
                                          </p:stCondLst>
                                        </p:cTn>
                                        <p:tgtEl>
                                          <p:spTgt spid="2869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88688128" presetClass="entr" presetSubtype="88706640" fill="hold" nodeType="clickEffect">
                                  <p:stCondLst>
                                    <p:cond delay="0"/>
                                  </p:stCondLst>
                                  <p:childTnLst>
                                    <p:set>
                                      <p:cBhvr>
                                        <p:cTn id="15" dur="1" fill="hold">
                                          <p:stCondLst>
                                            <p:cond delay="499"/>
                                          </p:stCondLst>
                                        </p:cTn>
                                        <p:tgtEl>
                                          <p:spTgt spid="28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9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2"/>
          <p:cNvSpPr>
            <a:spLocks/>
          </p:cNvSpPr>
          <p:nvPr/>
        </p:nvSpPr>
        <p:spPr bwMode="auto">
          <a:xfrm>
            <a:off x="1116211" y="446484"/>
            <a:ext cx="6679406" cy="66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r>
              <a:rPr lang="en-US" sz="3900" b="1">
                <a:latin typeface="Calibri" charset="0"/>
                <a:sym typeface="Calibri" charset="0"/>
              </a:rPr>
              <a:t>Indexing Architecture</a:t>
            </a:r>
          </a:p>
        </p:txBody>
      </p:sp>
      <p:grpSp>
        <p:nvGrpSpPr>
          <p:cNvPr id="18434" name="Group 16"/>
          <p:cNvGrpSpPr>
            <a:grpSpLocks/>
          </p:cNvGrpSpPr>
          <p:nvPr/>
        </p:nvGrpSpPr>
        <p:grpSpPr bwMode="auto">
          <a:xfrm>
            <a:off x="6268642" y="3152184"/>
            <a:ext cx="330398" cy="301377"/>
            <a:chOff x="0" y="0"/>
            <a:chExt cx="296" cy="270"/>
          </a:xfrm>
        </p:grpSpPr>
        <p:sp>
          <p:nvSpPr>
            <p:cNvPr id="21518" name="Oval 14"/>
            <p:cNvSpPr>
              <a:spLocks/>
            </p:cNvSpPr>
            <p:nvPr/>
          </p:nvSpPr>
          <p:spPr bwMode="auto">
            <a:xfrm>
              <a:off x="0" y="0"/>
              <a:ext cx="296" cy="270"/>
            </a:xfrm>
            <a:prstGeom prst="ellipse">
              <a:avLst/>
            </a:prstGeom>
            <a:solidFill>
              <a:srgbClr val="00A7F2"/>
            </a:solidFill>
            <a:ln w="28575">
              <a:solidFill>
                <a:srgbClr val="0070A2"/>
              </a:solidFill>
              <a:round/>
              <a:headEnd/>
              <a:tailEnd/>
            </a:ln>
            <a:effectLst>
              <a:outerShdw blurRad="38100" dist="25399" dir="5400000" algn="ctr" rotWithShape="0">
                <a:schemeClr val="bg2">
                  <a:alpha val="34998"/>
                </a:schemeClr>
              </a:outerShdw>
            </a:effectLst>
          </p:spPr>
          <p:txBody>
            <a:bodyPr lIns="0" tIns="0" rIns="0" bIns="0"/>
            <a:lstStyle/>
            <a:p>
              <a:pPr>
                <a:defRPr/>
              </a:pPr>
              <a:endParaRPr lang="en-US"/>
            </a:p>
          </p:txBody>
        </p:sp>
        <p:sp>
          <p:nvSpPr>
            <p:cNvPr id="18506" name="Rectangle 15"/>
            <p:cNvSpPr>
              <a:spLocks/>
            </p:cNvSpPr>
            <p:nvPr/>
          </p:nvSpPr>
          <p:spPr bwMode="auto">
            <a:xfrm>
              <a:off x="39" y="5"/>
              <a:ext cx="20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a:solidFill>
                    <a:srgbClr val="FFFFFF"/>
                  </a:solidFill>
                  <a:latin typeface="Calibri" charset="0"/>
                  <a:sym typeface="Calibri" charset="0"/>
                </a:rPr>
                <a:t>3</a:t>
              </a:r>
            </a:p>
          </p:txBody>
        </p:sp>
      </p:grpSp>
      <p:grpSp>
        <p:nvGrpSpPr>
          <p:cNvPr id="18435" name="Group 19"/>
          <p:cNvGrpSpPr>
            <a:grpSpLocks/>
          </p:cNvGrpSpPr>
          <p:nvPr/>
        </p:nvGrpSpPr>
        <p:grpSpPr bwMode="auto">
          <a:xfrm>
            <a:off x="4358805" y="3146603"/>
            <a:ext cx="327049" cy="301377"/>
            <a:chOff x="0" y="0"/>
            <a:chExt cx="292" cy="270"/>
          </a:xfrm>
        </p:grpSpPr>
        <p:sp>
          <p:nvSpPr>
            <p:cNvPr id="21521" name="Oval 17"/>
            <p:cNvSpPr>
              <a:spLocks/>
            </p:cNvSpPr>
            <p:nvPr/>
          </p:nvSpPr>
          <p:spPr bwMode="auto">
            <a:xfrm>
              <a:off x="0" y="0"/>
              <a:ext cx="292" cy="270"/>
            </a:xfrm>
            <a:prstGeom prst="ellipse">
              <a:avLst/>
            </a:prstGeom>
            <a:solidFill>
              <a:srgbClr val="00A7F2"/>
            </a:solidFill>
            <a:ln w="28575">
              <a:solidFill>
                <a:srgbClr val="0070A2"/>
              </a:solidFill>
              <a:round/>
              <a:headEnd/>
              <a:tailEnd/>
            </a:ln>
            <a:effectLst>
              <a:outerShdw blurRad="38100" dist="25399" dir="5400000" algn="ctr" rotWithShape="0">
                <a:schemeClr val="bg2">
                  <a:alpha val="34998"/>
                </a:schemeClr>
              </a:outerShdw>
            </a:effectLst>
          </p:spPr>
          <p:txBody>
            <a:bodyPr lIns="0" tIns="0" rIns="0" bIns="0"/>
            <a:lstStyle/>
            <a:p>
              <a:pPr>
                <a:defRPr/>
              </a:pPr>
              <a:endParaRPr lang="en-US"/>
            </a:p>
          </p:txBody>
        </p:sp>
        <p:sp>
          <p:nvSpPr>
            <p:cNvPr id="18504" name="Rectangle 18"/>
            <p:cNvSpPr>
              <a:spLocks/>
            </p:cNvSpPr>
            <p:nvPr/>
          </p:nvSpPr>
          <p:spPr bwMode="auto">
            <a:xfrm>
              <a:off x="41" y="4"/>
              <a:ext cx="20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a:solidFill>
                    <a:srgbClr val="FFFFFF"/>
                  </a:solidFill>
                  <a:latin typeface="Calibri" charset="0"/>
                  <a:sym typeface="Calibri" charset="0"/>
                </a:rPr>
                <a:t>3</a:t>
              </a:r>
            </a:p>
          </p:txBody>
        </p:sp>
      </p:grpSp>
      <p:grpSp>
        <p:nvGrpSpPr>
          <p:cNvPr id="18436" name="Group 22"/>
          <p:cNvGrpSpPr>
            <a:grpSpLocks/>
          </p:cNvGrpSpPr>
          <p:nvPr/>
        </p:nvGrpSpPr>
        <p:grpSpPr bwMode="auto">
          <a:xfrm>
            <a:off x="5577708" y="3189016"/>
            <a:ext cx="327049" cy="300260"/>
            <a:chOff x="0" y="0"/>
            <a:chExt cx="292" cy="269"/>
          </a:xfrm>
        </p:grpSpPr>
        <p:sp>
          <p:nvSpPr>
            <p:cNvPr id="21524" name="Oval 20"/>
            <p:cNvSpPr>
              <a:spLocks/>
            </p:cNvSpPr>
            <p:nvPr/>
          </p:nvSpPr>
          <p:spPr bwMode="auto">
            <a:xfrm>
              <a:off x="0" y="0"/>
              <a:ext cx="292" cy="269"/>
            </a:xfrm>
            <a:prstGeom prst="ellipse">
              <a:avLst/>
            </a:prstGeom>
            <a:solidFill>
              <a:srgbClr val="00A7F2"/>
            </a:solidFill>
            <a:ln w="28575">
              <a:solidFill>
                <a:srgbClr val="0070A2"/>
              </a:solidFill>
              <a:round/>
              <a:headEnd/>
              <a:tailEnd/>
            </a:ln>
            <a:effectLst>
              <a:outerShdw blurRad="38100" dist="25399" dir="5400000" algn="ctr" rotWithShape="0">
                <a:schemeClr val="bg2">
                  <a:alpha val="34998"/>
                </a:schemeClr>
              </a:outerShdw>
            </a:effectLst>
          </p:spPr>
          <p:txBody>
            <a:bodyPr lIns="0" tIns="0" rIns="0" bIns="0"/>
            <a:lstStyle/>
            <a:p>
              <a:pPr>
                <a:defRPr/>
              </a:pPr>
              <a:endParaRPr lang="en-US"/>
            </a:p>
          </p:txBody>
        </p:sp>
        <p:sp>
          <p:nvSpPr>
            <p:cNvPr id="18502" name="Rectangle 21"/>
            <p:cNvSpPr>
              <a:spLocks/>
            </p:cNvSpPr>
            <p:nvPr/>
          </p:nvSpPr>
          <p:spPr bwMode="auto">
            <a:xfrm>
              <a:off x="41" y="5"/>
              <a:ext cx="20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r>
                <a:rPr lang="en-US">
                  <a:solidFill>
                    <a:srgbClr val="FFFFFF"/>
                  </a:solidFill>
                  <a:latin typeface="Calibri" charset="0"/>
                  <a:sym typeface="Calibri" charset="0"/>
                </a:rPr>
                <a:t>2</a:t>
              </a:r>
            </a:p>
          </p:txBody>
        </p:sp>
      </p:grpSp>
      <p:pic>
        <p:nvPicPr>
          <p:cNvPr id="18437" name="Picture 23"/>
          <p:cNvPicPr>
            <a:picLocks noChangeArrowheads="1"/>
          </p:cNvPicPr>
          <p:nvPr/>
        </p:nvPicPr>
        <p:blipFill>
          <a:blip r:embed="rId3">
            <a:extLst>
              <a:ext uri="{28A0092B-C50C-407E-A947-70E740481C1C}">
                <a14:useLocalDpi xmlns:a14="http://schemas.microsoft.com/office/drawing/2010/main" val="0"/>
              </a:ext>
            </a:extLst>
          </a:blip>
          <a:srcRect l="2344" t="28488" r="74524" b="54300"/>
          <a:stretch>
            <a:fillRect/>
          </a:stretch>
        </p:blipFill>
        <p:spPr bwMode="auto">
          <a:xfrm>
            <a:off x="3786188" y="1316017"/>
            <a:ext cx="2196703" cy="1129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2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3020" y="3088556"/>
            <a:ext cx="4768453" cy="3277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Line 25"/>
          <p:cNvSpPr>
            <a:spLocks noChangeShapeType="1"/>
          </p:cNvSpPr>
          <p:nvPr/>
        </p:nvSpPr>
        <p:spPr bwMode="auto">
          <a:xfrm rot="10800000">
            <a:off x="5242843" y="2100709"/>
            <a:ext cx="1116" cy="1001242"/>
          </a:xfrm>
          <a:prstGeom prst="line">
            <a:avLst/>
          </a:prstGeom>
          <a:noFill/>
          <a:ln w="28575">
            <a:solidFill>
              <a:srgbClr val="FF0000"/>
            </a:solidFill>
            <a:round/>
            <a:headEnd/>
            <a:tailEnd type="arrow" w="sm" len="sm"/>
          </a:ln>
          <a:extLst>
            <a:ext uri="{909E8E84-426E-40dd-AFC4-6F175D3DCCD1}">
              <a14:hiddenFill xmlns:a14="http://schemas.microsoft.com/office/drawing/2010/main">
                <a:noFill/>
              </a14:hiddenFill>
            </a:ext>
          </a:extLst>
        </p:spPr>
        <p:txBody>
          <a:bodyPr lIns="0" tIns="0" rIns="0" bIns="0"/>
          <a:lstStyle/>
          <a:p>
            <a:endParaRPr lang="en-US"/>
          </a:p>
        </p:txBody>
      </p:sp>
      <p:sp>
        <p:nvSpPr>
          <p:cNvPr id="18440" name="Line 26"/>
          <p:cNvSpPr>
            <a:spLocks noChangeShapeType="1"/>
          </p:cNvSpPr>
          <p:nvPr/>
        </p:nvSpPr>
        <p:spPr bwMode="auto">
          <a:xfrm flipH="1">
            <a:off x="5014023" y="2108524"/>
            <a:ext cx="1117" cy="1017984"/>
          </a:xfrm>
          <a:prstGeom prst="line">
            <a:avLst/>
          </a:prstGeom>
          <a:noFill/>
          <a:ln w="28575">
            <a:solidFill>
              <a:srgbClr val="FF0000"/>
            </a:solidFill>
            <a:round/>
            <a:headEnd/>
            <a:tailEnd type="arrow" w="sm" len="sm"/>
          </a:ln>
          <a:extLst>
            <a:ext uri="{909E8E84-426E-40dd-AFC4-6F175D3DCCD1}">
              <a14:hiddenFill xmlns:a14="http://schemas.microsoft.com/office/drawing/2010/main">
                <a:noFill/>
              </a14:hiddenFill>
            </a:ext>
          </a:extLst>
        </p:spPr>
        <p:txBody>
          <a:bodyPr lIns="0" tIns="0" rIns="0" bIns="0"/>
          <a:lstStyle/>
          <a:p>
            <a:endParaRPr lang="en-US"/>
          </a:p>
        </p:txBody>
      </p:sp>
      <p:sp>
        <p:nvSpPr>
          <p:cNvPr id="21531" name="Rectangle 27"/>
          <p:cNvSpPr>
            <a:spLocks/>
          </p:cNvSpPr>
          <p:nvPr/>
        </p:nvSpPr>
        <p:spPr bwMode="auto">
          <a:xfrm>
            <a:off x="3988226" y="3269382"/>
            <a:ext cx="1994669" cy="986730"/>
          </a:xfrm>
          <a:prstGeom prst="rect">
            <a:avLst/>
          </a:prstGeom>
          <a:gradFill rotWithShape="0">
            <a:gsLst>
              <a:gs pos="0">
                <a:srgbClr val="3A7CCB"/>
              </a:gs>
              <a:gs pos="20000">
                <a:srgbClr val="3C7BC7"/>
              </a:gs>
              <a:gs pos="100000">
                <a:srgbClr val="2C5D98"/>
              </a:gs>
            </a:gsLst>
            <a:lin ang="5400000" scaled="1"/>
          </a:gradFill>
          <a:ln w="9525">
            <a:solidFill>
              <a:srgbClr val="4A7EBB"/>
            </a:solidFill>
            <a:miter lim="800000"/>
            <a:headEnd/>
            <a:tailEnd/>
          </a:ln>
          <a:effectLst>
            <a:outerShdw blurRad="38100" dist="25399" dir="5400000" algn="ctr" rotWithShape="0">
              <a:srgbClr val="000000">
                <a:alpha val="34998"/>
              </a:srgbClr>
            </a:outerShdw>
          </a:effectLst>
        </p:spPr>
        <p:txBody>
          <a:bodyPr lIns="0" tIns="0" rIns="0" bIns="0"/>
          <a:lstStyle/>
          <a:p>
            <a:pPr>
              <a:defRPr/>
            </a:pPr>
            <a:endParaRPr lang="en-US"/>
          </a:p>
        </p:txBody>
      </p:sp>
      <p:sp>
        <p:nvSpPr>
          <p:cNvPr id="18442" name="Rectangle 28"/>
          <p:cNvSpPr>
            <a:spLocks/>
          </p:cNvSpPr>
          <p:nvPr/>
        </p:nvSpPr>
        <p:spPr bwMode="auto">
          <a:xfrm>
            <a:off x="4204768" y="3270500"/>
            <a:ext cx="1529457" cy="281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wrap="none" lIns="0" tIns="0" rIns="1808" bIns="0">
            <a:spAutoFit/>
          </a:bodyPr>
          <a:lstStyle/>
          <a:p>
            <a:pPr marL="1117"/>
            <a:r>
              <a:rPr lang="en-US">
                <a:solidFill>
                  <a:srgbClr val="FFFFFF"/>
                </a:solidFill>
                <a:latin typeface="Calibri" charset="0"/>
                <a:sym typeface="Calibri" charset="0"/>
              </a:rPr>
              <a:t>Managed Cache</a:t>
            </a:r>
          </a:p>
        </p:txBody>
      </p:sp>
      <p:grpSp>
        <p:nvGrpSpPr>
          <p:cNvPr id="18443" name="Group 31"/>
          <p:cNvGrpSpPr>
            <a:grpSpLocks/>
          </p:cNvGrpSpPr>
          <p:nvPr/>
        </p:nvGrpSpPr>
        <p:grpSpPr bwMode="auto">
          <a:xfrm>
            <a:off x="6561089" y="3439046"/>
            <a:ext cx="312539" cy="1918766"/>
            <a:chOff x="0" y="0"/>
            <a:chExt cx="280" cy="1718"/>
          </a:xfrm>
        </p:grpSpPr>
        <p:pic>
          <p:nvPicPr>
            <p:cNvPr id="18499" name="Picture 2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66" cy="1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00" name="Rectangle 30"/>
            <p:cNvSpPr>
              <a:spLocks/>
            </p:cNvSpPr>
            <p:nvPr/>
          </p:nvSpPr>
          <p:spPr bwMode="auto">
            <a:xfrm rot="5400000">
              <a:off x="-696" y="742"/>
              <a:ext cx="17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2572" bIns="0"/>
            <a:lstStyle/>
            <a:p>
              <a:pPr marL="1117"/>
              <a:r>
                <a:rPr lang="en-US" sz="1400">
                  <a:solidFill>
                    <a:srgbClr val="FFFFFF"/>
                  </a:solidFill>
                  <a:latin typeface="Calibri" charset="0"/>
                  <a:sym typeface="Calibri" charset="0"/>
                </a:rPr>
                <a:t>Disk Queue</a:t>
              </a:r>
            </a:p>
          </p:txBody>
        </p:sp>
      </p:grpSp>
      <p:grpSp>
        <p:nvGrpSpPr>
          <p:cNvPr id="18444" name="Group 35"/>
          <p:cNvGrpSpPr>
            <a:grpSpLocks/>
          </p:cNvGrpSpPr>
          <p:nvPr/>
        </p:nvGrpSpPr>
        <p:grpSpPr bwMode="auto">
          <a:xfrm>
            <a:off x="3398866" y="4328670"/>
            <a:ext cx="2469059" cy="1347267"/>
            <a:chOff x="0" y="0"/>
            <a:chExt cx="2212" cy="1206"/>
          </a:xfrm>
        </p:grpSpPr>
        <p:sp>
          <p:nvSpPr>
            <p:cNvPr id="21536" name="Freeform 32"/>
            <p:cNvSpPr>
              <a:spLocks/>
            </p:cNvSpPr>
            <p:nvPr/>
          </p:nvSpPr>
          <p:spPr bwMode="auto">
            <a:xfrm>
              <a:off x="0" y="6"/>
              <a:ext cx="2212" cy="1200"/>
            </a:xfrm>
            <a:custGeom>
              <a:avLst/>
              <a:gdLst>
                <a:gd name="T0" fmla="*/ 0 w 21600"/>
                <a:gd name="T1" fmla="*/ 120 h 21600"/>
                <a:gd name="T2" fmla="*/ 1106 w 21600"/>
                <a:gd name="T3" fmla="*/ 0 h 21600"/>
                <a:gd name="T4" fmla="*/ 2212 w 21600"/>
                <a:gd name="T5" fmla="*/ 120 h 21600"/>
                <a:gd name="T6" fmla="*/ 2212 w 21600"/>
                <a:gd name="T7" fmla="*/ 1080 h 21600"/>
                <a:gd name="T8" fmla="*/ 1106 w 21600"/>
                <a:gd name="T9" fmla="*/ 1200 h 21600"/>
                <a:gd name="T10" fmla="*/ 0 w 21600"/>
                <a:gd name="T11" fmla="*/ 1080 h 21600"/>
                <a:gd name="T12" fmla="*/ 0 w 21600"/>
                <a:gd name="T13" fmla="*/ 120 h 21600"/>
                <a:gd name="T14" fmla="*/ 0 w 21600"/>
                <a:gd name="T15" fmla="*/ 12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0" y="2160"/>
                  </a:moveTo>
                  <a:cubicBezTo>
                    <a:pt x="0" y="967"/>
                    <a:pt x="4835" y="0"/>
                    <a:pt x="10800" y="0"/>
                  </a:cubicBezTo>
                  <a:cubicBezTo>
                    <a:pt x="16765" y="0"/>
                    <a:pt x="21600" y="967"/>
                    <a:pt x="21600" y="2160"/>
                  </a:cubicBezTo>
                  <a:lnTo>
                    <a:pt x="21600" y="19440"/>
                  </a:lnTo>
                  <a:cubicBezTo>
                    <a:pt x="21600" y="20633"/>
                    <a:pt x="16765" y="21600"/>
                    <a:pt x="10800" y="21600"/>
                  </a:cubicBezTo>
                  <a:cubicBezTo>
                    <a:pt x="4835" y="21600"/>
                    <a:pt x="0" y="20633"/>
                    <a:pt x="0" y="19440"/>
                  </a:cubicBezTo>
                  <a:lnTo>
                    <a:pt x="0" y="2160"/>
                  </a:lnTo>
                  <a:close/>
                  <a:moveTo>
                    <a:pt x="0" y="2160"/>
                  </a:moveTo>
                </a:path>
              </a:pathLst>
            </a:custGeom>
            <a:solidFill>
              <a:srgbClr val="254061"/>
            </a:solidFill>
            <a:ln>
              <a:noFill/>
            </a:ln>
            <a:effectLst>
              <a:outerShdw blurRad="50800" dist="38099" dir="2700000" algn="ctr" rotWithShape="0">
                <a:schemeClr val="bg2">
                  <a:alpha val="39998"/>
                </a:schemeClr>
              </a:outerShdw>
            </a:effectLst>
            <a:extLst>
              <a:ext uri="{91240B29-F687-4f45-9708-019B960494DF}">
                <a14:hiddenLine xmlns:a14="http://schemas.microsoft.com/office/drawing/2010/main" w="9525" cap="flat">
                  <a:solidFill>
                    <a:srgbClr val="000000"/>
                  </a:solidFill>
                  <a:round/>
                  <a:headEnd type="none" w="med" len="med"/>
                  <a:tailEnd type="none" w="med" len="med"/>
                </a14:hiddenLine>
              </a:ext>
            </a:extLst>
          </p:spPr>
          <p:txBody>
            <a:bodyPr lIns="0" tIns="0" rIns="0" bIns="0"/>
            <a:lstStyle/>
            <a:p>
              <a:pPr>
                <a:defRPr/>
              </a:pPr>
              <a:endParaRPr lang="en-US"/>
            </a:p>
          </p:txBody>
        </p:sp>
        <p:sp>
          <p:nvSpPr>
            <p:cNvPr id="21537" name="Freeform 33"/>
            <p:cNvSpPr>
              <a:spLocks/>
            </p:cNvSpPr>
            <p:nvPr/>
          </p:nvSpPr>
          <p:spPr bwMode="auto">
            <a:xfrm>
              <a:off x="0" y="0"/>
              <a:ext cx="2212" cy="1200"/>
            </a:xfrm>
            <a:custGeom>
              <a:avLst/>
              <a:gdLst>
                <a:gd name="T0" fmla="*/ 2212 w 21600"/>
                <a:gd name="T1" fmla="*/ 120 h 21600"/>
                <a:gd name="T2" fmla="*/ 1106 w 21600"/>
                <a:gd name="T3" fmla="*/ 240 h 21600"/>
                <a:gd name="T4" fmla="*/ 0 w 21600"/>
                <a:gd name="T5" fmla="*/ 120 h 21600"/>
                <a:gd name="T6" fmla="*/ 1106 w 21600"/>
                <a:gd name="T7" fmla="*/ 0 h 21600"/>
                <a:gd name="T8" fmla="*/ 2212 w 21600"/>
                <a:gd name="T9" fmla="*/ 120 h 21600"/>
                <a:gd name="T10" fmla="*/ 2212 w 21600"/>
                <a:gd name="T11" fmla="*/ 1080 h 21600"/>
                <a:gd name="T12" fmla="*/ 1106 w 21600"/>
                <a:gd name="T13" fmla="*/ 1200 h 21600"/>
                <a:gd name="T14" fmla="*/ 0 w 21600"/>
                <a:gd name="T15" fmla="*/ 1080 h 21600"/>
                <a:gd name="T16" fmla="*/ 0 w 21600"/>
                <a:gd name="T17" fmla="*/ 12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21600" y="2160"/>
                  </a:moveTo>
                  <a:cubicBezTo>
                    <a:pt x="21600" y="3353"/>
                    <a:pt x="16765" y="4320"/>
                    <a:pt x="10800" y="4320"/>
                  </a:cubicBezTo>
                  <a:cubicBezTo>
                    <a:pt x="4835" y="4320"/>
                    <a:pt x="0" y="3353"/>
                    <a:pt x="0" y="2160"/>
                  </a:cubicBezTo>
                  <a:cubicBezTo>
                    <a:pt x="0" y="967"/>
                    <a:pt x="4835" y="0"/>
                    <a:pt x="10800" y="0"/>
                  </a:cubicBezTo>
                  <a:cubicBezTo>
                    <a:pt x="16765" y="0"/>
                    <a:pt x="21600" y="967"/>
                    <a:pt x="21600" y="2160"/>
                  </a:cubicBezTo>
                  <a:lnTo>
                    <a:pt x="21600" y="19440"/>
                  </a:lnTo>
                  <a:cubicBezTo>
                    <a:pt x="21600" y="20633"/>
                    <a:pt x="16765" y="21600"/>
                    <a:pt x="10800" y="21600"/>
                  </a:cubicBezTo>
                  <a:cubicBezTo>
                    <a:pt x="4835" y="21600"/>
                    <a:pt x="0" y="20633"/>
                    <a:pt x="0" y="19440"/>
                  </a:cubicBezTo>
                  <a:lnTo>
                    <a:pt x="0" y="2160"/>
                  </a:lnTo>
                </a:path>
              </a:pathLst>
            </a:custGeom>
            <a:noFill/>
            <a:ln w="19050" cap="flat">
              <a:solidFill>
                <a:srgbClr val="4F81BD"/>
              </a:solidFill>
              <a:prstDash val="solid"/>
              <a:round/>
              <a:headEnd type="none" w="med" len="med"/>
              <a:tailEnd type="none" w="med" len="med"/>
            </a:ln>
            <a:effectLst>
              <a:outerShdw blurRad="38100" dist="25399" dir="5400000" algn="ctr"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18498" name="Rectangle 34"/>
            <p:cNvSpPr>
              <a:spLocks/>
            </p:cNvSpPr>
            <p:nvPr/>
          </p:nvSpPr>
          <p:spPr bwMode="auto">
            <a:xfrm>
              <a:off x="70" y="212"/>
              <a:ext cx="108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l"/>
              <a:r>
                <a:rPr lang="en-US">
                  <a:solidFill>
                    <a:srgbClr val="FFFFFF"/>
                  </a:solidFill>
                  <a:latin typeface="Calibri" charset="0"/>
                  <a:sym typeface="Calibri" charset="0"/>
                </a:rPr>
                <a:t>Disk</a:t>
              </a:r>
            </a:p>
          </p:txBody>
        </p:sp>
      </p:grpSp>
      <p:sp>
        <p:nvSpPr>
          <p:cNvPr id="18445" name="Line 36"/>
          <p:cNvSpPr>
            <a:spLocks noChangeShapeType="1"/>
          </p:cNvSpPr>
          <p:nvPr/>
        </p:nvSpPr>
        <p:spPr bwMode="auto">
          <a:xfrm rot="10800000">
            <a:off x="5894714" y="5046391"/>
            <a:ext cx="669727" cy="2232"/>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8446" name="Line 37"/>
          <p:cNvSpPr>
            <a:spLocks noChangeShapeType="1"/>
          </p:cNvSpPr>
          <p:nvPr/>
        </p:nvSpPr>
        <p:spPr bwMode="auto">
          <a:xfrm flipH="1">
            <a:off x="5904756" y="3826371"/>
            <a:ext cx="697632" cy="7814"/>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nvGrpSpPr>
          <p:cNvPr id="18447" name="Group 40"/>
          <p:cNvGrpSpPr>
            <a:grpSpLocks/>
          </p:cNvGrpSpPr>
          <p:nvPr/>
        </p:nvGrpSpPr>
        <p:grpSpPr bwMode="auto">
          <a:xfrm>
            <a:off x="2621980" y="3546207"/>
            <a:ext cx="1058168" cy="505643"/>
            <a:chOff x="0" y="0"/>
            <a:chExt cx="947" cy="452"/>
          </a:xfrm>
        </p:grpSpPr>
        <p:pic>
          <p:nvPicPr>
            <p:cNvPr id="18494" name="Picture 3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42"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95" name="Rectangle 39"/>
            <p:cNvSpPr>
              <a:spLocks/>
            </p:cNvSpPr>
            <p:nvPr/>
          </p:nvSpPr>
          <p:spPr bwMode="auto">
            <a:xfrm>
              <a:off x="3" y="3"/>
              <a:ext cx="94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2572" bIns="0"/>
            <a:lstStyle/>
            <a:p>
              <a:pPr marL="1117" algn="ctr"/>
              <a:r>
                <a:rPr lang="en-US" sz="1400" dirty="0">
                  <a:solidFill>
                    <a:srgbClr val="FFFFFF"/>
                  </a:solidFill>
                  <a:latin typeface="Calibri" charset="0"/>
                  <a:sym typeface="Calibri" charset="0"/>
                </a:rPr>
                <a:t>Replication Queue</a:t>
              </a:r>
            </a:p>
          </p:txBody>
        </p:sp>
      </p:grpSp>
      <p:sp>
        <p:nvSpPr>
          <p:cNvPr id="18448" name="Line 41"/>
          <p:cNvSpPr>
            <a:spLocks noChangeShapeType="1"/>
          </p:cNvSpPr>
          <p:nvPr/>
        </p:nvSpPr>
        <p:spPr bwMode="auto">
          <a:xfrm rot="10800000">
            <a:off x="1214442" y="3830840"/>
            <a:ext cx="1466701" cy="12279"/>
          </a:xfrm>
          <a:prstGeom prst="line">
            <a:avLst/>
          </a:prstGeom>
          <a:noFill/>
          <a:ln w="28575">
            <a:solidFill>
              <a:srgbClr val="FF0000"/>
            </a:solidFill>
            <a:round/>
            <a:headEnd type="oval" w="med" len="med"/>
            <a:tailEnd type="arrow" w="sm" len="sm"/>
          </a:ln>
          <a:extLst>
            <a:ext uri="{909E8E84-426E-40dd-AFC4-6F175D3DCCD1}">
              <a14:hiddenFill xmlns:a14="http://schemas.microsoft.com/office/drawing/2010/main">
                <a:noFill/>
              </a14:hiddenFill>
            </a:ext>
          </a:extLst>
        </p:spPr>
        <p:txBody>
          <a:bodyPr lIns="0" tIns="0" rIns="0" bIns="0"/>
          <a:lstStyle/>
          <a:p>
            <a:endParaRPr lang="en-US"/>
          </a:p>
        </p:txBody>
      </p:sp>
      <p:sp>
        <p:nvSpPr>
          <p:cNvPr id="18449" name="Line 42"/>
          <p:cNvSpPr>
            <a:spLocks noChangeShapeType="1"/>
          </p:cNvSpPr>
          <p:nvPr/>
        </p:nvSpPr>
        <p:spPr bwMode="auto">
          <a:xfrm rot="10800000">
            <a:off x="3617644" y="3829720"/>
            <a:ext cx="485551" cy="1116"/>
          </a:xfrm>
          <a:prstGeom prst="line">
            <a:avLst/>
          </a:prstGeom>
          <a:noFill/>
          <a:ln w="28575">
            <a:solidFill>
              <a:srgbClr val="FF0000"/>
            </a:solidFill>
            <a:round/>
            <a:headEnd type="oval" w="med" len="med"/>
            <a:tailEnd type="arrow" w="sm" len="sm"/>
          </a:ln>
          <a:extLst>
            <a:ext uri="{909E8E84-426E-40dd-AFC4-6F175D3DCCD1}">
              <a14:hiddenFill xmlns:a14="http://schemas.microsoft.com/office/drawing/2010/main">
                <a:noFill/>
              </a14:hiddenFill>
            </a:ext>
          </a:extLst>
        </p:spPr>
        <p:txBody>
          <a:bodyPr lIns="0" tIns="0" rIns="0" bIns="0"/>
          <a:lstStyle/>
          <a:p>
            <a:endParaRPr lang="en-US"/>
          </a:p>
        </p:txBody>
      </p:sp>
      <p:sp>
        <p:nvSpPr>
          <p:cNvPr id="18450" name="Rectangle 43"/>
          <p:cNvSpPr>
            <a:spLocks/>
          </p:cNvSpPr>
          <p:nvPr/>
        </p:nvSpPr>
        <p:spPr bwMode="auto">
          <a:xfrm>
            <a:off x="2845226" y="1673201"/>
            <a:ext cx="1047785" cy="281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wrap="none" lIns="0" tIns="0" rIns="1808" bIns="0">
            <a:spAutoFit/>
          </a:bodyPr>
          <a:lstStyle/>
          <a:p>
            <a:pPr marL="1117"/>
            <a:r>
              <a:rPr lang="en-US">
                <a:latin typeface="Calibri" charset="0"/>
                <a:sym typeface="Calibri" charset="0"/>
              </a:rPr>
              <a:t>App Server</a:t>
            </a:r>
          </a:p>
        </p:txBody>
      </p:sp>
      <p:sp>
        <p:nvSpPr>
          <p:cNvPr id="18451" name="Rectangle 44"/>
          <p:cNvSpPr>
            <a:spLocks/>
          </p:cNvSpPr>
          <p:nvPr/>
        </p:nvSpPr>
        <p:spPr bwMode="auto">
          <a:xfrm>
            <a:off x="2377530" y="2705695"/>
            <a:ext cx="2373064"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709" tIns="35709" rIns="80679" bIns="35709">
            <a:spAutoFit/>
          </a:bodyPr>
          <a:lstStyle/>
          <a:p>
            <a:pPr marL="8929"/>
            <a:r>
              <a:rPr lang="en-US">
                <a:latin typeface="Calibri" charset="0"/>
                <a:sym typeface="Calibri" charset="0"/>
              </a:rPr>
              <a:t>Couchbase Server Node</a:t>
            </a:r>
          </a:p>
        </p:txBody>
      </p:sp>
      <p:grpSp>
        <p:nvGrpSpPr>
          <p:cNvPr id="21553" name="Group 49"/>
          <p:cNvGrpSpPr>
            <a:grpSpLocks/>
          </p:cNvGrpSpPr>
          <p:nvPr/>
        </p:nvGrpSpPr>
        <p:grpSpPr bwMode="auto">
          <a:xfrm>
            <a:off x="4774034" y="3652243"/>
            <a:ext cx="449833" cy="325934"/>
            <a:chOff x="0" y="0"/>
            <a:chExt cx="402" cy="292"/>
          </a:xfrm>
        </p:grpSpPr>
        <p:grpSp>
          <p:nvGrpSpPr>
            <p:cNvPr id="18490" name="Group 47"/>
            <p:cNvGrpSpPr>
              <a:grpSpLocks/>
            </p:cNvGrpSpPr>
            <p:nvPr/>
          </p:nvGrpSpPr>
          <p:grpSpPr bwMode="auto">
            <a:xfrm rot="-5400000">
              <a:off x="55" y="-53"/>
              <a:ext cx="293" cy="399"/>
              <a:chOff x="0" y="0"/>
              <a:chExt cx="292" cy="400"/>
            </a:xfrm>
          </p:grpSpPr>
          <p:sp>
            <p:nvSpPr>
              <p:cNvPr id="18492" name="Freeform 45"/>
              <p:cNvSpPr>
                <a:spLocks/>
              </p:cNvSpPr>
              <p:nvPr/>
            </p:nvSpPr>
            <p:spPr bwMode="auto">
              <a:xfrm>
                <a:off x="17" y="10"/>
                <a:ext cx="271" cy="37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21600"/>
                    </a:moveTo>
                    <a:lnTo>
                      <a:pt x="0" y="21600"/>
                    </a:lnTo>
                    <a:lnTo>
                      <a:pt x="0" y="0"/>
                    </a:lnTo>
                    <a:lnTo>
                      <a:pt x="17280" y="0"/>
                    </a:lnTo>
                    <a:lnTo>
                      <a:pt x="21600" y="3317"/>
                    </a:lnTo>
                    <a:lnTo>
                      <a:pt x="21600" y="21600"/>
                    </a:lnTo>
                    <a:close/>
                    <a:moveTo>
                      <a:pt x="21600" y="21600"/>
                    </a:moveTo>
                  </a:path>
                </a:pathLst>
              </a:custGeom>
              <a:solidFill>
                <a:srgbClr val="FFFFFF"/>
              </a:solidFill>
              <a:ln w="9525" cap="flat">
                <a:solidFill>
                  <a:srgbClr val="000000"/>
                </a:solidFill>
                <a:prstDash val="solid"/>
                <a:round/>
                <a:headEnd type="none" w="med" len="med"/>
                <a:tailEnd type="none" w="med" len="med"/>
              </a:ln>
            </p:spPr>
            <p:txBody>
              <a:bodyPr lIns="0" tIns="0" rIns="0" bIns="0"/>
              <a:lstStyle/>
              <a:p>
                <a:endParaRPr lang="en-US"/>
              </a:p>
            </p:txBody>
          </p:sp>
          <p:sp>
            <p:nvSpPr>
              <p:cNvPr id="18493" name="AutoShape 46"/>
              <p:cNvSpPr>
                <a:spLocks/>
              </p:cNvSpPr>
              <p:nvPr/>
            </p:nvSpPr>
            <p:spPr bwMode="auto">
              <a:xfrm>
                <a:off x="0" y="0"/>
                <a:ext cx="292" cy="4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6853" y="0"/>
                    </a:moveTo>
                    <a:cubicBezTo>
                      <a:pt x="0" y="0"/>
                      <a:pt x="0" y="0"/>
                      <a:pt x="0" y="0"/>
                    </a:cubicBezTo>
                    <a:cubicBezTo>
                      <a:pt x="0" y="20940"/>
                      <a:pt x="0" y="20940"/>
                      <a:pt x="0" y="20940"/>
                    </a:cubicBezTo>
                    <a:cubicBezTo>
                      <a:pt x="0" y="21317"/>
                      <a:pt x="356" y="21600"/>
                      <a:pt x="831" y="21600"/>
                    </a:cubicBezTo>
                    <a:cubicBezTo>
                      <a:pt x="20710" y="21600"/>
                      <a:pt x="20710" y="21600"/>
                      <a:pt x="20710" y="21600"/>
                    </a:cubicBezTo>
                    <a:cubicBezTo>
                      <a:pt x="21185" y="21600"/>
                      <a:pt x="21600" y="21317"/>
                      <a:pt x="21600" y="20940"/>
                    </a:cubicBezTo>
                    <a:cubicBezTo>
                      <a:pt x="21600" y="3679"/>
                      <a:pt x="21600" y="3679"/>
                      <a:pt x="21600" y="3679"/>
                    </a:cubicBezTo>
                    <a:lnTo>
                      <a:pt x="16853" y="0"/>
                    </a:lnTo>
                    <a:close/>
                    <a:moveTo>
                      <a:pt x="20710" y="20940"/>
                    </a:moveTo>
                    <a:cubicBezTo>
                      <a:pt x="831" y="20940"/>
                      <a:pt x="831" y="20940"/>
                      <a:pt x="831" y="20940"/>
                    </a:cubicBezTo>
                    <a:cubicBezTo>
                      <a:pt x="831" y="660"/>
                      <a:pt x="831" y="660"/>
                      <a:pt x="831" y="660"/>
                    </a:cubicBezTo>
                    <a:cubicBezTo>
                      <a:pt x="16378" y="660"/>
                      <a:pt x="16378" y="660"/>
                      <a:pt x="16378" y="660"/>
                    </a:cubicBezTo>
                    <a:cubicBezTo>
                      <a:pt x="16378" y="4009"/>
                      <a:pt x="16378" y="4009"/>
                      <a:pt x="16378" y="4009"/>
                    </a:cubicBezTo>
                    <a:cubicBezTo>
                      <a:pt x="20710" y="4009"/>
                      <a:pt x="20710" y="4009"/>
                      <a:pt x="20710" y="4009"/>
                    </a:cubicBezTo>
                    <a:lnTo>
                      <a:pt x="20710" y="20940"/>
                    </a:lnTo>
                    <a:close/>
                    <a:moveTo>
                      <a:pt x="20710" y="20940"/>
                    </a:moveTo>
                  </a:path>
                </a:pathLst>
              </a:custGeom>
              <a:solidFill>
                <a:srgbClr val="4F81BD"/>
              </a:solidFill>
              <a:ln w="9525" cap="flat">
                <a:solidFill>
                  <a:srgbClr val="9BBB59"/>
                </a:solidFill>
                <a:prstDash val="solid"/>
                <a:round/>
                <a:headEnd type="none" w="med" len="med"/>
                <a:tailEnd type="none" w="med" len="med"/>
              </a:ln>
            </p:spPr>
            <p:txBody>
              <a:bodyPr lIns="0" tIns="0" rIns="0" bIns="0"/>
              <a:lstStyle/>
              <a:p>
                <a:endParaRPr lang="en-US"/>
              </a:p>
            </p:txBody>
          </p:sp>
        </p:grpSp>
        <p:sp>
          <p:nvSpPr>
            <p:cNvPr id="18491" name="Rectangle 48"/>
            <p:cNvSpPr>
              <a:spLocks/>
            </p:cNvSpPr>
            <p:nvPr/>
          </p:nvSpPr>
          <p:spPr bwMode="auto">
            <a:xfrm>
              <a:off x="0" y="36"/>
              <a:ext cx="40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sz="1100">
                  <a:solidFill>
                    <a:srgbClr val="6B9B20"/>
                  </a:solidFill>
                  <a:latin typeface="Calibri Bold" charset="0"/>
                  <a:sym typeface="Calibri Bold" charset="0"/>
                </a:rPr>
                <a:t>Doc 1</a:t>
              </a:r>
            </a:p>
          </p:txBody>
        </p:sp>
      </p:grpSp>
      <p:grpSp>
        <p:nvGrpSpPr>
          <p:cNvPr id="21558" name="Group 54"/>
          <p:cNvGrpSpPr>
            <a:grpSpLocks/>
          </p:cNvGrpSpPr>
          <p:nvPr/>
        </p:nvGrpSpPr>
        <p:grpSpPr bwMode="auto">
          <a:xfrm>
            <a:off x="4769570" y="3648894"/>
            <a:ext cx="447600" cy="327049"/>
            <a:chOff x="0" y="0"/>
            <a:chExt cx="400" cy="292"/>
          </a:xfrm>
        </p:grpSpPr>
        <p:grpSp>
          <p:nvGrpSpPr>
            <p:cNvPr id="18486" name="Group 52"/>
            <p:cNvGrpSpPr>
              <a:grpSpLocks/>
            </p:cNvGrpSpPr>
            <p:nvPr/>
          </p:nvGrpSpPr>
          <p:grpSpPr bwMode="auto">
            <a:xfrm rot="-5400000">
              <a:off x="54" y="-53"/>
              <a:ext cx="293" cy="399"/>
              <a:chOff x="0" y="0"/>
              <a:chExt cx="292" cy="400"/>
            </a:xfrm>
          </p:grpSpPr>
          <p:sp>
            <p:nvSpPr>
              <p:cNvPr id="18488" name="Freeform 50"/>
              <p:cNvSpPr>
                <a:spLocks/>
              </p:cNvSpPr>
              <p:nvPr/>
            </p:nvSpPr>
            <p:spPr bwMode="auto">
              <a:xfrm>
                <a:off x="17" y="11"/>
                <a:ext cx="271" cy="3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21600"/>
                    </a:moveTo>
                    <a:lnTo>
                      <a:pt x="0" y="21600"/>
                    </a:lnTo>
                    <a:lnTo>
                      <a:pt x="0" y="0"/>
                    </a:lnTo>
                    <a:lnTo>
                      <a:pt x="17280" y="0"/>
                    </a:lnTo>
                    <a:lnTo>
                      <a:pt x="21600" y="3317"/>
                    </a:lnTo>
                    <a:lnTo>
                      <a:pt x="21600" y="21600"/>
                    </a:lnTo>
                    <a:close/>
                    <a:moveTo>
                      <a:pt x="21600" y="21600"/>
                    </a:moveTo>
                  </a:path>
                </a:pathLst>
              </a:custGeom>
              <a:solidFill>
                <a:srgbClr val="FFFFFF"/>
              </a:solidFill>
              <a:ln w="9525" cap="flat">
                <a:solidFill>
                  <a:srgbClr val="000000"/>
                </a:solidFill>
                <a:prstDash val="solid"/>
                <a:round/>
                <a:headEnd type="none" w="med" len="med"/>
                <a:tailEnd type="none" w="med" len="med"/>
              </a:ln>
            </p:spPr>
            <p:txBody>
              <a:bodyPr lIns="0" tIns="0" rIns="0" bIns="0"/>
              <a:lstStyle/>
              <a:p>
                <a:endParaRPr lang="en-US"/>
              </a:p>
            </p:txBody>
          </p:sp>
          <p:sp>
            <p:nvSpPr>
              <p:cNvPr id="18489" name="AutoShape 51"/>
              <p:cNvSpPr>
                <a:spLocks/>
              </p:cNvSpPr>
              <p:nvPr/>
            </p:nvSpPr>
            <p:spPr bwMode="auto">
              <a:xfrm>
                <a:off x="0" y="0"/>
                <a:ext cx="292" cy="4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6853" y="0"/>
                    </a:moveTo>
                    <a:cubicBezTo>
                      <a:pt x="0" y="0"/>
                      <a:pt x="0" y="0"/>
                      <a:pt x="0" y="0"/>
                    </a:cubicBezTo>
                    <a:cubicBezTo>
                      <a:pt x="0" y="20940"/>
                      <a:pt x="0" y="20940"/>
                      <a:pt x="0" y="20940"/>
                    </a:cubicBezTo>
                    <a:cubicBezTo>
                      <a:pt x="0" y="21317"/>
                      <a:pt x="356" y="21600"/>
                      <a:pt x="831" y="21600"/>
                    </a:cubicBezTo>
                    <a:cubicBezTo>
                      <a:pt x="20710" y="21600"/>
                      <a:pt x="20710" y="21600"/>
                      <a:pt x="20710" y="21600"/>
                    </a:cubicBezTo>
                    <a:cubicBezTo>
                      <a:pt x="21185" y="21600"/>
                      <a:pt x="21600" y="21317"/>
                      <a:pt x="21600" y="20940"/>
                    </a:cubicBezTo>
                    <a:cubicBezTo>
                      <a:pt x="21600" y="3679"/>
                      <a:pt x="21600" y="3679"/>
                      <a:pt x="21600" y="3679"/>
                    </a:cubicBezTo>
                    <a:lnTo>
                      <a:pt x="16853" y="0"/>
                    </a:lnTo>
                    <a:close/>
                    <a:moveTo>
                      <a:pt x="20710" y="20940"/>
                    </a:moveTo>
                    <a:cubicBezTo>
                      <a:pt x="831" y="20940"/>
                      <a:pt x="831" y="20940"/>
                      <a:pt x="831" y="20940"/>
                    </a:cubicBezTo>
                    <a:cubicBezTo>
                      <a:pt x="831" y="660"/>
                      <a:pt x="831" y="660"/>
                      <a:pt x="831" y="660"/>
                    </a:cubicBezTo>
                    <a:cubicBezTo>
                      <a:pt x="16378" y="660"/>
                      <a:pt x="16378" y="660"/>
                      <a:pt x="16378" y="660"/>
                    </a:cubicBezTo>
                    <a:cubicBezTo>
                      <a:pt x="16378" y="4009"/>
                      <a:pt x="16378" y="4009"/>
                      <a:pt x="16378" y="4009"/>
                    </a:cubicBezTo>
                    <a:cubicBezTo>
                      <a:pt x="20710" y="4009"/>
                      <a:pt x="20710" y="4009"/>
                      <a:pt x="20710" y="4009"/>
                    </a:cubicBezTo>
                    <a:lnTo>
                      <a:pt x="20710" y="20940"/>
                    </a:lnTo>
                    <a:close/>
                    <a:moveTo>
                      <a:pt x="20710" y="20940"/>
                    </a:moveTo>
                  </a:path>
                </a:pathLst>
              </a:custGeom>
              <a:solidFill>
                <a:srgbClr val="4F81BD"/>
              </a:solidFill>
              <a:ln w="9525" cap="flat">
                <a:solidFill>
                  <a:srgbClr val="9BBB59"/>
                </a:solidFill>
                <a:prstDash val="solid"/>
                <a:round/>
                <a:headEnd type="none" w="med" len="med"/>
                <a:tailEnd type="none" w="med" len="med"/>
              </a:ln>
            </p:spPr>
            <p:txBody>
              <a:bodyPr lIns="0" tIns="0" rIns="0" bIns="0"/>
              <a:lstStyle/>
              <a:p>
                <a:endParaRPr lang="en-US"/>
              </a:p>
            </p:txBody>
          </p:sp>
        </p:grpSp>
        <p:sp>
          <p:nvSpPr>
            <p:cNvPr id="18487" name="Rectangle 53"/>
            <p:cNvSpPr>
              <a:spLocks/>
            </p:cNvSpPr>
            <p:nvPr/>
          </p:nvSpPr>
          <p:spPr bwMode="auto">
            <a:xfrm>
              <a:off x="0" y="56"/>
              <a:ext cx="40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100" dirty="0">
                  <a:solidFill>
                    <a:srgbClr val="6B9B20"/>
                  </a:solidFill>
                  <a:latin typeface="Calibri Bold" charset="0"/>
                  <a:sym typeface="Calibri Bold" charset="0"/>
                </a:rPr>
                <a:t>Doc 1</a:t>
              </a:r>
            </a:p>
          </p:txBody>
        </p:sp>
      </p:grpSp>
      <p:grpSp>
        <p:nvGrpSpPr>
          <p:cNvPr id="18454" name="Group 59"/>
          <p:cNvGrpSpPr>
            <a:grpSpLocks/>
          </p:cNvGrpSpPr>
          <p:nvPr/>
        </p:nvGrpSpPr>
        <p:grpSpPr bwMode="auto">
          <a:xfrm>
            <a:off x="4780732" y="1634133"/>
            <a:ext cx="447600" cy="327050"/>
            <a:chOff x="0" y="0"/>
            <a:chExt cx="400" cy="292"/>
          </a:xfrm>
        </p:grpSpPr>
        <p:grpSp>
          <p:nvGrpSpPr>
            <p:cNvPr id="18482" name="Group 57"/>
            <p:cNvGrpSpPr>
              <a:grpSpLocks/>
            </p:cNvGrpSpPr>
            <p:nvPr/>
          </p:nvGrpSpPr>
          <p:grpSpPr bwMode="auto">
            <a:xfrm rot="-5400000">
              <a:off x="53" y="-53"/>
              <a:ext cx="293" cy="399"/>
              <a:chOff x="0" y="0"/>
              <a:chExt cx="292" cy="400"/>
            </a:xfrm>
          </p:grpSpPr>
          <p:sp>
            <p:nvSpPr>
              <p:cNvPr id="18484" name="Freeform 55"/>
              <p:cNvSpPr>
                <a:spLocks/>
              </p:cNvSpPr>
              <p:nvPr/>
            </p:nvSpPr>
            <p:spPr bwMode="auto">
              <a:xfrm>
                <a:off x="13" y="11"/>
                <a:ext cx="272" cy="37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21600"/>
                    </a:moveTo>
                    <a:lnTo>
                      <a:pt x="0" y="21600"/>
                    </a:lnTo>
                    <a:lnTo>
                      <a:pt x="0" y="0"/>
                    </a:lnTo>
                    <a:lnTo>
                      <a:pt x="17280" y="0"/>
                    </a:lnTo>
                    <a:lnTo>
                      <a:pt x="21600" y="3317"/>
                    </a:lnTo>
                    <a:lnTo>
                      <a:pt x="21600" y="21600"/>
                    </a:lnTo>
                    <a:close/>
                    <a:moveTo>
                      <a:pt x="21600" y="21600"/>
                    </a:moveTo>
                  </a:path>
                </a:pathLst>
              </a:custGeom>
              <a:solidFill>
                <a:srgbClr val="FFFFFF"/>
              </a:solidFill>
              <a:ln w="9525" cap="flat">
                <a:solidFill>
                  <a:srgbClr val="000000"/>
                </a:solidFill>
                <a:prstDash val="solid"/>
                <a:round/>
                <a:headEnd type="none" w="med" len="med"/>
                <a:tailEnd type="none" w="med" len="med"/>
              </a:ln>
            </p:spPr>
            <p:txBody>
              <a:bodyPr lIns="0" tIns="0" rIns="0" bIns="0"/>
              <a:lstStyle/>
              <a:p>
                <a:endParaRPr lang="en-US"/>
              </a:p>
            </p:txBody>
          </p:sp>
          <p:sp>
            <p:nvSpPr>
              <p:cNvPr id="18485" name="AutoShape 56"/>
              <p:cNvSpPr>
                <a:spLocks/>
              </p:cNvSpPr>
              <p:nvPr/>
            </p:nvSpPr>
            <p:spPr bwMode="auto">
              <a:xfrm>
                <a:off x="0" y="0"/>
                <a:ext cx="292" cy="4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6853" y="0"/>
                    </a:moveTo>
                    <a:cubicBezTo>
                      <a:pt x="0" y="0"/>
                      <a:pt x="0" y="0"/>
                      <a:pt x="0" y="0"/>
                    </a:cubicBezTo>
                    <a:cubicBezTo>
                      <a:pt x="0" y="20940"/>
                      <a:pt x="0" y="20940"/>
                      <a:pt x="0" y="20940"/>
                    </a:cubicBezTo>
                    <a:cubicBezTo>
                      <a:pt x="0" y="21317"/>
                      <a:pt x="356" y="21600"/>
                      <a:pt x="831" y="21600"/>
                    </a:cubicBezTo>
                    <a:cubicBezTo>
                      <a:pt x="20710" y="21600"/>
                      <a:pt x="20710" y="21600"/>
                      <a:pt x="20710" y="21600"/>
                    </a:cubicBezTo>
                    <a:cubicBezTo>
                      <a:pt x="21185" y="21600"/>
                      <a:pt x="21600" y="21317"/>
                      <a:pt x="21600" y="20940"/>
                    </a:cubicBezTo>
                    <a:cubicBezTo>
                      <a:pt x="21600" y="3679"/>
                      <a:pt x="21600" y="3679"/>
                      <a:pt x="21600" y="3679"/>
                    </a:cubicBezTo>
                    <a:lnTo>
                      <a:pt x="16853" y="0"/>
                    </a:lnTo>
                    <a:close/>
                    <a:moveTo>
                      <a:pt x="20710" y="20940"/>
                    </a:moveTo>
                    <a:cubicBezTo>
                      <a:pt x="831" y="20940"/>
                      <a:pt x="831" y="20940"/>
                      <a:pt x="831" y="20940"/>
                    </a:cubicBezTo>
                    <a:cubicBezTo>
                      <a:pt x="831" y="660"/>
                      <a:pt x="831" y="660"/>
                      <a:pt x="831" y="660"/>
                    </a:cubicBezTo>
                    <a:cubicBezTo>
                      <a:pt x="16378" y="660"/>
                      <a:pt x="16378" y="660"/>
                      <a:pt x="16378" y="660"/>
                    </a:cubicBezTo>
                    <a:cubicBezTo>
                      <a:pt x="16378" y="4009"/>
                      <a:pt x="16378" y="4009"/>
                      <a:pt x="16378" y="4009"/>
                    </a:cubicBezTo>
                    <a:cubicBezTo>
                      <a:pt x="20710" y="4009"/>
                      <a:pt x="20710" y="4009"/>
                      <a:pt x="20710" y="4009"/>
                    </a:cubicBezTo>
                    <a:lnTo>
                      <a:pt x="20710" y="20940"/>
                    </a:lnTo>
                    <a:close/>
                    <a:moveTo>
                      <a:pt x="20710" y="20940"/>
                    </a:moveTo>
                  </a:path>
                </a:pathLst>
              </a:custGeom>
              <a:solidFill>
                <a:srgbClr val="4F81BD"/>
              </a:solidFill>
              <a:ln w="9525" cap="flat">
                <a:solidFill>
                  <a:srgbClr val="6B9B20"/>
                </a:solidFill>
                <a:prstDash val="solid"/>
                <a:round/>
                <a:headEnd type="none" w="med" len="med"/>
                <a:tailEnd type="none" w="med" len="med"/>
              </a:ln>
            </p:spPr>
            <p:txBody>
              <a:bodyPr lIns="0" tIns="0" rIns="0" bIns="0"/>
              <a:lstStyle/>
              <a:p>
                <a:endParaRPr lang="en-US"/>
              </a:p>
            </p:txBody>
          </p:sp>
        </p:grpSp>
        <p:sp>
          <p:nvSpPr>
            <p:cNvPr id="18483" name="Rectangle 58"/>
            <p:cNvSpPr>
              <a:spLocks/>
            </p:cNvSpPr>
            <p:nvPr/>
          </p:nvSpPr>
          <p:spPr bwMode="auto">
            <a:xfrm>
              <a:off x="0" y="55"/>
              <a:ext cx="40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100" dirty="0">
                  <a:solidFill>
                    <a:srgbClr val="6B9B20"/>
                  </a:solidFill>
                  <a:latin typeface="Calibri Bold" charset="0"/>
                  <a:sym typeface="Calibri Bold" charset="0"/>
                </a:rPr>
                <a:t>Doc 1</a:t>
              </a:r>
            </a:p>
          </p:txBody>
        </p:sp>
      </p:grpSp>
      <p:sp>
        <p:nvSpPr>
          <p:cNvPr id="18455" name="Rectangle 60"/>
          <p:cNvSpPr>
            <a:spLocks/>
          </p:cNvSpPr>
          <p:nvPr/>
        </p:nvSpPr>
        <p:spPr bwMode="auto">
          <a:xfrm>
            <a:off x="1310431" y="3571875"/>
            <a:ext cx="1080540" cy="272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709" tIns="35709" rIns="80679" bIns="35709">
            <a:spAutoFit/>
          </a:bodyPr>
          <a:lstStyle/>
          <a:p>
            <a:pPr marL="8929"/>
            <a:r>
              <a:rPr lang="en-US" sz="1300">
                <a:latin typeface="Calibri" charset="0"/>
                <a:sym typeface="Calibri" charset="0"/>
              </a:rPr>
              <a:t>To other node</a:t>
            </a:r>
          </a:p>
        </p:txBody>
      </p:sp>
      <p:grpSp>
        <p:nvGrpSpPr>
          <p:cNvPr id="18456" name="Group 63"/>
          <p:cNvGrpSpPr>
            <a:grpSpLocks/>
          </p:cNvGrpSpPr>
          <p:nvPr/>
        </p:nvGrpSpPr>
        <p:grpSpPr bwMode="auto">
          <a:xfrm>
            <a:off x="3854277" y="5858996"/>
            <a:ext cx="1307083" cy="291331"/>
            <a:chOff x="0" y="0"/>
            <a:chExt cx="1170" cy="261"/>
          </a:xfrm>
        </p:grpSpPr>
        <p:pic>
          <p:nvPicPr>
            <p:cNvPr id="18480" name="Picture 6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16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81" name="Rectangle 62"/>
            <p:cNvSpPr>
              <a:spLocks/>
            </p:cNvSpPr>
            <p:nvPr/>
          </p:nvSpPr>
          <p:spPr bwMode="auto">
            <a:xfrm>
              <a:off x="2" y="17"/>
              <a:ext cx="11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2572" bIns="0"/>
            <a:lstStyle/>
            <a:p>
              <a:pPr marL="1117" algn="ctr"/>
              <a:r>
                <a:rPr lang="en-US" sz="1400" dirty="0">
                  <a:solidFill>
                    <a:srgbClr val="FFFFFF"/>
                  </a:solidFill>
                  <a:latin typeface="Calibri" charset="0"/>
                  <a:sym typeface="Calibri" charset="0"/>
                </a:rPr>
                <a:t>View Engine </a:t>
              </a:r>
            </a:p>
          </p:txBody>
        </p:sp>
      </p:grpSp>
      <p:grpSp>
        <p:nvGrpSpPr>
          <p:cNvPr id="21572" name="Group 68"/>
          <p:cNvGrpSpPr>
            <a:grpSpLocks/>
          </p:cNvGrpSpPr>
          <p:nvPr/>
        </p:nvGrpSpPr>
        <p:grpSpPr bwMode="auto">
          <a:xfrm>
            <a:off x="4791894" y="4891236"/>
            <a:ext cx="447600" cy="327050"/>
            <a:chOff x="0" y="0"/>
            <a:chExt cx="400" cy="292"/>
          </a:xfrm>
        </p:grpSpPr>
        <p:grpSp>
          <p:nvGrpSpPr>
            <p:cNvPr id="18476" name="Group 66"/>
            <p:cNvGrpSpPr>
              <a:grpSpLocks/>
            </p:cNvGrpSpPr>
            <p:nvPr/>
          </p:nvGrpSpPr>
          <p:grpSpPr bwMode="auto">
            <a:xfrm rot="-5400000">
              <a:off x="54" y="-53"/>
              <a:ext cx="293" cy="399"/>
              <a:chOff x="0" y="0"/>
              <a:chExt cx="292" cy="400"/>
            </a:xfrm>
          </p:grpSpPr>
          <p:sp>
            <p:nvSpPr>
              <p:cNvPr id="18478" name="Freeform 64"/>
              <p:cNvSpPr>
                <a:spLocks/>
              </p:cNvSpPr>
              <p:nvPr/>
            </p:nvSpPr>
            <p:spPr bwMode="auto">
              <a:xfrm>
                <a:off x="17" y="11"/>
                <a:ext cx="271" cy="3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21600"/>
                    </a:moveTo>
                    <a:lnTo>
                      <a:pt x="0" y="21600"/>
                    </a:lnTo>
                    <a:lnTo>
                      <a:pt x="0" y="0"/>
                    </a:lnTo>
                    <a:lnTo>
                      <a:pt x="17280" y="0"/>
                    </a:lnTo>
                    <a:lnTo>
                      <a:pt x="21600" y="3317"/>
                    </a:lnTo>
                    <a:lnTo>
                      <a:pt x="21600" y="21600"/>
                    </a:lnTo>
                    <a:close/>
                    <a:moveTo>
                      <a:pt x="21600" y="21600"/>
                    </a:moveTo>
                  </a:path>
                </a:pathLst>
              </a:custGeom>
              <a:solidFill>
                <a:srgbClr val="FFFFFF"/>
              </a:solidFill>
              <a:ln w="9525" cap="flat">
                <a:solidFill>
                  <a:srgbClr val="000000"/>
                </a:solidFill>
                <a:prstDash val="solid"/>
                <a:round/>
                <a:headEnd type="none" w="med" len="med"/>
                <a:tailEnd type="none" w="med" len="med"/>
              </a:ln>
            </p:spPr>
            <p:txBody>
              <a:bodyPr lIns="0" tIns="0" rIns="0" bIns="0"/>
              <a:lstStyle/>
              <a:p>
                <a:endParaRPr lang="en-US"/>
              </a:p>
            </p:txBody>
          </p:sp>
          <p:sp>
            <p:nvSpPr>
              <p:cNvPr id="18479" name="AutoShape 65"/>
              <p:cNvSpPr>
                <a:spLocks/>
              </p:cNvSpPr>
              <p:nvPr/>
            </p:nvSpPr>
            <p:spPr bwMode="auto">
              <a:xfrm>
                <a:off x="0" y="0"/>
                <a:ext cx="292" cy="4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6853" y="0"/>
                    </a:moveTo>
                    <a:cubicBezTo>
                      <a:pt x="0" y="0"/>
                      <a:pt x="0" y="0"/>
                      <a:pt x="0" y="0"/>
                    </a:cubicBezTo>
                    <a:cubicBezTo>
                      <a:pt x="0" y="20940"/>
                      <a:pt x="0" y="20940"/>
                      <a:pt x="0" y="20940"/>
                    </a:cubicBezTo>
                    <a:cubicBezTo>
                      <a:pt x="0" y="21317"/>
                      <a:pt x="356" y="21600"/>
                      <a:pt x="831" y="21600"/>
                    </a:cubicBezTo>
                    <a:cubicBezTo>
                      <a:pt x="20710" y="21600"/>
                      <a:pt x="20710" y="21600"/>
                      <a:pt x="20710" y="21600"/>
                    </a:cubicBezTo>
                    <a:cubicBezTo>
                      <a:pt x="21185" y="21600"/>
                      <a:pt x="21600" y="21317"/>
                      <a:pt x="21600" y="20940"/>
                    </a:cubicBezTo>
                    <a:cubicBezTo>
                      <a:pt x="21600" y="3679"/>
                      <a:pt x="21600" y="3679"/>
                      <a:pt x="21600" y="3679"/>
                    </a:cubicBezTo>
                    <a:lnTo>
                      <a:pt x="16853" y="0"/>
                    </a:lnTo>
                    <a:close/>
                    <a:moveTo>
                      <a:pt x="20710" y="20940"/>
                    </a:moveTo>
                    <a:cubicBezTo>
                      <a:pt x="831" y="20940"/>
                      <a:pt x="831" y="20940"/>
                      <a:pt x="831" y="20940"/>
                    </a:cubicBezTo>
                    <a:cubicBezTo>
                      <a:pt x="831" y="660"/>
                      <a:pt x="831" y="660"/>
                      <a:pt x="831" y="660"/>
                    </a:cubicBezTo>
                    <a:cubicBezTo>
                      <a:pt x="16378" y="660"/>
                      <a:pt x="16378" y="660"/>
                      <a:pt x="16378" y="660"/>
                    </a:cubicBezTo>
                    <a:cubicBezTo>
                      <a:pt x="16378" y="4009"/>
                      <a:pt x="16378" y="4009"/>
                      <a:pt x="16378" y="4009"/>
                    </a:cubicBezTo>
                    <a:cubicBezTo>
                      <a:pt x="20710" y="4009"/>
                      <a:pt x="20710" y="4009"/>
                      <a:pt x="20710" y="4009"/>
                    </a:cubicBezTo>
                    <a:lnTo>
                      <a:pt x="20710" y="20940"/>
                    </a:lnTo>
                    <a:close/>
                    <a:moveTo>
                      <a:pt x="20710" y="20940"/>
                    </a:moveTo>
                  </a:path>
                </a:pathLst>
              </a:custGeom>
              <a:solidFill>
                <a:srgbClr val="4F81BD"/>
              </a:solidFill>
              <a:ln w="9525" cap="flat">
                <a:solidFill>
                  <a:srgbClr val="9BBB59"/>
                </a:solidFill>
                <a:prstDash val="solid"/>
                <a:round/>
                <a:headEnd type="none" w="med" len="med"/>
                <a:tailEnd type="none" w="med" len="med"/>
              </a:ln>
            </p:spPr>
            <p:txBody>
              <a:bodyPr lIns="0" tIns="0" rIns="0" bIns="0"/>
              <a:lstStyle/>
              <a:p>
                <a:endParaRPr lang="en-US"/>
              </a:p>
            </p:txBody>
          </p:sp>
        </p:grpSp>
        <p:sp>
          <p:nvSpPr>
            <p:cNvPr id="18477" name="Rectangle 67"/>
            <p:cNvSpPr>
              <a:spLocks/>
            </p:cNvSpPr>
            <p:nvPr/>
          </p:nvSpPr>
          <p:spPr bwMode="auto">
            <a:xfrm>
              <a:off x="0" y="47"/>
              <a:ext cx="40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sz="1100" dirty="0">
                  <a:solidFill>
                    <a:srgbClr val="6B9B20"/>
                  </a:solidFill>
                  <a:latin typeface="Calibri Bold" charset="0"/>
                  <a:sym typeface="Calibri Bold" charset="0"/>
                </a:rPr>
                <a:t>Doc 1</a:t>
              </a:r>
            </a:p>
          </p:txBody>
        </p:sp>
      </p:grpSp>
      <p:sp>
        <p:nvSpPr>
          <p:cNvPr id="18458" name="Freeform 69"/>
          <p:cNvSpPr>
            <a:spLocks/>
          </p:cNvSpPr>
          <p:nvPr/>
        </p:nvSpPr>
        <p:spPr bwMode="auto">
          <a:xfrm rot="10800000">
            <a:off x="3749353" y="5467205"/>
            <a:ext cx="107156" cy="553641"/>
          </a:xfrm>
          <a:custGeom>
            <a:avLst/>
            <a:gdLst>
              <a:gd name="T0" fmla="*/ 0 w 21600"/>
              <a:gd name="T1" fmla="*/ 0 h 21600"/>
              <a:gd name="T2" fmla="*/ 377667802 w 21600"/>
              <a:gd name="T3" fmla="*/ 0 h 21600"/>
              <a:gd name="T4" fmla="*/ 377667802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a:moveTo>
                  <a:pt x="0" y="0"/>
                </a:moveTo>
                <a:lnTo>
                  <a:pt x="21600" y="0"/>
                </a:lnTo>
                <a:lnTo>
                  <a:pt x="21600" y="21600"/>
                </a:lnTo>
              </a:path>
            </a:pathLst>
          </a:custGeom>
          <a:noFill/>
          <a:ln w="28575" cap="flat">
            <a:solidFill>
              <a:srgbClr val="FF0000"/>
            </a:solidFill>
            <a:prstDash val="solid"/>
            <a:miter lim="800000"/>
            <a:headEnd type="oval" w="med" len="med"/>
            <a:tailEnd type="triangl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18459" name="Group 83"/>
          <p:cNvGrpSpPr>
            <a:grpSpLocks/>
          </p:cNvGrpSpPr>
          <p:nvPr/>
        </p:nvGrpSpPr>
        <p:grpSpPr bwMode="auto">
          <a:xfrm>
            <a:off x="3440164" y="4982770"/>
            <a:ext cx="617265" cy="552525"/>
            <a:chOff x="0" y="0"/>
            <a:chExt cx="553" cy="495"/>
          </a:xfrm>
        </p:grpSpPr>
        <p:sp>
          <p:nvSpPr>
            <p:cNvPr id="21574" name="AutoShape 70"/>
            <p:cNvSpPr>
              <a:spLocks/>
            </p:cNvSpPr>
            <p:nvPr/>
          </p:nvSpPr>
          <p:spPr bwMode="auto">
            <a:xfrm>
              <a:off x="0" y="0"/>
              <a:ext cx="553" cy="495"/>
            </a:xfrm>
            <a:prstGeom prst="triangle">
              <a:avLst>
                <a:gd name="adj" fmla="val 50000"/>
              </a:avLst>
            </a:prstGeom>
            <a:solidFill>
              <a:srgbClr val="A6A6A6"/>
            </a:solidFill>
            <a:ln>
              <a:noFill/>
            </a:ln>
            <a:effectLst>
              <a:outerShdw blurRad="38100" dist="25399" dir="5400000" algn="ctr" rotWithShape="0">
                <a:srgbClr val="00000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defRPr/>
              </a:pPr>
              <a:endParaRPr lang="en-US"/>
            </a:p>
          </p:txBody>
        </p:sp>
        <p:grpSp>
          <p:nvGrpSpPr>
            <p:cNvPr id="18464" name="Group 82"/>
            <p:cNvGrpSpPr>
              <a:grpSpLocks/>
            </p:cNvGrpSpPr>
            <p:nvPr/>
          </p:nvGrpSpPr>
          <p:grpSpPr bwMode="auto">
            <a:xfrm>
              <a:off x="151" y="104"/>
              <a:ext cx="260" cy="225"/>
              <a:chOff x="0" y="0"/>
              <a:chExt cx="259" cy="225"/>
            </a:xfrm>
          </p:grpSpPr>
          <p:sp>
            <p:nvSpPr>
              <p:cNvPr id="21575" name="AutoShape 71"/>
              <p:cNvSpPr>
                <a:spLocks/>
              </p:cNvSpPr>
              <p:nvPr/>
            </p:nvSpPr>
            <p:spPr bwMode="auto">
              <a:xfrm>
                <a:off x="94" y="0"/>
                <a:ext cx="63" cy="56"/>
              </a:xfrm>
              <a:prstGeom prst="roundRect">
                <a:avLst>
                  <a:gd name="adj" fmla="val 12694"/>
                </a:avLst>
              </a:prstGeom>
              <a:gradFill rotWithShape="0">
                <a:gsLst>
                  <a:gs pos="0">
                    <a:srgbClr val="E4F9FF"/>
                  </a:gs>
                  <a:gs pos="64999">
                    <a:srgbClr val="BBEFFF"/>
                  </a:gs>
                  <a:gs pos="100000">
                    <a:srgbClr val="9EEAFF"/>
                  </a:gs>
                </a:gsLst>
                <a:lin ang="5400000" scaled="1"/>
              </a:gradFill>
              <a:ln w="9525">
                <a:solidFill>
                  <a:srgbClr val="46AAC5"/>
                </a:solidFill>
                <a:round/>
                <a:headEnd/>
                <a:tailEnd/>
              </a:ln>
              <a:effectLst>
                <a:outerShdw blurRad="38100" dist="25399" dir="5400000" algn="ctr" rotWithShape="0">
                  <a:srgbClr val="000000">
                    <a:alpha val="37999"/>
                  </a:srgbClr>
                </a:outerShdw>
              </a:effectLst>
            </p:spPr>
            <p:txBody>
              <a:bodyPr lIns="0" tIns="0" rIns="0" bIns="0"/>
              <a:lstStyle/>
              <a:p>
                <a:pPr>
                  <a:defRPr/>
                </a:pPr>
                <a:endParaRPr lang="en-US"/>
              </a:p>
            </p:txBody>
          </p:sp>
          <p:sp>
            <p:nvSpPr>
              <p:cNvPr id="21576" name="AutoShape 72"/>
              <p:cNvSpPr>
                <a:spLocks/>
              </p:cNvSpPr>
              <p:nvPr/>
            </p:nvSpPr>
            <p:spPr bwMode="auto">
              <a:xfrm>
                <a:off x="23" y="80"/>
                <a:ext cx="59" cy="57"/>
              </a:xfrm>
              <a:prstGeom prst="roundRect">
                <a:avLst>
                  <a:gd name="adj" fmla="val 12694"/>
                </a:avLst>
              </a:prstGeom>
              <a:gradFill rotWithShape="0">
                <a:gsLst>
                  <a:gs pos="0">
                    <a:srgbClr val="E4F9FF"/>
                  </a:gs>
                  <a:gs pos="64999">
                    <a:srgbClr val="BBEFFF"/>
                  </a:gs>
                  <a:gs pos="100000">
                    <a:srgbClr val="9EEAFF"/>
                  </a:gs>
                </a:gsLst>
                <a:lin ang="5400000" scaled="1"/>
              </a:gradFill>
              <a:ln w="9525">
                <a:solidFill>
                  <a:srgbClr val="46AAC5"/>
                </a:solidFill>
                <a:round/>
                <a:headEnd/>
                <a:tailEnd/>
              </a:ln>
              <a:effectLst>
                <a:outerShdw blurRad="38100" dist="25399" dir="5400000" algn="ctr" rotWithShape="0">
                  <a:srgbClr val="000000">
                    <a:alpha val="37999"/>
                  </a:srgbClr>
                </a:outerShdw>
              </a:effectLst>
            </p:spPr>
            <p:txBody>
              <a:bodyPr lIns="0" tIns="0" rIns="0" bIns="0"/>
              <a:lstStyle/>
              <a:p>
                <a:pPr>
                  <a:defRPr/>
                </a:pPr>
                <a:endParaRPr lang="en-US"/>
              </a:p>
            </p:txBody>
          </p:sp>
          <p:sp>
            <p:nvSpPr>
              <p:cNvPr id="21577" name="AutoShape 73"/>
              <p:cNvSpPr>
                <a:spLocks/>
              </p:cNvSpPr>
              <p:nvPr/>
            </p:nvSpPr>
            <p:spPr bwMode="auto">
              <a:xfrm>
                <a:off x="153" y="80"/>
                <a:ext cx="59" cy="57"/>
              </a:xfrm>
              <a:prstGeom prst="roundRect">
                <a:avLst>
                  <a:gd name="adj" fmla="val 12694"/>
                </a:avLst>
              </a:prstGeom>
              <a:gradFill rotWithShape="0">
                <a:gsLst>
                  <a:gs pos="0">
                    <a:srgbClr val="E4F9FF"/>
                  </a:gs>
                  <a:gs pos="64999">
                    <a:srgbClr val="BBEFFF"/>
                  </a:gs>
                  <a:gs pos="100000">
                    <a:srgbClr val="9EEAFF"/>
                  </a:gs>
                </a:gsLst>
                <a:lin ang="5400000" scaled="1"/>
              </a:gradFill>
              <a:ln w="9525">
                <a:solidFill>
                  <a:srgbClr val="46AAC5"/>
                </a:solidFill>
                <a:round/>
                <a:headEnd/>
                <a:tailEnd/>
              </a:ln>
              <a:effectLst>
                <a:outerShdw blurRad="38100" dist="25399" dir="5400000" algn="ctr" rotWithShape="0">
                  <a:srgbClr val="000000">
                    <a:alpha val="37999"/>
                  </a:srgbClr>
                </a:outerShdw>
              </a:effectLst>
            </p:spPr>
            <p:txBody>
              <a:bodyPr lIns="0" tIns="0" rIns="0" bIns="0"/>
              <a:lstStyle/>
              <a:p>
                <a:pPr>
                  <a:defRPr/>
                </a:pPr>
                <a:endParaRPr lang="en-US"/>
              </a:p>
            </p:txBody>
          </p:sp>
          <p:sp>
            <p:nvSpPr>
              <p:cNvPr id="21578" name="AutoShape 74"/>
              <p:cNvSpPr>
                <a:spLocks/>
              </p:cNvSpPr>
              <p:nvPr/>
            </p:nvSpPr>
            <p:spPr bwMode="auto">
              <a:xfrm>
                <a:off x="106" y="169"/>
                <a:ext cx="62" cy="56"/>
              </a:xfrm>
              <a:prstGeom prst="roundRect">
                <a:avLst>
                  <a:gd name="adj" fmla="val 12694"/>
                </a:avLst>
              </a:prstGeom>
              <a:gradFill rotWithShape="0">
                <a:gsLst>
                  <a:gs pos="0">
                    <a:srgbClr val="E4F9FF"/>
                  </a:gs>
                  <a:gs pos="64999">
                    <a:srgbClr val="BBEFFF"/>
                  </a:gs>
                  <a:gs pos="100000">
                    <a:srgbClr val="9EEAFF"/>
                  </a:gs>
                </a:gsLst>
                <a:lin ang="5400000" scaled="1"/>
              </a:gradFill>
              <a:ln w="9525">
                <a:solidFill>
                  <a:srgbClr val="46AAC5"/>
                </a:solidFill>
                <a:round/>
                <a:headEnd/>
                <a:tailEnd/>
              </a:ln>
              <a:effectLst>
                <a:outerShdw blurRad="38100" dist="25399" dir="5400000" algn="ctr" rotWithShape="0">
                  <a:srgbClr val="000000">
                    <a:alpha val="37999"/>
                  </a:srgbClr>
                </a:outerShdw>
              </a:effectLst>
            </p:spPr>
            <p:txBody>
              <a:bodyPr lIns="0" tIns="0" rIns="0" bIns="0"/>
              <a:lstStyle/>
              <a:p>
                <a:pPr>
                  <a:defRPr/>
                </a:pPr>
                <a:endParaRPr lang="en-US"/>
              </a:p>
            </p:txBody>
          </p:sp>
          <p:sp>
            <p:nvSpPr>
              <p:cNvPr id="21579" name="AutoShape 75"/>
              <p:cNvSpPr>
                <a:spLocks/>
              </p:cNvSpPr>
              <p:nvPr/>
            </p:nvSpPr>
            <p:spPr bwMode="auto">
              <a:xfrm>
                <a:off x="200" y="169"/>
                <a:ext cx="59" cy="56"/>
              </a:xfrm>
              <a:prstGeom prst="roundRect">
                <a:avLst>
                  <a:gd name="adj" fmla="val 12694"/>
                </a:avLst>
              </a:prstGeom>
              <a:gradFill rotWithShape="0">
                <a:gsLst>
                  <a:gs pos="0">
                    <a:srgbClr val="E4F9FF"/>
                  </a:gs>
                  <a:gs pos="64999">
                    <a:srgbClr val="BBEFFF"/>
                  </a:gs>
                  <a:gs pos="100000">
                    <a:srgbClr val="9EEAFF"/>
                  </a:gs>
                </a:gsLst>
                <a:lin ang="5400000" scaled="1"/>
              </a:gradFill>
              <a:ln w="9525">
                <a:solidFill>
                  <a:srgbClr val="46AAC5"/>
                </a:solidFill>
                <a:round/>
                <a:headEnd/>
                <a:tailEnd/>
              </a:ln>
              <a:effectLst>
                <a:outerShdw blurRad="38100" dist="25399" dir="5400000" algn="ctr" rotWithShape="0">
                  <a:srgbClr val="000000">
                    <a:alpha val="37999"/>
                  </a:srgbClr>
                </a:outerShdw>
              </a:effectLst>
            </p:spPr>
            <p:txBody>
              <a:bodyPr lIns="0" tIns="0" rIns="0" bIns="0"/>
              <a:lstStyle/>
              <a:p>
                <a:pPr>
                  <a:defRPr/>
                </a:pPr>
                <a:endParaRPr lang="en-US"/>
              </a:p>
            </p:txBody>
          </p:sp>
          <p:sp>
            <p:nvSpPr>
              <p:cNvPr id="21580" name="AutoShape 76"/>
              <p:cNvSpPr>
                <a:spLocks/>
              </p:cNvSpPr>
              <p:nvPr/>
            </p:nvSpPr>
            <p:spPr bwMode="auto">
              <a:xfrm>
                <a:off x="0" y="169"/>
                <a:ext cx="59" cy="56"/>
              </a:xfrm>
              <a:prstGeom prst="roundRect">
                <a:avLst>
                  <a:gd name="adj" fmla="val 12694"/>
                </a:avLst>
              </a:prstGeom>
              <a:gradFill rotWithShape="0">
                <a:gsLst>
                  <a:gs pos="0">
                    <a:srgbClr val="E4F9FF"/>
                  </a:gs>
                  <a:gs pos="64999">
                    <a:srgbClr val="BBEFFF"/>
                  </a:gs>
                  <a:gs pos="100000">
                    <a:srgbClr val="9EEAFF"/>
                  </a:gs>
                </a:gsLst>
                <a:lin ang="5400000" scaled="1"/>
              </a:gradFill>
              <a:ln w="9525">
                <a:solidFill>
                  <a:srgbClr val="46AAC5"/>
                </a:solidFill>
                <a:round/>
                <a:headEnd/>
                <a:tailEnd/>
              </a:ln>
              <a:effectLst>
                <a:outerShdw blurRad="38100" dist="25399" dir="5400000" algn="ctr" rotWithShape="0">
                  <a:srgbClr val="000000">
                    <a:alpha val="37999"/>
                  </a:srgbClr>
                </a:outerShdw>
              </a:effectLst>
            </p:spPr>
            <p:txBody>
              <a:bodyPr lIns="0" tIns="0" rIns="0" bIns="0"/>
              <a:lstStyle/>
              <a:p>
                <a:pPr>
                  <a:defRPr/>
                </a:pPr>
                <a:endParaRPr lang="en-US"/>
              </a:p>
            </p:txBody>
          </p:sp>
          <p:sp>
            <p:nvSpPr>
              <p:cNvPr id="18471" name="Line 77"/>
              <p:cNvSpPr>
                <a:spLocks noChangeShapeType="1"/>
              </p:cNvSpPr>
              <p:nvPr/>
            </p:nvSpPr>
            <p:spPr bwMode="auto">
              <a:xfrm flipH="1">
                <a:off x="52" y="55"/>
                <a:ext cx="71" cy="27"/>
              </a:xfrm>
              <a:prstGeom prst="line">
                <a:avLst/>
              </a:prstGeom>
              <a:noFill/>
              <a:ln w="38100">
                <a:solidFill>
                  <a:srgbClr val="7F7F7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472" name="Line 78"/>
              <p:cNvSpPr>
                <a:spLocks noChangeShapeType="1"/>
              </p:cNvSpPr>
              <p:nvPr/>
            </p:nvSpPr>
            <p:spPr bwMode="auto">
              <a:xfrm>
                <a:off x="123" y="55"/>
                <a:ext cx="59" cy="27"/>
              </a:xfrm>
              <a:prstGeom prst="line">
                <a:avLst/>
              </a:prstGeom>
              <a:noFill/>
              <a:ln w="38100">
                <a:solidFill>
                  <a:srgbClr val="7F7F7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473" name="Line 79"/>
              <p:cNvSpPr>
                <a:spLocks noChangeShapeType="1"/>
              </p:cNvSpPr>
              <p:nvPr/>
            </p:nvSpPr>
            <p:spPr bwMode="auto">
              <a:xfrm flipH="1">
                <a:off x="30" y="140"/>
                <a:ext cx="22" cy="29"/>
              </a:xfrm>
              <a:prstGeom prst="line">
                <a:avLst/>
              </a:prstGeom>
              <a:noFill/>
              <a:ln w="38100">
                <a:solidFill>
                  <a:srgbClr val="7F7F7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474" name="Line 80"/>
              <p:cNvSpPr>
                <a:spLocks noChangeShapeType="1"/>
              </p:cNvSpPr>
              <p:nvPr/>
            </p:nvSpPr>
            <p:spPr bwMode="auto">
              <a:xfrm flipH="1">
                <a:off x="135" y="140"/>
                <a:ext cx="47" cy="29"/>
              </a:xfrm>
              <a:prstGeom prst="line">
                <a:avLst/>
              </a:prstGeom>
              <a:noFill/>
              <a:ln w="38100">
                <a:solidFill>
                  <a:srgbClr val="7F7F7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8475" name="Line 81"/>
              <p:cNvSpPr>
                <a:spLocks noChangeShapeType="1"/>
              </p:cNvSpPr>
              <p:nvPr/>
            </p:nvSpPr>
            <p:spPr bwMode="auto">
              <a:xfrm>
                <a:off x="182" y="140"/>
                <a:ext cx="49" cy="29"/>
              </a:xfrm>
              <a:prstGeom prst="line">
                <a:avLst/>
              </a:prstGeom>
              <a:noFill/>
              <a:ln w="38100">
                <a:solidFill>
                  <a:srgbClr val="7F7F7F"/>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pSp>
      <p:sp>
        <p:nvSpPr>
          <p:cNvPr id="21588" name="AutoShape 84"/>
          <p:cNvSpPr>
            <a:spLocks/>
          </p:cNvSpPr>
          <p:nvPr/>
        </p:nvSpPr>
        <p:spPr bwMode="auto">
          <a:xfrm>
            <a:off x="6125766" y="2946797"/>
            <a:ext cx="2625328" cy="696516"/>
          </a:xfrm>
          <a:custGeom>
            <a:avLst/>
            <a:gdLst>
              <a:gd name="T0" fmla="*/ 0 w 19545"/>
              <a:gd name="T1" fmla="*/ 0 h 21600"/>
              <a:gd name="T2" fmla="*/ 19545 w 19545"/>
              <a:gd name="T3" fmla="*/ 21600 h 21600"/>
            </a:gdLst>
            <a:ahLst/>
            <a:cxnLst/>
            <a:rect l="T0" t="T1" r="T2" b="T3"/>
            <a:pathLst>
              <a:path w="19545" h="21600">
                <a:moveTo>
                  <a:pt x="1329" y="0"/>
                </a:moveTo>
                <a:cubicBezTo>
                  <a:pt x="595" y="0"/>
                  <a:pt x="0" y="2480"/>
                  <a:pt x="0" y="5538"/>
                </a:cubicBezTo>
                <a:lnTo>
                  <a:pt x="0" y="11674"/>
                </a:lnTo>
                <a:lnTo>
                  <a:pt x="-2055" y="14443"/>
                </a:lnTo>
                <a:lnTo>
                  <a:pt x="33" y="17256"/>
                </a:lnTo>
                <a:cubicBezTo>
                  <a:pt x="164" y="19739"/>
                  <a:pt x="694" y="21600"/>
                  <a:pt x="1329" y="21600"/>
                </a:cubicBezTo>
                <a:lnTo>
                  <a:pt x="18215" y="21600"/>
                </a:lnTo>
                <a:cubicBezTo>
                  <a:pt x="18950" y="21600"/>
                  <a:pt x="19545" y="19120"/>
                  <a:pt x="19545" y="16062"/>
                </a:cubicBezTo>
                <a:lnTo>
                  <a:pt x="19545" y="5538"/>
                </a:lnTo>
                <a:cubicBezTo>
                  <a:pt x="19545" y="2480"/>
                  <a:pt x="18950" y="0"/>
                  <a:pt x="18215" y="0"/>
                </a:cubicBezTo>
                <a:lnTo>
                  <a:pt x="1329" y="0"/>
                </a:lnTo>
                <a:close/>
                <a:moveTo>
                  <a:pt x="1329" y="0"/>
                </a:moveTo>
              </a:path>
            </a:pathLst>
          </a:custGeom>
          <a:solidFill>
            <a:srgbClr val="FFF861"/>
          </a:solidFill>
          <a:ln w="25400">
            <a:solidFill>
              <a:srgbClr val="666666"/>
            </a:solidFill>
            <a:round/>
            <a:headEnd/>
            <a:tailEnd/>
          </a:ln>
        </p:spPr>
        <p:txBody>
          <a:bodyPr lIns="35709" tIns="35709" rIns="64277" bIns="35709" anchor="ctr"/>
          <a:lstStyle/>
          <a:p>
            <a:pPr algn="ctr"/>
            <a:r>
              <a:rPr lang="en-US" dirty="0"/>
              <a:t>Doc Updated in RAM Cache First</a:t>
            </a:r>
          </a:p>
        </p:txBody>
      </p:sp>
      <p:sp>
        <p:nvSpPr>
          <p:cNvPr id="21589" name="AutoShape 85"/>
          <p:cNvSpPr>
            <a:spLocks/>
          </p:cNvSpPr>
          <p:nvPr/>
        </p:nvSpPr>
        <p:spPr bwMode="auto">
          <a:xfrm>
            <a:off x="5518547" y="5536406"/>
            <a:ext cx="2625328" cy="696516"/>
          </a:xfrm>
          <a:custGeom>
            <a:avLst/>
            <a:gdLst>
              <a:gd name="T0" fmla="*/ 0 w 19242"/>
              <a:gd name="T1" fmla="*/ 0 h 21600"/>
              <a:gd name="T2" fmla="*/ 19242 w 19242"/>
              <a:gd name="T3" fmla="*/ 21600 h 21600"/>
            </a:gdLst>
            <a:ahLst/>
            <a:cxnLst/>
            <a:rect l="T0" t="T1" r="T2" b="T3"/>
            <a:pathLst>
              <a:path w="19242" h="21600">
                <a:moveTo>
                  <a:pt x="1309" y="0"/>
                </a:moveTo>
                <a:cubicBezTo>
                  <a:pt x="586" y="0"/>
                  <a:pt x="0" y="2480"/>
                  <a:pt x="0" y="5538"/>
                </a:cubicBezTo>
                <a:lnTo>
                  <a:pt x="0" y="11094"/>
                </a:lnTo>
                <a:lnTo>
                  <a:pt x="-2358" y="13863"/>
                </a:lnTo>
                <a:lnTo>
                  <a:pt x="15" y="16641"/>
                </a:lnTo>
                <a:cubicBezTo>
                  <a:pt x="84" y="19424"/>
                  <a:pt x="633" y="21600"/>
                  <a:pt x="1309" y="21600"/>
                </a:cubicBezTo>
                <a:lnTo>
                  <a:pt x="17933" y="21600"/>
                </a:lnTo>
                <a:cubicBezTo>
                  <a:pt x="18656" y="21600"/>
                  <a:pt x="19242" y="19120"/>
                  <a:pt x="19242" y="16062"/>
                </a:cubicBezTo>
                <a:lnTo>
                  <a:pt x="19242" y="5538"/>
                </a:lnTo>
                <a:cubicBezTo>
                  <a:pt x="19242" y="2480"/>
                  <a:pt x="18656" y="0"/>
                  <a:pt x="17933" y="0"/>
                </a:cubicBezTo>
                <a:lnTo>
                  <a:pt x="1309" y="0"/>
                </a:lnTo>
                <a:close/>
                <a:moveTo>
                  <a:pt x="1309" y="0"/>
                </a:moveTo>
              </a:path>
            </a:pathLst>
          </a:custGeom>
          <a:solidFill>
            <a:srgbClr val="FFF861"/>
          </a:solidFill>
          <a:ln w="25400">
            <a:solidFill>
              <a:srgbClr val="666666"/>
            </a:solidFill>
            <a:round/>
            <a:headEnd/>
            <a:tailEnd/>
          </a:ln>
        </p:spPr>
        <p:txBody>
          <a:bodyPr lIns="35709" tIns="35709" rIns="64277" bIns="35709" anchor="ctr"/>
          <a:lstStyle/>
          <a:p>
            <a:pPr algn="ctr"/>
            <a:r>
              <a:rPr lang="en-US" dirty="0"/>
              <a:t>Indexer Updates Indexes After On Disk, in Batches</a:t>
            </a:r>
          </a:p>
        </p:txBody>
      </p:sp>
      <p:sp>
        <p:nvSpPr>
          <p:cNvPr id="21590" name="AutoShape 86"/>
          <p:cNvSpPr>
            <a:spLocks/>
          </p:cNvSpPr>
          <p:nvPr/>
        </p:nvSpPr>
        <p:spPr bwMode="auto">
          <a:xfrm>
            <a:off x="642938" y="5536406"/>
            <a:ext cx="2625328" cy="696516"/>
          </a:xfrm>
          <a:custGeom>
            <a:avLst/>
            <a:gdLst>
              <a:gd name="T0" fmla="*/ 0 w 18956"/>
              <a:gd name="T1" fmla="*/ 0 h 21600"/>
              <a:gd name="T2" fmla="*/ 18956 w 18956"/>
              <a:gd name="T3" fmla="*/ 21600 h 21600"/>
            </a:gdLst>
            <a:ahLst/>
            <a:cxnLst/>
            <a:rect l="T0" t="T1" r="T2" b="T3"/>
            <a:pathLst>
              <a:path w="18956" h="21600">
                <a:moveTo>
                  <a:pt x="1290" y="0"/>
                </a:moveTo>
                <a:cubicBezTo>
                  <a:pt x="577" y="0"/>
                  <a:pt x="0" y="2480"/>
                  <a:pt x="0" y="5538"/>
                </a:cubicBezTo>
                <a:lnTo>
                  <a:pt x="0" y="16062"/>
                </a:lnTo>
                <a:cubicBezTo>
                  <a:pt x="0" y="19120"/>
                  <a:pt x="577" y="21600"/>
                  <a:pt x="1290" y="21600"/>
                </a:cubicBezTo>
                <a:lnTo>
                  <a:pt x="17667" y="21600"/>
                </a:lnTo>
                <a:cubicBezTo>
                  <a:pt x="18379" y="21600"/>
                  <a:pt x="18956" y="19120"/>
                  <a:pt x="18956" y="16062"/>
                </a:cubicBezTo>
                <a:lnTo>
                  <a:pt x="18956" y="15845"/>
                </a:lnTo>
                <a:lnTo>
                  <a:pt x="21600" y="13085"/>
                </a:lnTo>
                <a:lnTo>
                  <a:pt x="18956" y="10315"/>
                </a:lnTo>
                <a:lnTo>
                  <a:pt x="18956" y="5538"/>
                </a:lnTo>
                <a:cubicBezTo>
                  <a:pt x="18956" y="2480"/>
                  <a:pt x="18379" y="0"/>
                  <a:pt x="17667" y="0"/>
                </a:cubicBezTo>
                <a:lnTo>
                  <a:pt x="1290" y="0"/>
                </a:lnTo>
                <a:close/>
                <a:moveTo>
                  <a:pt x="1290" y="0"/>
                </a:moveTo>
              </a:path>
            </a:pathLst>
          </a:custGeom>
          <a:solidFill>
            <a:srgbClr val="FFF861"/>
          </a:solidFill>
          <a:ln w="25400">
            <a:solidFill>
              <a:srgbClr val="666666"/>
            </a:solidFill>
            <a:round/>
            <a:headEnd/>
            <a:tailEnd/>
          </a:ln>
        </p:spPr>
        <p:txBody>
          <a:bodyPr lIns="35709" tIns="35709" rIns="64277" bIns="35709" anchor="ctr"/>
          <a:lstStyle/>
          <a:p>
            <a:pPr algn="ctr"/>
            <a:r>
              <a:rPr lang="en-US" sz="1600" u="sng" dirty="0"/>
              <a:t>All</a:t>
            </a:r>
            <a:r>
              <a:rPr lang="en-US" sz="1600" dirty="0"/>
              <a:t> Documents &amp; Updates Pass Through View Engine</a:t>
            </a:r>
          </a:p>
        </p:txBody>
      </p:sp>
    </p:spTree>
    <p:extLst>
      <p:ext uri="{BB962C8B-B14F-4D97-AF65-F5344CB8AC3E}">
        <p14:creationId xmlns:p14="http://schemas.microsoft.com/office/powerpoint/2010/main" val="3997962474"/>
      </p:ext>
    </p:extLst>
  </p:cSld>
  <p:clrMapOvr>
    <a:masterClrMapping/>
  </p:clrMapOvr>
  <p:transition xmlns:p14="http://schemas.microsoft.com/office/powerpoint/2010/main" spd="slow">
    <p:dissolve/>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1"/>
                                  </p:stCondLst>
                                  <p:childTnLst>
                                    <p:set>
                                      <p:cBhvr>
                                        <p:cTn id="6" dur="1" fill="hold">
                                          <p:stCondLst>
                                            <p:cond delay="499"/>
                                          </p:stCondLst>
                                        </p:cTn>
                                        <p:tgtEl>
                                          <p:spTgt spid="21553"/>
                                        </p:tgtEl>
                                        <p:attrNameLst>
                                          <p:attrName>style.visibility</p:attrName>
                                        </p:attrNameLst>
                                      </p:cBhvr>
                                      <p:to>
                                        <p:strVal val="visible"/>
                                      </p:to>
                                    </p:set>
                                  </p:childTnLst>
                                </p:cTn>
                              </p:par>
                            </p:childTnLst>
                          </p:cTn>
                        </p:par>
                        <p:par>
                          <p:cTn id="7" fill="hold" nodeType="afterGroup">
                            <p:stCondLst>
                              <p:cond delay="501"/>
                            </p:stCondLst>
                            <p:childTnLst>
                              <p:par>
                                <p:cTn id="8" presetID="1" presetClass="entr" presetSubtype="0" fill="hold" nodeType="afterEffect">
                                  <p:stCondLst>
                                    <p:cond delay="1"/>
                                  </p:stCondLst>
                                  <p:childTnLst>
                                    <p:set>
                                      <p:cBhvr>
                                        <p:cTn id="9" dur="1" fill="hold">
                                          <p:stCondLst>
                                            <p:cond delay="499"/>
                                          </p:stCondLst>
                                        </p:cTn>
                                        <p:tgtEl>
                                          <p:spTgt spid="21558"/>
                                        </p:tgtEl>
                                        <p:attrNameLst>
                                          <p:attrName>style.visibility</p:attrName>
                                        </p:attrNameLst>
                                      </p:cBhvr>
                                      <p:to>
                                        <p:strVal val="visible"/>
                                      </p:to>
                                    </p:set>
                                  </p:childTnLst>
                                </p:cTn>
                              </p:par>
                            </p:childTnLst>
                          </p:cTn>
                        </p:par>
                        <p:par>
                          <p:cTn id="10" fill="hold" nodeType="afterGroup">
                            <p:stCondLst>
                              <p:cond delay="1002"/>
                            </p:stCondLst>
                            <p:childTnLst>
                              <p:par>
                                <p:cTn id="11" presetID="1" presetClass="entr" presetSubtype="0" fill="hold" nodeType="afterEffect">
                                  <p:stCondLst>
                                    <p:cond delay="2000"/>
                                  </p:stCondLst>
                                  <p:childTnLst>
                                    <p:set>
                                      <p:cBhvr>
                                        <p:cTn id="12" dur="1" fill="hold">
                                          <p:stCondLst>
                                            <p:cond delay="499"/>
                                          </p:stCondLst>
                                        </p:cTn>
                                        <p:tgtEl>
                                          <p:spTgt spid="21572"/>
                                        </p:tgtEl>
                                        <p:attrNameLst>
                                          <p:attrName>style.visibility</p:attrName>
                                        </p:attrNameLst>
                                      </p:cBhvr>
                                      <p:to>
                                        <p:strVal val="visible"/>
                                      </p:to>
                                    </p:set>
                                  </p:childTnLst>
                                </p:cTn>
                              </p:par>
                            </p:childTnLst>
                          </p:cTn>
                        </p:par>
                        <p:par>
                          <p:cTn id="13" fill="hold" nodeType="afterGroup">
                            <p:stCondLst>
                              <p:cond delay="3502"/>
                            </p:stCondLst>
                            <p:childTnLst>
                              <p:par>
                                <p:cTn id="14" presetID="1" presetClass="exit" presetSubtype="0" fill="hold" nodeType="afterEffect">
                                  <p:stCondLst>
                                    <p:cond delay="500"/>
                                  </p:stCondLst>
                                  <p:childTnLst>
                                    <p:set>
                                      <p:cBhvr>
                                        <p:cTn id="15" dur="1" fill="hold">
                                          <p:stCondLst>
                                            <p:cond delay="499"/>
                                          </p:stCondLst>
                                        </p:cTn>
                                        <p:tgtEl>
                                          <p:spTgt spid="21572"/>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3" presetClass="entr" presetSubtype="16" fill="hold" grpId="0" nodeType="clickEffect">
                                  <p:stCondLst>
                                    <p:cond delay="0"/>
                                  </p:stCondLst>
                                  <p:childTnLst>
                                    <p:set>
                                      <p:cBhvr>
                                        <p:cTn id="19" dur="1" fill="hold">
                                          <p:stCondLst>
                                            <p:cond delay="0"/>
                                          </p:stCondLst>
                                        </p:cTn>
                                        <p:tgtEl>
                                          <p:spTgt spid="21588"/>
                                        </p:tgtEl>
                                        <p:attrNameLst>
                                          <p:attrName>style.visibility</p:attrName>
                                        </p:attrNameLst>
                                      </p:cBhvr>
                                      <p:to>
                                        <p:strVal val="visible"/>
                                      </p:to>
                                    </p:set>
                                    <p:anim calcmode="lin" valueType="num">
                                      <p:cBhvr>
                                        <p:cTn id="20" dur="500" fill="hold"/>
                                        <p:tgtEl>
                                          <p:spTgt spid="21588"/>
                                        </p:tgtEl>
                                        <p:attrNameLst>
                                          <p:attrName>ppt_w</p:attrName>
                                        </p:attrNameLst>
                                      </p:cBhvr>
                                      <p:tavLst>
                                        <p:tav tm="0">
                                          <p:val>
                                            <p:fltVal val="0"/>
                                          </p:val>
                                        </p:tav>
                                        <p:tav tm="100000">
                                          <p:val>
                                            <p:strVal val="#ppt_w"/>
                                          </p:val>
                                        </p:tav>
                                      </p:tavLst>
                                    </p:anim>
                                    <p:anim calcmode="lin" valueType="num">
                                      <p:cBhvr>
                                        <p:cTn id="21" dur="500" fill="hold"/>
                                        <p:tgtEl>
                                          <p:spTgt spid="21588"/>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3" presetClass="exit" presetSubtype="16" fill="hold" grpId="1" nodeType="clickEffect">
                                  <p:stCondLst>
                                    <p:cond delay="0"/>
                                  </p:stCondLst>
                                  <p:childTnLst>
                                    <p:anim calcmode="lin" valueType="num">
                                      <p:cBhvr>
                                        <p:cTn id="25" dur="500"/>
                                        <p:tgtEl>
                                          <p:spTgt spid="21588"/>
                                        </p:tgtEl>
                                        <p:attrNameLst>
                                          <p:attrName>ppt_w</p:attrName>
                                        </p:attrNameLst>
                                      </p:cBhvr>
                                      <p:tavLst>
                                        <p:tav tm="0">
                                          <p:val>
                                            <p:strVal val="ppt_w"/>
                                          </p:val>
                                        </p:tav>
                                        <p:tav tm="100000">
                                          <p:val>
                                            <p:strVal val="4*ppt_w"/>
                                          </p:val>
                                        </p:tav>
                                      </p:tavLst>
                                    </p:anim>
                                    <p:anim calcmode="lin" valueType="num">
                                      <p:cBhvr>
                                        <p:cTn id="26" dur="500"/>
                                        <p:tgtEl>
                                          <p:spTgt spid="21588"/>
                                        </p:tgtEl>
                                        <p:attrNameLst>
                                          <p:attrName>ppt_h</p:attrName>
                                        </p:attrNameLst>
                                      </p:cBhvr>
                                      <p:tavLst>
                                        <p:tav tm="0">
                                          <p:val>
                                            <p:strVal val="ppt_h"/>
                                          </p:val>
                                        </p:tav>
                                        <p:tav tm="100000">
                                          <p:val>
                                            <p:strVal val="4*ppt_h"/>
                                          </p:val>
                                        </p:tav>
                                      </p:tavLst>
                                    </p:anim>
                                    <p:set>
                                      <p:cBhvr>
                                        <p:cTn id="27" dur="1" fill="hold">
                                          <p:stCondLst>
                                            <p:cond delay="499"/>
                                          </p:stCondLst>
                                        </p:cTn>
                                        <p:tgtEl>
                                          <p:spTgt spid="21588"/>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16" fill="hold" grpId="0" nodeType="clickEffect">
                                  <p:stCondLst>
                                    <p:cond delay="0"/>
                                  </p:stCondLst>
                                  <p:childTnLst>
                                    <p:set>
                                      <p:cBhvr>
                                        <p:cTn id="31" dur="1" fill="hold">
                                          <p:stCondLst>
                                            <p:cond delay="0"/>
                                          </p:stCondLst>
                                        </p:cTn>
                                        <p:tgtEl>
                                          <p:spTgt spid="21589"/>
                                        </p:tgtEl>
                                        <p:attrNameLst>
                                          <p:attrName>style.visibility</p:attrName>
                                        </p:attrNameLst>
                                      </p:cBhvr>
                                      <p:to>
                                        <p:strVal val="visible"/>
                                      </p:to>
                                    </p:set>
                                    <p:anim calcmode="lin" valueType="num">
                                      <p:cBhvr>
                                        <p:cTn id="32" dur="500" fill="hold"/>
                                        <p:tgtEl>
                                          <p:spTgt spid="21589"/>
                                        </p:tgtEl>
                                        <p:attrNameLst>
                                          <p:attrName>ppt_w</p:attrName>
                                        </p:attrNameLst>
                                      </p:cBhvr>
                                      <p:tavLst>
                                        <p:tav tm="0">
                                          <p:val>
                                            <p:fltVal val="0"/>
                                          </p:val>
                                        </p:tav>
                                        <p:tav tm="100000">
                                          <p:val>
                                            <p:strVal val="#ppt_w"/>
                                          </p:val>
                                        </p:tav>
                                      </p:tavLst>
                                    </p:anim>
                                    <p:anim calcmode="lin" valueType="num">
                                      <p:cBhvr>
                                        <p:cTn id="33" dur="500" fill="hold"/>
                                        <p:tgtEl>
                                          <p:spTgt spid="21589"/>
                                        </p:tgtEl>
                                        <p:attrNameLst>
                                          <p:attrName>ppt_h</p:attrName>
                                        </p:attrNameLst>
                                      </p:cBhvr>
                                      <p:tavLst>
                                        <p:tav tm="0">
                                          <p:val>
                                            <p:fltVal val="0"/>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xit" presetSubtype="16" fill="hold" grpId="1" nodeType="clickEffect">
                                  <p:stCondLst>
                                    <p:cond delay="0"/>
                                  </p:stCondLst>
                                  <p:childTnLst>
                                    <p:anim calcmode="lin" valueType="num">
                                      <p:cBhvr>
                                        <p:cTn id="37" dur="500"/>
                                        <p:tgtEl>
                                          <p:spTgt spid="21589"/>
                                        </p:tgtEl>
                                        <p:attrNameLst>
                                          <p:attrName>ppt_w</p:attrName>
                                        </p:attrNameLst>
                                      </p:cBhvr>
                                      <p:tavLst>
                                        <p:tav tm="0">
                                          <p:val>
                                            <p:strVal val="ppt_w"/>
                                          </p:val>
                                        </p:tav>
                                        <p:tav tm="100000">
                                          <p:val>
                                            <p:strVal val="4*ppt_w"/>
                                          </p:val>
                                        </p:tav>
                                      </p:tavLst>
                                    </p:anim>
                                    <p:anim calcmode="lin" valueType="num">
                                      <p:cBhvr>
                                        <p:cTn id="38" dur="500"/>
                                        <p:tgtEl>
                                          <p:spTgt spid="21589"/>
                                        </p:tgtEl>
                                        <p:attrNameLst>
                                          <p:attrName>ppt_h</p:attrName>
                                        </p:attrNameLst>
                                      </p:cBhvr>
                                      <p:tavLst>
                                        <p:tav tm="0">
                                          <p:val>
                                            <p:strVal val="ppt_h"/>
                                          </p:val>
                                        </p:tav>
                                        <p:tav tm="100000">
                                          <p:val>
                                            <p:strVal val="4*ppt_h"/>
                                          </p:val>
                                        </p:tav>
                                      </p:tavLst>
                                    </p:anim>
                                    <p:set>
                                      <p:cBhvr>
                                        <p:cTn id="39" dur="1" fill="hold">
                                          <p:stCondLst>
                                            <p:cond delay="499"/>
                                          </p:stCondLst>
                                        </p:cTn>
                                        <p:tgtEl>
                                          <p:spTgt spid="21589"/>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3" presetClass="entr" presetSubtype="16" fill="hold" grpId="0" nodeType="clickEffect">
                                  <p:stCondLst>
                                    <p:cond delay="0"/>
                                  </p:stCondLst>
                                  <p:childTnLst>
                                    <p:set>
                                      <p:cBhvr>
                                        <p:cTn id="43" dur="1" fill="hold">
                                          <p:stCondLst>
                                            <p:cond delay="0"/>
                                          </p:stCondLst>
                                        </p:cTn>
                                        <p:tgtEl>
                                          <p:spTgt spid="21590"/>
                                        </p:tgtEl>
                                        <p:attrNameLst>
                                          <p:attrName>style.visibility</p:attrName>
                                        </p:attrNameLst>
                                      </p:cBhvr>
                                      <p:to>
                                        <p:strVal val="visible"/>
                                      </p:to>
                                    </p:set>
                                    <p:anim calcmode="lin" valueType="num">
                                      <p:cBhvr>
                                        <p:cTn id="44" dur="500" fill="hold"/>
                                        <p:tgtEl>
                                          <p:spTgt spid="21590"/>
                                        </p:tgtEl>
                                        <p:attrNameLst>
                                          <p:attrName>ppt_w</p:attrName>
                                        </p:attrNameLst>
                                      </p:cBhvr>
                                      <p:tavLst>
                                        <p:tav tm="0">
                                          <p:val>
                                            <p:fltVal val="0"/>
                                          </p:val>
                                        </p:tav>
                                        <p:tav tm="100000">
                                          <p:val>
                                            <p:strVal val="#ppt_w"/>
                                          </p:val>
                                        </p:tav>
                                      </p:tavLst>
                                    </p:anim>
                                    <p:anim calcmode="lin" valueType="num">
                                      <p:cBhvr>
                                        <p:cTn id="45" dur="500" fill="hold"/>
                                        <p:tgtEl>
                                          <p:spTgt spid="21590"/>
                                        </p:tgtEl>
                                        <p:attrNameLst>
                                          <p:attrName>ppt_h</p:attrName>
                                        </p:attrNameLst>
                                      </p:cBhvr>
                                      <p:tavLst>
                                        <p:tav tm="0">
                                          <p:val>
                                            <p:fltVal val="0"/>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3" presetClass="exit" presetSubtype="16" fill="hold" grpId="1" nodeType="clickEffect">
                                  <p:stCondLst>
                                    <p:cond delay="0"/>
                                  </p:stCondLst>
                                  <p:childTnLst>
                                    <p:anim calcmode="lin" valueType="num">
                                      <p:cBhvr>
                                        <p:cTn id="49" dur="500"/>
                                        <p:tgtEl>
                                          <p:spTgt spid="21590"/>
                                        </p:tgtEl>
                                        <p:attrNameLst>
                                          <p:attrName>ppt_w</p:attrName>
                                        </p:attrNameLst>
                                      </p:cBhvr>
                                      <p:tavLst>
                                        <p:tav tm="0">
                                          <p:val>
                                            <p:strVal val="ppt_w"/>
                                          </p:val>
                                        </p:tav>
                                        <p:tav tm="100000">
                                          <p:val>
                                            <p:strVal val="4*ppt_w"/>
                                          </p:val>
                                        </p:tav>
                                      </p:tavLst>
                                    </p:anim>
                                    <p:anim calcmode="lin" valueType="num">
                                      <p:cBhvr>
                                        <p:cTn id="50" dur="500"/>
                                        <p:tgtEl>
                                          <p:spTgt spid="21590"/>
                                        </p:tgtEl>
                                        <p:attrNameLst>
                                          <p:attrName>ppt_h</p:attrName>
                                        </p:attrNameLst>
                                      </p:cBhvr>
                                      <p:tavLst>
                                        <p:tav tm="0">
                                          <p:val>
                                            <p:strVal val="ppt_h"/>
                                          </p:val>
                                        </p:tav>
                                        <p:tav tm="100000">
                                          <p:val>
                                            <p:strVal val="4*ppt_h"/>
                                          </p:val>
                                        </p:tav>
                                      </p:tavLst>
                                    </p:anim>
                                    <p:set>
                                      <p:cBhvr>
                                        <p:cTn id="51" dur="1" fill="hold">
                                          <p:stCondLst>
                                            <p:cond delay="499"/>
                                          </p:stCondLst>
                                        </p:cTn>
                                        <p:tgtEl>
                                          <p:spTgt spid="215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88" grpId="0" animBg="1" autoUpdateAnimBg="0"/>
      <p:bldP spid="21588" grpId="1" animBg="1" autoUpdateAnimBg="0"/>
      <p:bldP spid="21589" grpId="0" animBg="1" autoUpdateAnimBg="0"/>
      <p:bldP spid="21589" grpId="1" animBg="1" autoUpdateAnimBg="0"/>
      <p:bldP spid="21590" grpId="0" animBg="1" autoUpdateAnimBg="0"/>
      <p:bldP spid="21590" grpId="1"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2"/>
          <p:cNvSpPr>
            <a:spLocks/>
          </p:cNvSpPr>
          <p:nvPr/>
        </p:nvSpPr>
        <p:spPr bwMode="auto">
          <a:xfrm>
            <a:off x="473273" y="357187"/>
            <a:ext cx="8206383" cy="66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r>
              <a:rPr lang="en-US" sz="3900" b="1">
                <a:latin typeface="Calibri" charset="0"/>
                <a:sym typeface="Calibri" charset="0"/>
              </a:rPr>
              <a:t>Buckets &gt;&gt; Design Documents &gt;&gt; Views</a:t>
            </a:r>
          </a:p>
        </p:txBody>
      </p:sp>
      <p:sp>
        <p:nvSpPr>
          <p:cNvPr id="23554" name="AutoShape 13"/>
          <p:cNvSpPr>
            <a:spLocks/>
          </p:cNvSpPr>
          <p:nvPr/>
        </p:nvSpPr>
        <p:spPr bwMode="auto">
          <a:xfrm>
            <a:off x="3089672" y="1241226"/>
            <a:ext cx="2964656" cy="1098352"/>
          </a:xfrm>
          <a:prstGeom prst="roundRect">
            <a:avLst>
              <a:gd name="adj" fmla="val 12194"/>
            </a:avLst>
          </a:prstGeom>
          <a:gradFill rotWithShape="0">
            <a:gsLst>
              <a:gs pos="0">
                <a:srgbClr val="67ADFF"/>
              </a:gs>
              <a:gs pos="100000">
                <a:srgbClr val="254B6D"/>
              </a:gs>
            </a:gsLst>
            <a:lin ang="5400000" scaled="1"/>
          </a:gradFill>
          <a:ln w="25400">
            <a:solidFill>
              <a:srgbClr val="000000"/>
            </a:solidFill>
            <a:round/>
            <a:headEnd/>
            <a:tailEnd/>
          </a:ln>
        </p:spPr>
        <p:txBody>
          <a:bodyPr lIns="35711" tIns="35711" rIns="64281" bIns="35711" anchor="ctr"/>
          <a:lstStyle/>
          <a:p>
            <a:pPr algn="ctr"/>
            <a:r>
              <a:rPr lang="en-US" sz="2700">
                <a:solidFill>
                  <a:srgbClr val="FFFFFF"/>
                </a:solidFill>
              </a:rPr>
              <a:t>Couchbase Bucket</a:t>
            </a:r>
          </a:p>
        </p:txBody>
      </p:sp>
      <p:grpSp>
        <p:nvGrpSpPr>
          <p:cNvPr id="25616" name="Group 16"/>
          <p:cNvGrpSpPr>
            <a:grpSpLocks/>
          </p:cNvGrpSpPr>
          <p:nvPr/>
        </p:nvGrpSpPr>
        <p:grpSpPr bwMode="auto">
          <a:xfrm>
            <a:off x="598292" y="2255864"/>
            <a:ext cx="3155529" cy="1941090"/>
            <a:chOff x="0" y="0"/>
            <a:chExt cx="2827" cy="1738"/>
          </a:xfrm>
        </p:grpSpPr>
        <p:sp>
          <p:nvSpPr>
            <p:cNvPr id="23582" name="AutoShape 14"/>
            <p:cNvSpPr>
              <a:spLocks/>
            </p:cNvSpPr>
            <p:nvPr/>
          </p:nvSpPr>
          <p:spPr bwMode="auto">
            <a:xfrm rot="-4009272">
              <a:off x="1944" y="315"/>
              <a:ext cx="976" cy="440"/>
            </a:xfrm>
            <a:prstGeom prst="rightArrow">
              <a:avLst>
                <a:gd name="adj1" fmla="val 31009"/>
                <a:gd name="adj2" fmla="val 57375"/>
              </a:avLst>
            </a:prstGeom>
            <a:solidFill>
              <a:srgbClr val="50A3E0"/>
            </a:solidFill>
            <a:ln w="25400">
              <a:solidFill>
                <a:srgbClr val="000000"/>
              </a:solidFill>
              <a:round/>
              <a:headEnd/>
              <a:tailEnd/>
            </a:ln>
          </p:spPr>
          <p:txBody>
            <a:bodyPr lIns="0" tIns="0" rIns="0" bIns="0"/>
            <a:lstStyle/>
            <a:p>
              <a:pPr algn="ctr"/>
              <a:endParaRPr lang="en-GB"/>
            </a:p>
          </p:txBody>
        </p:sp>
        <p:sp>
          <p:nvSpPr>
            <p:cNvPr id="23583" name="AutoShape 15"/>
            <p:cNvSpPr>
              <a:spLocks/>
            </p:cNvSpPr>
            <p:nvPr/>
          </p:nvSpPr>
          <p:spPr bwMode="auto">
            <a:xfrm>
              <a:off x="0" y="938"/>
              <a:ext cx="2656" cy="800"/>
            </a:xfrm>
            <a:prstGeom prst="roundRect">
              <a:avLst>
                <a:gd name="adj" fmla="val 15000"/>
              </a:avLst>
            </a:prstGeom>
            <a:solidFill>
              <a:srgbClr val="233B5E"/>
            </a:solidFill>
            <a:ln w="25400">
              <a:solidFill>
                <a:srgbClr val="000000"/>
              </a:solidFill>
              <a:round/>
              <a:headEnd/>
              <a:tailEnd/>
            </a:ln>
          </p:spPr>
          <p:txBody>
            <a:bodyPr lIns="50800" tIns="50800" bIns="50800" anchor="ctr"/>
            <a:lstStyle/>
            <a:p>
              <a:pPr algn="ctr"/>
              <a:r>
                <a:rPr lang="en-US" sz="2400">
                  <a:solidFill>
                    <a:srgbClr val="FFFFFF"/>
                  </a:solidFill>
                </a:rPr>
                <a:t>Design Document 1</a:t>
              </a:r>
            </a:p>
          </p:txBody>
        </p:sp>
      </p:grpSp>
      <p:grpSp>
        <p:nvGrpSpPr>
          <p:cNvPr id="25619" name="Group 19"/>
          <p:cNvGrpSpPr>
            <a:grpSpLocks/>
          </p:cNvGrpSpPr>
          <p:nvPr/>
        </p:nvGrpSpPr>
        <p:grpSpPr bwMode="auto">
          <a:xfrm>
            <a:off x="5355580" y="2249166"/>
            <a:ext cx="3199061" cy="1947788"/>
            <a:chOff x="0" y="0"/>
            <a:chExt cx="2865" cy="1744"/>
          </a:xfrm>
        </p:grpSpPr>
        <p:sp>
          <p:nvSpPr>
            <p:cNvPr id="23580" name="AutoShape 17"/>
            <p:cNvSpPr>
              <a:spLocks/>
            </p:cNvSpPr>
            <p:nvPr/>
          </p:nvSpPr>
          <p:spPr bwMode="auto">
            <a:xfrm rot="-7056193">
              <a:off x="-80" y="335"/>
              <a:ext cx="1023" cy="440"/>
            </a:xfrm>
            <a:prstGeom prst="rightArrow">
              <a:avLst>
                <a:gd name="adj1" fmla="val 31009"/>
                <a:gd name="adj2" fmla="val 57318"/>
              </a:avLst>
            </a:prstGeom>
            <a:solidFill>
              <a:srgbClr val="50A3E0"/>
            </a:solidFill>
            <a:ln w="25400">
              <a:solidFill>
                <a:srgbClr val="000000"/>
              </a:solidFill>
              <a:round/>
              <a:headEnd/>
              <a:tailEnd/>
            </a:ln>
          </p:spPr>
          <p:txBody>
            <a:bodyPr lIns="0" tIns="0" rIns="0" bIns="0"/>
            <a:lstStyle/>
            <a:p>
              <a:pPr algn="ctr"/>
              <a:endParaRPr lang="en-GB"/>
            </a:p>
          </p:txBody>
        </p:sp>
        <p:sp>
          <p:nvSpPr>
            <p:cNvPr id="23581" name="AutoShape 18"/>
            <p:cNvSpPr>
              <a:spLocks/>
            </p:cNvSpPr>
            <p:nvPr/>
          </p:nvSpPr>
          <p:spPr bwMode="auto">
            <a:xfrm>
              <a:off x="209" y="944"/>
              <a:ext cx="2656" cy="800"/>
            </a:xfrm>
            <a:prstGeom prst="roundRect">
              <a:avLst>
                <a:gd name="adj" fmla="val 15000"/>
              </a:avLst>
            </a:prstGeom>
            <a:solidFill>
              <a:srgbClr val="233B5E"/>
            </a:solidFill>
            <a:ln w="25400">
              <a:solidFill>
                <a:srgbClr val="000000"/>
              </a:solidFill>
              <a:round/>
              <a:headEnd/>
              <a:tailEnd/>
            </a:ln>
          </p:spPr>
          <p:txBody>
            <a:bodyPr lIns="50800" tIns="50800" bIns="50800" anchor="ctr"/>
            <a:lstStyle/>
            <a:p>
              <a:pPr algn="ctr"/>
              <a:r>
                <a:rPr lang="en-US" sz="2400">
                  <a:solidFill>
                    <a:srgbClr val="FFFFFF"/>
                  </a:solidFill>
                </a:rPr>
                <a:t>Design Document 2</a:t>
              </a:r>
            </a:p>
          </p:txBody>
        </p:sp>
      </p:grpSp>
      <p:grpSp>
        <p:nvGrpSpPr>
          <p:cNvPr id="25622" name="Group 22"/>
          <p:cNvGrpSpPr>
            <a:grpSpLocks/>
          </p:cNvGrpSpPr>
          <p:nvPr/>
        </p:nvGrpSpPr>
        <p:grpSpPr bwMode="auto">
          <a:xfrm>
            <a:off x="6125767" y="4276206"/>
            <a:ext cx="901898" cy="1269131"/>
            <a:chOff x="0" y="0"/>
            <a:chExt cx="808" cy="1136"/>
          </a:xfrm>
        </p:grpSpPr>
        <p:sp>
          <p:nvSpPr>
            <p:cNvPr id="23578" name="AutoShape 20"/>
            <p:cNvSpPr>
              <a:spLocks/>
            </p:cNvSpPr>
            <p:nvPr/>
          </p:nvSpPr>
          <p:spPr bwMode="auto">
            <a:xfrm>
              <a:off x="0" y="712"/>
              <a:ext cx="808" cy="424"/>
            </a:xfrm>
            <a:prstGeom prst="roundRect">
              <a:avLst>
                <a:gd name="adj" fmla="val 28301"/>
              </a:avLst>
            </a:prstGeom>
            <a:solidFill>
              <a:srgbClr val="0A0E15"/>
            </a:solidFill>
            <a:ln w="25400">
              <a:solidFill>
                <a:srgbClr val="000000"/>
              </a:solidFill>
              <a:round/>
              <a:headEnd/>
              <a:tailEnd/>
            </a:ln>
          </p:spPr>
          <p:txBody>
            <a:bodyPr lIns="50800" tIns="50800" bIns="50800" anchor="ctr"/>
            <a:lstStyle/>
            <a:p>
              <a:pPr algn="ctr"/>
              <a:r>
                <a:rPr lang="en-US" sz="2100">
                  <a:solidFill>
                    <a:srgbClr val="FFFFFF"/>
                  </a:solidFill>
                </a:rPr>
                <a:t>View</a:t>
              </a:r>
            </a:p>
          </p:txBody>
        </p:sp>
        <p:sp>
          <p:nvSpPr>
            <p:cNvPr id="23579" name="Line 21"/>
            <p:cNvSpPr>
              <a:spLocks noChangeShapeType="1"/>
            </p:cNvSpPr>
            <p:nvPr/>
          </p:nvSpPr>
          <p:spPr bwMode="auto">
            <a:xfrm>
              <a:off x="408" y="0"/>
              <a:ext cx="0" cy="749"/>
            </a:xfrm>
            <a:prstGeom prst="line">
              <a:avLst/>
            </a:prstGeom>
            <a:noFill/>
            <a:ln w="50800">
              <a:solidFill>
                <a:srgbClr val="000000"/>
              </a:solidFill>
              <a:round/>
              <a:headEnd type="stealth" w="med" len="med"/>
              <a:tailEnd/>
            </a:ln>
            <a:extLst>
              <a:ext uri="{909E8E84-426E-40dd-AFC4-6F175D3DCCD1}">
                <a14:hiddenFill xmlns:a14="http://schemas.microsoft.com/office/drawing/2010/main">
                  <a:noFill/>
                </a14:hiddenFill>
              </a:ext>
            </a:extLst>
          </p:spPr>
          <p:txBody>
            <a:bodyPr lIns="0" tIns="0" rIns="0" bIns="0"/>
            <a:lstStyle/>
            <a:p>
              <a:pPr algn="ctr"/>
              <a:endParaRPr lang="en-US"/>
            </a:p>
          </p:txBody>
        </p:sp>
      </p:grpSp>
      <p:grpSp>
        <p:nvGrpSpPr>
          <p:cNvPr id="25625" name="Group 25"/>
          <p:cNvGrpSpPr>
            <a:grpSpLocks/>
          </p:cNvGrpSpPr>
          <p:nvPr/>
        </p:nvGrpSpPr>
        <p:grpSpPr bwMode="auto">
          <a:xfrm>
            <a:off x="7108031" y="4277320"/>
            <a:ext cx="901898" cy="1268016"/>
            <a:chOff x="0" y="0"/>
            <a:chExt cx="808" cy="1136"/>
          </a:xfrm>
        </p:grpSpPr>
        <p:sp>
          <p:nvSpPr>
            <p:cNvPr id="23576" name="AutoShape 23"/>
            <p:cNvSpPr>
              <a:spLocks/>
            </p:cNvSpPr>
            <p:nvPr/>
          </p:nvSpPr>
          <p:spPr bwMode="auto">
            <a:xfrm>
              <a:off x="0" y="712"/>
              <a:ext cx="808" cy="424"/>
            </a:xfrm>
            <a:prstGeom prst="roundRect">
              <a:avLst>
                <a:gd name="adj" fmla="val 28301"/>
              </a:avLst>
            </a:prstGeom>
            <a:solidFill>
              <a:srgbClr val="0A0E15"/>
            </a:solidFill>
            <a:ln w="25400">
              <a:solidFill>
                <a:srgbClr val="000000"/>
              </a:solidFill>
              <a:round/>
              <a:headEnd/>
              <a:tailEnd/>
            </a:ln>
          </p:spPr>
          <p:txBody>
            <a:bodyPr lIns="50800" tIns="50800" bIns="50800" anchor="ctr"/>
            <a:lstStyle/>
            <a:p>
              <a:pPr algn="ctr"/>
              <a:r>
                <a:rPr lang="en-US" sz="2100">
                  <a:solidFill>
                    <a:srgbClr val="FFFFFF"/>
                  </a:solidFill>
                </a:rPr>
                <a:t>View</a:t>
              </a:r>
            </a:p>
          </p:txBody>
        </p:sp>
        <p:sp>
          <p:nvSpPr>
            <p:cNvPr id="23577" name="Line 24"/>
            <p:cNvSpPr>
              <a:spLocks noChangeShapeType="1"/>
            </p:cNvSpPr>
            <p:nvPr/>
          </p:nvSpPr>
          <p:spPr bwMode="auto">
            <a:xfrm>
              <a:off x="408" y="0"/>
              <a:ext cx="0" cy="749"/>
            </a:xfrm>
            <a:prstGeom prst="line">
              <a:avLst/>
            </a:prstGeom>
            <a:noFill/>
            <a:ln w="50800">
              <a:solidFill>
                <a:srgbClr val="000000"/>
              </a:solidFill>
              <a:round/>
              <a:headEnd type="stealth" w="med" len="med"/>
              <a:tailEnd/>
            </a:ln>
            <a:extLst>
              <a:ext uri="{909E8E84-426E-40dd-AFC4-6F175D3DCCD1}">
                <a14:hiddenFill xmlns:a14="http://schemas.microsoft.com/office/drawing/2010/main">
                  <a:noFill/>
                </a14:hiddenFill>
              </a:ext>
            </a:extLst>
          </p:spPr>
          <p:txBody>
            <a:bodyPr lIns="0" tIns="0" rIns="0" bIns="0"/>
            <a:lstStyle/>
            <a:p>
              <a:pPr algn="ctr"/>
              <a:endParaRPr lang="en-US"/>
            </a:p>
          </p:txBody>
        </p:sp>
      </p:grpSp>
      <p:grpSp>
        <p:nvGrpSpPr>
          <p:cNvPr id="25628" name="Group 28"/>
          <p:cNvGrpSpPr>
            <a:grpSpLocks/>
          </p:cNvGrpSpPr>
          <p:nvPr/>
        </p:nvGrpSpPr>
        <p:grpSpPr bwMode="auto">
          <a:xfrm>
            <a:off x="2607470" y="4259462"/>
            <a:ext cx="901898" cy="1285875"/>
            <a:chOff x="0" y="0"/>
            <a:chExt cx="808" cy="1152"/>
          </a:xfrm>
        </p:grpSpPr>
        <p:sp>
          <p:nvSpPr>
            <p:cNvPr id="23574" name="AutoShape 26"/>
            <p:cNvSpPr>
              <a:spLocks/>
            </p:cNvSpPr>
            <p:nvPr/>
          </p:nvSpPr>
          <p:spPr bwMode="auto">
            <a:xfrm>
              <a:off x="0" y="728"/>
              <a:ext cx="808" cy="424"/>
            </a:xfrm>
            <a:prstGeom prst="roundRect">
              <a:avLst>
                <a:gd name="adj" fmla="val 28301"/>
              </a:avLst>
            </a:prstGeom>
            <a:solidFill>
              <a:srgbClr val="0A0E15"/>
            </a:solidFill>
            <a:ln w="25400">
              <a:solidFill>
                <a:srgbClr val="000000"/>
              </a:solidFill>
              <a:round/>
              <a:headEnd/>
              <a:tailEnd/>
            </a:ln>
          </p:spPr>
          <p:txBody>
            <a:bodyPr lIns="50800" tIns="50800" bIns="50800" anchor="ctr"/>
            <a:lstStyle/>
            <a:p>
              <a:pPr algn="ctr"/>
              <a:r>
                <a:rPr lang="en-US" sz="2100" dirty="0">
                  <a:solidFill>
                    <a:srgbClr val="FFFFFF"/>
                  </a:solidFill>
                </a:rPr>
                <a:t>View</a:t>
              </a:r>
            </a:p>
          </p:txBody>
        </p:sp>
        <p:sp>
          <p:nvSpPr>
            <p:cNvPr id="23575" name="Line 27"/>
            <p:cNvSpPr>
              <a:spLocks noChangeShapeType="1"/>
            </p:cNvSpPr>
            <p:nvPr/>
          </p:nvSpPr>
          <p:spPr bwMode="auto">
            <a:xfrm>
              <a:off x="408" y="0"/>
              <a:ext cx="0" cy="749"/>
            </a:xfrm>
            <a:prstGeom prst="line">
              <a:avLst/>
            </a:prstGeom>
            <a:noFill/>
            <a:ln w="50800">
              <a:solidFill>
                <a:srgbClr val="000000"/>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25631" name="Group 31"/>
          <p:cNvGrpSpPr>
            <a:grpSpLocks/>
          </p:cNvGrpSpPr>
          <p:nvPr/>
        </p:nvGrpSpPr>
        <p:grpSpPr bwMode="auto">
          <a:xfrm>
            <a:off x="1625203" y="4259462"/>
            <a:ext cx="901898" cy="1285875"/>
            <a:chOff x="0" y="0"/>
            <a:chExt cx="808" cy="1152"/>
          </a:xfrm>
        </p:grpSpPr>
        <p:sp>
          <p:nvSpPr>
            <p:cNvPr id="23572" name="AutoShape 29"/>
            <p:cNvSpPr>
              <a:spLocks/>
            </p:cNvSpPr>
            <p:nvPr/>
          </p:nvSpPr>
          <p:spPr bwMode="auto">
            <a:xfrm>
              <a:off x="0" y="728"/>
              <a:ext cx="808" cy="424"/>
            </a:xfrm>
            <a:prstGeom prst="roundRect">
              <a:avLst>
                <a:gd name="adj" fmla="val 28301"/>
              </a:avLst>
            </a:prstGeom>
            <a:solidFill>
              <a:srgbClr val="0A0E15"/>
            </a:solidFill>
            <a:ln w="25400">
              <a:solidFill>
                <a:srgbClr val="000000"/>
              </a:solidFill>
              <a:round/>
              <a:headEnd/>
              <a:tailEnd/>
            </a:ln>
          </p:spPr>
          <p:txBody>
            <a:bodyPr lIns="50800" tIns="50800" bIns="50800" anchor="ctr"/>
            <a:lstStyle/>
            <a:p>
              <a:pPr algn="ctr"/>
              <a:r>
                <a:rPr lang="en-US" sz="2100" dirty="0">
                  <a:solidFill>
                    <a:srgbClr val="FFFFFF"/>
                  </a:solidFill>
                </a:rPr>
                <a:t>View</a:t>
              </a:r>
            </a:p>
          </p:txBody>
        </p:sp>
        <p:sp>
          <p:nvSpPr>
            <p:cNvPr id="23573" name="Line 30"/>
            <p:cNvSpPr>
              <a:spLocks noChangeShapeType="1"/>
            </p:cNvSpPr>
            <p:nvPr/>
          </p:nvSpPr>
          <p:spPr bwMode="auto">
            <a:xfrm>
              <a:off x="408" y="0"/>
              <a:ext cx="0" cy="749"/>
            </a:xfrm>
            <a:prstGeom prst="line">
              <a:avLst/>
            </a:prstGeom>
            <a:noFill/>
            <a:ln w="50800">
              <a:solidFill>
                <a:srgbClr val="000000"/>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25634" name="Group 34"/>
          <p:cNvGrpSpPr>
            <a:grpSpLocks/>
          </p:cNvGrpSpPr>
          <p:nvPr/>
        </p:nvGrpSpPr>
        <p:grpSpPr bwMode="auto">
          <a:xfrm>
            <a:off x="642938" y="4259462"/>
            <a:ext cx="901898" cy="1285875"/>
            <a:chOff x="0" y="0"/>
            <a:chExt cx="808" cy="1152"/>
          </a:xfrm>
        </p:grpSpPr>
        <p:sp>
          <p:nvSpPr>
            <p:cNvPr id="23570" name="AutoShape 32"/>
            <p:cNvSpPr>
              <a:spLocks/>
            </p:cNvSpPr>
            <p:nvPr/>
          </p:nvSpPr>
          <p:spPr bwMode="auto">
            <a:xfrm>
              <a:off x="0" y="728"/>
              <a:ext cx="808" cy="424"/>
            </a:xfrm>
            <a:prstGeom prst="roundRect">
              <a:avLst>
                <a:gd name="adj" fmla="val 28301"/>
              </a:avLst>
            </a:prstGeom>
            <a:solidFill>
              <a:srgbClr val="0A0E15"/>
            </a:solidFill>
            <a:ln w="25400">
              <a:solidFill>
                <a:srgbClr val="000000"/>
              </a:solidFill>
              <a:round/>
              <a:headEnd/>
              <a:tailEnd/>
            </a:ln>
          </p:spPr>
          <p:txBody>
            <a:bodyPr lIns="50800" tIns="50800" bIns="50800" anchor="ctr"/>
            <a:lstStyle/>
            <a:p>
              <a:pPr algn="ctr"/>
              <a:r>
                <a:rPr lang="en-US" sz="2100" dirty="0">
                  <a:solidFill>
                    <a:srgbClr val="FFFFFF"/>
                  </a:solidFill>
                </a:rPr>
                <a:t>View</a:t>
              </a:r>
            </a:p>
          </p:txBody>
        </p:sp>
        <p:sp>
          <p:nvSpPr>
            <p:cNvPr id="23571" name="Line 33"/>
            <p:cNvSpPr>
              <a:spLocks noChangeShapeType="1"/>
            </p:cNvSpPr>
            <p:nvPr/>
          </p:nvSpPr>
          <p:spPr bwMode="auto">
            <a:xfrm>
              <a:off x="408" y="0"/>
              <a:ext cx="0" cy="749"/>
            </a:xfrm>
            <a:prstGeom prst="line">
              <a:avLst/>
            </a:prstGeom>
            <a:noFill/>
            <a:ln w="50800">
              <a:solidFill>
                <a:srgbClr val="000000"/>
              </a:solidFill>
              <a:round/>
              <a:headEnd type="stealth" w="med" len="med"/>
              <a:tailEnd/>
            </a:ln>
            <a:extLst>
              <a:ext uri="{909E8E84-426E-40dd-AFC4-6F175D3DCCD1}">
                <a14:hiddenFill xmlns:a14="http://schemas.microsoft.com/office/drawing/2010/main">
                  <a:noFill/>
                </a14:hiddenFill>
              </a:ext>
            </a:extLst>
          </p:spPr>
          <p:txBody>
            <a:bodyPr lIns="0" tIns="0" rIns="0" bIns="0"/>
            <a:lstStyle/>
            <a:p>
              <a:pPr algn="ctr"/>
              <a:endParaRPr lang="en-US"/>
            </a:p>
          </p:txBody>
        </p:sp>
      </p:grpSp>
      <p:sp>
        <p:nvSpPr>
          <p:cNvPr id="25635" name="AutoShape 35"/>
          <p:cNvSpPr>
            <a:spLocks/>
          </p:cNvSpPr>
          <p:nvPr/>
        </p:nvSpPr>
        <p:spPr bwMode="auto">
          <a:xfrm>
            <a:off x="294681" y="2178844"/>
            <a:ext cx="2821781" cy="857250"/>
          </a:xfrm>
          <a:custGeom>
            <a:avLst/>
            <a:gdLst>
              <a:gd name="T0" fmla="*/ 0 w 21600"/>
              <a:gd name="T1" fmla="*/ 0 h 16676"/>
              <a:gd name="T2" fmla="*/ 21600 w 21600"/>
              <a:gd name="T3" fmla="*/ 16676 h 16676"/>
            </a:gdLst>
            <a:ahLst/>
            <a:cxnLst/>
            <a:rect l="T0" t="T1" r="T2" b="T3"/>
            <a:pathLst>
              <a:path w="21600" h="16676">
                <a:moveTo>
                  <a:pt x="1367" y="0"/>
                </a:moveTo>
                <a:cubicBezTo>
                  <a:pt x="612" y="0"/>
                  <a:pt x="0" y="1555"/>
                  <a:pt x="0" y="3474"/>
                </a:cubicBezTo>
                <a:lnTo>
                  <a:pt x="0" y="13202"/>
                </a:lnTo>
                <a:cubicBezTo>
                  <a:pt x="0" y="15121"/>
                  <a:pt x="612" y="16676"/>
                  <a:pt x="1367" y="16676"/>
                </a:cubicBezTo>
                <a:lnTo>
                  <a:pt x="5218" y="16676"/>
                </a:lnTo>
                <a:lnTo>
                  <a:pt x="5902" y="21600"/>
                </a:lnTo>
                <a:lnTo>
                  <a:pt x="6583" y="16676"/>
                </a:lnTo>
                <a:lnTo>
                  <a:pt x="20233" y="16676"/>
                </a:lnTo>
                <a:cubicBezTo>
                  <a:pt x="20988" y="16676"/>
                  <a:pt x="21600" y="15121"/>
                  <a:pt x="21600" y="13202"/>
                </a:cubicBezTo>
                <a:lnTo>
                  <a:pt x="21600" y="3474"/>
                </a:lnTo>
                <a:cubicBezTo>
                  <a:pt x="21600" y="1555"/>
                  <a:pt x="20988" y="0"/>
                  <a:pt x="20233" y="0"/>
                </a:cubicBezTo>
                <a:lnTo>
                  <a:pt x="1367" y="0"/>
                </a:lnTo>
                <a:close/>
                <a:moveTo>
                  <a:pt x="1367" y="0"/>
                </a:moveTo>
              </a:path>
            </a:pathLst>
          </a:custGeom>
          <a:solidFill>
            <a:srgbClr val="FFF861"/>
          </a:solidFill>
          <a:ln w="25400">
            <a:solidFill>
              <a:srgbClr val="666666"/>
            </a:solidFill>
            <a:round/>
            <a:headEnd/>
            <a:tailEnd/>
          </a:ln>
        </p:spPr>
        <p:txBody>
          <a:bodyPr lIns="35711" tIns="35711" rIns="64281" bIns="35711" anchor="ctr"/>
          <a:lstStyle/>
          <a:p>
            <a:pPr algn="ctr"/>
            <a:r>
              <a:rPr lang="en-US" sz="2000" dirty="0"/>
              <a:t>Indexers Are Allocated Per Design Doc </a:t>
            </a:r>
          </a:p>
        </p:txBody>
      </p:sp>
      <p:grpSp>
        <p:nvGrpSpPr>
          <p:cNvPr id="25639" name="Group 39"/>
          <p:cNvGrpSpPr>
            <a:grpSpLocks/>
          </p:cNvGrpSpPr>
          <p:nvPr/>
        </p:nvGrpSpPr>
        <p:grpSpPr bwMode="auto">
          <a:xfrm>
            <a:off x="598289" y="5848946"/>
            <a:ext cx="3036094" cy="732234"/>
            <a:chOff x="0" y="0"/>
            <a:chExt cx="2720" cy="656"/>
          </a:xfrm>
        </p:grpSpPr>
        <p:sp>
          <p:nvSpPr>
            <p:cNvPr id="23567" name="AutoShape 36"/>
            <p:cNvSpPr>
              <a:spLocks/>
            </p:cNvSpPr>
            <p:nvPr/>
          </p:nvSpPr>
          <p:spPr bwMode="auto">
            <a:xfrm>
              <a:off x="0" y="0"/>
              <a:ext cx="2720" cy="656"/>
            </a:xfrm>
            <a:custGeom>
              <a:avLst/>
              <a:gdLst>
                <a:gd name="T0" fmla="*/ 0 w 21600"/>
                <a:gd name="T1" fmla="*/ 0 h 16651"/>
                <a:gd name="T2" fmla="*/ 21600 w 21600"/>
                <a:gd name="T3" fmla="*/ 16651 h 16651"/>
              </a:gdLst>
              <a:ahLst/>
              <a:cxnLst/>
              <a:rect l="T0" t="T1" r="T2" b="T3"/>
              <a:pathLst>
                <a:path w="21600" h="16651">
                  <a:moveTo>
                    <a:pt x="3492" y="-4949"/>
                  </a:moveTo>
                  <a:lnTo>
                    <a:pt x="2857" y="0"/>
                  </a:lnTo>
                  <a:lnTo>
                    <a:pt x="1271" y="0"/>
                  </a:lnTo>
                  <a:cubicBezTo>
                    <a:pt x="569" y="0"/>
                    <a:pt x="0" y="1819"/>
                    <a:pt x="0" y="4062"/>
                  </a:cubicBezTo>
                  <a:lnTo>
                    <a:pt x="0" y="12590"/>
                  </a:lnTo>
                  <a:cubicBezTo>
                    <a:pt x="0" y="14833"/>
                    <a:pt x="569" y="16651"/>
                    <a:pt x="1271" y="16651"/>
                  </a:cubicBezTo>
                  <a:lnTo>
                    <a:pt x="20329" y="16651"/>
                  </a:lnTo>
                  <a:cubicBezTo>
                    <a:pt x="21031" y="16651"/>
                    <a:pt x="21600" y="14833"/>
                    <a:pt x="21600" y="12590"/>
                  </a:cubicBezTo>
                  <a:lnTo>
                    <a:pt x="21600" y="4062"/>
                  </a:lnTo>
                  <a:cubicBezTo>
                    <a:pt x="21600" y="1819"/>
                    <a:pt x="21031" y="0"/>
                    <a:pt x="20329" y="0"/>
                  </a:cubicBezTo>
                  <a:lnTo>
                    <a:pt x="4127" y="0"/>
                  </a:lnTo>
                  <a:lnTo>
                    <a:pt x="3492" y="-4949"/>
                  </a:lnTo>
                  <a:close/>
                  <a:moveTo>
                    <a:pt x="3492" y="-4949"/>
                  </a:moveTo>
                </a:path>
              </a:pathLst>
            </a:custGeom>
            <a:solidFill>
              <a:srgbClr val="FFF861"/>
            </a:solidFill>
            <a:ln w="25400">
              <a:solidFill>
                <a:srgbClr val="666666"/>
              </a:solidFill>
              <a:round/>
              <a:headEnd/>
              <a:tailEnd/>
            </a:ln>
          </p:spPr>
          <p:txBody>
            <a:bodyPr lIns="50800" tIns="50800" bIns="50800" anchor="ctr"/>
            <a:lstStyle/>
            <a:p>
              <a:r>
                <a:rPr lang="en-US" sz="2000"/>
                <a:t>All Updated at Same Time</a:t>
              </a:r>
            </a:p>
          </p:txBody>
        </p:sp>
        <p:sp>
          <p:nvSpPr>
            <p:cNvPr id="23568" name="AutoShape 37"/>
            <p:cNvSpPr>
              <a:spLocks/>
            </p:cNvSpPr>
            <p:nvPr/>
          </p:nvSpPr>
          <p:spPr bwMode="auto">
            <a:xfrm>
              <a:off x="0" y="0"/>
              <a:ext cx="2720" cy="656"/>
            </a:xfrm>
            <a:custGeom>
              <a:avLst/>
              <a:gdLst>
                <a:gd name="T0" fmla="*/ 0 w 21600"/>
                <a:gd name="T1" fmla="*/ 0 h 16524"/>
                <a:gd name="T2" fmla="*/ 21600 w 21600"/>
                <a:gd name="T3" fmla="*/ 16524 h 16524"/>
              </a:gdLst>
              <a:ahLst/>
              <a:cxnLst/>
              <a:rect l="T0" t="T1" r="T2" b="T3"/>
              <a:pathLst>
                <a:path w="21600" h="16524">
                  <a:moveTo>
                    <a:pt x="17659" y="-5076"/>
                  </a:moveTo>
                  <a:lnTo>
                    <a:pt x="17024" y="0"/>
                  </a:lnTo>
                  <a:lnTo>
                    <a:pt x="1271" y="0"/>
                  </a:lnTo>
                  <a:cubicBezTo>
                    <a:pt x="569" y="0"/>
                    <a:pt x="0" y="1804"/>
                    <a:pt x="0" y="4030"/>
                  </a:cubicBezTo>
                  <a:lnTo>
                    <a:pt x="0" y="12494"/>
                  </a:lnTo>
                  <a:cubicBezTo>
                    <a:pt x="0" y="14720"/>
                    <a:pt x="569" y="16524"/>
                    <a:pt x="1271" y="16524"/>
                  </a:cubicBezTo>
                  <a:lnTo>
                    <a:pt x="20329" y="16524"/>
                  </a:lnTo>
                  <a:cubicBezTo>
                    <a:pt x="21031" y="16524"/>
                    <a:pt x="21600" y="14720"/>
                    <a:pt x="21600" y="12494"/>
                  </a:cubicBezTo>
                  <a:lnTo>
                    <a:pt x="21600" y="4030"/>
                  </a:lnTo>
                  <a:cubicBezTo>
                    <a:pt x="21600" y="1804"/>
                    <a:pt x="21031" y="0"/>
                    <a:pt x="20329" y="0"/>
                  </a:cubicBezTo>
                  <a:lnTo>
                    <a:pt x="18293" y="0"/>
                  </a:lnTo>
                  <a:lnTo>
                    <a:pt x="17659" y="-5076"/>
                  </a:lnTo>
                  <a:close/>
                  <a:moveTo>
                    <a:pt x="17659" y="-5076"/>
                  </a:moveTo>
                </a:path>
              </a:pathLst>
            </a:custGeom>
            <a:solidFill>
              <a:srgbClr val="FFF861"/>
            </a:solidFill>
            <a:ln w="25400">
              <a:solidFill>
                <a:srgbClr val="666666"/>
              </a:solidFill>
              <a:round/>
              <a:headEnd/>
              <a:tailEnd/>
            </a:ln>
          </p:spPr>
          <p:txBody>
            <a:bodyPr lIns="50800" tIns="50800" bIns="50800" anchor="ctr"/>
            <a:lstStyle/>
            <a:p>
              <a:r>
                <a:rPr lang="en-US" sz="2000"/>
                <a:t>All Updated at Same Time</a:t>
              </a:r>
            </a:p>
          </p:txBody>
        </p:sp>
        <p:sp>
          <p:nvSpPr>
            <p:cNvPr id="23569" name="AutoShape 38"/>
            <p:cNvSpPr>
              <a:spLocks/>
            </p:cNvSpPr>
            <p:nvPr/>
          </p:nvSpPr>
          <p:spPr bwMode="auto">
            <a:xfrm>
              <a:off x="0" y="0"/>
              <a:ext cx="2720" cy="656"/>
            </a:xfrm>
            <a:custGeom>
              <a:avLst/>
              <a:gdLst>
                <a:gd name="T0" fmla="*/ 0 w 21600"/>
                <a:gd name="T1" fmla="*/ 0 h 16329"/>
                <a:gd name="T2" fmla="*/ 21600 w 21600"/>
                <a:gd name="T3" fmla="*/ 16329 h 16329"/>
              </a:gdLst>
              <a:ahLst/>
              <a:cxnLst/>
              <a:rect l="T0" t="T1" r="T2" b="T3"/>
              <a:pathLst>
                <a:path w="21600" h="16329">
                  <a:moveTo>
                    <a:pt x="10532" y="-5271"/>
                  </a:moveTo>
                  <a:lnTo>
                    <a:pt x="9897" y="0"/>
                  </a:lnTo>
                  <a:lnTo>
                    <a:pt x="1271" y="0"/>
                  </a:lnTo>
                  <a:cubicBezTo>
                    <a:pt x="569" y="0"/>
                    <a:pt x="0" y="1783"/>
                    <a:pt x="0" y="3983"/>
                  </a:cubicBezTo>
                  <a:lnTo>
                    <a:pt x="0" y="12346"/>
                  </a:lnTo>
                  <a:cubicBezTo>
                    <a:pt x="0" y="14546"/>
                    <a:pt x="569" y="16329"/>
                    <a:pt x="1271" y="16329"/>
                  </a:cubicBezTo>
                  <a:lnTo>
                    <a:pt x="20329" y="16329"/>
                  </a:lnTo>
                  <a:cubicBezTo>
                    <a:pt x="21031" y="16329"/>
                    <a:pt x="21600" y="14546"/>
                    <a:pt x="21600" y="12346"/>
                  </a:cubicBezTo>
                  <a:lnTo>
                    <a:pt x="21600" y="3983"/>
                  </a:lnTo>
                  <a:cubicBezTo>
                    <a:pt x="21600" y="1783"/>
                    <a:pt x="21031" y="0"/>
                    <a:pt x="20329" y="0"/>
                  </a:cubicBezTo>
                  <a:lnTo>
                    <a:pt x="11167" y="0"/>
                  </a:lnTo>
                  <a:lnTo>
                    <a:pt x="10532" y="-5271"/>
                  </a:lnTo>
                  <a:close/>
                  <a:moveTo>
                    <a:pt x="10532" y="-5271"/>
                  </a:moveTo>
                </a:path>
              </a:pathLst>
            </a:custGeom>
            <a:solidFill>
              <a:srgbClr val="FFF861"/>
            </a:solidFill>
            <a:ln w="25400">
              <a:solidFill>
                <a:srgbClr val="666666"/>
              </a:solidFill>
              <a:round/>
              <a:headEnd/>
              <a:tailEnd/>
            </a:ln>
          </p:spPr>
          <p:txBody>
            <a:bodyPr lIns="50800" tIns="50800" bIns="50800" anchor="ctr"/>
            <a:lstStyle/>
            <a:p>
              <a:pPr algn="ctr"/>
              <a:r>
                <a:rPr lang="en-US" sz="2000" dirty="0"/>
                <a:t>All Updated at Same Time</a:t>
              </a:r>
            </a:p>
          </p:txBody>
        </p:sp>
      </p:grpSp>
      <p:grpSp>
        <p:nvGrpSpPr>
          <p:cNvPr id="25642" name="Group 42"/>
          <p:cNvGrpSpPr>
            <a:grpSpLocks/>
          </p:cNvGrpSpPr>
          <p:nvPr/>
        </p:nvGrpSpPr>
        <p:grpSpPr bwMode="auto">
          <a:xfrm>
            <a:off x="3303985" y="4438055"/>
            <a:ext cx="2821781" cy="857250"/>
            <a:chOff x="0" y="0"/>
            <a:chExt cx="2528" cy="768"/>
          </a:xfrm>
        </p:grpSpPr>
        <p:sp>
          <p:nvSpPr>
            <p:cNvPr id="23565" name="AutoShape 40"/>
            <p:cNvSpPr>
              <a:spLocks/>
            </p:cNvSpPr>
            <p:nvPr/>
          </p:nvSpPr>
          <p:spPr bwMode="auto">
            <a:xfrm>
              <a:off x="0" y="0"/>
              <a:ext cx="2528" cy="768"/>
            </a:xfrm>
            <a:custGeom>
              <a:avLst/>
              <a:gdLst>
                <a:gd name="T0" fmla="*/ 0 w 21600"/>
                <a:gd name="T1" fmla="*/ 0 h 17089"/>
                <a:gd name="T2" fmla="*/ 21600 w 21600"/>
                <a:gd name="T3" fmla="*/ 17089 h 17089"/>
              </a:gdLst>
              <a:ahLst/>
              <a:cxnLst/>
              <a:rect l="T0" t="T1" r="T2" b="T3"/>
              <a:pathLst>
                <a:path w="21600" h="17089">
                  <a:moveTo>
                    <a:pt x="21149" y="-4511"/>
                  </a:moveTo>
                  <a:lnTo>
                    <a:pt x="19861" y="0"/>
                  </a:lnTo>
                  <a:lnTo>
                    <a:pt x="1367" y="0"/>
                  </a:lnTo>
                  <a:cubicBezTo>
                    <a:pt x="612" y="0"/>
                    <a:pt x="0" y="1594"/>
                    <a:pt x="0" y="3560"/>
                  </a:cubicBezTo>
                  <a:lnTo>
                    <a:pt x="0" y="13529"/>
                  </a:lnTo>
                  <a:cubicBezTo>
                    <a:pt x="0" y="15495"/>
                    <a:pt x="612" y="17089"/>
                    <a:pt x="1367" y="17089"/>
                  </a:cubicBezTo>
                  <a:lnTo>
                    <a:pt x="20233" y="17089"/>
                  </a:lnTo>
                  <a:cubicBezTo>
                    <a:pt x="20988" y="17089"/>
                    <a:pt x="21600" y="15495"/>
                    <a:pt x="21600" y="13529"/>
                  </a:cubicBezTo>
                  <a:lnTo>
                    <a:pt x="21600" y="3560"/>
                  </a:lnTo>
                  <a:cubicBezTo>
                    <a:pt x="21600" y="2714"/>
                    <a:pt x="21482" y="1946"/>
                    <a:pt x="21292" y="1335"/>
                  </a:cubicBezTo>
                  <a:lnTo>
                    <a:pt x="21149" y="-4511"/>
                  </a:lnTo>
                  <a:close/>
                  <a:moveTo>
                    <a:pt x="21149" y="-4511"/>
                  </a:moveTo>
                </a:path>
              </a:pathLst>
            </a:custGeom>
            <a:solidFill>
              <a:srgbClr val="FFF861"/>
            </a:solidFill>
            <a:ln w="25400">
              <a:solidFill>
                <a:srgbClr val="666666"/>
              </a:solidFill>
              <a:round/>
              <a:headEnd/>
              <a:tailEnd/>
            </a:ln>
          </p:spPr>
          <p:txBody>
            <a:bodyPr lIns="50800" tIns="50800" bIns="50800" anchor="ctr"/>
            <a:lstStyle/>
            <a:p>
              <a:r>
                <a:rPr lang="en-US" sz="2000"/>
                <a:t>Can Only Access Data in the Bucket Namespace</a:t>
              </a:r>
            </a:p>
          </p:txBody>
        </p:sp>
        <p:sp>
          <p:nvSpPr>
            <p:cNvPr id="23566" name="AutoShape 41"/>
            <p:cNvSpPr>
              <a:spLocks/>
            </p:cNvSpPr>
            <p:nvPr/>
          </p:nvSpPr>
          <p:spPr bwMode="auto">
            <a:xfrm>
              <a:off x="0" y="0"/>
              <a:ext cx="2528" cy="768"/>
            </a:xfrm>
            <a:custGeom>
              <a:avLst/>
              <a:gdLst>
                <a:gd name="T0" fmla="*/ 0 w 21600"/>
                <a:gd name="T1" fmla="*/ 0 h 16718"/>
                <a:gd name="T2" fmla="*/ 21600 w 21600"/>
                <a:gd name="T3" fmla="*/ 16718 h 16718"/>
              </a:gdLst>
              <a:ahLst/>
              <a:cxnLst/>
              <a:rect l="T0" t="T1" r="T2" b="T3"/>
              <a:pathLst>
                <a:path w="21600" h="16718">
                  <a:moveTo>
                    <a:pt x="291" y="-4882"/>
                  </a:moveTo>
                  <a:lnTo>
                    <a:pt x="293" y="1349"/>
                  </a:lnTo>
                  <a:cubicBezTo>
                    <a:pt x="112" y="1940"/>
                    <a:pt x="0" y="2675"/>
                    <a:pt x="0" y="3483"/>
                  </a:cubicBezTo>
                  <a:lnTo>
                    <a:pt x="0" y="13235"/>
                  </a:lnTo>
                  <a:cubicBezTo>
                    <a:pt x="0" y="15159"/>
                    <a:pt x="612" y="16718"/>
                    <a:pt x="1367" y="16718"/>
                  </a:cubicBezTo>
                  <a:lnTo>
                    <a:pt x="20233" y="16718"/>
                  </a:lnTo>
                  <a:cubicBezTo>
                    <a:pt x="20988" y="16718"/>
                    <a:pt x="21600" y="15159"/>
                    <a:pt x="21600" y="13235"/>
                  </a:cubicBezTo>
                  <a:lnTo>
                    <a:pt x="21600" y="3483"/>
                  </a:lnTo>
                  <a:cubicBezTo>
                    <a:pt x="21600" y="1559"/>
                    <a:pt x="20988" y="0"/>
                    <a:pt x="20233" y="0"/>
                  </a:cubicBezTo>
                  <a:lnTo>
                    <a:pt x="1698" y="0"/>
                  </a:lnTo>
                  <a:lnTo>
                    <a:pt x="291" y="-4882"/>
                  </a:lnTo>
                  <a:close/>
                  <a:moveTo>
                    <a:pt x="291" y="-4882"/>
                  </a:moveTo>
                </a:path>
              </a:pathLst>
            </a:custGeom>
            <a:solidFill>
              <a:srgbClr val="FFF861"/>
            </a:solidFill>
            <a:ln w="25400">
              <a:solidFill>
                <a:srgbClr val="666666"/>
              </a:solidFill>
              <a:round/>
              <a:headEnd/>
              <a:tailEnd/>
            </a:ln>
          </p:spPr>
          <p:txBody>
            <a:bodyPr lIns="50800" tIns="50800" bIns="50800" anchor="ctr"/>
            <a:lstStyle/>
            <a:p>
              <a:pPr algn="ctr"/>
              <a:r>
                <a:rPr lang="en-US" sz="2000" dirty="0"/>
                <a:t>Can Only Access Data in the Bucket Namespace</a:t>
              </a:r>
            </a:p>
          </p:txBody>
        </p:sp>
      </p:grpSp>
    </p:spTree>
    <p:extLst>
      <p:ext uri="{BB962C8B-B14F-4D97-AF65-F5344CB8AC3E}">
        <p14:creationId xmlns:p14="http://schemas.microsoft.com/office/powerpoint/2010/main" val="2573485325"/>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5616"/>
                                        </p:tgtEl>
                                        <p:attrNameLst>
                                          <p:attrName>style.visibility</p:attrName>
                                        </p:attrNameLst>
                                      </p:cBhvr>
                                      <p:to>
                                        <p:strVal val="visible"/>
                                      </p:to>
                                    </p:set>
                                    <p:anim calcmode="lin" valueType="num">
                                      <p:cBhvr>
                                        <p:cTn id="7" dur="500" fill="hold"/>
                                        <p:tgtEl>
                                          <p:spTgt spid="25616"/>
                                        </p:tgtEl>
                                        <p:attrNameLst>
                                          <p:attrName>ppt_w</p:attrName>
                                        </p:attrNameLst>
                                      </p:cBhvr>
                                      <p:tavLst>
                                        <p:tav tm="0">
                                          <p:val>
                                            <p:fltVal val="0"/>
                                          </p:val>
                                        </p:tav>
                                        <p:tav tm="100000">
                                          <p:val>
                                            <p:strVal val="#ppt_w"/>
                                          </p:val>
                                        </p:tav>
                                      </p:tavLst>
                                    </p:anim>
                                    <p:anim calcmode="lin" valueType="num">
                                      <p:cBhvr>
                                        <p:cTn id="8" dur="500" fill="hold"/>
                                        <p:tgtEl>
                                          <p:spTgt spid="25616"/>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25634"/>
                                        </p:tgtEl>
                                        <p:attrNameLst>
                                          <p:attrName>style.visibility</p:attrName>
                                        </p:attrNameLst>
                                      </p:cBhvr>
                                      <p:to>
                                        <p:strVal val="visible"/>
                                      </p:to>
                                    </p:set>
                                    <p:anim calcmode="lin" valueType="num">
                                      <p:cBhvr>
                                        <p:cTn id="13" dur="500" fill="hold"/>
                                        <p:tgtEl>
                                          <p:spTgt spid="25634"/>
                                        </p:tgtEl>
                                        <p:attrNameLst>
                                          <p:attrName>ppt_w</p:attrName>
                                        </p:attrNameLst>
                                      </p:cBhvr>
                                      <p:tavLst>
                                        <p:tav tm="0">
                                          <p:val>
                                            <p:fltVal val="0"/>
                                          </p:val>
                                        </p:tav>
                                        <p:tav tm="100000">
                                          <p:val>
                                            <p:strVal val="#ppt_w"/>
                                          </p:val>
                                        </p:tav>
                                      </p:tavLst>
                                    </p:anim>
                                    <p:anim calcmode="lin" valueType="num">
                                      <p:cBhvr>
                                        <p:cTn id="14" dur="500" fill="hold"/>
                                        <p:tgtEl>
                                          <p:spTgt spid="25634"/>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nodeType="clickEffect">
                                  <p:stCondLst>
                                    <p:cond delay="0"/>
                                  </p:stCondLst>
                                  <p:childTnLst>
                                    <p:set>
                                      <p:cBhvr>
                                        <p:cTn id="18" dur="1" fill="hold">
                                          <p:stCondLst>
                                            <p:cond delay="0"/>
                                          </p:stCondLst>
                                        </p:cTn>
                                        <p:tgtEl>
                                          <p:spTgt spid="25631"/>
                                        </p:tgtEl>
                                        <p:attrNameLst>
                                          <p:attrName>style.visibility</p:attrName>
                                        </p:attrNameLst>
                                      </p:cBhvr>
                                      <p:to>
                                        <p:strVal val="visible"/>
                                      </p:to>
                                    </p:set>
                                    <p:anim calcmode="lin" valueType="num">
                                      <p:cBhvr>
                                        <p:cTn id="19" dur="500" fill="hold"/>
                                        <p:tgtEl>
                                          <p:spTgt spid="25631"/>
                                        </p:tgtEl>
                                        <p:attrNameLst>
                                          <p:attrName>ppt_w</p:attrName>
                                        </p:attrNameLst>
                                      </p:cBhvr>
                                      <p:tavLst>
                                        <p:tav tm="0">
                                          <p:val>
                                            <p:fltVal val="0"/>
                                          </p:val>
                                        </p:tav>
                                        <p:tav tm="100000">
                                          <p:val>
                                            <p:strVal val="#ppt_w"/>
                                          </p:val>
                                        </p:tav>
                                      </p:tavLst>
                                    </p:anim>
                                    <p:anim calcmode="lin" valueType="num">
                                      <p:cBhvr>
                                        <p:cTn id="20" dur="500" fill="hold"/>
                                        <p:tgtEl>
                                          <p:spTgt spid="25631"/>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nodeType="clickEffect">
                                  <p:stCondLst>
                                    <p:cond delay="0"/>
                                  </p:stCondLst>
                                  <p:childTnLst>
                                    <p:set>
                                      <p:cBhvr>
                                        <p:cTn id="24" dur="1" fill="hold">
                                          <p:stCondLst>
                                            <p:cond delay="0"/>
                                          </p:stCondLst>
                                        </p:cTn>
                                        <p:tgtEl>
                                          <p:spTgt spid="25628"/>
                                        </p:tgtEl>
                                        <p:attrNameLst>
                                          <p:attrName>style.visibility</p:attrName>
                                        </p:attrNameLst>
                                      </p:cBhvr>
                                      <p:to>
                                        <p:strVal val="visible"/>
                                      </p:to>
                                    </p:set>
                                    <p:anim calcmode="lin" valueType="num">
                                      <p:cBhvr>
                                        <p:cTn id="25" dur="500" fill="hold"/>
                                        <p:tgtEl>
                                          <p:spTgt spid="25628"/>
                                        </p:tgtEl>
                                        <p:attrNameLst>
                                          <p:attrName>ppt_w</p:attrName>
                                        </p:attrNameLst>
                                      </p:cBhvr>
                                      <p:tavLst>
                                        <p:tav tm="0">
                                          <p:val>
                                            <p:fltVal val="0"/>
                                          </p:val>
                                        </p:tav>
                                        <p:tav tm="100000">
                                          <p:val>
                                            <p:strVal val="#ppt_w"/>
                                          </p:val>
                                        </p:tav>
                                      </p:tavLst>
                                    </p:anim>
                                    <p:anim calcmode="lin" valueType="num">
                                      <p:cBhvr>
                                        <p:cTn id="26" dur="500" fill="hold"/>
                                        <p:tgtEl>
                                          <p:spTgt spid="25628"/>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nodeType="clickEffect">
                                  <p:stCondLst>
                                    <p:cond delay="0"/>
                                  </p:stCondLst>
                                  <p:childTnLst>
                                    <p:set>
                                      <p:cBhvr>
                                        <p:cTn id="30" dur="1" fill="hold">
                                          <p:stCondLst>
                                            <p:cond delay="0"/>
                                          </p:stCondLst>
                                        </p:cTn>
                                        <p:tgtEl>
                                          <p:spTgt spid="25619"/>
                                        </p:tgtEl>
                                        <p:attrNameLst>
                                          <p:attrName>style.visibility</p:attrName>
                                        </p:attrNameLst>
                                      </p:cBhvr>
                                      <p:to>
                                        <p:strVal val="visible"/>
                                      </p:to>
                                    </p:set>
                                    <p:anim calcmode="lin" valueType="num">
                                      <p:cBhvr>
                                        <p:cTn id="31" dur="500" fill="hold"/>
                                        <p:tgtEl>
                                          <p:spTgt spid="25619"/>
                                        </p:tgtEl>
                                        <p:attrNameLst>
                                          <p:attrName>ppt_w</p:attrName>
                                        </p:attrNameLst>
                                      </p:cBhvr>
                                      <p:tavLst>
                                        <p:tav tm="0">
                                          <p:val>
                                            <p:fltVal val="0"/>
                                          </p:val>
                                        </p:tav>
                                        <p:tav tm="100000">
                                          <p:val>
                                            <p:strVal val="#ppt_w"/>
                                          </p:val>
                                        </p:tav>
                                      </p:tavLst>
                                    </p:anim>
                                    <p:anim calcmode="lin" valueType="num">
                                      <p:cBhvr>
                                        <p:cTn id="32" dur="500" fill="hold"/>
                                        <p:tgtEl>
                                          <p:spTgt spid="25619"/>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nodeType="clickEffect">
                                  <p:stCondLst>
                                    <p:cond delay="0"/>
                                  </p:stCondLst>
                                  <p:childTnLst>
                                    <p:set>
                                      <p:cBhvr>
                                        <p:cTn id="36" dur="1" fill="hold">
                                          <p:stCondLst>
                                            <p:cond delay="0"/>
                                          </p:stCondLst>
                                        </p:cTn>
                                        <p:tgtEl>
                                          <p:spTgt spid="25622"/>
                                        </p:tgtEl>
                                        <p:attrNameLst>
                                          <p:attrName>style.visibility</p:attrName>
                                        </p:attrNameLst>
                                      </p:cBhvr>
                                      <p:to>
                                        <p:strVal val="visible"/>
                                      </p:to>
                                    </p:set>
                                    <p:anim calcmode="lin" valueType="num">
                                      <p:cBhvr>
                                        <p:cTn id="37" dur="500" fill="hold"/>
                                        <p:tgtEl>
                                          <p:spTgt spid="25622"/>
                                        </p:tgtEl>
                                        <p:attrNameLst>
                                          <p:attrName>ppt_w</p:attrName>
                                        </p:attrNameLst>
                                      </p:cBhvr>
                                      <p:tavLst>
                                        <p:tav tm="0">
                                          <p:val>
                                            <p:fltVal val="0"/>
                                          </p:val>
                                        </p:tav>
                                        <p:tav tm="100000">
                                          <p:val>
                                            <p:strVal val="#ppt_w"/>
                                          </p:val>
                                        </p:tav>
                                      </p:tavLst>
                                    </p:anim>
                                    <p:anim calcmode="lin" valueType="num">
                                      <p:cBhvr>
                                        <p:cTn id="38" dur="500" fill="hold"/>
                                        <p:tgtEl>
                                          <p:spTgt spid="25622"/>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nodeType="clickEffect">
                                  <p:stCondLst>
                                    <p:cond delay="0"/>
                                  </p:stCondLst>
                                  <p:childTnLst>
                                    <p:set>
                                      <p:cBhvr>
                                        <p:cTn id="42" dur="1" fill="hold">
                                          <p:stCondLst>
                                            <p:cond delay="0"/>
                                          </p:stCondLst>
                                        </p:cTn>
                                        <p:tgtEl>
                                          <p:spTgt spid="25625"/>
                                        </p:tgtEl>
                                        <p:attrNameLst>
                                          <p:attrName>style.visibility</p:attrName>
                                        </p:attrNameLst>
                                      </p:cBhvr>
                                      <p:to>
                                        <p:strVal val="visible"/>
                                      </p:to>
                                    </p:set>
                                    <p:anim calcmode="lin" valueType="num">
                                      <p:cBhvr>
                                        <p:cTn id="43" dur="500" fill="hold"/>
                                        <p:tgtEl>
                                          <p:spTgt spid="25625"/>
                                        </p:tgtEl>
                                        <p:attrNameLst>
                                          <p:attrName>ppt_w</p:attrName>
                                        </p:attrNameLst>
                                      </p:cBhvr>
                                      <p:tavLst>
                                        <p:tav tm="0">
                                          <p:val>
                                            <p:fltVal val="0"/>
                                          </p:val>
                                        </p:tav>
                                        <p:tav tm="100000">
                                          <p:val>
                                            <p:strVal val="#ppt_w"/>
                                          </p:val>
                                        </p:tav>
                                      </p:tavLst>
                                    </p:anim>
                                    <p:anim calcmode="lin" valueType="num">
                                      <p:cBhvr>
                                        <p:cTn id="44" dur="500" fill="hold"/>
                                        <p:tgtEl>
                                          <p:spTgt spid="25625"/>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25635"/>
                                        </p:tgtEl>
                                        <p:attrNameLst>
                                          <p:attrName>style.visibility</p:attrName>
                                        </p:attrNameLst>
                                      </p:cBhvr>
                                      <p:to>
                                        <p:strVal val="visible"/>
                                      </p:to>
                                    </p:set>
                                    <p:anim calcmode="lin" valueType="num">
                                      <p:cBhvr additive="base">
                                        <p:cTn id="49" dur="500" fill="hold"/>
                                        <p:tgtEl>
                                          <p:spTgt spid="25635"/>
                                        </p:tgtEl>
                                        <p:attrNameLst>
                                          <p:attrName>ppt_x</p:attrName>
                                        </p:attrNameLst>
                                      </p:cBhvr>
                                      <p:tavLst>
                                        <p:tav tm="0">
                                          <p:val>
                                            <p:strVal val="#ppt_x"/>
                                          </p:val>
                                        </p:tav>
                                        <p:tav tm="100000">
                                          <p:val>
                                            <p:strVal val="#ppt_x"/>
                                          </p:val>
                                        </p:tav>
                                      </p:tavLst>
                                    </p:anim>
                                    <p:anim calcmode="lin" valueType="num">
                                      <p:cBhvr additive="base">
                                        <p:cTn id="50" dur="500" fill="hold"/>
                                        <p:tgtEl>
                                          <p:spTgt spid="25635"/>
                                        </p:tgtEl>
                                        <p:attrNameLst>
                                          <p:attrName>ppt_y</p:attrName>
                                        </p:attrNameLst>
                                      </p:cBhvr>
                                      <p:tavLst>
                                        <p:tav tm="0">
                                          <p:val>
                                            <p:strVal val="0-#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1" fill="hold" nodeType="clickEffect">
                                  <p:stCondLst>
                                    <p:cond delay="0"/>
                                  </p:stCondLst>
                                  <p:childTnLst>
                                    <p:set>
                                      <p:cBhvr>
                                        <p:cTn id="54" dur="1" fill="hold">
                                          <p:stCondLst>
                                            <p:cond delay="0"/>
                                          </p:stCondLst>
                                        </p:cTn>
                                        <p:tgtEl>
                                          <p:spTgt spid="25639"/>
                                        </p:tgtEl>
                                        <p:attrNameLst>
                                          <p:attrName>style.visibility</p:attrName>
                                        </p:attrNameLst>
                                      </p:cBhvr>
                                      <p:to>
                                        <p:strVal val="visible"/>
                                      </p:to>
                                    </p:set>
                                    <p:anim calcmode="lin" valueType="num">
                                      <p:cBhvr additive="base">
                                        <p:cTn id="55" dur="500" fill="hold"/>
                                        <p:tgtEl>
                                          <p:spTgt spid="25639"/>
                                        </p:tgtEl>
                                        <p:attrNameLst>
                                          <p:attrName>ppt_x</p:attrName>
                                        </p:attrNameLst>
                                      </p:cBhvr>
                                      <p:tavLst>
                                        <p:tav tm="0">
                                          <p:val>
                                            <p:strVal val="#ppt_x"/>
                                          </p:val>
                                        </p:tav>
                                        <p:tav tm="100000">
                                          <p:val>
                                            <p:strVal val="#ppt_x"/>
                                          </p:val>
                                        </p:tav>
                                      </p:tavLst>
                                    </p:anim>
                                    <p:anim calcmode="lin" valueType="num">
                                      <p:cBhvr additive="base">
                                        <p:cTn id="56" dur="500" fill="hold"/>
                                        <p:tgtEl>
                                          <p:spTgt spid="25639"/>
                                        </p:tgtEl>
                                        <p:attrNameLst>
                                          <p:attrName>ppt_y</p:attrName>
                                        </p:attrNameLst>
                                      </p:cBhvr>
                                      <p:tavLst>
                                        <p:tav tm="0">
                                          <p:val>
                                            <p:strVal val="0-#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4" presetClass="entr" presetSubtype="32" fill="hold" nodeType="clickEffect">
                                  <p:stCondLst>
                                    <p:cond delay="0"/>
                                  </p:stCondLst>
                                  <p:childTnLst>
                                    <p:set>
                                      <p:cBhvr>
                                        <p:cTn id="60" dur="1" fill="hold">
                                          <p:stCondLst>
                                            <p:cond delay="0"/>
                                          </p:stCondLst>
                                        </p:cTn>
                                        <p:tgtEl>
                                          <p:spTgt spid="25642"/>
                                        </p:tgtEl>
                                        <p:attrNameLst>
                                          <p:attrName>style.visibility</p:attrName>
                                        </p:attrNameLst>
                                      </p:cBhvr>
                                      <p:to>
                                        <p:strVal val="visible"/>
                                      </p:to>
                                    </p:set>
                                    <p:animEffect transition="in" filter="box(out)">
                                      <p:cBhvr>
                                        <p:cTn id="61" dur="500"/>
                                        <p:tgtEl>
                                          <p:spTgt spid="2564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3" presetClass="exit" presetSubtype="16" fill="hold" grpId="1" nodeType="clickEffect">
                                  <p:stCondLst>
                                    <p:cond delay="0"/>
                                  </p:stCondLst>
                                  <p:childTnLst>
                                    <p:anim calcmode="lin" valueType="num">
                                      <p:cBhvr>
                                        <p:cTn id="65" dur="500"/>
                                        <p:tgtEl>
                                          <p:spTgt spid="25635"/>
                                        </p:tgtEl>
                                        <p:attrNameLst>
                                          <p:attrName>ppt_w</p:attrName>
                                        </p:attrNameLst>
                                      </p:cBhvr>
                                      <p:tavLst>
                                        <p:tav tm="0">
                                          <p:val>
                                            <p:strVal val="ppt_w"/>
                                          </p:val>
                                        </p:tav>
                                        <p:tav tm="100000">
                                          <p:val>
                                            <p:strVal val="4*ppt_w"/>
                                          </p:val>
                                        </p:tav>
                                      </p:tavLst>
                                    </p:anim>
                                    <p:anim calcmode="lin" valueType="num">
                                      <p:cBhvr>
                                        <p:cTn id="66" dur="500"/>
                                        <p:tgtEl>
                                          <p:spTgt spid="25635"/>
                                        </p:tgtEl>
                                        <p:attrNameLst>
                                          <p:attrName>ppt_h</p:attrName>
                                        </p:attrNameLst>
                                      </p:cBhvr>
                                      <p:tavLst>
                                        <p:tav tm="0">
                                          <p:val>
                                            <p:strVal val="ppt_h"/>
                                          </p:val>
                                        </p:tav>
                                        <p:tav tm="100000">
                                          <p:val>
                                            <p:strVal val="4*ppt_h"/>
                                          </p:val>
                                        </p:tav>
                                      </p:tavLst>
                                    </p:anim>
                                    <p:set>
                                      <p:cBhvr>
                                        <p:cTn id="67" dur="1" fill="hold">
                                          <p:stCondLst>
                                            <p:cond delay="499"/>
                                          </p:stCondLst>
                                        </p:cTn>
                                        <p:tgtEl>
                                          <p:spTgt spid="25635"/>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3" presetClass="exit" presetSubtype="16" fill="hold" nodeType="clickEffect">
                                  <p:stCondLst>
                                    <p:cond delay="0"/>
                                  </p:stCondLst>
                                  <p:childTnLst>
                                    <p:anim calcmode="lin" valueType="num">
                                      <p:cBhvr>
                                        <p:cTn id="71" dur="500"/>
                                        <p:tgtEl>
                                          <p:spTgt spid="25639"/>
                                        </p:tgtEl>
                                        <p:attrNameLst>
                                          <p:attrName>ppt_w</p:attrName>
                                        </p:attrNameLst>
                                      </p:cBhvr>
                                      <p:tavLst>
                                        <p:tav tm="0">
                                          <p:val>
                                            <p:strVal val="ppt_w"/>
                                          </p:val>
                                        </p:tav>
                                        <p:tav tm="100000">
                                          <p:val>
                                            <p:strVal val="4*ppt_w"/>
                                          </p:val>
                                        </p:tav>
                                      </p:tavLst>
                                    </p:anim>
                                    <p:anim calcmode="lin" valueType="num">
                                      <p:cBhvr>
                                        <p:cTn id="72" dur="500"/>
                                        <p:tgtEl>
                                          <p:spTgt spid="25639"/>
                                        </p:tgtEl>
                                        <p:attrNameLst>
                                          <p:attrName>ppt_h</p:attrName>
                                        </p:attrNameLst>
                                      </p:cBhvr>
                                      <p:tavLst>
                                        <p:tav tm="0">
                                          <p:val>
                                            <p:strVal val="ppt_h"/>
                                          </p:val>
                                        </p:tav>
                                        <p:tav tm="100000">
                                          <p:val>
                                            <p:strVal val="4*ppt_h"/>
                                          </p:val>
                                        </p:tav>
                                      </p:tavLst>
                                    </p:anim>
                                    <p:set>
                                      <p:cBhvr>
                                        <p:cTn id="73" dur="1" fill="hold">
                                          <p:stCondLst>
                                            <p:cond delay="499"/>
                                          </p:stCondLst>
                                        </p:cTn>
                                        <p:tgtEl>
                                          <p:spTgt spid="256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35" grpId="0" animBg="1" autoUpdateAnimBg="0"/>
      <p:bldP spid="25635" grpId="1"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Querying Views: Parameters</a:t>
            </a:r>
            <a:endParaRPr lang="en-US" dirty="0"/>
          </a:p>
        </p:txBody>
      </p:sp>
    </p:spTree>
    <p:extLst>
      <p:ext uri="{BB962C8B-B14F-4D97-AF65-F5344CB8AC3E}">
        <p14:creationId xmlns:p14="http://schemas.microsoft.com/office/powerpoint/2010/main" val="320190713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sz="3200" dirty="0" smtClean="0"/>
              <a:t>Parameters used in View Querying</a:t>
            </a:r>
            <a:endParaRPr lang="en-US" sz="3200" dirty="0"/>
          </a:p>
        </p:txBody>
      </p:sp>
      <p:sp>
        <p:nvSpPr>
          <p:cNvPr id="61443" name="Rectangle 3"/>
          <p:cNvSpPr>
            <a:spLocks noGrp="1" noChangeArrowheads="1"/>
          </p:cNvSpPr>
          <p:nvPr>
            <p:ph idx="4294967295"/>
          </p:nvPr>
        </p:nvSpPr>
        <p:spPr>
          <a:xfrm>
            <a:off x="606782" y="1360315"/>
            <a:ext cx="8228013" cy="4928375"/>
          </a:xfrm>
        </p:spPr>
        <p:txBody>
          <a:bodyPr>
            <a:normAutofit fontScale="92500" lnSpcReduction="10000"/>
          </a:bodyPr>
          <a:lstStyle/>
          <a:p>
            <a:pPr eaLnBrk="1" hangingPunct="1">
              <a:defRPr/>
            </a:pPr>
            <a:r>
              <a:rPr lang="en-US" dirty="0" smtClean="0">
                <a:latin typeface="Calibri Bold" charset="0"/>
                <a:cs typeface="Calibri Bold" charset="0"/>
                <a:sym typeface="Calibri Bold" charset="0"/>
              </a:rPr>
              <a:t>key = “”</a:t>
            </a:r>
          </a:p>
          <a:p>
            <a:pPr lvl="1">
              <a:defRPr/>
            </a:pPr>
            <a:r>
              <a:rPr lang="en-US" dirty="0" smtClean="0">
                <a:latin typeface="Calibri Bold" charset="0"/>
                <a:cs typeface="Calibri Bold" charset="0"/>
                <a:sym typeface="Calibri Bold" charset="0"/>
              </a:rPr>
              <a:t>used for exact match of index-key</a:t>
            </a:r>
          </a:p>
          <a:p>
            <a:pPr>
              <a:defRPr/>
            </a:pPr>
            <a:r>
              <a:rPr lang="en-US" dirty="0" smtClean="0">
                <a:latin typeface="Calibri Bold" charset="0"/>
                <a:cs typeface="Calibri Bold" charset="0"/>
                <a:sym typeface="Calibri Bold" charset="0"/>
              </a:rPr>
              <a:t>keys = []</a:t>
            </a:r>
          </a:p>
          <a:p>
            <a:pPr lvl="1">
              <a:defRPr/>
            </a:pPr>
            <a:r>
              <a:rPr lang="en-US" dirty="0" smtClean="0">
                <a:latin typeface="Calibri Bold" charset="0"/>
                <a:cs typeface="Calibri Bold" charset="0"/>
                <a:sym typeface="Calibri Bold" charset="0"/>
              </a:rPr>
              <a:t>used for matching set of index-keys</a:t>
            </a:r>
          </a:p>
          <a:p>
            <a:pPr eaLnBrk="1" hangingPunct="1">
              <a:defRPr/>
            </a:pPr>
            <a:r>
              <a:rPr lang="en-US" dirty="0" err="1" smtClean="0">
                <a:latin typeface="Calibri Bold" charset="0"/>
                <a:cs typeface="Calibri Bold" charset="0"/>
                <a:sym typeface="Calibri Bold" charset="0"/>
              </a:rPr>
              <a:t>startkey</a:t>
            </a:r>
            <a:r>
              <a:rPr lang="en-US" dirty="0" smtClean="0">
                <a:latin typeface="Calibri Bold" charset="0"/>
                <a:cs typeface="Calibri Bold" charset="0"/>
                <a:sym typeface="Calibri Bold" charset="0"/>
              </a:rPr>
              <a:t>/</a:t>
            </a:r>
            <a:r>
              <a:rPr lang="en-US" dirty="0" err="1" smtClean="0">
                <a:latin typeface="Calibri Bold" charset="0"/>
                <a:cs typeface="Calibri Bold" charset="0"/>
                <a:sym typeface="Calibri Bold" charset="0"/>
              </a:rPr>
              <a:t>endkey</a:t>
            </a:r>
            <a:r>
              <a:rPr lang="en-US" dirty="0" smtClean="0">
                <a:latin typeface="Calibri Bold" charset="0"/>
                <a:cs typeface="Calibri Bold" charset="0"/>
                <a:sym typeface="Calibri Bold" charset="0"/>
              </a:rPr>
              <a:t> = “”</a:t>
            </a:r>
            <a:endParaRPr lang="en-US" dirty="0" smtClean="0"/>
          </a:p>
          <a:p>
            <a:pPr lvl="1" eaLnBrk="1" hangingPunct="1">
              <a:defRPr/>
            </a:pPr>
            <a:r>
              <a:rPr lang="en-US" dirty="0" smtClean="0"/>
              <a:t>used for range queries on index-keys</a:t>
            </a:r>
          </a:p>
          <a:p>
            <a:pPr eaLnBrk="1" hangingPunct="1">
              <a:defRPr/>
            </a:pPr>
            <a:r>
              <a:rPr lang="en-US" dirty="0" err="1" smtClean="0">
                <a:latin typeface="Calibri Bold" charset="0"/>
                <a:cs typeface="Calibri Bold" charset="0"/>
                <a:sym typeface="Calibri Bold" charset="0"/>
              </a:rPr>
              <a:t>startkey_docID</a:t>
            </a:r>
            <a:r>
              <a:rPr lang="en-US" dirty="0" smtClean="0">
                <a:latin typeface="Calibri Bold" charset="0"/>
                <a:cs typeface="Calibri Bold" charset="0"/>
                <a:sym typeface="Calibri Bold" charset="0"/>
              </a:rPr>
              <a:t>/</a:t>
            </a:r>
            <a:r>
              <a:rPr lang="en-US" dirty="0" err="1" smtClean="0">
                <a:latin typeface="Calibri Bold" charset="0"/>
                <a:cs typeface="Calibri Bold" charset="0"/>
                <a:sym typeface="Calibri Bold" charset="0"/>
              </a:rPr>
              <a:t>endkey_docID</a:t>
            </a:r>
            <a:r>
              <a:rPr lang="en-US" dirty="0" smtClean="0">
                <a:latin typeface="Calibri Bold" charset="0"/>
                <a:cs typeface="Calibri Bold" charset="0"/>
                <a:sym typeface="Calibri Bold" charset="0"/>
              </a:rPr>
              <a:t> = “”</a:t>
            </a:r>
            <a:endParaRPr lang="en-US" dirty="0" smtClean="0">
              <a:latin typeface="Calibri Bold" charset="0"/>
              <a:ea typeface="ヒラギノ角ゴ ProN W6" charset="0"/>
              <a:cs typeface="ヒラギノ角ゴ ProN W6" charset="0"/>
              <a:sym typeface="Calibri Bold" charset="0"/>
            </a:endParaRPr>
          </a:p>
          <a:p>
            <a:pPr lvl="1" eaLnBrk="1" hangingPunct="1">
              <a:defRPr/>
            </a:pPr>
            <a:r>
              <a:rPr lang="en-US" dirty="0" smtClean="0"/>
              <a:t>used for range queries on </a:t>
            </a:r>
            <a:r>
              <a:rPr lang="en-US" dirty="0" err="1" smtClean="0"/>
              <a:t>meta.id</a:t>
            </a:r>
            <a:endParaRPr lang="en-US" dirty="0" smtClean="0"/>
          </a:p>
          <a:p>
            <a:pPr eaLnBrk="1" hangingPunct="1">
              <a:defRPr/>
            </a:pPr>
            <a:r>
              <a:rPr lang="en-US" dirty="0" smtClean="0">
                <a:latin typeface="Calibri Bold" charset="0"/>
                <a:cs typeface="Calibri Bold" charset="0"/>
                <a:sym typeface="Calibri Bold" charset="0"/>
              </a:rPr>
              <a:t>stale=[false, </a:t>
            </a:r>
            <a:r>
              <a:rPr lang="en-US" dirty="0" err="1" smtClean="0">
                <a:latin typeface="Calibri Bold" charset="0"/>
                <a:cs typeface="Calibri Bold" charset="0"/>
                <a:sym typeface="Calibri Bold" charset="0"/>
              </a:rPr>
              <a:t>update_after</a:t>
            </a:r>
            <a:r>
              <a:rPr lang="en-US" dirty="0" smtClean="0">
                <a:latin typeface="Calibri Bold" charset="0"/>
                <a:cs typeface="Calibri Bold" charset="0"/>
                <a:sym typeface="Calibri Bold" charset="0"/>
              </a:rPr>
              <a:t>, true]</a:t>
            </a:r>
          </a:p>
          <a:p>
            <a:pPr lvl="1">
              <a:defRPr/>
            </a:pPr>
            <a:r>
              <a:rPr lang="en-US" dirty="0" smtClean="0">
                <a:latin typeface="Calibri Bold" charset="0"/>
                <a:ea typeface="ヒラギノ角ゴ ProN W6" charset="0"/>
                <a:cs typeface="ヒラギノ角ゴ ProN W6" charset="0"/>
                <a:sym typeface="Calibri Bold" charset="0"/>
              </a:rPr>
              <a:t>used to decide indexer behavior from client</a:t>
            </a:r>
          </a:p>
          <a:p>
            <a:pPr>
              <a:defRPr/>
            </a:pPr>
            <a:r>
              <a:rPr lang="en-US" dirty="0" smtClean="0">
                <a:latin typeface="Calibri Bold" charset="0"/>
                <a:ea typeface="ヒラギノ角ゴ ProN W6" charset="0"/>
                <a:cs typeface="ヒラギノ角ゴ ProN W6" charset="0"/>
                <a:sym typeface="Calibri Bold" charset="0"/>
              </a:rPr>
              <a:t>group/</a:t>
            </a:r>
            <a:r>
              <a:rPr lang="en-US" dirty="0" err="1" smtClean="0">
                <a:latin typeface="Calibri Bold" charset="0"/>
                <a:ea typeface="ヒラギノ角ゴ ProN W6" charset="0"/>
                <a:cs typeface="ヒラギノ角ゴ ProN W6" charset="0"/>
                <a:sym typeface="Calibri Bold" charset="0"/>
              </a:rPr>
              <a:t>group_by</a:t>
            </a:r>
            <a:endParaRPr lang="en-US" dirty="0" smtClean="0">
              <a:latin typeface="Calibri Bold" charset="0"/>
              <a:ea typeface="ヒラギノ角ゴ ProN W6" charset="0"/>
              <a:cs typeface="ヒラギノ角ゴ ProN W6" charset="0"/>
              <a:sym typeface="Calibri Bold" charset="0"/>
            </a:endParaRPr>
          </a:p>
          <a:p>
            <a:pPr lvl="1">
              <a:defRPr/>
            </a:pPr>
            <a:r>
              <a:rPr lang="en-US" dirty="0" smtClean="0">
                <a:latin typeface="Calibri Bold" charset="0"/>
                <a:ea typeface="ヒラギノ角ゴ ProN W6" charset="0"/>
                <a:cs typeface="ヒラギノ角ゴ ProN W6" charset="0"/>
                <a:sym typeface="Calibri Bold" charset="0"/>
              </a:rPr>
              <a:t>used with reduces to aggregate with grouping</a:t>
            </a:r>
          </a:p>
        </p:txBody>
      </p:sp>
    </p:spTree>
    <p:extLst>
      <p:ext uri="{BB962C8B-B14F-4D97-AF65-F5344CB8AC3E}">
        <p14:creationId xmlns:p14="http://schemas.microsoft.com/office/powerpoint/2010/main" val="4011811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Query Pattern: Range</a:t>
            </a:r>
            <a:endParaRPr lang="en-US" dirty="0"/>
          </a:p>
        </p:txBody>
      </p:sp>
    </p:spTree>
    <p:extLst>
      <p:ext uri="{BB962C8B-B14F-4D97-AF65-F5344CB8AC3E}">
        <p14:creationId xmlns:p14="http://schemas.microsoft.com/office/powerpoint/2010/main" val="426445379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2"/>
          <p:cNvSpPr>
            <a:spLocks/>
          </p:cNvSpPr>
          <p:nvPr/>
        </p:nvSpPr>
        <p:spPr bwMode="auto">
          <a:xfrm>
            <a:off x="473273" y="446484"/>
            <a:ext cx="8206383" cy="66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r>
              <a:rPr lang="en-US" sz="3900" b="1">
                <a:latin typeface="Calibri" charset="0"/>
                <a:sym typeface="Calibri" charset="0"/>
              </a:rPr>
              <a:t>Index-Key Matching</a:t>
            </a:r>
          </a:p>
        </p:txBody>
      </p:sp>
      <p:sp>
        <p:nvSpPr>
          <p:cNvPr id="33794" name="AutoShape 13"/>
          <p:cNvSpPr>
            <a:spLocks/>
          </p:cNvSpPr>
          <p:nvPr/>
        </p:nvSpPr>
        <p:spPr bwMode="auto">
          <a:xfrm>
            <a:off x="4490517" y="1715618"/>
            <a:ext cx="4422428" cy="3631034"/>
          </a:xfrm>
          <a:prstGeom prst="roundRect">
            <a:avLst>
              <a:gd name="adj" fmla="val 0"/>
            </a:avLst>
          </a:prstGeom>
          <a:solidFill>
            <a:srgbClr val="E6E6E6"/>
          </a:solidFill>
          <a:ln w="25400">
            <a:solidFill>
              <a:srgbClr val="808080"/>
            </a:solidFill>
            <a:round/>
            <a:headEnd/>
            <a:tailEnd/>
          </a:ln>
        </p:spPr>
        <p:txBody>
          <a:bodyPr lIns="0" tIns="0" rIns="0" bIns="0"/>
          <a:lstStyle/>
          <a:p>
            <a:endParaRPr lang="en-GB"/>
          </a:p>
        </p:txBody>
      </p:sp>
      <p:graphicFrame>
        <p:nvGraphicFramePr>
          <p:cNvPr id="31758" name="Group 14"/>
          <p:cNvGraphicFramePr>
            <a:graphicFrameLocks noGrp="1"/>
          </p:cNvGraphicFramePr>
          <p:nvPr/>
        </p:nvGraphicFramePr>
        <p:xfrm>
          <a:off x="4497214" y="1712268"/>
          <a:ext cx="4422428" cy="3625456"/>
        </p:xfrm>
        <a:graphic>
          <a:graphicData uri="http://schemas.openxmlformats.org/drawingml/2006/table">
            <a:tbl>
              <a:tblPr/>
              <a:tblGrid>
                <a:gridCol w="3281660"/>
                <a:gridCol w="1140768"/>
              </a:tblGrid>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FFFFFF"/>
                          </a:solidFill>
                          <a:effectLst/>
                          <a:latin typeface="Calibri Bold" charset="0"/>
                          <a:ea typeface="ヒラギノ角ゴ ProN W6" charset="0"/>
                          <a:cs typeface="ヒラギノ角ゴ ProN W6" charset="0"/>
                          <a:sym typeface="Calibri Bold" charset="0"/>
                        </a:rPr>
                        <a:t>doc.email</a:t>
                      </a:r>
                    </a:p>
                  </a:txBody>
                  <a:tcPr marL="35719" marR="35719" marT="35719" marB="35719" anchor="ctr" horzOverflow="overflow">
                    <a:lnL w="28575"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1A364C"/>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FFFFFF"/>
                          </a:solidFill>
                          <a:effectLst/>
                          <a:latin typeface="Calibri Bold" charset="0"/>
                          <a:ea typeface="ヒラギノ角ゴ ProN W6" charset="0"/>
                          <a:cs typeface="ヒラギノ角ゴ ProN W6" charset="0"/>
                          <a:sym typeface="Calibri Bold" charset="0"/>
                        </a:rPr>
                        <a:t>meta.id</a:t>
                      </a:r>
                    </a:p>
                  </a:txBody>
                  <a:tcPr marL="35719" marR="35719" marT="35719" marB="35719" anchor="ctr" horzOverflow="overflow">
                    <a:lnL w="12700" cap="flat" cmpd="sng" algn="ctr">
                      <a:solidFill>
                        <a:srgbClr val="A6A6A6"/>
                      </a:solidFill>
                      <a:prstDash val="solid"/>
                      <a:round/>
                      <a:headEnd type="none" w="med" len="med"/>
                      <a:tailEnd type="none" w="med" len="med"/>
                    </a:lnL>
                    <a:lnR w="28575" cap="flat" cmpd="sng" algn="ctr">
                      <a:solidFill>
                        <a:srgbClr val="A6A6A6"/>
                      </a:solidFill>
                      <a:prstDash val="solid"/>
                      <a:round/>
                      <a:headEnd type="none" w="med" len="med"/>
                      <a:tailEnd type="none" w="med" len="med"/>
                    </a:lnR>
                    <a:lnT w="28575"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1A364C"/>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abba@couchbase.com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u::1</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beta@couchbase.com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u::7</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jasdeep@couchbase.com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u::2</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math@couchbase.com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u::5</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matt@couchbase.com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u::6</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yeti@couchbase.com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u::4</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zorro@couchbase.com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u::3</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grpSp>
        <p:nvGrpSpPr>
          <p:cNvPr id="31822" name="Group 78"/>
          <p:cNvGrpSpPr>
            <a:grpSpLocks/>
          </p:cNvGrpSpPr>
          <p:nvPr/>
        </p:nvGrpSpPr>
        <p:grpSpPr bwMode="auto">
          <a:xfrm>
            <a:off x="375048" y="2580680"/>
            <a:ext cx="8545711" cy="1464469"/>
            <a:chOff x="0" y="0"/>
            <a:chExt cx="7656" cy="1312"/>
          </a:xfrm>
        </p:grpSpPr>
        <p:sp>
          <p:nvSpPr>
            <p:cNvPr id="33828" name="Rectangle 73"/>
            <p:cNvSpPr>
              <a:spLocks/>
            </p:cNvSpPr>
            <p:nvPr/>
          </p:nvSpPr>
          <p:spPr bwMode="auto">
            <a:xfrm>
              <a:off x="112" y="0"/>
              <a:ext cx="277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l"/>
              <a:r>
                <a:rPr lang="en-US" sz="1900">
                  <a:solidFill>
                    <a:srgbClr val="003DCC"/>
                  </a:solidFill>
                  <a:latin typeface="Calibri Bold" charset="0"/>
                  <a:sym typeface="Calibri Bold" charset="0"/>
                </a:rPr>
                <a:t>?key=</a:t>
              </a:r>
              <a:r>
                <a:rPr lang="ja-JP" altLang="en-US" sz="1900">
                  <a:solidFill>
                    <a:srgbClr val="003DCC"/>
                  </a:solidFill>
                  <a:latin typeface="Calibri Bold" charset="0"/>
                  <a:sym typeface="Calibri Bold" charset="0"/>
                </a:rPr>
                <a:t>”</a:t>
              </a:r>
              <a:r>
                <a:rPr lang="en-US" altLang="ja-JP" sz="1900">
                  <a:solidFill>
                    <a:srgbClr val="003DCC"/>
                  </a:solidFill>
                  <a:latin typeface="Calibri Bold" charset="0"/>
                  <a:sym typeface="Calibri Bold" charset="0"/>
                </a:rPr>
                <a:t>math@couchbase.com</a:t>
              </a:r>
              <a:r>
                <a:rPr lang="ja-JP" altLang="en-US" sz="1900">
                  <a:solidFill>
                    <a:srgbClr val="003DCC"/>
                  </a:solidFill>
                  <a:latin typeface="Calibri Bold" charset="0"/>
                  <a:sym typeface="Calibri Bold" charset="0"/>
                </a:rPr>
                <a:t>”</a:t>
              </a:r>
              <a:r>
                <a:rPr lang="en-US" altLang="ja-JP" sz="1900">
                  <a:solidFill>
                    <a:srgbClr val="003DCC"/>
                  </a:solidFill>
                  <a:latin typeface="Calibri Bold" charset="0"/>
                  <a:sym typeface="Calibri Bold" charset="0"/>
                </a:rPr>
                <a:t> </a:t>
              </a:r>
              <a:endParaRPr lang="en-US" sz="1900">
                <a:solidFill>
                  <a:srgbClr val="003DCC"/>
                </a:solidFill>
                <a:latin typeface="Calibri Bold" charset="0"/>
                <a:sym typeface="Calibri Bold" charset="0"/>
              </a:endParaRPr>
            </a:p>
          </p:txBody>
        </p:sp>
        <p:sp>
          <p:nvSpPr>
            <p:cNvPr id="33829" name="Line 74"/>
            <p:cNvSpPr>
              <a:spLocks noChangeShapeType="1"/>
            </p:cNvSpPr>
            <p:nvPr/>
          </p:nvSpPr>
          <p:spPr bwMode="auto">
            <a:xfrm>
              <a:off x="3589" y="831"/>
              <a:ext cx="0" cy="438"/>
            </a:xfrm>
            <a:prstGeom prst="line">
              <a:avLst/>
            </a:prstGeom>
            <a:noFill/>
            <a:ln w="63500">
              <a:solidFill>
                <a:srgbClr val="66B132"/>
              </a:solidFill>
              <a:miter lim="800000"/>
              <a:headEnd type="triangle" w="med" len="sm"/>
              <a:tailEnd type="triangle" w="med" len="sm"/>
            </a:ln>
            <a:extLst>
              <a:ext uri="{909E8E84-426E-40dd-AFC4-6F175D3DCCD1}">
                <a14:hiddenFill xmlns:a14="http://schemas.microsoft.com/office/drawing/2010/main">
                  <a:noFill/>
                </a14:hiddenFill>
              </a:ext>
            </a:extLst>
          </p:spPr>
          <p:txBody>
            <a:bodyPr lIns="0" tIns="0" rIns="0" bIns="0"/>
            <a:lstStyle/>
            <a:p>
              <a:endParaRPr lang="en-US"/>
            </a:p>
          </p:txBody>
        </p:sp>
        <p:sp>
          <p:nvSpPr>
            <p:cNvPr id="33830" name="Rectangle 75"/>
            <p:cNvSpPr>
              <a:spLocks/>
            </p:cNvSpPr>
            <p:nvPr/>
          </p:nvSpPr>
          <p:spPr bwMode="auto">
            <a:xfrm>
              <a:off x="3688" y="856"/>
              <a:ext cx="3968" cy="400"/>
            </a:xfrm>
            <a:prstGeom prst="rect">
              <a:avLst/>
            </a:prstGeom>
            <a:solidFill>
              <a:srgbClr val="66B132">
                <a:alpha val="39999"/>
              </a:srgbClr>
            </a:solidFill>
            <a:ln>
              <a:noFill/>
            </a:ln>
            <a:extLst>
              <a:ext uri="{91240B29-F687-4f45-9708-019B960494DF}">
                <a14:hiddenLine xmlns:a14="http://schemas.microsoft.com/office/drawing/2010/main" w="25400">
                  <a:solidFill>
                    <a:srgbClr val="000000">
                      <a:alpha val="39999"/>
                    </a:srgbClr>
                  </a:solidFill>
                  <a:miter lim="800000"/>
                  <a:headEnd/>
                  <a:tailEnd/>
                </a14:hiddenLine>
              </a:ext>
            </a:extLst>
          </p:spPr>
          <p:txBody>
            <a:bodyPr lIns="0" tIns="0" rIns="0" bIns="0"/>
            <a:lstStyle/>
            <a:p>
              <a:endParaRPr lang="en-GB"/>
            </a:p>
          </p:txBody>
        </p:sp>
        <p:sp>
          <p:nvSpPr>
            <p:cNvPr id="33831" name="AutoShape 76"/>
            <p:cNvSpPr>
              <a:spLocks/>
            </p:cNvSpPr>
            <p:nvPr/>
          </p:nvSpPr>
          <p:spPr bwMode="auto">
            <a:xfrm flipH="1">
              <a:off x="2848" y="800"/>
              <a:ext cx="720" cy="512"/>
            </a:xfrm>
            <a:prstGeom prst="rightArrow">
              <a:avLst>
                <a:gd name="adj1" fmla="val 44306"/>
                <a:gd name="adj2" fmla="val 72428"/>
              </a:avLst>
            </a:prstGeom>
            <a:solidFill>
              <a:srgbClr val="66B132"/>
            </a:solidFill>
            <a:ln w="25400">
              <a:solidFill>
                <a:srgbClr val="000000">
                  <a:alpha val="0"/>
                </a:srgbClr>
              </a:solidFill>
              <a:miter lim="800000"/>
              <a:headEnd/>
              <a:tailEnd/>
            </a:ln>
          </p:spPr>
          <p:txBody>
            <a:bodyPr lIns="0" tIns="0" rIns="0" bIns="0"/>
            <a:lstStyle/>
            <a:p>
              <a:endParaRPr lang="en-GB"/>
            </a:p>
          </p:txBody>
        </p:sp>
        <p:sp>
          <p:nvSpPr>
            <p:cNvPr id="33832" name="Rectangle 77"/>
            <p:cNvSpPr>
              <a:spLocks/>
            </p:cNvSpPr>
            <p:nvPr/>
          </p:nvSpPr>
          <p:spPr bwMode="auto">
            <a:xfrm>
              <a:off x="0" y="856"/>
              <a:ext cx="281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2300">
                  <a:latin typeface="Calibri" charset="0"/>
                  <a:sym typeface="Calibri" charset="0"/>
                </a:rPr>
                <a:t>Match a Single Index-Key</a:t>
              </a:r>
            </a:p>
          </p:txBody>
        </p:sp>
      </p:grpSp>
    </p:spTree>
    <p:extLst>
      <p:ext uri="{BB962C8B-B14F-4D97-AF65-F5344CB8AC3E}">
        <p14:creationId xmlns:p14="http://schemas.microsoft.com/office/powerpoint/2010/main" val="1969148"/>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8831104" presetClass="entr" presetSubtype="88996392" fill="hold" nodeType="afterEffect">
                                  <p:stCondLst>
                                    <p:cond delay="0"/>
                                  </p:stCondLst>
                                  <p:childTnLst>
                                    <p:set>
                                      <p:cBhvr>
                                        <p:cTn id="6" dur="1" fill="hold">
                                          <p:stCondLst>
                                            <p:cond delay="499"/>
                                          </p:stCondLst>
                                        </p:cTn>
                                        <p:tgtEl>
                                          <p:spTgt spid="318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Indexing and Querying</a:t>
            </a:r>
            <a:br>
              <a:rPr lang="en-US" dirty="0"/>
            </a:br>
            <a:r>
              <a:rPr lang="en-US" dirty="0"/>
              <a:t>Map-Reduce Basics (Part 1) </a:t>
            </a:r>
          </a:p>
        </p:txBody>
      </p:sp>
      <p:sp>
        <p:nvSpPr>
          <p:cNvPr id="3" name="Subtitle 2"/>
          <p:cNvSpPr>
            <a:spLocks noGrp="1"/>
          </p:cNvSpPr>
          <p:nvPr>
            <p:ph type="subTitle" idx="1"/>
          </p:nvPr>
        </p:nvSpPr>
        <p:spPr/>
        <p:txBody>
          <a:bodyPr/>
          <a:lstStyle/>
          <a:p>
            <a:r>
              <a:rPr lang="en-US" dirty="0" smtClean="0"/>
              <a:t>Jasdeep Jaitla</a:t>
            </a:r>
          </a:p>
          <a:p>
            <a:r>
              <a:rPr lang="en-US" dirty="0" smtClean="0"/>
              <a:t>Technical Evangelist</a:t>
            </a:r>
          </a:p>
        </p:txBody>
      </p:sp>
    </p:spTree>
    <p:extLst>
      <p:ext uri="{BB962C8B-B14F-4D97-AF65-F5344CB8AC3E}">
        <p14:creationId xmlns:p14="http://schemas.microsoft.com/office/powerpoint/2010/main" val="189259862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2"/>
          <p:cNvSpPr>
            <a:spLocks/>
          </p:cNvSpPr>
          <p:nvPr/>
        </p:nvSpPr>
        <p:spPr bwMode="auto">
          <a:xfrm>
            <a:off x="473273" y="446484"/>
            <a:ext cx="8206383" cy="66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r>
              <a:rPr lang="en-US" altLang="ja-JP" sz="3900" b="1" dirty="0">
                <a:latin typeface="Calibri" charset="0"/>
                <a:sym typeface="Calibri" charset="0"/>
              </a:rPr>
              <a:t>Range Query</a:t>
            </a:r>
            <a:endParaRPr lang="en-US" sz="3900" b="1" dirty="0">
              <a:latin typeface="Calibri" charset="0"/>
              <a:sym typeface="Calibri" charset="0"/>
            </a:endParaRPr>
          </a:p>
        </p:txBody>
      </p:sp>
      <p:sp>
        <p:nvSpPr>
          <p:cNvPr id="32770" name="AutoShape 13"/>
          <p:cNvSpPr>
            <a:spLocks/>
          </p:cNvSpPr>
          <p:nvPr/>
        </p:nvSpPr>
        <p:spPr bwMode="auto">
          <a:xfrm>
            <a:off x="4490517" y="1715618"/>
            <a:ext cx="4422428" cy="3631034"/>
          </a:xfrm>
          <a:prstGeom prst="roundRect">
            <a:avLst>
              <a:gd name="adj" fmla="val 0"/>
            </a:avLst>
          </a:prstGeom>
          <a:solidFill>
            <a:srgbClr val="E6E6E6"/>
          </a:solidFill>
          <a:ln w="25400">
            <a:solidFill>
              <a:srgbClr val="808080"/>
            </a:solidFill>
            <a:round/>
            <a:headEnd/>
            <a:tailEnd/>
          </a:ln>
        </p:spPr>
        <p:txBody>
          <a:bodyPr lIns="0" tIns="0" rIns="0" bIns="0"/>
          <a:lstStyle/>
          <a:p>
            <a:endParaRPr lang="en-GB"/>
          </a:p>
        </p:txBody>
      </p:sp>
      <p:graphicFrame>
        <p:nvGraphicFramePr>
          <p:cNvPr id="30734" name="Group 14"/>
          <p:cNvGraphicFramePr>
            <a:graphicFrameLocks noGrp="1"/>
          </p:cNvGraphicFramePr>
          <p:nvPr/>
        </p:nvGraphicFramePr>
        <p:xfrm>
          <a:off x="4497214" y="1712268"/>
          <a:ext cx="4422428" cy="3625456"/>
        </p:xfrm>
        <a:graphic>
          <a:graphicData uri="http://schemas.openxmlformats.org/drawingml/2006/table">
            <a:tbl>
              <a:tblPr/>
              <a:tblGrid>
                <a:gridCol w="3281660"/>
                <a:gridCol w="1140768"/>
              </a:tblGrid>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FFFFFF"/>
                          </a:solidFill>
                          <a:effectLst/>
                          <a:latin typeface="Calibri Bold" charset="0"/>
                          <a:ea typeface="ヒラギノ角ゴ ProN W6" charset="0"/>
                          <a:cs typeface="ヒラギノ角ゴ ProN W6" charset="0"/>
                          <a:sym typeface="Calibri Bold" charset="0"/>
                        </a:rPr>
                        <a:t>doc.email</a:t>
                      </a:r>
                    </a:p>
                  </a:txBody>
                  <a:tcPr marL="35719" marR="35719" marT="35719" marB="35719" anchor="ctr" horzOverflow="overflow">
                    <a:lnL w="28575"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1A364C"/>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FFFFFF"/>
                          </a:solidFill>
                          <a:effectLst/>
                          <a:latin typeface="Calibri Bold" charset="0"/>
                          <a:ea typeface="ヒラギノ角ゴ ProN W6" charset="0"/>
                          <a:cs typeface="ヒラギノ角ゴ ProN W6" charset="0"/>
                          <a:sym typeface="Calibri Bold" charset="0"/>
                        </a:rPr>
                        <a:t>meta.id</a:t>
                      </a:r>
                    </a:p>
                  </a:txBody>
                  <a:tcPr marL="35719" marR="35719" marT="35719" marB="35719" anchor="ctr" horzOverflow="overflow">
                    <a:lnL w="12700" cap="flat" cmpd="sng" algn="ctr">
                      <a:solidFill>
                        <a:srgbClr val="A6A6A6"/>
                      </a:solidFill>
                      <a:prstDash val="solid"/>
                      <a:round/>
                      <a:headEnd type="none" w="med" len="med"/>
                      <a:tailEnd type="none" w="med" len="med"/>
                    </a:lnL>
                    <a:lnR w="28575" cap="flat" cmpd="sng" algn="ctr">
                      <a:solidFill>
                        <a:srgbClr val="A6A6A6"/>
                      </a:solidFill>
                      <a:prstDash val="solid"/>
                      <a:round/>
                      <a:headEnd type="none" w="med" len="med"/>
                      <a:tailEnd type="none" w="med" len="med"/>
                    </a:lnR>
                    <a:lnT w="28575"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1A364C"/>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abba@couchbase.com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u::1</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beta@couchbase.com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u::7</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jasdeep@couchbase.com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u::2</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math@couchbase.com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u::5</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matt@couchbase.com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u::6</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yeti@couchbase.com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u::4</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zorro@couchbase.com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u::3</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grpSp>
        <p:nvGrpSpPr>
          <p:cNvPr id="30798" name="Group 78"/>
          <p:cNvGrpSpPr>
            <a:grpSpLocks/>
          </p:cNvGrpSpPr>
          <p:nvPr/>
        </p:nvGrpSpPr>
        <p:grpSpPr bwMode="auto">
          <a:xfrm>
            <a:off x="500063" y="2580680"/>
            <a:ext cx="8420695" cy="2781598"/>
            <a:chOff x="0" y="0"/>
            <a:chExt cx="7544" cy="2492"/>
          </a:xfrm>
        </p:grpSpPr>
        <p:sp>
          <p:nvSpPr>
            <p:cNvPr id="32816" name="Rectangle 73"/>
            <p:cNvSpPr>
              <a:spLocks/>
            </p:cNvSpPr>
            <p:nvPr/>
          </p:nvSpPr>
          <p:spPr bwMode="auto">
            <a:xfrm>
              <a:off x="0" y="0"/>
              <a:ext cx="276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l"/>
              <a:r>
                <a:rPr lang="en-US" sz="1900">
                  <a:solidFill>
                    <a:srgbClr val="003DCC"/>
                  </a:solidFill>
                  <a:latin typeface="Calibri Bold" charset="0"/>
                  <a:sym typeface="Calibri Bold" charset="0"/>
                </a:rPr>
                <a:t>?startkey=</a:t>
              </a:r>
              <a:r>
                <a:rPr lang="ja-JP" altLang="en-US" sz="1900">
                  <a:solidFill>
                    <a:srgbClr val="003DCC"/>
                  </a:solidFill>
                  <a:latin typeface="Calibri Bold" charset="0"/>
                  <a:sym typeface="Calibri Bold" charset="0"/>
                </a:rPr>
                <a:t>”</a:t>
              </a:r>
              <a:r>
                <a:rPr lang="en-US" altLang="ja-JP" sz="1900">
                  <a:solidFill>
                    <a:srgbClr val="003DCC"/>
                  </a:solidFill>
                  <a:latin typeface="Calibri Bold" charset="0"/>
                  <a:sym typeface="Calibri Bold" charset="0"/>
                </a:rPr>
                <a:t>b1</a:t>
              </a:r>
              <a:r>
                <a:rPr lang="ja-JP" altLang="en-US" sz="1900">
                  <a:solidFill>
                    <a:srgbClr val="003DCC"/>
                  </a:solidFill>
                  <a:latin typeface="Calibri Bold" charset="0"/>
                  <a:sym typeface="Calibri Bold" charset="0"/>
                </a:rPr>
                <a:t>”</a:t>
              </a:r>
              <a:r>
                <a:rPr lang="en-US" altLang="ja-JP" sz="1900">
                  <a:solidFill>
                    <a:srgbClr val="003DCC"/>
                  </a:solidFill>
                  <a:latin typeface="Calibri Bold" charset="0"/>
                  <a:sym typeface="Calibri Bold" charset="0"/>
                </a:rPr>
                <a:t> &amp; endkey=</a:t>
              </a:r>
              <a:r>
                <a:rPr lang="ja-JP" altLang="en-US" sz="1900">
                  <a:solidFill>
                    <a:srgbClr val="003DCC"/>
                  </a:solidFill>
                  <a:latin typeface="Calibri Bold" charset="0"/>
                  <a:sym typeface="Calibri Bold" charset="0"/>
                </a:rPr>
                <a:t>”</a:t>
              </a:r>
              <a:r>
                <a:rPr lang="en-US" altLang="ja-JP" sz="1900">
                  <a:solidFill>
                    <a:srgbClr val="003DCC"/>
                  </a:solidFill>
                  <a:latin typeface="Calibri Bold" charset="0"/>
                  <a:sym typeface="Calibri Bold" charset="0"/>
                </a:rPr>
                <a:t>zz</a:t>
              </a:r>
              <a:r>
                <a:rPr lang="ja-JP" altLang="en-US" sz="1900">
                  <a:solidFill>
                    <a:srgbClr val="003DCC"/>
                  </a:solidFill>
                  <a:latin typeface="Calibri Bold" charset="0"/>
                  <a:sym typeface="Calibri Bold" charset="0"/>
                </a:rPr>
                <a:t>”</a:t>
              </a:r>
              <a:endParaRPr lang="en-US" sz="1900">
                <a:solidFill>
                  <a:srgbClr val="003DCC"/>
                </a:solidFill>
                <a:latin typeface="Calibri Bold" charset="0"/>
                <a:sym typeface="Calibri Bold" charset="0"/>
              </a:endParaRPr>
            </a:p>
          </p:txBody>
        </p:sp>
        <p:sp>
          <p:nvSpPr>
            <p:cNvPr id="32817" name="Line 74"/>
            <p:cNvSpPr>
              <a:spLocks noChangeShapeType="1"/>
            </p:cNvSpPr>
            <p:nvPr/>
          </p:nvSpPr>
          <p:spPr bwMode="auto">
            <a:xfrm flipH="1">
              <a:off x="3477" y="31"/>
              <a:ext cx="0" cy="2461"/>
            </a:xfrm>
            <a:prstGeom prst="line">
              <a:avLst/>
            </a:prstGeom>
            <a:noFill/>
            <a:ln w="63500">
              <a:solidFill>
                <a:srgbClr val="66B132"/>
              </a:solidFill>
              <a:miter lim="800000"/>
              <a:headEnd type="triangle" w="med" len="sm"/>
              <a:tailEnd type="triangle" w="med" len="sm"/>
            </a:ln>
            <a:extLst>
              <a:ext uri="{909E8E84-426E-40dd-AFC4-6F175D3DCCD1}">
                <a14:hiddenFill xmlns:a14="http://schemas.microsoft.com/office/drawing/2010/main">
                  <a:noFill/>
                </a14:hiddenFill>
              </a:ext>
            </a:extLst>
          </p:spPr>
          <p:txBody>
            <a:bodyPr lIns="0" tIns="0" rIns="0" bIns="0"/>
            <a:lstStyle/>
            <a:p>
              <a:endParaRPr lang="en-US"/>
            </a:p>
          </p:txBody>
        </p:sp>
        <p:sp>
          <p:nvSpPr>
            <p:cNvPr id="32818" name="Rectangle 75"/>
            <p:cNvSpPr>
              <a:spLocks/>
            </p:cNvSpPr>
            <p:nvPr/>
          </p:nvSpPr>
          <p:spPr bwMode="auto">
            <a:xfrm>
              <a:off x="3576" y="40"/>
              <a:ext cx="3968" cy="2440"/>
            </a:xfrm>
            <a:prstGeom prst="rect">
              <a:avLst/>
            </a:prstGeom>
            <a:solidFill>
              <a:srgbClr val="66B132">
                <a:alpha val="39999"/>
              </a:srgbClr>
            </a:solidFill>
            <a:ln>
              <a:noFill/>
            </a:ln>
            <a:extLst>
              <a:ext uri="{91240B29-F687-4f45-9708-019B960494DF}">
                <a14:hiddenLine xmlns:a14="http://schemas.microsoft.com/office/drawing/2010/main" w="25400">
                  <a:solidFill>
                    <a:srgbClr val="000000">
                      <a:alpha val="39999"/>
                    </a:srgbClr>
                  </a:solidFill>
                  <a:miter lim="800000"/>
                  <a:headEnd/>
                  <a:tailEnd/>
                </a14:hiddenLine>
              </a:ext>
            </a:extLst>
          </p:spPr>
          <p:txBody>
            <a:bodyPr lIns="0" tIns="0" rIns="0" bIns="0"/>
            <a:lstStyle/>
            <a:p>
              <a:endParaRPr lang="en-GB"/>
            </a:p>
          </p:txBody>
        </p:sp>
        <p:sp>
          <p:nvSpPr>
            <p:cNvPr id="32819" name="AutoShape 76"/>
            <p:cNvSpPr>
              <a:spLocks/>
            </p:cNvSpPr>
            <p:nvPr/>
          </p:nvSpPr>
          <p:spPr bwMode="auto">
            <a:xfrm flipH="1">
              <a:off x="2736" y="800"/>
              <a:ext cx="720" cy="512"/>
            </a:xfrm>
            <a:prstGeom prst="rightArrow">
              <a:avLst>
                <a:gd name="adj1" fmla="val 44306"/>
                <a:gd name="adj2" fmla="val 72428"/>
              </a:avLst>
            </a:prstGeom>
            <a:solidFill>
              <a:srgbClr val="66B132"/>
            </a:solidFill>
            <a:ln w="25400">
              <a:solidFill>
                <a:srgbClr val="000000">
                  <a:alpha val="0"/>
                </a:srgbClr>
              </a:solidFill>
              <a:miter lim="800000"/>
              <a:headEnd/>
              <a:tailEnd/>
            </a:ln>
          </p:spPr>
          <p:txBody>
            <a:bodyPr lIns="0" tIns="0" rIns="0" bIns="0"/>
            <a:lstStyle/>
            <a:p>
              <a:endParaRPr lang="en-GB"/>
            </a:p>
          </p:txBody>
        </p:sp>
        <p:sp>
          <p:nvSpPr>
            <p:cNvPr id="32820" name="Rectangle 77"/>
            <p:cNvSpPr>
              <a:spLocks/>
            </p:cNvSpPr>
            <p:nvPr/>
          </p:nvSpPr>
          <p:spPr bwMode="auto">
            <a:xfrm>
              <a:off x="0" y="552"/>
              <a:ext cx="2648" cy="1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2300">
                  <a:latin typeface="Calibri" charset="0"/>
                  <a:sym typeface="Calibri" charset="0"/>
                </a:rPr>
                <a:t>Pulls the Index-Keys between UTF-8 Range specified by the startkey and endkey.</a:t>
              </a:r>
            </a:p>
          </p:txBody>
        </p:sp>
      </p:grpSp>
      <p:grpSp>
        <p:nvGrpSpPr>
          <p:cNvPr id="30804" name="Group 84"/>
          <p:cNvGrpSpPr>
            <a:grpSpLocks/>
          </p:cNvGrpSpPr>
          <p:nvPr/>
        </p:nvGrpSpPr>
        <p:grpSpPr bwMode="auto">
          <a:xfrm>
            <a:off x="473273" y="2954613"/>
            <a:ext cx="8447485" cy="1944440"/>
            <a:chOff x="-24" y="335"/>
            <a:chExt cx="7568" cy="1742"/>
          </a:xfrm>
        </p:grpSpPr>
        <p:sp>
          <p:nvSpPr>
            <p:cNvPr id="32811" name="Rectangle 79"/>
            <p:cNvSpPr>
              <a:spLocks/>
            </p:cNvSpPr>
            <p:nvPr/>
          </p:nvSpPr>
          <p:spPr bwMode="auto">
            <a:xfrm>
              <a:off x="-24" y="335"/>
              <a:ext cx="2768"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l"/>
              <a:r>
                <a:rPr lang="en-US" sz="1900" dirty="0">
                  <a:solidFill>
                    <a:srgbClr val="003DCC"/>
                  </a:solidFill>
                  <a:latin typeface="Calibri Bold" charset="0"/>
                  <a:sym typeface="Calibri Bold" charset="0"/>
                </a:rPr>
                <a:t>?</a:t>
              </a:r>
              <a:r>
                <a:rPr lang="en-US" sz="1900" dirty="0" err="1">
                  <a:solidFill>
                    <a:srgbClr val="003DCC"/>
                  </a:solidFill>
                  <a:latin typeface="Calibri Bold" charset="0"/>
                  <a:sym typeface="Calibri Bold" charset="0"/>
                </a:rPr>
                <a:t>startkey</a:t>
              </a:r>
              <a:r>
                <a:rPr lang="en-US" sz="1900" dirty="0">
                  <a:solidFill>
                    <a:srgbClr val="003DCC"/>
                  </a:solidFill>
                  <a:latin typeface="Calibri Bold" charset="0"/>
                  <a:sym typeface="Calibri Bold" charset="0"/>
                </a:rPr>
                <a:t>=</a:t>
              </a:r>
              <a:r>
                <a:rPr lang="ja-JP" altLang="en-US" sz="1900" dirty="0">
                  <a:solidFill>
                    <a:srgbClr val="003DCC"/>
                  </a:solidFill>
                  <a:latin typeface="Calibri Bold" charset="0"/>
                  <a:sym typeface="Calibri Bold" charset="0"/>
                </a:rPr>
                <a:t>”</a:t>
              </a:r>
              <a:r>
                <a:rPr lang="en-US" altLang="ja-JP" sz="1900" dirty="0" err="1">
                  <a:solidFill>
                    <a:srgbClr val="003DCC"/>
                  </a:solidFill>
                  <a:latin typeface="Calibri Bold" charset="0"/>
                  <a:sym typeface="Calibri Bold" charset="0"/>
                </a:rPr>
                <a:t>bz</a:t>
              </a:r>
              <a:r>
                <a:rPr lang="ja-JP" altLang="en-US" sz="1900" dirty="0">
                  <a:solidFill>
                    <a:srgbClr val="003DCC"/>
                  </a:solidFill>
                  <a:latin typeface="Calibri Bold" charset="0"/>
                  <a:sym typeface="Calibri Bold" charset="0"/>
                </a:rPr>
                <a:t>”</a:t>
              </a:r>
              <a:r>
                <a:rPr lang="en-US" altLang="ja-JP" sz="1900" dirty="0">
                  <a:solidFill>
                    <a:srgbClr val="003DCC"/>
                  </a:solidFill>
                  <a:latin typeface="Calibri Bold" charset="0"/>
                  <a:sym typeface="Calibri Bold" charset="0"/>
                </a:rPr>
                <a:t> &amp; </a:t>
              </a:r>
              <a:r>
                <a:rPr lang="en-US" altLang="ja-JP" sz="1900" dirty="0" err="1">
                  <a:solidFill>
                    <a:srgbClr val="003DCC"/>
                  </a:solidFill>
                  <a:latin typeface="Calibri Bold" charset="0"/>
                  <a:sym typeface="Calibri Bold" charset="0"/>
                </a:rPr>
                <a:t>endkey</a:t>
              </a:r>
              <a:r>
                <a:rPr lang="en-US" altLang="ja-JP" sz="1900" dirty="0">
                  <a:solidFill>
                    <a:srgbClr val="003DCC"/>
                  </a:solidFill>
                  <a:latin typeface="Calibri Bold" charset="0"/>
                  <a:sym typeface="Calibri Bold" charset="0"/>
                </a:rPr>
                <a:t>=</a:t>
              </a:r>
              <a:r>
                <a:rPr lang="ja-JP" altLang="en-US" sz="1900" dirty="0">
                  <a:solidFill>
                    <a:srgbClr val="003DCC"/>
                  </a:solidFill>
                  <a:latin typeface="Calibri Bold" charset="0"/>
                  <a:sym typeface="Calibri Bold" charset="0"/>
                </a:rPr>
                <a:t>”</a:t>
              </a:r>
              <a:r>
                <a:rPr lang="en-US" altLang="ja-JP" sz="1900" dirty="0" err="1">
                  <a:solidFill>
                    <a:srgbClr val="003DCC"/>
                  </a:solidFill>
                  <a:latin typeface="Calibri Bold" charset="0"/>
                  <a:sym typeface="Calibri Bold" charset="0"/>
                </a:rPr>
                <a:t>zn</a:t>
              </a:r>
              <a:r>
                <a:rPr lang="ja-JP" altLang="en-US" sz="1900" dirty="0">
                  <a:solidFill>
                    <a:srgbClr val="003DCC"/>
                  </a:solidFill>
                  <a:latin typeface="Calibri Bold" charset="0"/>
                  <a:sym typeface="Calibri Bold" charset="0"/>
                </a:rPr>
                <a:t>”</a:t>
              </a:r>
              <a:endParaRPr lang="en-US" sz="1900" dirty="0">
                <a:solidFill>
                  <a:srgbClr val="003DCC"/>
                </a:solidFill>
                <a:latin typeface="Calibri Bold" charset="0"/>
                <a:sym typeface="Calibri Bold" charset="0"/>
              </a:endParaRPr>
            </a:p>
          </p:txBody>
        </p:sp>
        <p:sp>
          <p:nvSpPr>
            <p:cNvPr id="32812" name="Line 80"/>
            <p:cNvSpPr>
              <a:spLocks noChangeShapeType="1"/>
            </p:cNvSpPr>
            <p:nvPr/>
          </p:nvSpPr>
          <p:spPr bwMode="auto">
            <a:xfrm flipH="1">
              <a:off x="3477" y="435"/>
              <a:ext cx="0" cy="1642"/>
            </a:xfrm>
            <a:prstGeom prst="line">
              <a:avLst/>
            </a:prstGeom>
            <a:noFill/>
            <a:ln w="63500">
              <a:solidFill>
                <a:srgbClr val="66B132"/>
              </a:solidFill>
              <a:miter lim="800000"/>
              <a:headEnd type="triangle" w="med" len="sm"/>
              <a:tailEnd type="triangle" w="med" len="sm"/>
            </a:ln>
            <a:extLst>
              <a:ext uri="{909E8E84-426E-40dd-AFC4-6F175D3DCCD1}">
                <a14:hiddenFill xmlns:a14="http://schemas.microsoft.com/office/drawing/2010/main">
                  <a:noFill/>
                </a14:hiddenFill>
              </a:ext>
            </a:extLst>
          </p:spPr>
          <p:txBody>
            <a:bodyPr lIns="0" tIns="0" rIns="0" bIns="0"/>
            <a:lstStyle/>
            <a:p>
              <a:endParaRPr lang="en-US"/>
            </a:p>
          </p:txBody>
        </p:sp>
        <p:sp>
          <p:nvSpPr>
            <p:cNvPr id="32813" name="Rectangle 81"/>
            <p:cNvSpPr>
              <a:spLocks/>
            </p:cNvSpPr>
            <p:nvPr/>
          </p:nvSpPr>
          <p:spPr bwMode="auto">
            <a:xfrm>
              <a:off x="3576" y="432"/>
              <a:ext cx="3968" cy="1624"/>
            </a:xfrm>
            <a:prstGeom prst="rect">
              <a:avLst/>
            </a:prstGeom>
            <a:solidFill>
              <a:srgbClr val="66B132">
                <a:alpha val="39999"/>
              </a:srgbClr>
            </a:solidFill>
            <a:ln>
              <a:noFill/>
            </a:ln>
            <a:extLst>
              <a:ext uri="{91240B29-F687-4f45-9708-019B960494DF}">
                <a14:hiddenLine xmlns:a14="http://schemas.microsoft.com/office/drawing/2010/main" w="25400">
                  <a:solidFill>
                    <a:srgbClr val="000000">
                      <a:alpha val="39999"/>
                    </a:srgbClr>
                  </a:solidFill>
                  <a:miter lim="800000"/>
                  <a:headEnd/>
                  <a:tailEnd/>
                </a14:hiddenLine>
              </a:ext>
            </a:extLst>
          </p:spPr>
          <p:txBody>
            <a:bodyPr lIns="0" tIns="0" rIns="0" bIns="0"/>
            <a:lstStyle/>
            <a:p>
              <a:endParaRPr lang="en-GB"/>
            </a:p>
          </p:txBody>
        </p:sp>
        <p:sp>
          <p:nvSpPr>
            <p:cNvPr id="32814" name="AutoShape 82"/>
            <p:cNvSpPr>
              <a:spLocks/>
            </p:cNvSpPr>
            <p:nvPr/>
          </p:nvSpPr>
          <p:spPr bwMode="auto">
            <a:xfrm flipH="1">
              <a:off x="2736" y="800"/>
              <a:ext cx="720" cy="512"/>
            </a:xfrm>
            <a:prstGeom prst="rightArrow">
              <a:avLst>
                <a:gd name="adj1" fmla="val 44306"/>
                <a:gd name="adj2" fmla="val 72428"/>
              </a:avLst>
            </a:prstGeom>
            <a:solidFill>
              <a:srgbClr val="66B132"/>
            </a:solidFill>
            <a:ln w="25400">
              <a:solidFill>
                <a:srgbClr val="000000">
                  <a:alpha val="0"/>
                </a:srgbClr>
              </a:solidFill>
              <a:miter lim="800000"/>
              <a:headEnd/>
              <a:tailEnd/>
            </a:ln>
          </p:spPr>
          <p:txBody>
            <a:bodyPr lIns="0" tIns="0" rIns="0" bIns="0"/>
            <a:lstStyle/>
            <a:p>
              <a:endParaRPr lang="en-GB"/>
            </a:p>
          </p:txBody>
        </p:sp>
        <p:sp>
          <p:nvSpPr>
            <p:cNvPr id="32815" name="Rectangle 83"/>
            <p:cNvSpPr>
              <a:spLocks/>
            </p:cNvSpPr>
            <p:nvPr/>
          </p:nvSpPr>
          <p:spPr bwMode="auto">
            <a:xfrm>
              <a:off x="0" y="552"/>
              <a:ext cx="2648" cy="1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2300">
                  <a:latin typeface="Calibri" charset="0"/>
                  <a:sym typeface="Calibri" charset="0"/>
                </a:rPr>
                <a:t>Pulls the Index-Keys between UTF-8 Range specified by the startkey and endkey.</a:t>
              </a:r>
            </a:p>
          </p:txBody>
        </p:sp>
      </p:grpSp>
      <p:grpSp>
        <p:nvGrpSpPr>
          <p:cNvPr id="30810" name="Group 90"/>
          <p:cNvGrpSpPr>
            <a:grpSpLocks/>
          </p:cNvGrpSpPr>
          <p:nvPr/>
        </p:nvGrpSpPr>
        <p:grpSpPr bwMode="auto">
          <a:xfrm>
            <a:off x="406301" y="1698873"/>
            <a:ext cx="8514457" cy="4280669"/>
            <a:chOff x="-84" y="-790"/>
            <a:chExt cx="7628" cy="3835"/>
          </a:xfrm>
        </p:grpSpPr>
        <p:sp>
          <p:nvSpPr>
            <p:cNvPr id="32806" name="Rectangle 85"/>
            <p:cNvSpPr>
              <a:spLocks/>
            </p:cNvSpPr>
            <p:nvPr/>
          </p:nvSpPr>
          <p:spPr bwMode="auto">
            <a:xfrm>
              <a:off x="-84" y="-790"/>
              <a:ext cx="3188"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l"/>
              <a:r>
                <a:rPr lang="en-US" sz="1900" dirty="0">
                  <a:solidFill>
                    <a:srgbClr val="003DCC"/>
                  </a:solidFill>
                  <a:latin typeface="Calibri Bold" charset="0"/>
                  <a:sym typeface="Calibri Bold" charset="0"/>
                </a:rPr>
                <a:t>?</a:t>
              </a:r>
              <a:r>
                <a:rPr lang="en-US" sz="1900" dirty="0" err="1">
                  <a:solidFill>
                    <a:srgbClr val="003DCC"/>
                  </a:solidFill>
                  <a:latin typeface="Calibri Bold" charset="0"/>
                  <a:sym typeface="Calibri Bold" charset="0"/>
                </a:rPr>
                <a:t>startkey</a:t>
              </a:r>
              <a:r>
                <a:rPr lang="en-US" sz="1900" dirty="0">
                  <a:solidFill>
                    <a:srgbClr val="003DCC"/>
                  </a:solidFill>
                  <a:latin typeface="Calibri Bold" charset="0"/>
                  <a:sym typeface="Calibri Bold" charset="0"/>
                </a:rPr>
                <a:t>=</a:t>
              </a:r>
              <a:r>
                <a:rPr lang="ja-JP" altLang="en-US" sz="1900" dirty="0">
                  <a:solidFill>
                    <a:srgbClr val="003DCC"/>
                  </a:solidFill>
                  <a:latin typeface="Calibri Bold" charset="0"/>
                  <a:sym typeface="Calibri Bold" charset="0"/>
                </a:rPr>
                <a:t>”</a:t>
              </a:r>
              <a:r>
                <a:rPr lang="en-US" altLang="ja-JP" sz="1900" dirty="0" err="1">
                  <a:solidFill>
                    <a:srgbClr val="003DCC"/>
                  </a:solidFill>
                  <a:latin typeface="Calibri Bold" charset="0"/>
                  <a:sym typeface="Calibri Bold" charset="0"/>
                </a:rPr>
                <a:t>math@couchbase.com</a:t>
              </a:r>
              <a:r>
                <a:rPr lang="ja-JP" altLang="en-US" sz="1900" dirty="0">
                  <a:solidFill>
                    <a:srgbClr val="003DCC"/>
                  </a:solidFill>
                  <a:latin typeface="Calibri Bold" charset="0"/>
                  <a:sym typeface="Calibri Bold" charset="0"/>
                </a:rPr>
                <a:t>”</a:t>
              </a:r>
              <a:r>
                <a:rPr lang="en-US" altLang="ja-JP" sz="1900" dirty="0">
                  <a:solidFill>
                    <a:srgbClr val="003DCC"/>
                  </a:solidFill>
                  <a:latin typeface="Calibri Bold" charset="0"/>
                  <a:sym typeface="Calibri Bold" charset="0"/>
                </a:rPr>
                <a:t> </a:t>
              </a:r>
            </a:p>
            <a:p>
              <a:pPr algn="l"/>
              <a:r>
                <a:rPr lang="en-US" sz="1900" dirty="0">
                  <a:solidFill>
                    <a:srgbClr val="003DCC"/>
                  </a:solidFill>
                  <a:latin typeface="Calibri Bold" charset="0"/>
                  <a:sym typeface="Calibri Bold" charset="0"/>
                </a:rPr>
                <a:t>&amp;</a:t>
              </a:r>
              <a:r>
                <a:rPr lang="en-US" sz="1900" dirty="0" err="1">
                  <a:solidFill>
                    <a:srgbClr val="003DCC"/>
                  </a:solidFill>
                  <a:latin typeface="Calibri Bold" charset="0"/>
                  <a:sym typeface="Calibri Bold" charset="0"/>
                </a:rPr>
                <a:t>endkey</a:t>
              </a:r>
              <a:r>
                <a:rPr lang="en-US" sz="1900" dirty="0">
                  <a:solidFill>
                    <a:srgbClr val="003DCC"/>
                  </a:solidFill>
                  <a:latin typeface="Calibri Bold" charset="0"/>
                  <a:sym typeface="Calibri Bold" charset="0"/>
                </a:rPr>
                <a:t>=</a:t>
              </a:r>
              <a:r>
                <a:rPr lang="ja-JP" altLang="en-US" sz="1900" dirty="0">
                  <a:solidFill>
                    <a:srgbClr val="003DCC"/>
                  </a:solidFill>
                  <a:latin typeface="Calibri Bold" charset="0"/>
                  <a:sym typeface="Calibri Bold" charset="0"/>
                </a:rPr>
                <a:t>”</a:t>
              </a:r>
              <a:r>
                <a:rPr lang="en-US" altLang="ja-JP" sz="1900" dirty="0" err="1">
                  <a:solidFill>
                    <a:srgbClr val="003DCC"/>
                  </a:solidFill>
                  <a:latin typeface="Calibri Bold" charset="0"/>
                  <a:sym typeface="Calibri Bold" charset="0"/>
                </a:rPr>
                <a:t>math@couchbase.com</a:t>
              </a:r>
              <a:r>
                <a:rPr lang="ja-JP" altLang="en-US" sz="1900" dirty="0">
                  <a:solidFill>
                    <a:srgbClr val="003DCC"/>
                  </a:solidFill>
                  <a:latin typeface="Calibri Bold" charset="0"/>
                  <a:sym typeface="Calibri Bold" charset="0"/>
                </a:rPr>
                <a:t>”</a:t>
              </a:r>
              <a:endParaRPr lang="en-US" sz="1900" dirty="0">
                <a:solidFill>
                  <a:srgbClr val="003DCC"/>
                </a:solidFill>
                <a:latin typeface="Calibri Bold" charset="0"/>
                <a:sym typeface="Calibri Bold" charset="0"/>
              </a:endParaRPr>
            </a:p>
          </p:txBody>
        </p:sp>
        <p:sp>
          <p:nvSpPr>
            <p:cNvPr id="32807" name="Line 86"/>
            <p:cNvSpPr>
              <a:spLocks noChangeShapeType="1"/>
            </p:cNvSpPr>
            <p:nvPr/>
          </p:nvSpPr>
          <p:spPr bwMode="auto">
            <a:xfrm>
              <a:off x="3477" y="831"/>
              <a:ext cx="0" cy="438"/>
            </a:xfrm>
            <a:prstGeom prst="line">
              <a:avLst/>
            </a:prstGeom>
            <a:noFill/>
            <a:ln w="63500">
              <a:solidFill>
                <a:srgbClr val="66B132"/>
              </a:solidFill>
              <a:miter lim="800000"/>
              <a:headEnd type="triangle" w="med" len="sm"/>
              <a:tailEnd type="triangle" w="med" len="sm"/>
            </a:ln>
            <a:extLst>
              <a:ext uri="{909E8E84-426E-40dd-AFC4-6F175D3DCCD1}">
                <a14:hiddenFill xmlns:a14="http://schemas.microsoft.com/office/drawing/2010/main">
                  <a:noFill/>
                </a14:hiddenFill>
              </a:ext>
            </a:extLst>
          </p:spPr>
          <p:txBody>
            <a:bodyPr lIns="0" tIns="0" rIns="0" bIns="0"/>
            <a:lstStyle/>
            <a:p>
              <a:endParaRPr lang="en-US"/>
            </a:p>
          </p:txBody>
        </p:sp>
        <p:sp>
          <p:nvSpPr>
            <p:cNvPr id="32808" name="Rectangle 87"/>
            <p:cNvSpPr>
              <a:spLocks/>
            </p:cNvSpPr>
            <p:nvPr/>
          </p:nvSpPr>
          <p:spPr bwMode="auto">
            <a:xfrm>
              <a:off x="3576" y="856"/>
              <a:ext cx="3968" cy="400"/>
            </a:xfrm>
            <a:prstGeom prst="rect">
              <a:avLst/>
            </a:prstGeom>
            <a:solidFill>
              <a:srgbClr val="66B132">
                <a:alpha val="39999"/>
              </a:srgbClr>
            </a:solidFill>
            <a:ln>
              <a:noFill/>
            </a:ln>
            <a:extLst>
              <a:ext uri="{91240B29-F687-4f45-9708-019B960494DF}">
                <a14:hiddenLine xmlns:a14="http://schemas.microsoft.com/office/drawing/2010/main" w="25400">
                  <a:solidFill>
                    <a:srgbClr val="000000">
                      <a:alpha val="39999"/>
                    </a:srgbClr>
                  </a:solidFill>
                  <a:miter lim="800000"/>
                  <a:headEnd/>
                  <a:tailEnd/>
                </a14:hiddenLine>
              </a:ext>
            </a:extLst>
          </p:spPr>
          <p:txBody>
            <a:bodyPr lIns="0" tIns="0" rIns="0" bIns="0"/>
            <a:lstStyle/>
            <a:p>
              <a:endParaRPr lang="en-GB"/>
            </a:p>
          </p:txBody>
        </p:sp>
        <p:sp>
          <p:nvSpPr>
            <p:cNvPr id="32809" name="AutoShape 88"/>
            <p:cNvSpPr>
              <a:spLocks/>
            </p:cNvSpPr>
            <p:nvPr/>
          </p:nvSpPr>
          <p:spPr bwMode="auto">
            <a:xfrm flipH="1">
              <a:off x="2736" y="800"/>
              <a:ext cx="720" cy="512"/>
            </a:xfrm>
            <a:prstGeom prst="rightArrow">
              <a:avLst>
                <a:gd name="adj1" fmla="val 44306"/>
                <a:gd name="adj2" fmla="val 72428"/>
              </a:avLst>
            </a:prstGeom>
            <a:solidFill>
              <a:srgbClr val="66B132"/>
            </a:solidFill>
            <a:ln w="25400">
              <a:solidFill>
                <a:srgbClr val="000000">
                  <a:alpha val="0"/>
                </a:srgbClr>
              </a:solidFill>
              <a:miter lim="800000"/>
              <a:headEnd/>
              <a:tailEnd/>
            </a:ln>
          </p:spPr>
          <p:txBody>
            <a:bodyPr lIns="0" tIns="0" rIns="0" bIns="0"/>
            <a:lstStyle/>
            <a:p>
              <a:endParaRPr lang="en-GB"/>
            </a:p>
          </p:txBody>
        </p:sp>
        <p:sp>
          <p:nvSpPr>
            <p:cNvPr id="32810" name="Rectangle 89"/>
            <p:cNvSpPr>
              <a:spLocks/>
            </p:cNvSpPr>
            <p:nvPr/>
          </p:nvSpPr>
          <p:spPr bwMode="auto">
            <a:xfrm>
              <a:off x="-72" y="2037"/>
              <a:ext cx="2648"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2300" dirty="0">
                  <a:latin typeface="Calibri" charset="0"/>
                  <a:sym typeface="Calibri" charset="0"/>
                </a:rPr>
                <a:t>Range of a single item (can also be done with key= parameter).</a:t>
              </a:r>
            </a:p>
          </p:txBody>
        </p:sp>
      </p:grpSp>
    </p:spTree>
    <p:extLst>
      <p:ext uri="{BB962C8B-B14F-4D97-AF65-F5344CB8AC3E}">
        <p14:creationId xmlns:p14="http://schemas.microsoft.com/office/powerpoint/2010/main" val="2960896650"/>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476480" presetClass="entr" presetSubtype="0" fill="hold" nodeType="clickEffect">
                                  <p:stCondLst>
                                    <p:cond delay="0"/>
                                  </p:stCondLst>
                                  <p:childTnLst>
                                    <p:set>
                                      <p:cBhvr>
                                        <p:cTn id="6" dur="1" fill="hold">
                                          <p:stCondLst>
                                            <p:cond delay="499"/>
                                          </p:stCondLst>
                                        </p:cTn>
                                        <p:tgtEl>
                                          <p:spTgt spid="307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9476480" presetClass="exit" presetSubtype="0" fill="hold" nodeType="clickEffect">
                                  <p:stCondLst>
                                    <p:cond delay="0"/>
                                  </p:stCondLst>
                                  <p:childTnLst>
                                    <p:set>
                                      <p:cBhvr>
                                        <p:cTn id="10" dur="1" fill="hold">
                                          <p:stCondLst>
                                            <p:cond delay="499"/>
                                          </p:stCondLst>
                                        </p:cTn>
                                        <p:tgtEl>
                                          <p:spTgt spid="30798"/>
                                        </p:tgtEl>
                                        <p:attrNameLst>
                                          <p:attrName>style.visibility</p:attrName>
                                        </p:attrNameLst>
                                      </p:cBhvr>
                                      <p:to>
                                        <p:strVal val="hidden"/>
                                      </p:to>
                                    </p:set>
                                  </p:childTnLst>
                                </p:cTn>
                              </p:par>
                            </p:childTnLst>
                          </p:cTn>
                        </p:par>
                        <p:par>
                          <p:cTn id="11" fill="hold" nodeType="afterGroup">
                            <p:stCondLst>
                              <p:cond delay="500"/>
                            </p:stCondLst>
                            <p:childTnLst>
                              <p:par>
                                <p:cTn id="12" presetID="19476480" presetClass="entr" presetSubtype="0" fill="hold" nodeType="afterEffect">
                                  <p:stCondLst>
                                    <p:cond delay="0"/>
                                  </p:stCondLst>
                                  <p:childTnLst>
                                    <p:set>
                                      <p:cBhvr>
                                        <p:cTn id="13" dur="1" fill="hold">
                                          <p:stCondLst>
                                            <p:cond delay="499"/>
                                          </p:stCondLst>
                                        </p:cTn>
                                        <p:tgtEl>
                                          <p:spTgt spid="30804"/>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9476480" presetClass="exit" presetSubtype="0" fill="hold" nodeType="clickEffect">
                                  <p:stCondLst>
                                    <p:cond delay="0"/>
                                  </p:stCondLst>
                                  <p:childTnLst>
                                    <p:set>
                                      <p:cBhvr>
                                        <p:cTn id="17" dur="1" fill="hold">
                                          <p:stCondLst>
                                            <p:cond delay="499"/>
                                          </p:stCondLst>
                                        </p:cTn>
                                        <p:tgtEl>
                                          <p:spTgt spid="30804"/>
                                        </p:tgtEl>
                                        <p:attrNameLst>
                                          <p:attrName>style.visibility</p:attrName>
                                        </p:attrNameLst>
                                      </p:cBhvr>
                                      <p:to>
                                        <p:strVal val="hidden"/>
                                      </p:to>
                                    </p:set>
                                  </p:childTnLst>
                                </p:cTn>
                              </p:par>
                            </p:childTnLst>
                          </p:cTn>
                        </p:par>
                        <p:par>
                          <p:cTn id="18" fill="hold" nodeType="afterGroup">
                            <p:stCondLst>
                              <p:cond delay="500"/>
                            </p:stCondLst>
                            <p:childTnLst>
                              <p:par>
                                <p:cTn id="19" presetID="19476480" presetClass="entr" presetSubtype="0" fill="hold" nodeType="afterEffect">
                                  <p:stCondLst>
                                    <p:cond delay="0"/>
                                  </p:stCondLst>
                                  <p:childTnLst>
                                    <p:set>
                                      <p:cBhvr>
                                        <p:cTn id="20" dur="1" fill="hold">
                                          <p:stCondLst>
                                            <p:cond delay="499"/>
                                          </p:stCondLst>
                                        </p:cTn>
                                        <p:tgtEl>
                                          <p:spTgt spid="308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2"/>
          <p:cNvSpPr>
            <a:spLocks/>
          </p:cNvSpPr>
          <p:nvPr/>
        </p:nvSpPr>
        <p:spPr bwMode="auto">
          <a:xfrm>
            <a:off x="473273" y="446484"/>
            <a:ext cx="8206383" cy="66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r>
              <a:rPr lang="en-US" sz="3900" b="1">
                <a:latin typeface="Calibri" charset="0"/>
                <a:sym typeface="Calibri" charset="0"/>
              </a:rPr>
              <a:t>Index-Key Set Matches</a:t>
            </a:r>
          </a:p>
        </p:txBody>
      </p:sp>
      <p:sp>
        <p:nvSpPr>
          <p:cNvPr id="34818" name="AutoShape 13"/>
          <p:cNvSpPr>
            <a:spLocks/>
          </p:cNvSpPr>
          <p:nvPr/>
        </p:nvSpPr>
        <p:spPr bwMode="auto">
          <a:xfrm>
            <a:off x="4490517" y="1715617"/>
            <a:ext cx="4422428" cy="3631034"/>
          </a:xfrm>
          <a:prstGeom prst="roundRect">
            <a:avLst>
              <a:gd name="adj" fmla="val 0"/>
            </a:avLst>
          </a:prstGeom>
          <a:solidFill>
            <a:srgbClr val="E6E6E6"/>
          </a:solidFill>
          <a:ln w="25400">
            <a:solidFill>
              <a:srgbClr val="808080"/>
            </a:solidFill>
            <a:round/>
            <a:headEnd/>
            <a:tailEnd/>
          </a:ln>
        </p:spPr>
        <p:txBody>
          <a:bodyPr lIns="0" tIns="0" rIns="0" bIns="0"/>
          <a:lstStyle/>
          <a:p>
            <a:endParaRPr lang="en-GB"/>
          </a:p>
        </p:txBody>
      </p:sp>
      <p:graphicFrame>
        <p:nvGraphicFramePr>
          <p:cNvPr id="32782" name="Group 14"/>
          <p:cNvGraphicFramePr>
            <a:graphicFrameLocks noGrp="1"/>
          </p:cNvGraphicFramePr>
          <p:nvPr/>
        </p:nvGraphicFramePr>
        <p:xfrm>
          <a:off x="4497214" y="1712268"/>
          <a:ext cx="4422428" cy="3625456"/>
        </p:xfrm>
        <a:graphic>
          <a:graphicData uri="http://schemas.openxmlformats.org/drawingml/2006/table">
            <a:tbl>
              <a:tblPr/>
              <a:tblGrid>
                <a:gridCol w="3281660"/>
                <a:gridCol w="1140768"/>
              </a:tblGrid>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FFFFFF"/>
                          </a:solidFill>
                          <a:effectLst/>
                          <a:latin typeface="Calibri Bold" charset="0"/>
                          <a:ea typeface="ヒラギノ角ゴ ProN W6" charset="0"/>
                          <a:cs typeface="ヒラギノ角ゴ ProN W6" charset="0"/>
                          <a:sym typeface="Calibri Bold" charset="0"/>
                        </a:rPr>
                        <a:t>doc.email</a:t>
                      </a:r>
                    </a:p>
                  </a:txBody>
                  <a:tcPr marL="35719" marR="35719" marT="35719" marB="35719" anchor="ctr" horzOverflow="overflow">
                    <a:lnL w="28575"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28575"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1A364C"/>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FFFFFF"/>
                          </a:solidFill>
                          <a:effectLst/>
                          <a:latin typeface="Calibri Bold" charset="0"/>
                          <a:ea typeface="ヒラギノ角ゴ ProN W6" charset="0"/>
                          <a:cs typeface="ヒラギノ角ゴ ProN W6" charset="0"/>
                          <a:sym typeface="Calibri Bold" charset="0"/>
                        </a:rPr>
                        <a:t>meta.id</a:t>
                      </a:r>
                    </a:p>
                  </a:txBody>
                  <a:tcPr marL="35719" marR="35719" marT="35719" marB="35719" anchor="ctr" horzOverflow="overflow">
                    <a:lnL w="12700" cap="flat" cmpd="sng" algn="ctr">
                      <a:solidFill>
                        <a:srgbClr val="A6A6A6"/>
                      </a:solidFill>
                      <a:prstDash val="solid"/>
                      <a:round/>
                      <a:headEnd type="none" w="med" len="med"/>
                      <a:tailEnd type="none" w="med" len="med"/>
                    </a:lnL>
                    <a:lnR w="28575" cap="flat" cmpd="sng" algn="ctr">
                      <a:solidFill>
                        <a:srgbClr val="A6A6A6"/>
                      </a:solidFill>
                      <a:prstDash val="solid"/>
                      <a:round/>
                      <a:headEnd type="none" w="med" len="med"/>
                      <a:tailEnd type="none" w="med" len="med"/>
                    </a:lnR>
                    <a:lnT w="28575"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1A364C"/>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abba@couchbase.com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u::1</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beta@couchbase.com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u::7</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jasdeep@couchbase.com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u::2</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math@couchbase.com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u::5</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matt@couchbase.com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u::6</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yeti@couchbase.com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u::4</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53182">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zorro@couchbase.com</a:t>
                      </a:r>
                    </a:p>
                  </a:txBody>
                  <a:tcPr marL="35719" marR="35719" marT="35719" marB="3571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
                          <a:srgbClr val="2D7E9B"/>
                        </a:buClr>
                        <a:buSzPct val="100000"/>
                        <a:buFont typeface="Arial" charset="0"/>
                        <a:buNone/>
                        <a:tabLst>
                          <a:tab pos="914400" algn="l"/>
                        </a:tabLst>
                      </a:pPr>
                      <a:r>
                        <a:rPr kumimoji="0" lang="en-US" sz="2000" b="0" i="0" u="none" strike="noStrike" cap="none" normalizeH="0" baseline="0" smtClean="0">
                          <a:ln>
                            <a:noFill/>
                          </a:ln>
                          <a:solidFill>
                            <a:srgbClr val="000000"/>
                          </a:solidFill>
                          <a:effectLst/>
                          <a:latin typeface="Calibri" charset="0"/>
                          <a:ea typeface="Calibri" charset="0"/>
                          <a:cs typeface="Calibri" charset="0"/>
                          <a:sym typeface="Calibri" charset="0"/>
                        </a:rPr>
                        <a:t>u::3</a:t>
                      </a:r>
                    </a:p>
                  </a:txBody>
                  <a:tcPr marL="35719" marR="35719" marT="35719" marB="3571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34851" name="Rectangle 73"/>
          <p:cNvSpPr>
            <a:spLocks/>
          </p:cNvSpPr>
          <p:nvPr/>
        </p:nvSpPr>
        <p:spPr bwMode="auto">
          <a:xfrm>
            <a:off x="500063" y="2580679"/>
            <a:ext cx="33293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pPr algn="l"/>
            <a:r>
              <a:rPr lang="en-US" sz="1900">
                <a:solidFill>
                  <a:srgbClr val="003DCC"/>
                </a:solidFill>
                <a:latin typeface="Calibri Bold" charset="0"/>
                <a:sym typeface="Calibri Bold" charset="0"/>
              </a:rPr>
              <a:t>?keys=[</a:t>
            </a:r>
            <a:r>
              <a:rPr lang="ja-JP" altLang="en-US" sz="1900">
                <a:solidFill>
                  <a:srgbClr val="003DCC"/>
                </a:solidFill>
                <a:latin typeface="Calibri Bold" charset="0"/>
                <a:sym typeface="Calibri Bold" charset="0"/>
              </a:rPr>
              <a:t>“</a:t>
            </a:r>
            <a:r>
              <a:rPr lang="en-US" altLang="ja-JP" sz="1900">
                <a:solidFill>
                  <a:srgbClr val="003DCC"/>
                </a:solidFill>
                <a:latin typeface="Calibri Bold" charset="0"/>
                <a:sym typeface="Calibri Bold" charset="0"/>
              </a:rPr>
              <a:t>math@couchbase.com</a:t>
            </a:r>
            <a:r>
              <a:rPr lang="ja-JP" altLang="en-US" sz="1900">
                <a:solidFill>
                  <a:srgbClr val="003DCC"/>
                </a:solidFill>
                <a:latin typeface="Calibri Bold" charset="0"/>
                <a:sym typeface="Calibri Bold" charset="0"/>
              </a:rPr>
              <a:t>”</a:t>
            </a:r>
            <a:r>
              <a:rPr lang="en-US" altLang="ja-JP" sz="1900">
                <a:solidFill>
                  <a:srgbClr val="003DCC"/>
                </a:solidFill>
                <a:latin typeface="Calibri Bold" charset="0"/>
                <a:sym typeface="Calibri Bold" charset="0"/>
              </a:rPr>
              <a:t>,</a:t>
            </a:r>
          </a:p>
          <a:p>
            <a:pPr algn="l"/>
            <a:r>
              <a:rPr lang="ja-JP" altLang="en-US" sz="1900">
                <a:solidFill>
                  <a:srgbClr val="003DCC"/>
                </a:solidFill>
                <a:latin typeface="Calibri Bold" charset="0"/>
                <a:sym typeface="Calibri Bold" charset="0"/>
              </a:rPr>
              <a:t>“</a:t>
            </a:r>
            <a:r>
              <a:rPr lang="en-US" altLang="ja-JP" sz="1900">
                <a:solidFill>
                  <a:srgbClr val="003DCC"/>
                </a:solidFill>
                <a:latin typeface="Calibri Bold" charset="0"/>
                <a:sym typeface="Calibri Bold" charset="0"/>
              </a:rPr>
              <a:t>yeti@couchbase.com</a:t>
            </a:r>
            <a:r>
              <a:rPr lang="ja-JP" altLang="en-US" sz="1900">
                <a:solidFill>
                  <a:srgbClr val="003DCC"/>
                </a:solidFill>
                <a:latin typeface="Calibri Bold" charset="0"/>
                <a:sym typeface="Calibri Bold" charset="0"/>
              </a:rPr>
              <a:t>”</a:t>
            </a:r>
            <a:r>
              <a:rPr lang="en-US" altLang="ja-JP" sz="1900">
                <a:solidFill>
                  <a:srgbClr val="003DCC"/>
                </a:solidFill>
                <a:latin typeface="Calibri Bold" charset="0"/>
                <a:sym typeface="Calibri Bold" charset="0"/>
              </a:rPr>
              <a:t>]</a:t>
            </a:r>
            <a:endParaRPr lang="en-US" sz="1900">
              <a:solidFill>
                <a:srgbClr val="003DCC"/>
              </a:solidFill>
              <a:latin typeface="Calibri Bold" charset="0"/>
              <a:sym typeface="Calibri Bold" charset="0"/>
            </a:endParaRPr>
          </a:p>
        </p:txBody>
      </p:sp>
      <p:sp>
        <p:nvSpPr>
          <p:cNvPr id="34852" name="Line 74"/>
          <p:cNvSpPr>
            <a:spLocks noChangeShapeType="1"/>
          </p:cNvSpPr>
          <p:nvPr/>
        </p:nvSpPr>
        <p:spPr bwMode="auto">
          <a:xfrm>
            <a:off x="4381128" y="3508252"/>
            <a:ext cx="0" cy="488900"/>
          </a:xfrm>
          <a:prstGeom prst="line">
            <a:avLst/>
          </a:prstGeom>
          <a:noFill/>
          <a:ln w="63500">
            <a:solidFill>
              <a:srgbClr val="66B132"/>
            </a:solidFill>
            <a:miter lim="800000"/>
            <a:headEnd type="triangle" w="med" len="sm"/>
            <a:tailEnd type="triangle" w="med" len="sm"/>
          </a:ln>
          <a:extLst>
            <a:ext uri="{909E8E84-426E-40dd-AFC4-6F175D3DCCD1}">
              <a14:hiddenFill xmlns:a14="http://schemas.microsoft.com/office/drawing/2010/main">
                <a:noFill/>
              </a14:hiddenFill>
            </a:ext>
          </a:extLst>
        </p:spPr>
        <p:txBody>
          <a:bodyPr lIns="0" tIns="0" rIns="0" bIns="0"/>
          <a:lstStyle/>
          <a:p>
            <a:endParaRPr lang="en-US"/>
          </a:p>
        </p:txBody>
      </p:sp>
      <p:sp>
        <p:nvSpPr>
          <p:cNvPr id="34853" name="Rectangle 75"/>
          <p:cNvSpPr>
            <a:spLocks/>
          </p:cNvSpPr>
          <p:nvPr/>
        </p:nvSpPr>
        <p:spPr bwMode="auto">
          <a:xfrm>
            <a:off x="4491633" y="3536156"/>
            <a:ext cx="4429125" cy="446484"/>
          </a:xfrm>
          <a:prstGeom prst="rect">
            <a:avLst/>
          </a:prstGeom>
          <a:solidFill>
            <a:srgbClr val="66B132">
              <a:alpha val="39999"/>
            </a:srgbClr>
          </a:solidFill>
          <a:ln>
            <a:noFill/>
          </a:ln>
          <a:extLst>
            <a:ext uri="{91240B29-F687-4f45-9708-019B960494DF}">
              <a14:hiddenLine xmlns:a14="http://schemas.microsoft.com/office/drawing/2010/main" w="25400">
                <a:solidFill>
                  <a:srgbClr val="000000">
                    <a:alpha val="39999"/>
                  </a:srgbClr>
                </a:solidFill>
                <a:miter lim="800000"/>
                <a:headEnd/>
                <a:tailEnd/>
              </a14:hiddenLine>
            </a:ext>
          </a:extLst>
        </p:spPr>
        <p:txBody>
          <a:bodyPr lIns="0" tIns="0" rIns="0" bIns="0"/>
          <a:lstStyle/>
          <a:p>
            <a:endParaRPr lang="en-GB"/>
          </a:p>
        </p:txBody>
      </p:sp>
      <p:sp>
        <p:nvSpPr>
          <p:cNvPr id="34854" name="AutoShape 76"/>
          <p:cNvSpPr>
            <a:spLocks/>
          </p:cNvSpPr>
          <p:nvPr/>
        </p:nvSpPr>
        <p:spPr bwMode="auto">
          <a:xfrm flipH="1">
            <a:off x="3562945" y="3473648"/>
            <a:ext cx="803672" cy="571500"/>
          </a:xfrm>
          <a:prstGeom prst="rightArrow">
            <a:avLst>
              <a:gd name="adj1" fmla="val 44306"/>
              <a:gd name="adj2" fmla="val 72428"/>
            </a:avLst>
          </a:prstGeom>
          <a:solidFill>
            <a:srgbClr val="66B132"/>
          </a:solidFill>
          <a:ln w="25400">
            <a:solidFill>
              <a:srgbClr val="000000">
                <a:alpha val="0"/>
              </a:srgbClr>
            </a:solidFill>
            <a:miter lim="800000"/>
            <a:headEnd/>
            <a:tailEnd/>
          </a:ln>
        </p:spPr>
        <p:txBody>
          <a:bodyPr lIns="0" tIns="0" rIns="0" bIns="0"/>
          <a:lstStyle/>
          <a:p>
            <a:endParaRPr lang="en-GB"/>
          </a:p>
        </p:txBody>
      </p:sp>
      <p:sp>
        <p:nvSpPr>
          <p:cNvPr id="34855" name="Rectangle 77"/>
          <p:cNvSpPr>
            <a:spLocks/>
          </p:cNvSpPr>
          <p:nvPr/>
        </p:nvSpPr>
        <p:spPr bwMode="auto">
          <a:xfrm>
            <a:off x="482203" y="3786188"/>
            <a:ext cx="2955727" cy="767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2300">
                <a:latin typeface="Calibri" charset="0"/>
                <a:sym typeface="Calibri" charset="0"/>
              </a:rPr>
              <a:t>Query Multiple in the Set (Array Notation)</a:t>
            </a:r>
          </a:p>
        </p:txBody>
      </p:sp>
      <p:sp>
        <p:nvSpPr>
          <p:cNvPr id="34856" name="Line 78"/>
          <p:cNvSpPr>
            <a:spLocks noChangeShapeType="1"/>
          </p:cNvSpPr>
          <p:nvPr/>
        </p:nvSpPr>
        <p:spPr bwMode="auto">
          <a:xfrm>
            <a:off x="4384477" y="4411265"/>
            <a:ext cx="0" cy="487785"/>
          </a:xfrm>
          <a:prstGeom prst="line">
            <a:avLst/>
          </a:prstGeom>
          <a:noFill/>
          <a:ln w="63500">
            <a:solidFill>
              <a:srgbClr val="66B132"/>
            </a:solidFill>
            <a:miter lim="800000"/>
            <a:headEnd type="triangle" w="med" len="sm"/>
            <a:tailEnd type="triangle" w="med" len="sm"/>
          </a:ln>
          <a:extLst>
            <a:ext uri="{909E8E84-426E-40dd-AFC4-6F175D3DCCD1}">
              <a14:hiddenFill xmlns:a14="http://schemas.microsoft.com/office/drawing/2010/main">
                <a:noFill/>
              </a14:hiddenFill>
            </a:ext>
          </a:extLst>
        </p:spPr>
        <p:txBody>
          <a:bodyPr lIns="0" tIns="0" rIns="0" bIns="0"/>
          <a:lstStyle/>
          <a:p>
            <a:endParaRPr lang="en-US"/>
          </a:p>
        </p:txBody>
      </p:sp>
      <p:sp>
        <p:nvSpPr>
          <p:cNvPr id="34857" name="Rectangle 79"/>
          <p:cNvSpPr>
            <a:spLocks/>
          </p:cNvSpPr>
          <p:nvPr/>
        </p:nvSpPr>
        <p:spPr bwMode="auto">
          <a:xfrm>
            <a:off x="4491633" y="4438055"/>
            <a:ext cx="4429125" cy="446484"/>
          </a:xfrm>
          <a:prstGeom prst="rect">
            <a:avLst/>
          </a:prstGeom>
          <a:solidFill>
            <a:srgbClr val="66B132">
              <a:alpha val="39999"/>
            </a:srgbClr>
          </a:solidFill>
          <a:ln>
            <a:noFill/>
          </a:ln>
          <a:extLst>
            <a:ext uri="{91240B29-F687-4f45-9708-019B960494DF}">
              <a14:hiddenLine xmlns:a14="http://schemas.microsoft.com/office/drawing/2010/main" w="25400">
                <a:solidFill>
                  <a:srgbClr val="000000">
                    <a:alpha val="39999"/>
                  </a:srgbClr>
                </a:solidFill>
                <a:miter lim="800000"/>
                <a:headEnd/>
                <a:tailEnd/>
              </a14:hiddenLine>
            </a:ext>
          </a:extLst>
        </p:spPr>
        <p:txBody>
          <a:bodyPr lIns="0" tIns="0" rIns="0" bIns="0"/>
          <a:lstStyle/>
          <a:p>
            <a:endParaRPr lang="en-GB"/>
          </a:p>
        </p:txBody>
      </p:sp>
      <p:sp>
        <p:nvSpPr>
          <p:cNvPr id="34858" name="AutoShape 80"/>
          <p:cNvSpPr>
            <a:spLocks/>
          </p:cNvSpPr>
          <p:nvPr/>
        </p:nvSpPr>
        <p:spPr bwMode="auto">
          <a:xfrm flipH="1">
            <a:off x="3562945" y="4375547"/>
            <a:ext cx="803672" cy="571500"/>
          </a:xfrm>
          <a:prstGeom prst="rightArrow">
            <a:avLst>
              <a:gd name="adj1" fmla="val 44306"/>
              <a:gd name="adj2" fmla="val 72428"/>
            </a:avLst>
          </a:prstGeom>
          <a:solidFill>
            <a:srgbClr val="66B132"/>
          </a:solidFill>
          <a:ln w="25400">
            <a:solidFill>
              <a:srgbClr val="000000">
                <a:alpha val="0"/>
              </a:srgbClr>
            </a:solidFill>
            <a:miter lim="800000"/>
            <a:headEnd/>
            <a:tailEnd/>
          </a:ln>
        </p:spPr>
        <p:txBody>
          <a:bodyPr lIns="0" tIns="0" rIns="0" bIns="0"/>
          <a:lstStyle/>
          <a:p>
            <a:endParaRPr lang="en-GB"/>
          </a:p>
        </p:txBody>
      </p:sp>
    </p:spTree>
    <p:extLst>
      <p:ext uri="{BB962C8B-B14F-4D97-AF65-F5344CB8AC3E}">
        <p14:creationId xmlns:p14="http://schemas.microsoft.com/office/powerpoint/2010/main" val="381463181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Query Pattern: Basic Aggregations</a:t>
            </a:r>
            <a:endParaRPr lang="en-US" dirty="0"/>
          </a:p>
        </p:txBody>
      </p:sp>
    </p:spTree>
    <p:extLst>
      <p:ext uri="{BB962C8B-B14F-4D97-AF65-F5344CB8AC3E}">
        <p14:creationId xmlns:p14="http://schemas.microsoft.com/office/powerpoint/2010/main" val="35641371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p:txBody>
          <a:bodyPr lIns="38084" tIns="38084" rIns="38084" bIns="38084"/>
          <a:lstStyle/>
          <a:p>
            <a:pPr eaLnBrk="1" hangingPunct="1">
              <a:defRPr/>
            </a:pPr>
            <a:r>
              <a:rPr lang="en-US" sz="2800" dirty="0"/>
              <a:t>Simple secondary Index</a:t>
            </a:r>
          </a:p>
        </p:txBody>
      </p:sp>
      <p:sp>
        <p:nvSpPr>
          <p:cNvPr id="73733" name="Rectangle 5"/>
          <p:cNvSpPr>
            <a:spLocks noGrp="1" noChangeArrowheads="1"/>
          </p:cNvSpPr>
          <p:nvPr>
            <p:ph idx="4294967295"/>
          </p:nvPr>
        </p:nvSpPr>
        <p:spPr>
          <a:xfrm>
            <a:off x="687388" y="1219200"/>
            <a:ext cx="8456612" cy="571500"/>
          </a:xfrm>
        </p:spPr>
        <p:txBody>
          <a:bodyPr lIns="38084" tIns="38084" rIns="38084" bIns="38084">
            <a:normAutofit/>
          </a:bodyPr>
          <a:lstStyle/>
          <a:p>
            <a:pPr marL="304606" indent="-304606">
              <a:spcBef>
                <a:spcPct val="0"/>
              </a:spcBef>
              <a:defRPr/>
            </a:pPr>
            <a:r>
              <a:rPr lang="en-US" sz="2000" dirty="0"/>
              <a:t>Lets find </a:t>
            </a:r>
            <a:r>
              <a:rPr lang="en-US" sz="2000" dirty="0">
                <a:latin typeface="Calibri Bold" charset="0"/>
                <a:cs typeface="Calibri Bold" charset="0"/>
                <a:sym typeface="Calibri Bold" charset="0"/>
              </a:rPr>
              <a:t>average</a:t>
            </a:r>
            <a:r>
              <a:rPr lang="en-US" sz="2000" dirty="0"/>
              <a:t> </a:t>
            </a:r>
            <a:r>
              <a:rPr lang="en-US" sz="2000" dirty="0" err="1">
                <a:latin typeface="Calibri Bold" charset="0"/>
                <a:cs typeface="Calibri Bold" charset="0"/>
                <a:sym typeface="Calibri Bold" charset="0"/>
              </a:rPr>
              <a:t>abv</a:t>
            </a:r>
            <a:r>
              <a:rPr lang="en-US" sz="2000" dirty="0"/>
              <a:t> for each brewery!</a:t>
            </a:r>
          </a:p>
        </p:txBody>
      </p:sp>
      <p:pic>
        <p:nvPicPr>
          <p:cNvPr id="2" name="Picture 1" descr="beers by brewer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69" y="1875234"/>
            <a:ext cx="8215313" cy="6036469"/>
          </a:xfrm>
          <a:prstGeom prst="rect">
            <a:avLst/>
          </a:prstGeom>
        </p:spPr>
      </p:pic>
    </p:spTree>
    <p:extLst>
      <p:ext uri="{BB962C8B-B14F-4D97-AF65-F5344CB8AC3E}">
        <p14:creationId xmlns:p14="http://schemas.microsoft.com/office/powerpoint/2010/main" val="956177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5"/>
          <p:cNvSpPr>
            <a:spLocks noGrp="1" noChangeArrowheads="1"/>
          </p:cNvSpPr>
          <p:nvPr>
            <p:ph type="title"/>
          </p:nvPr>
        </p:nvSpPr>
        <p:spPr/>
        <p:txBody>
          <a:bodyPr lIns="38084" tIns="38084" rIns="38084" bIns="38084"/>
          <a:lstStyle/>
          <a:p>
            <a:pPr eaLnBrk="1" hangingPunct="1">
              <a:defRPr/>
            </a:pPr>
            <a:r>
              <a:rPr lang="en-US" sz="3200" dirty="0"/>
              <a:t>Aggregation: Reducing </a:t>
            </a:r>
            <a:r>
              <a:rPr lang="en-US" sz="3200" dirty="0" err="1">
                <a:latin typeface="Calibri Bold" charset="0"/>
                <a:cs typeface="Calibri Bold" charset="0"/>
                <a:sym typeface="Calibri Bold" charset="0"/>
              </a:rPr>
              <a:t>doc.abv</a:t>
            </a:r>
            <a:r>
              <a:rPr lang="en-US" sz="3200" dirty="0"/>
              <a:t> with </a:t>
            </a:r>
            <a:r>
              <a:rPr lang="en-US" sz="3200" dirty="0">
                <a:latin typeface="Calibri Bold" charset="0"/>
                <a:cs typeface="Calibri Bold" charset="0"/>
                <a:sym typeface="Calibri Bold" charset="0"/>
              </a:rPr>
              <a:t>_stats</a:t>
            </a:r>
            <a:endParaRPr lang="en-US" sz="3200" dirty="0">
              <a:latin typeface="Calibri Bold" charset="0"/>
              <a:ea typeface="ヒラギノ角ゴ ProN W6" charset="0"/>
              <a:cs typeface="ヒラギノ角ゴ ProN W6" charset="0"/>
              <a:sym typeface="Calibri Bold" charset="0"/>
            </a:endParaRPr>
          </a:p>
        </p:txBody>
      </p:sp>
      <p:pic>
        <p:nvPicPr>
          <p:cNvPr id="34818" name="Picture 1"/>
          <p:cNvPicPr>
            <a:picLocks noChangeAspect="1" noChangeArrowheads="1"/>
          </p:cNvPicPr>
          <p:nvPr/>
        </p:nvPicPr>
        <p:blipFill>
          <a:blip r:embed="rId2">
            <a:extLst>
              <a:ext uri="{28A0092B-C50C-407E-A947-70E740481C1C}">
                <a14:useLocalDpi xmlns:a14="http://schemas.microsoft.com/office/drawing/2010/main" val="0"/>
              </a:ext>
            </a:extLst>
          </a:blip>
          <a:srcRect l="208" t="331" r="56145" b="81084"/>
          <a:stretch>
            <a:fillRect/>
          </a:stretch>
        </p:blipFill>
        <p:spPr bwMode="auto">
          <a:xfrm>
            <a:off x="982266" y="1232297"/>
            <a:ext cx="9001125" cy="3608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4823" name="Picture 6"/>
          <p:cNvPicPr>
            <a:picLocks noChangeAspect="1" noChangeArrowheads="1"/>
          </p:cNvPicPr>
          <p:nvPr/>
        </p:nvPicPr>
        <p:blipFill>
          <a:blip r:embed="rId2">
            <a:extLst>
              <a:ext uri="{28A0092B-C50C-407E-A947-70E740481C1C}">
                <a14:useLocalDpi xmlns:a14="http://schemas.microsoft.com/office/drawing/2010/main" val="0"/>
              </a:ext>
            </a:extLst>
          </a:blip>
          <a:srcRect l="69313" t="5714" r="290" b="75708"/>
          <a:stretch>
            <a:fillRect/>
          </a:stretch>
        </p:blipFill>
        <p:spPr bwMode="auto">
          <a:xfrm>
            <a:off x="2214569" y="4429125"/>
            <a:ext cx="6268641" cy="360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411192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5"/>
          <p:cNvSpPr>
            <a:spLocks noGrp="1" noChangeArrowheads="1"/>
          </p:cNvSpPr>
          <p:nvPr>
            <p:ph type="title"/>
          </p:nvPr>
        </p:nvSpPr>
        <p:spPr/>
        <p:txBody>
          <a:bodyPr lIns="38084" tIns="38084" rIns="38084" bIns="38084"/>
          <a:lstStyle/>
          <a:p>
            <a:pPr eaLnBrk="1" hangingPunct="1">
              <a:defRPr/>
            </a:pPr>
            <a:r>
              <a:rPr lang="en-US" sz="3200"/>
              <a:t>Group reduce (reduce by unique key)</a:t>
            </a:r>
          </a:p>
        </p:txBody>
      </p:sp>
      <p:pic>
        <p:nvPicPr>
          <p:cNvPr id="2" name="Picture 1" descr="Couchbase Console (2.0.0).png"/>
          <p:cNvPicPr>
            <a:picLocks noChangeAspect="1"/>
          </p:cNvPicPr>
          <p:nvPr/>
        </p:nvPicPr>
        <p:blipFill rotWithShape="1">
          <a:blip r:embed="rId3">
            <a:extLst>
              <a:ext uri="{28A0092B-C50C-407E-A947-70E740481C1C}">
                <a14:useLocalDpi xmlns:a14="http://schemas.microsoft.com/office/drawing/2010/main" val="0"/>
              </a:ext>
            </a:extLst>
          </a:blip>
          <a:srcRect t="28158"/>
          <a:stretch/>
        </p:blipFill>
        <p:spPr>
          <a:xfrm>
            <a:off x="339335" y="1500194"/>
            <a:ext cx="8589667" cy="4554141"/>
          </a:xfrm>
          <a:prstGeom prst="rect">
            <a:avLst/>
          </a:prstGeom>
        </p:spPr>
      </p:pic>
    </p:spTree>
    <p:extLst>
      <p:ext uri="{BB962C8B-B14F-4D97-AF65-F5344CB8AC3E}">
        <p14:creationId xmlns:p14="http://schemas.microsoft.com/office/powerpoint/2010/main" val="599759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Querying from Views</a:t>
            </a:r>
            <a:br>
              <a:rPr lang="en-US" dirty="0" smtClean="0"/>
            </a:br>
            <a:r>
              <a:rPr lang="en-US" sz="2400" b="0" dirty="0"/>
              <a:t>Querying from Ruby Client</a:t>
            </a:r>
          </a:p>
        </p:txBody>
      </p:sp>
      <p:pic>
        <p:nvPicPr>
          <p:cNvPr id="2" name="Bild 1" descr="Screen Shot 2013-04-11 at 6.27.1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611" y="1594556"/>
            <a:ext cx="8199794" cy="4374444"/>
          </a:xfrm>
          <a:prstGeom prst="rect">
            <a:avLst/>
          </a:prstGeom>
        </p:spPr>
      </p:pic>
    </p:spTree>
    <p:extLst>
      <p:ext uri="{BB962C8B-B14F-4D97-AF65-F5344CB8AC3E}">
        <p14:creationId xmlns:p14="http://schemas.microsoft.com/office/powerpoint/2010/main" val="177124548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Query Pattern: Time Based Rollups</a:t>
            </a:r>
            <a:endParaRPr lang="en-US" dirty="0"/>
          </a:p>
        </p:txBody>
      </p:sp>
    </p:spTree>
    <p:extLst>
      <p:ext uri="{BB962C8B-B14F-4D97-AF65-F5344CB8AC3E}">
        <p14:creationId xmlns:p14="http://schemas.microsoft.com/office/powerpoint/2010/main" val="393558477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title"/>
          </p:nvPr>
        </p:nvSpPr>
        <p:spPr/>
        <p:txBody>
          <a:bodyPr lIns="38084" tIns="38084" rIns="38084" bIns="38084"/>
          <a:lstStyle/>
          <a:p>
            <a:pPr eaLnBrk="1" hangingPunct="1">
              <a:defRPr/>
            </a:pPr>
            <a:r>
              <a:rPr lang="en-US" sz="3200" dirty="0"/>
              <a:t>Find </a:t>
            </a:r>
            <a:r>
              <a:rPr lang="en-US" sz="3200" dirty="0" smtClean="0"/>
              <a:t>Comment Counts By Time</a:t>
            </a:r>
            <a:endParaRPr lang="en-US" sz="3200" dirty="0"/>
          </a:p>
        </p:txBody>
      </p:sp>
      <p:sp>
        <p:nvSpPr>
          <p:cNvPr id="38917" name="AutoShape 4"/>
          <p:cNvSpPr>
            <a:spLocks/>
          </p:cNvSpPr>
          <p:nvPr/>
        </p:nvSpPr>
        <p:spPr bwMode="auto">
          <a:xfrm>
            <a:off x="2768203" y="1651999"/>
            <a:ext cx="5947172" cy="3643313"/>
          </a:xfrm>
          <a:prstGeom prst="roundRect">
            <a:avLst>
              <a:gd name="adj" fmla="val 3676"/>
            </a:avLst>
          </a:prstGeom>
          <a:solidFill>
            <a:srgbClr val="FFFA83">
              <a:alpha val="79999"/>
            </a:srgbClr>
          </a:solidFill>
          <a:ln w="76200">
            <a:solidFill>
              <a:srgbClr val="B7B100">
                <a:alpha val="79999"/>
              </a:srgbClr>
            </a:solidFill>
            <a:round/>
            <a:headEnd/>
            <a:tailEnd/>
          </a:ln>
        </p:spPr>
        <p:txBody>
          <a:bodyPr lIns="0" tIns="0" rIns="0" bIns="0"/>
          <a:lstStyle/>
          <a:p>
            <a:endParaRPr lang="en-US"/>
          </a:p>
        </p:txBody>
      </p:sp>
      <p:sp>
        <p:nvSpPr>
          <p:cNvPr id="38918" name="Rectangle 5"/>
          <p:cNvSpPr>
            <a:spLocks/>
          </p:cNvSpPr>
          <p:nvPr/>
        </p:nvSpPr>
        <p:spPr bwMode="auto">
          <a:xfrm>
            <a:off x="2902149" y="1330523"/>
            <a:ext cx="5759648" cy="3312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5703" tIns="35703" rIns="35703" bIns="35703"/>
          <a:lstStyle/>
          <a:p>
            <a:pPr algn="l"/>
            <a:endParaRPr lang="en-US" sz="2400" dirty="0">
              <a:solidFill>
                <a:srgbClr val="FFFFFF"/>
              </a:solidFill>
              <a:latin typeface="Calibri Bold" charset="0"/>
              <a:ea typeface="ＭＳ Ｐゴシック" charset="0"/>
              <a:sym typeface="Calibri Bold" charset="0"/>
            </a:endParaRPr>
          </a:p>
          <a:p>
            <a:pPr algn="l"/>
            <a:r>
              <a:rPr lang="en-US" sz="2400" dirty="0">
                <a:latin typeface="Calibri Bold" charset="0"/>
                <a:ea typeface="ＭＳ Ｐゴシック" charset="0"/>
                <a:sym typeface="Calibri Bold" charset="0"/>
              </a:rPr>
              <a:t>{</a:t>
            </a:r>
          </a:p>
          <a:p>
            <a:pPr algn="l"/>
            <a:r>
              <a:rPr lang="en-US" sz="2400" dirty="0">
                <a:latin typeface="Calibri Bold" charset="0"/>
                <a:ea typeface="ＭＳ Ｐゴシック" charset="0"/>
                <a:sym typeface="Calibri Bold" charset="0"/>
              </a:rPr>
              <a:t>   "</a:t>
            </a:r>
            <a:r>
              <a:rPr lang="en-US" sz="2400" b="1" dirty="0">
                <a:latin typeface="Calibri Bold" charset="0"/>
                <a:ea typeface="ＭＳ Ｐゴシック" charset="0"/>
                <a:sym typeface="Calibri Bold" charset="0"/>
              </a:rPr>
              <a:t>type</a:t>
            </a:r>
            <a:r>
              <a:rPr lang="en-US" sz="2400" dirty="0">
                <a:latin typeface="Calibri Bold" charset="0"/>
                <a:ea typeface="ＭＳ Ｐゴシック" charset="0"/>
                <a:sym typeface="Calibri Bold" charset="0"/>
              </a:rPr>
              <a:t>": "</a:t>
            </a:r>
            <a:r>
              <a:rPr lang="en-US" sz="2400" dirty="0">
                <a:latin typeface="Calibri" charset="0"/>
                <a:ea typeface="ＭＳ Ｐゴシック" charset="0"/>
                <a:sym typeface="Calibri" charset="0"/>
              </a:rPr>
              <a:t>comment</a:t>
            </a:r>
            <a:r>
              <a:rPr lang="en-US" sz="2400" dirty="0">
                <a:latin typeface="Calibri Bold" charset="0"/>
                <a:ea typeface="ＭＳ Ｐゴシック" charset="0"/>
                <a:sym typeface="Calibri Bold" charset="0"/>
              </a:rPr>
              <a:t>",</a:t>
            </a:r>
          </a:p>
          <a:p>
            <a:pPr algn="l"/>
            <a:r>
              <a:rPr lang="en-US" sz="2400" dirty="0">
                <a:latin typeface="Calibri Bold" charset="0"/>
                <a:ea typeface="ＭＳ Ｐゴシック" charset="0"/>
                <a:sym typeface="Calibri Bold" charset="0"/>
              </a:rPr>
              <a:t>   "</a:t>
            </a:r>
            <a:r>
              <a:rPr lang="en-US" sz="2400" b="1" dirty="0" err="1">
                <a:latin typeface="Calibri Bold" charset="0"/>
                <a:ea typeface="ＭＳ Ｐゴシック" charset="0"/>
                <a:sym typeface="Calibri Bold" charset="0"/>
              </a:rPr>
              <a:t>about_id</a:t>
            </a:r>
            <a:r>
              <a:rPr lang="en-US" sz="2400" dirty="0">
                <a:latin typeface="Calibri Bold" charset="0"/>
                <a:ea typeface="ＭＳ Ｐゴシック" charset="0"/>
                <a:sym typeface="Calibri Bold" charset="0"/>
              </a:rPr>
              <a:t>": "</a:t>
            </a:r>
            <a:r>
              <a:rPr lang="en-US" sz="2400" dirty="0" err="1">
                <a:latin typeface="Calibri" charset="0"/>
                <a:ea typeface="ＭＳ Ｐゴシック" charset="0"/>
                <a:sym typeface="Calibri" charset="0"/>
              </a:rPr>
              <a:t>beer_Enlightened_Black_Ale</a:t>
            </a:r>
            <a:r>
              <a:rPr lang="en-US" sz="2400" dirty="0">
                <a:latin typeface="Calibri Bold" charset="0"/>
                <a:ea typeface="ＭＳ Ｐゴシック" charset="0"/>
                <a:sym typeface="Calibri Bold" charset="0"/>
              </a:rPr>
              <a:t>",</a:t>
            </a:r>
          </a:p>
          <a:p>
            <a:pPr algn="l"/>
            <a:r>
              <a:rPr lang="en-US" sz="2400" dirty="0">
                <a:latin typeface="Calibri Bold" charset="0"/>
                <a:ea typeface="ＭＳ Ｐゴシック" charset="0"/>
                <a:sym typeface="Calibri Bold" charset="0"/>
              </a:rPr>
              <a:t>   "</a:t>
            </a:r>
            <a:r>
              <a:rPr lang="en-US" sz="2400" b="1" dirty="0" err="1">
                <a:latin typeface="Calibri Bold" charset="0"/>
                <a:ea typeface="ＭＳ Ｐゴシック" charset="0"/>
                <a:sym typeface="Calibri Bold" charset="0"/>
              </a:rPr>
              <a:t>user_id</a:t>
            </a:r>
            <a:r>
              <a:rPr lang="en-US" sz="2400" dirty="0">
                <a:latin typeface="Calibri Bold" charset="0"/>
                <a:ea typeface="ＭＳ Ｐゴシック" charset="0"/>
                <a:sym typeface="Calibri Bold" charset="0"/>
              </a:rPr>
              <a:t>": </a:t>
            </a:r>
            <a:r>
              <a:rPr lang="en-US" sz="2400" dirty="0">
                <a:latin typeface="Calibri" charset="0"/>
                <a:ea typeface="ＭＳ Ｐゴシック" charset="0"/>
                <a:sym typeface="Calibri" charset="0"/>
              </a:rPr>
              <a:t>525</a:t>
            </a:r>
            <a:r>
              <a:rPr lang="en-US" sz="2400" dirty="0">
                <a:latin typeface="Calibri Bold" charset="0"/>
                <a:ea typeface="ＭＳ Ｐゴシック" charset="0"/>
                <a:sym typeface="Calibri Bold" charset="0"/>
              </a:rPr>
              <a:t>,</a:t>
            </a:r>
          </a:p>
          <a:p>
            <a:pPr algn="l"/>
            <a:r>
              <a:rPr lang="en-US" sz="2400" dirty="0">
                <a:latin typeface="Calibri Bold" charset="0"/>
                <a:ea typeface="ＭＳ Ｐゴシック" charset="0"/>
                <a:sym typeface="Calibri Bold" charset="0"/>
              </a:rPr>
              <a:t>   "</a:t>
            </a:r>
            <a:r>
              <a:rPr lang="en-US" sz="2400" b="1" dirty="0">
                <a:latin typeface="Calibri Bold" charset="0"/>
                <a:ea typeface="ＭＳ Ｐゴシック" charset="0"/>
                <a:sym typeface="Calibri Bold" charset="0"/>
              </a:rPr>
              <a:t>text</a:t>
            </a:r>
            <a:r>
              <a:rPr lang="en-US" sz="2400" dirty="0">
                <a:latin typeface="Calibri Bold" charset="0"/>
                <a:ea typeface="ＭＳ Ｐゴシック" charset="0"/>
                <a:sym typeface="Calibri Bold" charset="0"/>
              </a:rPr>
              <a:t>": "</a:t>
            </a:r>
            <a:r>
              <a:rPr lang="en-US" sz="2400" dirty="0">
                <a:latin typeface="Calibri" charset="0"/>
                <a:ea typeface="ＭＳ Ｐゴシック" charset="0"/>
                <a:sym typeface="Calibri" charset="0"/>
              </a:rPr>
              <a:t>tastes like college!</a:t>
            </a:r>
            <a:r>
              <a:rPr lang="en-US" sz="2400" dirty="0">
                <a:latin typeface="Calibri Bold" charset="0"/>
                <a:ea typeface="ＭＳ Ｐゴシック" charset="0"/>
                <a:sym typeface="Calibri Bold" charset="0"/>
              </a:rPr>
              <a:t>",</a:t>
            </a:r>
          </a:p>
          <a:p>
            <a:pPr algn="l"/>
            <a:r>
              <a:rPr lang="en-US" sz="2400" dirty="0">
                <a:latin typeface="Calibri Bold" charset="0"/>
                <a:ea typeface="ＭＳ Ｐゴシック" charset="0"/>
                <a:sym typeface="Calibri Bold" charset="0"/>
              </a:rPr>
              <a:t>   "</a:t>
            </a:r>
            <a:r>
              <a:rPr lang="en-US" sz="2400" b="1" dirty="0">
                <a:latin typeface="Calibri Bold" charset="0"/>
                <a:ea typeface="ＭＳ Ｐゴシック" charset="0"/>
                <a:sym typeface="Calibri Bold" charset="0"/>
              </a:rPr>
              <a:t>updated</a:t>
            </a:r>
            <a:r>
              <a:rPr lang="en-US" sz="2400" dirty="0">
                <a:latin typeface="Calibri Bold" charset="0"/>
                <a:ea typeface="ＭＳ Ｐゴシック" charset="0"/>
                <a:sym typeface="Calibri Bold" charset="0"/>
              </a:rPr>
              <a:t>": "</a:t>
            </a:r>
            <a:r>
              <a:rPr lang="en-US" sz="2400" dirty="0">
                <a:latin typeface="Calibri" charset="0"/>
                <a:ea typeface="ＭＳ Ｐゴシック" charset="0"/>
                <a:sym typeface="Calibri" charset="0"/>
              </a:rPr>
              <a:t>2010-07-22 20:00:20</a:t>
            </a:r>
            <a:r>
              <a:rPr lang="en-US" sz="2400" dirty="0">
                <a:latin typeface="Calibri Bold" charset="0"/>
                <a:ea typeface="ＭＳ Ｐゴシック" charset="0"/>
                <a:sym typeface="Calibri Bold" charset="0"/>
              </a:rPr>
              <a:t>"</a:t>
            </a:r>
          </a:p>
          <a:p>
            <a:pPr algn="l"/>
            <a:r>
              <a:rPr lang="en-US" sz="2400" dirty="0">
                <a:latin typeface="Calibri Bold" charset="0"/>
                <a:ea typeface="ＭＳ Ｐゴシック" charset="0"/>
                <a:sym typeface="Calibri Bold" charset="0"/>
              </a:rPr>
              <a:t>}</a:t>
            </a:r>
          </a:p>
        </p:txBody>
      </p:sp>
      <p:sp>
        <p:nvSpPr>
          <p:cNvPr id="38919" name="AutoShape 6"/>
          <p:cNvSpPr>
            <a:spLocks/>
          </p:cNvSpPr>
          <p:nvPr/>
        </p:nvSpPr>
        <p:spPr bwMode="auto">
          <a:xfrm>
            <a:off x="2786062" y="4348765"/>
            <a:ext cx="2152055" cy="1330523"/>
          </a:xfrm>
          <a:prstGeom prst="roundRect">
            <a:avLst>
              <a:gd name="adj" fmla="val 10065"/>
            </a:avLst>
          </a:prstGeom>
          <a:solidFill>
            <a:srgbClr val="A072FD">
              <a:alpha val="79999"/>
            </a:srgbClr>
          </a:solidFill>
          <a:ln w="76200">
            <a:solidFill>
              <a:srgbClr val="722CFD">
                <a:alpha val="79999"/>
              </a:srgbClr>
            </a:solidFill>
            <a:round/>
            <a:headEnd/>
            <a:tailEnd/>
          </a:ln>
        </p:spPr>
        <p:txBody>
          <a:bodyPr lIns="0" tIns="0" rIns="0" bIns="0"/>
          <a:lstStyle/>
          <a:p>
            <a:endParaRPr lang="en-US"/>
          </a:p>
        </p:txBody>
      </p:sp>
      <p:sp>
        <p:nvSpPr>
          <p:cNvPr id="38920" name="Rectangle 7"/>
          <p:cNvSpPr>
            <a:spLocks/>
          </p:cNvSpPr>
          <p:nvPr/>
        </p:nvSpPr>
        <p:spPr bwMode="auto">
          <a:xfrm>
            <a:off x="2928937" y="4018359"/>
            <a:ext cx="2035969" cy="3312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5703" tIns="35703" rIns="35703" bIns="35703"/>
          <a:lstStyle/>
          <a:p>
            <a:pPr algn="l"/>
            <a:endParaRPr lang="en-US" sz="2400" dirty="0">
              <a:solidFill>
                <a:srgbClr val="FFFFFF"/>
              </a:solidFill>
              <a:latin typeface="Calibri Bold" charset="0"/>
              <a:ea typeface="ＭＳ Ｐゴシック" charset="0"/>
              <a:sym typeface="Calibri Bold" charset="0"/>
            </a:endParaRPr>
          </a:p>
          <a:p>
            <a:pPr algn="l"/>
            <a:r>
              <a:rPr lang="en-US" sz="2400" dirty="0">
                <a:latin typeface="Calibri Bold" charset="0"/>
                <a:ea typeface="ＭＳ Ｐゴシック" charset="0"/>
                <a:sym typeface="Calibri Bold" charset="0"/>
              </a:rPr>
              <a:t>{</a:t>
            </a:r>
          </a:p>
          <a:p>
            <a:r>
              <a:rPr lang="en-US" sz="2400" dirty="0">
                <a:latin typeface="Calibri Bold" charset="0"/>
                <a:ea typeface="ＭＳ Ｐゴシック" charset="0"/>
                <a:sym typeface="Calibri Bold" charset="0"/>
              </a:rPr>
              <a:t>   "id": "</a:t>
            </a:r>
            <a:r>
              <a:rPr lang="en-US" altLang="ja-JP" sz="2000" dirty="0">
                <a:latin typeface="Calibri" charset="0"/>
                <a:ea typeface="Calibri" charset="0"/>
                <a:cs typeface="Calibri" charset="0"/>
                <a:sym typeface="Calibri" charset="0"/>
              </a:rPr>
              <a:t>u525_c1</a:t>
            </a:r>
            <a:r>
              <a:rPr lang="en-US" sz="2400" dirty="0">
                <a:latin typeface="Calibri Bold" charset="0"/>
                <a:ea typeface="ＭＳ Ｐゴシック" charset="0"/>
                <a:sym typeface="Calibri Bold" charset="0"/>
              </a:rPr>
              <a:t>"</a:t>
            </a:r>
          </a:p>
          <a:p>
            <a:pPr algn="l"/>
            <a:r>
              <a:rPr lang="en-US" sz="2400" dirty="0">
                <a:latin typeface="Calibri Bold" charset="0"/>
                <a:ea typeface="ＭＳ Ｐゴシック" charset="0"/>
                <a:sym typeface="Calibri Bold" charset="0"/>
              </a:rPr>
              <a:t>}</a:t>
            </a:r>
          </a:p>
        </p:txBody>
      </p:sp>
      <p:sp>
        <p:nvSpPr>
          <p:cNvPr id="38921" name="AutoShape 8"/>
          <p:cNvSpPr>
            <a:spLocks/>
          </p:cNvSpPr>
          <p:nvPr/>
        </p:nvSpPr>
        <p:spPr bwMode="auto">
          <a:xfrm>
            <a:off x="910828" y="3098601"/>
            <a:ext cx="1937742" cy="1491258"/>
          </a:xfrm>
          <a:prstGeom prst="rightArrow">
            <a:avLst>
              <a:gd name="adj1" fmla="val 38185"/>
              <a:gd name="adj2" fmla="val 63959"/>
            </a:avLst>
          </a:prstGeom>
          <a:solidFill>
            <a:schemeClr val="accent1"/>
          </a:solidFill>
          <a:ln w="25400">
            <a:solidFill>
              <a:srgbClr val="3F691E"/>
            </a:solidFill>
            <a:miter lim="800000"/>
            <a:headEnd/>
            <a:tailEnd/>
          </a:ln>
        </p:spPr>
        <p:txBody>
          <a:bodyPr lIns="0" tIns="0" rIns="0" bIns="0" anchor="ctr"/>
          <a:lstStyle/>
          <a:p>
            <a:r>
              <a:rPr lang="en-US" sz="2500" b="1" dirty="0">
                <a:solidFill>
                  <a:schemeClr val="bg1"/>
                </a:solidFill>
                <a:latin typeface="Calibri Bold" charset="0"/>
                <a:ea typeface="ＭＳ Ｐゴシック" charset="0"/>
                <a:sym typeface="Calibri Bold" charset="0"/>
              </a:rPr>
              <a:t> timestamp</a:t>
            </a:r>
          </a:p>
        </p:txBody>
      </p:sp>
    </p:spTree>
    <p:extLst>
      <p:ext uri="{BB962C8B-B14F-4D97-AF65-F5344CB8AC3E}">
        <p14:creationId xmlns:p14="http://schemas.microsoft.com/office/powerpoint/2010/main" val="3814082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381008"/>
            <a:ext cx="8084206" cy="1036639"/>
          </a:xfrm>
        </p:spPr>
        <p:txBody>
          <a:bodyPr/>
          <a:lstStyle/>
          <a:p>
            <a:pPr eaLnBrk="1" hangingPunct="1">
              <a:defRPr/>
            </a:pPr>
            <a:r>
              <a:rPr lang="en-US" dirty="0" err="1" smtClean="0">
                <a:latin typeface="Calibri Bold" charset="0"/>
                <a:cs typeface="Calibri Bold" charset="0"/>
                <a:sym typeface="Calibri Bold" charset="0"/>
              </a:rPr>
              <a:t>dateToArray</a:t>
            </a:r>
            <a:r>
              <a:rPr lang="en-US" dirty="0" smtClean="0">
                <a:latin typeface="Calibri Bold" charset="0"/>
                <a:cs typeface="Calibri Bold" charset="0"/>
                <a:sym typeface="Calibri Bold" charset="0"/>
              </a:rPr>
              <a:t>()</a:t>
            </a:r>
            <a:r>
              <a:rPr lang="en-US" dirty="0" smtClean="0"/>
              <a:t> converts </a:t>
            </a:r>
            <a:r>
              <a:rPr lang="en-US" dirty="0" err="1" smtClean="0"/>
              <a:t>DateTime</a:t>
            </a:r>
            <a:r>
              <a:rPr lang="en-US" dirty="0" smtClean="0"/>
              <a:t> strings to Array of values</a:t>
            </a:r>
          </a:p>
        </p:txBody>
      </p:sp>
      <p:sp>
        <p:nvSpPr>
          <p:cNvPr id="80901" name="Rectangle 5"/>
          <p:cNvSpPr>
            <a:spLocks noGrp="1" noChangeArrowheads="1"/>
          </p:cNvSpPr>
          <p:nvPr>
            <p:ph idx="4294967295"/>
          </p:nvPr>
        </p:nvSpPr>
        <p:spPr>
          <a:xfrm>
            <a:off x="1" y="4906963"/>
            <a:ext cx="5902325" cy="2914650"/>
          </a:xfrm>
        </p:spPr>
        <p:txBody>
          <a:bodyPr lIns="38084" tIns="38084" rIns="38084" bIns="38084">
            <a:noAutofit/>
          </a:bodyPr>
          <a:lstStyle/>
          <a:p>
            <a:pPr marL="304606" indent="-304606">
              <a:spcBef>
                <a:spcPct val="0"/>
              </a:spcBef>
              <a:defRPr/>
            </a:pPr>
            <a:r>
              <a:rPr lang="en-US" dirty="0" smtClean="0"/>
              <a:t>String or Integer based timestamps</a:t>
            </a:r>
          </a:p>
          <a:p>
            <a:pPr marL="304606" indent="-304606">
              <a:spcBef>
                <a:spcPts val="439"/>
              </a:spcBef>
              <a:defRPr/>
            </a:pPr>
            <a:r>
              <a:rPr lang="en-US" dirty="0" smtClean="0"/>
              <a:t>Output optimized for </a:t>
            </a:r>
            <a:r>
              <a:rPr lang="en-US" dirty="0" err="1" smtClean="0">
                <a:latin typeface="Calibri Bold" charset="0"/>
                <a:cs typeface="Calibri Bold" charset="0"/>
                <a:sym typeface="Calibri Bold" charset="0"/>
              </a:rPr>
              <a:t>group_level</a:t>
            </a:r>
            <a:r>
              <a:rPr lang="en-US" dirty="0" smtClean="0"/>
              <a:t> queries</a:t>
            </a:r>
          </a:p>
          <a:p>
            <a:pPr marL="304606" indent="-304606">
              <a:spcBef>
                <a:spcPts val="439"/>
              </a:spcBef>
              <a:defRPr/>
            </a:pPr>
            <a:r>
              <a:rPr lang="en-US" dirty="0" smtClean="0"/>
              <a:t>array of JSON numbers: </a:t>
            </a:r>
            <a:r>
              <a:rPr lang="en-US" dirty="0" smtClean="0">
                <a:latin typeface="Calibri Bold" charset="0"/>
                <a:cs typeface="Calibri Bold" charset="0"/>
                <a:sym typeface="Calibri Bold" charset="0"/>
              </a:rPr>
              <a:t>[2012,9,21,11,30,44]</a:t>
            </a:r>
            <a:r>
              <a:rPr lang="en-US" dirty="0" smtClean="0"/>
              <a:t/>
            </a:r>
            <a:br>
              <a:rPr lang="en-US" dirty="0" smtClean="0"/>
            </a:br>
            <a:endParaRPr lang="en-US" dirty="0" smtClean="0"/>
          </a:p>
        </p:txBody>
      </p:sp>
      <p:pic>
        <p:nvPicPr>
          <p:cNvPr id="40964" name="Picture 3"/>
          <p:cNvPicPr>
            <a:picLocks noChangeAspect="1" noChangeArrowheads="1"/>
          </p:cNvPicPr>
          <p:nvPr/>
        </p:nvPicPr>
        <p:blipFill>
          <a:blip r:embed="rId3">
            <a:extLst>
              <a:ext uri="{28A0092B-C50C-407E-A947-70E740481C1C}">
                <a14:useLocalDpi xmlns:a14="http://schemas.microsoft.com/office/drawing/2010/main" val="0"/>
              </a:ext>
            </a:extLst>
          </a:blip>
          <a:srcRect l="206" t="755" r="39835" b="50125"/>
          <a:stretch>
            <a:fillRect/>
          </a:stretch>
        </p:blipFill>
        <p:spPr bwMode="auto">
          <a:xfrm>
            <a:off x="0" y="1921412"/>
            <a:ext cx="11179969" cy="750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40965" name="Rectangle 4"/>
          <p:cNvSpPr>
            <a:spLocks/>
          </p:cNvSpPr>
          <p:nvPr/>
        </p:nvSpPr>
        <p:spPr bwMode="auto">
          <a:xfrm>
            <a:off x="8937" y="5027415"/>
            <a:ext cx="11331773" cy="3384352"/>
          </a:xfrm>
          <a:prstGeom prst="rect">
            <a:avLst/>
          </a:prstGeom>
          <a:solidFill>
            <a:srgbClr val="FFFFFF"/>
          </a:solidFill>
          <a:ln w="25400">
            <a:solidFill>
              <a:srgbClr val="FFFFFF"/>
            </a:solidFill>
            <a:miter lim="800000"/>
            <a:headEnd/>
            <a:tailEnd/>
          </a:ln>
        </p:spPr>
        <p:txBody>
          <a:bodyPr lIns="0" tIns="0" rIns="0" bIns="0"/>
          <a:lstStyle/>
          <a:p>
            <a:endParaRPr lang="en-US"/>
          </a:p>
        </p:txBody>
      </p:sp>
    </p:spTree>
    <p:extLst>
      <p:ext uri="{BB962C8B-B14F-4D97-AF65-F5344CB8AC3E}">
        <p14:creationId xmlns:p14="http://schemas.microsoft.com/office/powerpoint/2010/main" val="3955193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2" name="Text Placeholder 1"/>
          <p:cNvSpPr>
            <a:spLocks noGrp="1"/>
          </p:cNvSpPr>
          <p:nvPr>
            <p:ph idx="1"/>
          </p:nvPr>
        </p:nvSpPr>
        <p:spPr/>
        <p:txBody>
          <a:bodyPr/>
          <a:lstStyle/>
          <a:p>
            <a:r>
              <a:rPr lang="en-US" dirty="0" smtClean="0"/>
              <a:t>Introduction to Indexing and Querying in Couchbase</a:t>
            </a:r>
          </a:p>
          <a:p>
            <a:r>
              <a:rPr lang="en-US" dirty="0" smtClean="0"/>
              <a:t>Understand Map/Reduce Basics</a:t>
            </a:r>
          </a:p>
          <a:p>
            <a:r>
              <a:rPr lang="en-US" dirty="0" smtClean="0"/>
              <a:t>Architectural Overview</a:t>
            </a:r>
          </a:p>
          <a:p>
            <a:r>
              <a:rPr lang="en-US" dirty="0" smtClean="0"/>
              <a:t>Simple Indexes</a:t>
            </a:r>
          </a:p>
          <a:p>
            <a:r>
              <a:rPr lang="en-US" dirty="0" smtClean="0"/>
              <a:t>Simple Queries</a:t>
            </a:r>
            <a:endParaRPr lang="en-US" dirty="0"/>
          </a:p>
        </p:txBody>
      </p:sp>
      <p:grpSp>
        <p:nvGrpSpPr>
          <p:cNvPr id="4" name="Group 62"/>
          <p:cNvGrpSpPr>
            <a:grpSpLocks/>
          </p:cNvGrpSpPr>
          <p:nvPr/>
        </p:nvGrpSpPr>
        <p:grpSpPr bwMode="auto">
          <a:xfrm>
            <a:off x="2988662" y="5026670"/>
            <a:ext cx="751805" cy="946185"/>
            <a:chOff x="0" y="0"/>
            <a:chExt cx="1469" cy="1850"/>
          </a:xfrm>
        </p:grpSpPr>
        <p:sp>
          <p:nvSpPr>
            <p:cNvPr id="5" name="Freeform 59"/>
            <p:cNvSpPr>
              <a:spLocks/>
            </p:cNvSpPr>
            <p:nvPr/>
          </p:nvSpPr>
          <p:spPr bwMode="auto">
            <a:xfrm>
              <a:off x="56" y="55"/>
              <a:ext cx="1370" cy="173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21600"/>
                  </a:moveTo>
                  <a:lnTo>
                    <a:pt x="0" y="21600"/>
                  </a:lnTo>
                  <a:lnTo>
                    <a:pt x="0" y="0"/>
                  </a:lnTo>
                  <a:lnTo>
                    <a:pt x="17280" y="0"/>
                  </a:lnTo>
                  <a:lnTo>
                    <a:pt x="21600" y="3317"/>
                  </a:lnTo>
                  <a:lnTo>
                    <a:pt x="21600" y="21600"/>
                  </a:lnTo>
                  <a:close/>
                  <a:moveTo>
                    <a:pt x="21600" y="21600"/>
                  </a:moveTo>
                </a:path>
              </a:pathLst>
            </a:custGeom>
            <a:solidFill>
              <a:srgbClr val="FFFFFF"/>
            </a:solidFill>
            <a:ln>
              <a:noFill/>
            </a:ln>
            <a:extLst>
              <a:ext uri="{91240B29-F687-4f45-9708-019B960494DF}">
                <a14:hiddenLine xmlns:a14="http://schemas.microsoft.com/office/drawing/2010/main" w="9525" cap="flat">
                  <a:solidFill>
                    <a:srgbClr val="000000"/>
                  </a:solidFill>
                  <a:round/>
                  <a:headEnd type="none" w="med" len="med"/>
                  <a:tailEnd type="none" w="med" len="med"/>
                </a14:hiddenLine>
              </a:ext>
            </a:extLst>
          </p:spPr>
          <p:txBody>
            <a:bodyPr lIns="0" tIns="0" rIns="0" bIns="0"/>
            <a:lstStyle/>
            <a:p>
              <a:endParaRPr lang="en-US"/>
            </a:p>
          </p:txBody>
        </p:sp>
        <p:sp>
          <p:nvSpPr>
            <p:cNvPr id="6" name="AutoShape 60"/>
            <p:cNvSpPr>
              <a:spLocks/>
            </p:cNvSpPr>
            <p:nvPr/>
          </p:nvSpPr>
          <p:spPr bwMode="auto">
            <a:xfrm>
              <a:off x="0" y="0"/>
              <a:ext cx="1469" cy="1850"/>
            </a:xfrm>
            <a:custGeom>
              <a:avLst/>
              <a:gdLst>
                <a:gd name="T0" fmla="*/ 0 w 21600"/>
                <a:gd name="T1" fmla="*/ 0 h 21600"/>
                <a:gd name="T2" fmla="*/ 0 w 21600"/>
                <a:gd name="T3" fmla="*/ 0 h 21600"/>
                <a:gd name="T4" fmla="*/ 0 w 21600"/>
                <a:gd name="T5" fmla="*/ 1 h 21600"/>
                <a:gd name="T6" fmla="*/ 0 w 21600"/>
                <a:gd name="T7" fmla="*/ 1 h 21600"/>
                <a:gd name="T8" fmla="*/ 0 w 21600"/>
                <a:gd name="T9" fmla="*/ 1 h 21600"/>
                <a:gd name="T10" fmla="*/ 0 w 21600"/>
                <a:gd name="T11" fmla="*/ 1 h 21600"/>
                <a:gd name="T12" fmla="*/ 0 w 21600"/>
                <a:gd name="T13" fmla="*/ 0 h 21600"/>
                <a:gd name="T14" fmla="*/ 0 w 21600"/>
                <a:gd name="T15" fmla="*/ 0 h 21600"/>
                <a:gd name="T16" fmla="*/ 0 w 21600"/>
                <a:gd name="T17" fmla="*/ 1 h 21600"/>
                <a:gd name="T18" fmla="*/ 0 w 21600"/>
                <a:gd name="T19" fmla="*/ 1 h 21600"/>
                <a:gd name="T20" fmla="*/ 0 w 21600"/>
                <a:gd name="T21" fmla="*/ 0 h 21600"/>
                <a:gd name="T22" fmla="*/ 0 w 21600"/>
                <a:gd name="T23" fmla="*/ 0 h 21600"/>
                <a:gd name="T24" fmla="*/ 0 w 21600"/>
                <a:gd name="T25" fmla="*/ 0 h 21600"/>
                <a:gd name="T26" fmla="*/ 0 w 21600"/>
                <a:gd name="T27" fmla="*/ 0 h 21600"/>
                <a:gd name="T28" fmla="*/ 0 w 21600"/>
                <a:gd name="T29" fmla="*/ 1 h 21600"/>
                <a:gd name="T30" fmla="*/ 0 w 21600"/>
                <a:gd name="T31" fmla="*/ 1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6853" y="0"/>
                  </a:moveTo>
                  <a:cubicBezTo>
                    <a:pt x="0" y="0"/>
                    <a:pt x="0" y="0"/>
                    <a:pt x="0" y="0"/>
                  </a:cubicBezTo>
                  <a:cubicBezTo>
                    <a:pt x="0" y="20940"/>
                    <a:pt x="0" y="20940"/>
                    <a:pt x="0" y="20940"/>
                  </a:cubicBezTo>
                  <a:cubicBezTo>
                    <a:pt x="0" y="21317"/>
                    <a:pt x="356" y="21600"/>
                    <a:pt x="831" y="21600"/>
                  </a:cubicBezTo>
                  <a:cubicBezTo>
                    <a:pt x="20710" y="21600"/>
                    <a:pt x="20710" y="21600"/>
                    <a:pt x="20710" y="21600"/>
                  </a:cubicBezTo>
                  <a:cubicBezTo>
                    <a:pt x="21185" y="21600"/>
                    <a:pt x="21600" y="21317"/>
                    <a:pt x="21600" y="20940"/>
                  </a:cubicBezTo>
                  <a:cubicBezTo>
                    <a:pt x="21600" y="3679"/>
                    <a:pt x="21600" y="3679"/>
                    <a:pt x="21600" y="3679"/>
                  </a:cubicBezTo>
                  <a:lnTo>
                    <a:pt x="16853" y="0"/>
                  </a:lnTo>
                  <a:close/>
                  <a:moveTo>
                    <a:pt x="20710" y="20940"/>
                  </a:moveTo>
                  <a:cubicBezTo>
                    <a:pt x="831" y="20940"/>
                    <a:pt x="831" y="20940"/>
                    <a:pt x="831" y="20940"/>
                  </a:cubicBezTo>
                  <a:cubicBezTo>
                    <a:pt x="831" y="660"/>
                    <a:pt x="831" y="660"/>
                    <a:pt x="831" y="660"/>
                  </a:cubicBezTo>
                  <a:cubicBezTo>
                    <a:pt x="16378" y="660"/>
                    <a:pt x="16378" y="660"/>
                    <a:pt x="16378" y="660"/>
                  </a:cubicBezTo>
                  <a:cubicBezTo>
                    <a:pt x="16378" y="4009"/>
                    <a:pt x="16378" y="4009"/>
                    <a:pt x="16378" y="4009"/>
                  </a:cubicBezTo>
                  <a:cubicBezTo>
                    <a:pt x="20710" y="4009"/>
                    <a:pt x="20710" y="4009"/>
                    <a:pt x="20710" y="4009"/>
                  </a:cubicBezTo>
                  <a:lnTo>
                    <a:pt x="20710" y="20940"/>
                  </a:lnTo>
                  <a:close/>
                  <a:moveTo>
                    <a:pt x="20710" y="20940"/>
                  </a:moveTo>
                </a:path>
              </a:pathLst>
            </a:custGeom>
            <a:solidFill>
              <a:srgbClr val="4F81BD"/>
            </a:solidFill>
            <a:ln>
              <a:noFill/>
            </a:ln>
            <a:extLst>
              <a:ext uri="{91240B29-F687-4f45-9708-019B960494DF}">
                <a14:hiddenLine xmlns:a14="http://schemas.microsoft.com/office/drawing/2010/main" w="9525" cap="flat">
                  <a:solidFill>
                    <a:srgbClr val="000000"/>
                  </a:solidFill>
                  <a:round/>
                  <a:headEnd type="none" w="med" len="med"/>
                  <a:tailEnd type="none" w="med" len="med"/>
                </a14:hiddenLine>
              </a:ext>
            </a:extLst>
          </p:spPr>
          <p:txBody>
            <a:bodyPr lIns="0" tIns="0" rIns="0" bIns="0"/>
            <a:lstStyle/>
            <a:p>
              <a:endParaRPr lang="en-US"/>
            </a:p>
          </p:txBody>
        </p:sp>
        <p:sp>
          <p:nvSpPr>
            <p:cNvPr id="7" name="Rectangle 61"/>
            <p:cNvSpPr>
              <a:spLocks/>
            </p:cNvSpPr>
            <p:nvPr/>
          </p:nvSpPr>
          <p:spPr bwMode="auto">
            <a:xfrm>
              <a:off x="107" y="610"/>
              <a:ext cx="124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bIns="50800"/>
            <a:lstStyle/>
            <a:p>
              <a:endParaRPr lang="en-US" sz="3600" dirty="0">
                <a:solidFill>
                  <a:srgbClr val="4F81BD"/>
                </a:solidFill>
                <a:latin typeface="Calibri Bold" charset="0"/>
                <a:ea typeface="ＭＳ Ｐゴシック" charset="0"/>
                <a:cs typeface="ＭＳ Ｐゴシック" charset="0"/>
                <a:sym typeface="Calibri Bold" charset="0"/>
              </a:endParaRPr>
            </a:p>
          </p:txBody>
        </p:sp>
      </p:grpSp>
      <p:grpSp>
        <p:nvGrpSpPr>
          <p:cNvPr id="8" name="Group 7"/>
          <p:cNvGrpSpPr/>
          <p:nvPr/>
        </p:nvGrpSpPr>
        <p:grpSpPr>
          <a:xfrm>
            <a:off x="2120387" y="5026152"/>
            <a:ext cx="751293" cy="946696"/>
            <a:chOff x="7007962" y="3994819"/>
            <a:chExt cx="751293" cy="946696"/>
          </a:xfrm>
        </p:grpSpPr>
        <p:grpSp>
          <p:nvGrpSpPr>
            <p:cNvPr id="9" name="Group 66"/>
            <p:cNvGrpSpPr>
              <a:grpSpLocks/>
            </p:cNvGrpSpPr>
            <p:nvPr/>
          </p:nvGrpSpPr>
          <p:grpSpPr bwMode="auto">
            <a:xfrm>
              <a:off x="7007962" y="3994819"/>
              <a:ext cx="751293" cy="946696"/>
              <a:chOff x="0" y="0"/>
              <a:chExt cx="1469" cy="1851"/>
            </a:xfrm>
          </p:grpSpPr>
          <p:sp>
            <p:nvSpPr>
              <p:cNvPr id="15" name="Freeform 63"/>
              <p:cNvSpPr>
                <a:spLocks/>
              </p:cNvSpPr>
              <p:nvPr/>
            </p:nvSpPr>
            <p:spPr bwMode="auto">
              <a:xfrm>
                <a:off x="56" y="55"/>
                <a:ext cx="1367" cy="173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21600"/>
                    </a:moveTo>
                    <a:lnTo>
                      <a:pt x="0" y="21600"/>
                    </a:lnTo>
                    <a:lnTo>
                      <a:pt x="0" y="0"/>
                    </a:lnTo>
                    <a:lnTo>
                      <a:pt x="17280" y="0"/>
                    </a:lnTo>
                    <a:lnTo>
                      <a:pt x="21600" y="3317"/>
                    </a:lnTo>
                    <a:lnTo>
                      <a:pt x="21600" y="21600"/>
                    </a:lnTo>
                    <a:close/>
                    <a:moveTo>
                      <a:pt x="21600" y="21600"/>
                    </a:moveTo>
                  </a:path>
                </a:pathLst>
              </a:custGeom>
              <a:solidFill>
                <a:srgbClr val="FFFFFF"/>
              </a:solidFill>
              <a:ln>
                <a:noFill/>
              </a:ln>
              <a:extLst>
                <a:ext uri="{91240B29-F687-4f45-9708-019B960494DF}">
                  <a14:hiddenLine xmlns:a14="http://schemas.microsoft.com/office/drawing/2010/main" w="9525" cap="flat">
                    <a:solidFill>
                      <a:srgbClr val="000000"/>
                    </a:solidFill>
                    <a:round/>
                    <a:headEnd type="none" w="med" len="med"/>
                    <a:tailEnd type="none" w="med" len="med"/>
                  </a14:hiddenLine>
                </a:ext>
              </a:extLst>
            </p:spPr>
            <p:txBody>
              <a:bodyPr lIns="0" tIns="0" rIns="0" bIns="0"/>
              <a:lstStyle/>
              <a:p>
                <a:endParaRPr lang="en-US"/>
              </a:p>
            </p:txBody>
          </p:sp>
          <p:sp>
            <p:nvSpPr>
              <p:cNvPr id="16" name="AutoShape 64"/>
              <p:cNvSpPr>
                <a:spLocks/>
              </p:cNvSpPr>
              <p:nvPr/>
            </p:nvSpPr>
            <p:spPr bwMode="auto">
              <a:xfrm>
                <a:off x="0" y="0"/>
                <a:ext cx="1469" cy="1851"/>
              </a:xfrm>
              <a:custGeom>
                <a:avLst/>
                <a:gdLst>
                  <a:gd name="T0" fmla="*/ 0 w 21600"/>
                  <a:gd name="T1" fmla="*/ 0 h 21600"/>
                  <a:gd name="T2" fmla="*/ 0 w 21600"/>
                  <a:gd name="T3" fmla="*/ 0 h 21600"/>
                  <a:gd name="T4" fmla="*/ 0 w 21600"/>
                  <a:gd name="T5" fmla="*/ 1 h 21600"/>
                  <a:gd name="T6" fmla="*/ 0 w 21600"/>
                  <a:gd name="T7" fmla="*/ 1 h 21600"/>
                  <a:gd name="T8" fmla="*/ 0 w 21600"/>
                  <a:gd name="T9" fmla="*/ 1 h 21600"/>
                  <a:gd name="T10" fmla="*/ 0 w 21600"/>
                  <a:gd name="T11" fmla="*/ 1 h 21600"/>
                  <a:gd name="T12" fmla="*/ 0 w 21600"/>
                  <a:gd name="T13" fmla="*/ 0 h 21600"/>
                  <a:gd name="T14" fmla="*/ 0 w 21600"/>
                  <a:gd name="T15" fmla="*/ 0 h 21600"/>
                  <a:gd name="T16" fmla="*/ 0 w 21600"/>
                  <a:gd name="T17" fmla="*/ 1 h 21600"/>
                  <a:gd name="T18" fmla="*/ 0 w 21600"/>
                  <a:gd name="T19" fmla="*/ 1 h 21600"/>
                  <a:gd name="T20" fmla="*/ 0 w 21600"/>
                  <a:gd name="T21" fmla="*/ 0 h 21600"/>
                  <a:gd name="T22" fmla="*/ 0 w 21600"/>
                  <a:gd name="T23" fmla="*/ 0 h 21600"/>
                  <a:gd name="T24" fmla="*/ 0 w 21600"/>
                  <a:gd name="T25" fmla="*/ 0 h 21600"/>
                  <a:gd name="T26" fmla="*/ 0 w 21600"/>
                  <a:gd name="T27" fmla="*/ 0 h 21600"/>
                  <a:gd name="T28" fmla="*/ 0 w 21600"/>
                  <a:gd name="T29" fmla="*/ 1 h 21600"/>
                  <a:gd name="T30" fmla="*/ 0 w 21600"/>
                  <a:gd name="T31" fmla="*/ 1 h 2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00" h="21600">
                    <a:moveTo>
                      <a:pt x="16853" y="0"/>
                    </a:moveTo>
                    <a:cubicBezTo>
                      <a:pt x="0" y="0"/>
                      <a:pt x="0" y="0"/>
                      <a:pt x="0" y="0"/>
                    </a:cubicBezTo>
                    <a:cubicBezTo>
                      <a:pt x="0" y="20940"/>
                      <a:pt x="0" y="20940"/>
                      <a:pt x="0" y="20940"/>
                    </a:cubicBezTo>
                    <a:cubicBezTo>
                      <a:pt x="0" y="21317"/>
                      <a:pt x="356" y="21600"/>
                      <a:pt x="831" y="21600"/>
                    </a:cubicBezTo>
                    <a:cubicBezTo>
                      <a:pt x="20710" y="21600"/>
                      <a:pt x="20710" y="21600"/>
                      <a:pt x="20710" y="21600"/>
                    </a:cubicBezTo>
                    <a:cubicBezTo>
                      <a:pt x="21185" y="21600"/>
                      <a:pt x="21600" y="21317"/>
                      <a:pt x="21600" y="20940"/>
                    </a:cubicBezTo>
                    <a:cubicBezTo>
                      <a:pt x="21600" y="3679"/>
                      <a:pt x="21600" y="3679"/>
                      <a:pt x="21600" y="3679"/>
                    </a:cubicBezTo>
                    <a:lnTo>
                      <a:pt x="16853" y="0"/>
                    </a:lnTo>
                    <a:close/>
                    <a:moveTo>
                      <a:pt x="20710" y="20940"/>
                    </a:moveTo>
                    <a:cubicBezTo>
                      <a:pt x="831" y="20940"/>
                      <a:pt x="831" y="20940"/>
                      <a:pt x="831" y="20940"/>
                    </a:cubicBezTo>
                    <a:cubicBezTo>
                      <a:pt x="831" y="660"/>
                      <a:pt x="831" y="660"/>
                      <a:pt x="831" y="660"/>
                    </a:cubicBezTo>
                    <a:cubicBezTo>
                      <a:pt x="16378" y="660"/>
                      <a:pt x="16378" y="660"/>
                      <a:pt x="16378" y="660"/>
                    </a:cubicBezTo>
                    <a:cubicBezTo>
                      <a:pt x="16378" y="4009"/>
                      <a:pt x="16378" y="4009"/>
                      <a:pt x="16378" y="4009"/>
                    </a:cubicBezTo>
                    <a:cubicBezTo>
                      <a:pt x="20710" y="4009"/>
                      <a:pt x="20710" y="4009"/>
                      <a:pt x="20710" y="4009"/>
                    </a:cubicBezTo>
                    <a:lnTo>
                      <a:pt x="20710" y="20940"/>
                    </a:lnTo>
                    <a:close/>
                    <a:moveTo>
                      <a:pt x="20710" y="20940"/>
                    </a:moveTo>
                  </a:path>
                </a:pathLst>
              </a:custGeom>
              <a:solidFill>
                <a:srgbClr val="4F81BD"/>
              </a:solidFill>
              <a:ln>
                <a:noFill/>
              </a:ln>
              <a:extLst>
                <a:ext uri="{91240B29-F687-4f45-9708-019B960494DF}">
                  <a14:hiddenLine xmlns:a14="http://schemas.microsoft.com/office/drawing/2010/main" w="9525" cap="flat">
                    <a:solidFill>
                      <a:srgbClr val="000000"/>
                    </a:solidFill>
                    <a:round/>
                    <a:headEnd type="none" w="med" len="med"/>
                    <a:tailEnd type="none" w="med" len="med"/>
                  </a14:hiddenLine>
                </a:ext>
              </a:extLst>
            </p:spPr>
            <p:txBody>
              <a:bodyPr lIns="0" tIns="0" rIns="0" bIns="0"/>
              <a:lstStyle/>
              <a:p>
                <a:endParaRPr lang="en-US"/>
              </a:p>
            </p:txBody>
          </p:sp>
        </p:grpSp>
        <p:grpSp>
          <p:nvGrpSpPr>
            <p:cNvPr id="10" name="Group 9"/>
            <p:cNvGrpSpPr/>
            <p:nvPr/>
          </p:nvGrpSpPr>
          <p:grpSpPr>
            <a:xfrm>
              <a:off x="7110709" y="4312069"/>
              <a:ext cx="515523" cy="350856"/>
              <a:chOff x="1622769" y="5628251"/>
              <a:chExt cx="515523" cy="350856"/>
            </a:xfrm>
          </p:grpSpPr>
          <p:sp>
            <p:nvSpPr>
              <p:cNvPr id="11" name="Rectangle 68"/>
              <p:cNvSpPr>
                <a:spLocks/>
              </p:cNvSpPr>
              <p:nvPr/>
            </p:nvSpPr>
            <p:spPr bwMode="auto">
              <a:xfrm>
                <a:off x="1622769" y="5628251"/>
                <a:ext cx="515523" cy="42962"/>
              </a:xfrm>
              <a:prstGeom prst="rect">
                <a:avLst/>
              </a:prstGeom>
              <a:solidFill>
                <a:srgbClr val="4F81BD"/>
              </a:solidFill>
              <a:ln>
                <a:noFill/>
              </a:ln>
              <a:extLst>
                <a:ext uri="{91240B29-F687-4f45-9708-019B960494DF}">
                  <a14:hiddenLine xmlns:a14="http://schemas.microsoft.com/office/drawing/2010/main" w="38100">
                    <a:solidFill>
                      <a:srgbClr val="000000"/>
                    </a:solidFill>
                    <a:miter lim="800000"/>
                    <a:headEnd/>
                    <a:tailEnd/>
                  </a14:hiddenLine>
                </a:ext>
              </a:extLst>
            </p:spPr>
            <p:txBody>
              <a:bodyPr lIns="0" tIns="0" rIns="0" bIns="0"/>
              <a:lstStyle/>
              <a:p>
                <a:endParaRPr lang="en-US"/>
              </a:p>
            </p:txBody>
          </p:sp>
          <p:sp>
            <p:nvSpPr>
              <p:cNvPr id="12" name="Rectangle 69"/>
              <p:cNvSpPr>
                <a:spLocks/>
              </p:cNvSpPr>
              <p:nvPr/>
            </p:nvSpPr>
            <p:spPr bwMode="auto">
              <a:xfrm>
                <a:off x="1622769" y="5731053"/>
                <a:ext cx="515523" cy="42450"/>
              </a:xfrm>
              <a:prstGeom prst="rect">
                <a:avLst/>
              </a:prstGeom>
              <a:solidFill>
                <a:srgbClr val="4F81BD"/>
              </a:solidFill>
              <a:ln>
                <a:noFill/>
              </a:ln>
              <a:extLst>
                <a:ext uri="{91240B29-F687-4f45-9708-019B960494DF}">
                  <a14:hiddenLine xmlns:a14="http://schemas.microsoft.com/office/drawing/2010/main" w="38100">
                    <a:solidFill>
                      <a:srgbClr val="000000"/>
                    </a:solidFill>
                    <a:miter lim="800000"/>
                    <a:headEnd/>
                    <a:tailEnd/>
                  </a14:hiddenLine>
                </a:ext>
              </a:extLst>
            </p:spPr>
            <p:txBody>
              <a:bodyPr lIns="0" tIns="0" rIns="0" bIns="0"/>
              <a:lstStyle/>
              <a:p>
                <a:endParaRPr lang="en-US"/>
              </a:p>
            </p:txBody>
          </p:sp>
          <p:sp>
            <p:nvSpPr>
              <p:cNvPr id="13" name="Rectangle 70"/>
              <p:cNvSpPr>
                <a:spLocks/>
              </p:cNvSpPr>
              <p:nvPr/>
            </p:nvSpPr>
            <p:spPr bwMode="auto">
              <a:xfrm>
                <a:off x="1622769" y="5833854"/>
                <a:ext cx="515523" cy="42450"/>
              </a:xfrm>
              <a:prstGeom prst="rect">
                <a:avLst/>
              </a:prstGeom>
              <a:solidFill>
                <a:srgbClr val="4F81BD"/>
              </a:solidFill>
              <a:ln>
                <a:noFill/>
              </a:ln>
              <a:extLst>
                <a:ext uri="{91240B29-F687-4f45-9708-019B960494DF}">
                  <a14:hiddenLine xmlns:a14="http://schemas.microsoft.com/office/drawing/2010/main" w="38100">
                    <a:solidFill>
                      <a:srgbClr val="000000"/>
                    </a:solidFill>
                    <a:miter lim="800000"/>
                    <a:headEnd/>
                    <a:tailEnd/>
                  </a14:hiddenLine>
                </a:ext>
              </a:extLst>
            </p:spPr>
            <p:txBody>
              <a:bodyPr lIns="0" tIns="0" rIns="0" bIns="0"/>
              <a:lstStyle/>
              <a:p>
                <a:endParaRPr lang="en-US"/>
              </a:p>
            </p:txBody>
          </p:sp>
          <p:sp>
            <p:nvSpPr>
              <p:cNvPr id="14" name="Rectangle 71"/>
              <p:cNvSpPr>
                <a:spLocks/>
              </p:cNvSpPr>
              <p:nvPr/>
            </p:nvSpPr>
            <p:spPr bwMode="auto">
              <a:xfrm>
                <a:off x="1622769" y="5936145"/>
                <a:ext cx="515523" cy="42962"/>
              </a:xfrm>
              <a:prstGeom prst="rect">
                <a:avLst/>
              </a:prstGeom>
              <a:solidFill>
                <a:srgbClr val="4F81BD"/>
              </a:solidFill>
              <a:ln>
                <a:noFill/>
              </a:ln>
              <a:extLst>
                <a:ext uri="{91240B29-F687-4f45-9708-019B960494DF}">
                  <a14:hiddenLine xmlns:a14="http://schemas.microsoft.com/office/drawing/2010/main" w="38100">
                    <a:solidFill>
                      <a:srgbClr val="000000"/>
                    </a:solidFill>
                    <a:miter lim="800000"/>
                    <a:headEnd/>
                    <a:tailEnd/>
                  </a14:hiddenLine>
                </a:ext>
              </a:extLst>
            </p:spPr>
            <p:txBody>
              <a:bodyPr lIns="0" tIns="0" rIns="0" bIns="0"/>
              <a:lstStyle/>
              <a:p>
                <a:endParaRPr lang="en-US"/>
              </a:p>
            </p:txBody>
          </p:sp>
        </p:grpSp>
      </p:grpSp>
    </p:spTree>
    <p:extLst>
      <p:ext uri="{BB962C8B-B14F-4D97-AF65-F5344CB8AC3E}">
        <p14:creationId xmlns:p14="http://schemas.microsoft.com/office/powerpoint/2010/main" val="290465912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US" sz="3200" dirty="0"/>
              <a:t>Query with </a:t>
            </a:r>
            <a:r>
              <a:rPr lang="en-US" sz="3200" dirty="0" err="1">
                <a:latin typeface="Calibri Bold" charset="0"/>
                <a:cs typeface="Calibri Bold" charset="0"/>
                <a:sym typeface="Calibri Bold" charset="0"/>
              </a:rPr>
              <a:t>group_level</a:t>
            </a:r>
            <a:r>
              <a:rPr lang="en-US" sz="3200" dirty="0">
                <a:latin typeface="Calibri Bold" charset="0"/>
                <a:cs typeface="Calibri Bold" charset="0"/>
                <a:sym typeface="Calibri Bold" charset="0"/>
              </a:rPr>
              <a:t>=2</a:t>
            </a:r>
            <a:r>
              <a:rPr lang="en-US" sz="3200" dirty="0"/>
              <a:t> to get </a:t>
            </a:r>
            <a:r>
              <a:rPr lang="en-US" sz="3200" dirty="0">
                <a:latin typeface="Calibri Bold" charset="0"/>
                <a:cs typeface="Calibri Bold" charset="0"/>
                <a:sym typeface="Calibri Bold" charset="0"/>
              </a:rPr>
              <a:t>monthly rollups</a:t>
            </a:r>
            <a:endParaRPr lang="en-US" sz="3200" dirty="0">
              <a:latin typeface="Calibri Bold" charset="0"/>
              <a:ea typeface="ヒラギノ角ゴ ProN W6" charset="0"/>
              <a:cs typeface="ヒラギノ角ゴ ProN W6" charset="0"/>
              <a:sym typeface="Calibri Bold" charset="0"/>
            </a:endParaRPr>
          </a:p>
        </p:txBody>
      </p:sp>
      <p:pic>
        <p:nvPicPr>
          <p:cNvPr id="3994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02" y="1053703"/>
            <a:ext cx="8652867" cy="709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398889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smtClean="0">
                <a:latin typeface="Calibri Bold" charset="0"/>
                <a:cs typeface="Calibri Bold" charset="0"/>
                <a:sym typeface="Calibri Bold" charset="0"/>
              </a:rPr>
              <a:t>group_level=2 results</a:t>
            </a:r>
            <a:endParaRPr lang="en-US" smtClean="0">
              <a:latin typeface="Calibri Bold" charset="0"/>
              <a:ea typeface="ヒラギノ角ゴ ProN W6" charset="0"/>
              <a:cs typeface="ヒラギノ角ゴ ProN W6" charset="0"/>
              <a:sym typeface="Calibri Bold" charset="0"/>
            </a:endParaRPr>
          </a:p>
        </p:txBody>
      </p:sp>
      <p:sp>
        <p:nvSpPr>
          <p:cNvPr id="8" name="Slide Number Placeholder 3"/>
          <p:cNvSpPr>
            <a:spLocks noGrp="1"/>
          </p:cNvSpPr>
          <p:nvPr>
            <p:ph type="sldNum" sz="quarter" idx="4294967295"/>
          </p:nvPr>
        </p:nvSpPr>
        <p:spPr>
          <a:xfrm>
            <a:off x="8864600" y="6464300"/>
            <a:ext cx="279400" cy="312738"/>
          </a:xfrm>
          <a:prstGeom prst="rect">
            <a:avLst/>
          </a:prstGeom>
        </p:spPr>
        <p:txBody>
          <a:bodyPr lIns="64267" tIns="32133" rIns="64267" bIns="32133"/>
          <a:lstStyle/>
          <a:p>
            <a:pPr>
              <a:defRPr/>
            </a:pPr>
            <a:fld id="{02E9527A-A2C6-654F-B69B-3D09E604EB6E}" type="slidenum">
              <a:rPr lang="en-US"/>
              <a:pPr>
                <a:defRPr/>
              </a:pPr>
              <a:t>31</a:t>
            </a:fld>
            <a:endParaRPr lang="en-US"/>
          </a:p>
        </p:txBody>
      </p:sp>
      <p:sp>
        <p:nvSpPr>
          <p:cNvPr id="82950" name="Rectangle 6"/>
          <p:cNvSpPr>
            <a:spLocks noGrp="1" noChangeArrowheads="1"/>
          </p:cNvSpPr>
          <p:nvPr>
            <p:ph idx="4294967295"/>
          </p:nvPr>
        </p:nvSpPr>
        <p:spPr>
          <a:xfrm>
            <a:off x="7" y="4692650"/>
            <a:ext cx="8742363" cy="2178050"/>
          </a:xfrm>
        </p:spPr>
        <p:txBody>
          <a:bodyPr lIns="38084" tIns="38084" rIns="38084" bIns="38084"/>
          <a:lstStyle/>
          <a:p>
            <a:pPr marL="304606" indent="-304606">
              <a:spcBef>
                <a:spcPct val="0"/>
              </a:spcBef>
              <a:defRPr/>
            </a:pPr>
            <a:r>
              <a:rPr lang="en-US" sz="2700"/>
              <a:t>Monthly rollup</a:t>
            </a:r>
          </a:p>
          <a:p>
            <a:pPr marL="304606" indent="-304606">
              <a:spcBef>
                <a:spcPts val="492"/>
              </a:spcBef>
              <a:defRPr/>
            </a:pPr>
            <a:r>
              <a:rPr lang="en-US" sz="2700"/>
              <a:t>Sorted by time</a:t>
            </a:r>
            <a:r>
              <a:rPr lang="en-US" sz="2700">
                <a:latin typeface="Calibri Italic" charset="0"/>
                <a:cs typeface="Calibri Italic" charset="0"/>
                <a:sym typeface="Calibri Italic" charset="0"/>
              </a:rPr>
              <a:t>—sort the query results in your application if you want to rank by value—no chained map-reduce</a:t>
            </a:r>
            <a:r>
              <a:rPr lang="en-US" sz="2700"/>
              <a:t/>
            </a:r>
            <a:br>
              <a:rPr lang="en-US" sz="2700"/>
            </a:br>
            <a:endParaRPr lang="en-US" sz="2700"/>
          </a:p>
        </p:txBody>
      </p:sp>
      <p:pic>
        <p:nvPicPr>
          <p:cNvPr id="43012" name="Picture 3"/>
          <p:cNvPicPr>
            <a:picLocks noChangeAspect="1" noChangeArrowheads="1"/>
          </p:cNvPicPr>
          <p:nvPr/>
        </p:nvPicPr>
        <p:blipFill>
          <a:blip r:embed="rId3">
            <a:extLst>
              <a:ext uri="{28A0092B-C50C-407E-A947-70E740481C1C}">
                <a14:useLocalDpi xmlns:a14="http://schemas.microsoft.com/office/drawing/2010/main" val="0"/>
              </a:ext>
            </a:extLst>
          </a:blip>
          <a:srcRect l="1212" t="42252" r="38829" b="8629"/>
          <a:stretch>
            <a:fillRect/>
          </a:stretch>
        </p:blipFill>
        <p:spPr bwMode="auto">
          <a:xfrm>
            <a:off x="1" y="1053704"/>
            <a:ext cx="11179969" cy="750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3013" name="Picture 4"/>
          <p:cNvPicPr>
            <a:picLocks noChangeAspect="1" noChangeArrowheads="1"/>
          </p:cNvPicPr>
          <p:nvPr/>
        </p:nvPicPr>
        <p:blipFill>
          <a:blip r:embed="rId3">
            <a:extLst>
              <a:ext uri="{28A0092B-C50C-407E-A947-70E740481C1C}">
                <a14:useLocalDpi xmlns:a14="http://schemas.microsoft.com/office/drawing/2010/main" val="0"/>
              </a:ext>
            </a:extLst>
          </a:blip>
          <a:srcRect l="50299" t="49207" b="1674"/>
          <a:stretch>
            <a:fillRect/>
          </a:stretch>
        </p:blipFill>
        <p:spPr bwMode="auto">
          <a:xfrm>
            <a:off x="3232554" y="1044774"/>
            <a:ext cx="9266783" cy="750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43014" name="Rectangle 5"/>
          <p:cNvSpPr>
            <a:spLocks/>
          </p:cNvSpPr>
          <p:nvPr/>
        </p:nvSpPr>
        <p:spPr bwMode="auto">
          <a:xfrm>
            <a:off x="-160727" y="4393413"/>
            <a:ext cx="11331773" cy="2955727"/>
          </a:xfrm>
          <a:prstGeom prst="rect">
            <a:avLst/>
          </a:prstGeom>
          <a:solidFill>
            <a:srgbClr val="FFFFFF"/>
          </a:solidFill>
          <a:ln w="25400">
            <a:solidFill>
              <a:srgbClr val="FFFFFF"/>
            </a:solidFill>
            <a:miter lim="800000"/>
            <a:headEnd/>
            <a:tailEnd/>
          </a:ln>
        </p:spPr>
        <p:txBody>
          <a:bodyPr lIns="0" tIns="0" rIns="0" bIns="0"/>
          <a:lstStyle/>
          <a:p>
            <a:endParaRPr lang="en-US"/>
          </a:p>
        </p:txBody>
      </p:sp>
    </p:spTree>
    <p:extLst>
      <p:ext uri="{BB962C8B-B14F-4D97-AF65-F5344CB8AC3E}">
        <p14:creationId xmlns:p14="http://schemas.microsoft.com/office/powerpoint/2010/main" val="2336415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lang="en-US" smtClean="0">
                <a:latin typeface="Calibri Bold" charset="0"/>
                <a:cs typeface="Calibri Bold" charset="0"/>
                <a:sym typeface="Calibri Bold" charset="0"/>
              </a:rPr>
              <a:t>group_level=3</a:t>
            </a:r>
            <a:r>
              <a:rPr lang="en-US" smtClean="0"/>
              <a:t> - daily results - great for graphing</a:t>
            </a:r>
          </a:p>
        </p:txBody>
      </p:sp>
      <p:sp>
        <p:nvSpPr>
          <p:cNvPr id="84996" name="Rectangle 4"/>
          <p:cNvSpPr>
            <a:spLocks noGrp="1" noChangeArrowheads="1"/>
          </p:cNvSpPr>
          <p:nvPr>
            <p:ph idx="4294967295"/>
          </p:nvPr>
        </p:nvSpPr>
        <p:spPr>
          <a:xfrm>
            <a:off x="7" y="4897439"/>
            <a:ext cx="8742363" cy="2179637"/>
          </a:xfrm>
        </p:spPr>
        <p:txBody>
          <a:bodyPr lIns="38084" tIns="38084" rIns="38084" bIns="38084"/>
          <a:lstStyle/>
          <a:p>
            <a:pPr marL="304606" indent="-304606">
              <a:spcBef>
                <a:spcPct val="0"/>
              </a:spcBef>
              <a:defRPr/>
            </a:pPr>
            <a:r>
              <a:rPr lang="en-US" sz="2700" dirty="0"/>
              <a:t>Daily, hourly, minute or second rollup all possible with the same index.</a:t>
            </a:r>
          </a:p>
          <a:p>
            <a:pPr marL="304606" indent="-304606">
              <a:spcBef>
                <a:spcPts val="492"/>
              </a:spcBef>
              <a:defRPr/>
            </a:pPr>
            <a:r>
              <a:rPr lang="en-US" sz="2700" u="sng" dirty="0">
                <a:hlinkClick r:id="rId3"/>
              </a:rPr>
              <a:t>http://crate.im/posts/couchbase-views-reddit-data/</a:t>
            </a:r>
            <a:endParaRPr lang="en-US" sz="2700" u="sng" dirty="0"/>
          </a:p>
        </p:txBody>
      </p:sp>
      <p:sp>
        <p:nvSpPr>
          <p:cNvPr id="45060" name="Rectangle 3"/>
          <p:cNvSpPr>
            <a:spLocks/>
          </p:cNvSpPr>
          <p:nvPr/>
        </p:nvSpPr>
        <p:spPr bwMode="auto">
          <a:xfrm>
            <a:off x="-160727" y="4393413"/>
            <a:ext cx="11331773" cy="2955727"/>
          </a:xfrm>
          <a:prstGeom prst="rect">
            <a:avLst/>
          </a:prstGeom>
          <a:solidFill>
            <a:srgbClr val="FFFFFF"/>
          </a:solidFill>
          <a:ln w="25400">
            <a:solidFill>
              <a:srgbClr val="FFFFFF"/>
            </a:solidFill>
            <a:miter lim="800000"/>
            <a:headEnd/>
            <a:tailEnd/>
          </a:ln>
        </p:spPr>
        <p:txBody>
          <a:bodyPr lIns="0" tIns="0" rIns="0" bIns="0"/>
          <a:lstStyle/>
          <a:p>
            <a:endParaRPr lang="en-US"/>
          </a:p>
        </p:txBody>
      </p:sp>
      <p:pic>
        <p:nvPicPr>
          <p:cNvPr id="45062" name="Picture 5"/>
          <p:cNvPicPr>
            <a:picLocks noChangeAspect="1" noChangeArrowheads="1"/>
          </p:cNvPicPr>
          <p:nvPr/>
        </p:nvPicPr>
        <p:blipFill>
          <a:blip r:embed="rId4">
            <a:extLst>
              <a:ext uri="{28A0092B-C50C-407E-A947-70E740481C1C}">
                <a14:useLocalDpi xmlns:a14="http://schemas.microsoft.com/office/drawing/2010/main" val="0"/>
              </a:ext>
            </a:extLst>
          </a:blip>
          <a:srcRect l="1292" t="18668" r="40228" b="49690"/>
          <a:stretch>
            <a:fillRect/>
          </a:stretch>
        </p:blipFill>
        <p:spPr bwMode="auto">
          <a:xfrm>
            <a:off x="0" y="1044774"/>
            <a:ext cx="9545836" cy="3705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5063" name="Picture 6"/>
          <p:cNvPicPr>
            <a:picLocks noChangeAspect="1" noChangeArrowheads="1"/>
          </p:cNvPicPr>
          <p:nvPr/>
        </p:nvPicPr>
        <p:blipFill>
          <a:blip r:embed="rId4">
            <a:extLst>
              <a:ext uri="{28A0092B-C50C-407E-A947-70E740481C1C}">
                <a14:useLocalDpi xmlns:a14="http://schemas.microsoft.com/office/drawing/2010/main" val="0"/>
              </a:ext>
            </a:extLst>
          </a:blip>
          <a:srcRect l="40570" t="42683" r="951" b="25674"/>
          <a:stretch>
            <a:fillRect/>
          </a:stretch>
        </p:blipFill>
        <p:spPr bwMode="auto">
          <a:xfrm>
            <a:off x="3607594" y="1044774"/>
            <a:ext cx="9545836" cy="3705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5064" name="Picture 7"/>
          <p:cNvPicPr>
            <a:picLocks noChangeAspect="1" noChangeArrowheads="1"/>
          </p:cNvPicPr>
          <p:nvPr/>
        </p:nvPicPr>
        <p:blipFill>
          <a:blip r:embed="rId5">
            <a:alphaModFix amt="90000"/>
            <a:extLst>
              <a:ext uri="{28A0092B-C50C-407E-A947-70E740481C1C}">
                <a14:useLocalDpi xmlns:a14="http://schemas.microsoft.com/office/drawing/2010/main" val="0"/>
              </a:ext>
            </a:extLst>
          </a:blip>
          <a:srcRect l="2893" t="4283" r="6253" b="1173"/>
          <a:stretch>
            <a:fillRect/>
          </a:stretch>
        </p:blipFill>
        <p:spPr bwMode="auto">
          <a:xfrm>
            <a:off x="2482454" y="2035969"/>
            <a:ext cx="5554266" cy="2714625"/>
          </a:xfrm>
          <a:prstGeom prst="rect">
            <a:avLst/>
          </a:prstGeom>
          <a:noFill/>
          <a:ln>
            <a:noFill/>
          </a:ln>
          <a:extLst>
            <a:ext uri="{909E8E84-426E-40dd-AFC4-6F175D3DCCD1}">
              <a14:hiddenFill xmlns:a14="http://schemas.microsoft.com/office/drawing/2010/main">
                <a:solidFill>
                  <a:srgbClr val="FFFFFF">
                    <a:alpha val="89803"/>
                  </a:srgbClr>
                </a:solidFill>
              </a14:hiddenFill>
            </a:ext>
            <a:ext uri="{91240B29-F687-4f45-9708-019B960494DF}">
              <a14:hiddenLine xmlns:a14="http://schemas.microsoft.com/office/drawing/2010/main" w="12700">
                <a:solidFill>
                  <a:schemeClr val="tx1">
                    <a:alpha val="89803"/>
                  </a:schemeClr>
                </a:solidFill>
                <a:miter lim="800000"/>
                <a:headEnd/>
                <a:tailEnd/>
              </a14:hiddenLine>
            </a:ext>
          </a:extLst>
        </p:spPr>
      </p:pic>
    </p:spTree>
    <p:extLst>
      <p:ext uri="{BB962C8B-B14F-4D97-AF65-F5344CB8AC3E}">
        <p14:creationId xmlns:p14="http://schemas.microsoft.com/office/powerpoint/2010/main" val="2529962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Query Pattern: Leaderboard</a:t>
            </a:r>
            <a:endParaRPr lang="en-US" dirty="0"/>
          </a:p>
        </p:txBody>
      </p:sp>
    </p:spTree>
    <p:extLst>
      <p:ext uri="{BB962C8B-B14F-4D97-AF65-F5344CB8AC3E}">
        <p14:creationId xmlns:p14="http://schemas.microsoft.com/office/powerpoint/2010/main" val="87564419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title"/>
          </p:nvPr>
        </p:nvSpPr>
        <p:spPr/>
        <p:txBody>
          <a:bodyPr lIns="38084" tIns="38084" rIns="38084" bIns="38084"/>
          <a:lstStyle/>
          <a:p>
            <a:pPr eaLnBrk="1" hangingPunct="1">
              <a:defRPr/>
            </a:pPr>
            <a:r>
              <a:rPr lang="en-US" sz="3200"/>
              <a:t>Aggregate value stored in a document</a:t>
            </a:r>
          </a:p>
        </p:txBody>
      </p:sp>
      <p:sp>
        <p:nvSpPr>
          <p:cNvPr id="88068" name="Rectangle 4"/>
          <p:cNvSpPr>
            <a:spLocks noGrp="1" noChangeArrowheads="1"/>
          </p:cNvSpPr>
          <p:nvPr>
            <p:ph idx="4294967295"/>
          </p:nvPr>
        </p:nvSpPr>
        <p:spPr>
          <a:xfrm>
            <a:off x="842610" y="1176866"/>
            <a:ext cx="8456612" cy="571500"/>
          </a:xfrm>
        </p:spPr>
        <p:txBody>
          <a:bodyPr lIns="38084" tIns="38084" rIns="38084" bIns="38084"/>
          <a:lstStyle/>
          <a:p>
            <a:pPr marL="304606" indent="-304606">
              <a:spcBef>
                <a:spcPct val="0"/>
              </a:spcBef>
              <a:defRPr/>
            </a:pPr>
            <a:r>
              <a:rPr lang="en-US" sz="2700" dirty="0"/>
              <a:t>Lets find </a:t>
            </a:r>
            <a:r>
              <a:rPr lang="en-US" sz="2700" dirty="0">
                <a:latin typeface="Calibri Bold" charset="0"/>
                <a:cs typeface="Calibri Bold" charset="0"/>
                <a:sym typeface="Calibri Bold" charset="0"/>
              </a:rPr>
              <a:t>the top-rated beers!</a:t>
            </a:r>
            <a:endParaRPr lang="en-US" sz="2700" dirty="0">
              <a:latin typeface="Calibri Bold" charset="0"/>
              <a:ea typeface="ヒラギノ角ゴ ProN W6" charset="0"/>
              <a:cs typeface="ヒラギノ角ゴ ProN W6" charset="0"/>
              <a:sym typeface="Calibri Bold" charset="0"/>
            </a:endParaRPr>
          </a:p>
        </p:txBody>
      </p:sp>
      <p:sp>
        <p:nvSpPr>
          <p:cNvPr id="48134" name="AutoShape 5"/>
          <p:cNvSpPr>
            <a:spLocks/>
          </p:cNvSpPr>
          <p:nvPr/>
        </p:nvSpPr>
        <p:spPr bwMode="auto">
          <a:xfrm>
            <a:off x="2330648" y="1825074"/>
            <a:ext cx="6502908" cy="4341483"/>
          </a:xfrm>
          <a:prstGeom prst="roundRect">
            <a:avLst>
              <a:gd name="adj" fmla="val 2477"/>
            </a:avLst>
          </a:prstGeom>
          <a:solidFill>
            <a:schemeClr val="accent1">
              <a:alpha val="29803"/>
            </a:schemeClr>
          </a:solidFill>
          <a:ln w="76200">
            <a:solidFill>
              <a:srgbClr val="558E28">
                <a:alpha val="29803"/>
              </a:srgbClr>
            </a:solidFill>
            <a:round/>
            <a:headEnd/>
            <a:tailEnd/>
          </a:ln>
        </p:spPr>
        <p:txBody>
          <a:bodyPr lIns="35703" tIns="35703" rIns="64267" bIns="35703" anchor="ctr"/>
          <a:lstStyle/>
          <a:p>
            <a:endParaRPr lang="en-US">
              <a:solidFill>
                <a:schemeClr val="tx1"/>
              </a:solidFill>
              <a:ea typeface="ＭＳ Ｐゴシック" charset="0"/>
            </a:endParaRPr>
          </a:p>
          <a:p>
            <a:endParaRPr lang="en-US">
              <a:solidFill>
                <a:schemeClr val="tx1"/>
              </a:solidFill>
              <a:ea typeface="ＭＳ Ｐゴシック" charset="0"/>
            </a:endParaRPr>
          </a:p>
        </p:txBody>
      </p:sp>
      <p:sp>
        <p:nvSpPr>
          <p:cNvPr id="48135" name="Rectangle 6"/>
          <p:cNvSpPr>
            <a:spLocks/>
          </p:cNvSpPr>
          <p:nvPr/>
        </p:nvSpPr>
        <p:spPr bwMode="auto">
          <a:xfrm>
            <a:off x="2427119" y="1604368"/>
            <a:ext cx="7898253" cy="7590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35703" tIns="35703" rIns="35703" bIns="35703"/>
          <a:lstStyle/>
          <a:p>
            <a:pPr algn="l"/>
            <a:endParaRPr lang="en-US" sz="2000" dirty="0">
              <a:solidFill>
                <a:srgbClr val="FFFFFF"/>
              </a:solidFill>
              <a:latin typeface="Calibri Bold" charset="0"/>
              <a:ea typeface="ＭＳ Ｐゴシック" charset="0"/>
              <a:sym typeface="Calibri Bold" charset="0"/>
            </a:endParaRPr>
          </a:p>
          <a:p>
            <a:pPr algn="l"/>
            <a:r>
              <a:rPr lang="en-US" sz="2000" dirty="0">
                <a:latin typeface="Calibri Bold" charset="0"/>
                <a:ea typeface="ＭＳ Ｐゴシック" charset="0"/>
                <a:sym typeface="Calibri Bold" charset="0"/>
              </a:rPr>
              <a:t>{</a:t>
            </a:r>
          </a:p>
          <a:p>
            <a:pPr algn="l"/>
            <a:r>
              <a:rPr lang="en-US" sz="2000" dirty="0">
                <a:latin typeface="Calibri Bold" charset="0"/>
                <a:ea typeface="ＭＳ Ｐゴシック" charset="0"/>
                <a:sym typeface="Calibri Bold" charset="0"/>
              </a:rPr>
              <a:t>   "brewery": "</a:t>
            </a:r>
            <a:r>
              <a:rPr lang="en-US" sz="2000" dirty="0">
                <a:latin typeface="Calibri" charset="0"/>
                <a:ea typeface="ＭＳ Ｐゴシック" charset="0"/>
                <a:sym typeface="Calibri" charset="0"/>
              </a:rPr>
              <a:t>New Belgium Brewing</a:t>
            </a:r>
            <a:r>
              <a:rPr lang="en-US" sz="2000" dirty="0">
                <a:latin typeface="Calibri Bold" charset="0"/>
                <a:ea typeface="ＭＳ Ｐゴシック" charset="0"/>
                <a:sym typeface="Calibri Bold" charset="0"/>
              </a:rPr>
              <a:t>",</a:t>
            </a:r>
          </a:p>
          <a:p>
            <a:pPr algn="l"/>
            <a:r>
              <a:rPr lang="en-US" sz="2000" dirty="0">
                <a:latin typeface="Calibri Bold" charset="0"/>
                <a:ea typeface="ＭＳ Ｐゴシック" charset="0"/>
                <a:sym typeface="Calibri Bold" charset="0"/>
              </a:rPr>
              <a:t>   "name": "</a:t>
            </a:r>
            <a:r>
              <a:rPr lang="en-US" sz="2000" dirty="0">
                <a:latin typeface="Calibri" charset="0"/>
                <a:ea typeface="ＭＳ Ｐゴシック" charset="0"/>
                <a:sym typeface="Calibri" charset="0"/>
              </a:rPr>
              <a:t>1554 Enlightened Black Ale</a:t>
            </a:r>
            <a:r>
              <a:rPr lang="en-US" sz="2000" dirty="0">
                <a:latin typeface="Calibri Bold" charset="0"/>
                <a:ea typeface="ＭＳ Ｐゴシック" charset="0"/>
                <a:sym typeface="Calibri Bold" charset="0"/>
              </a:rPr>
              <a:t>",</a:t>
            </a:r>
          </a:p>
          <a:p>
            <a:pPr algn="l"/>
            <a:r>
              <a:rPr lang="en-US" sz="2000" dirty="0">
                <a:latin typeface="Calibri Bold" charset="0"/>
                <a:ea typeface="ＭＳ Ｐゴシック" charset="0"/>
                <a:sym typeface="Calibri Bold" charset="0"/>
              </a:rPr>
              <a:t>    "style": "</a:t>
            </a:r>
            <a:r>
              <a:rPr lang="en-US" sz="2000" dirty="0">
                <a:latin typeface="Calibri" charset="0"/>
                <a:ea typeface="ＭＳ Ｐゴシック" charset="0"/>
                <a:sym typeface="Calibri" charset="0"/>
              </a:rPr>
              <a:t>Other Belgian-Style Ales</a:t>
            </a:r>
            <a:r>
              <a:rPr lang="en-US" sz="2000" dirty="0">
                <a:latin typeface="Calibri Bold" charset="0"/>
                <a:ea typeface="ＭＳ Ｐゴシック" charset="0"/>
                <a:sym typeface="Calibri Bold" charset="0"/>
              </a:rPr>
              <a:t>",</a:t>
            </a:r>
          </a:p>
          <a:p>
            <a:pPr algn="l"/>
            <a:r>
              <a:rPr lang="en-US" sz="2000" dirty="0">
                <a:latin typeface="Calibri Bold" charset="0"/>
                <a:ea typeface="ＭＳ Ｐゴシック" charset="0"/>
                <a:sym typeface="Calibri Bold" charset="0"/>
              </a:rPr>
              <a:t>   "updated": "</a:t>
            </a:r>
            <a:r>
              <a:rPr lang="en-US" sz="2000" dirty="0">
                <a:latin typeface="Calibri" charset="0"/>
                <a:ea typeface="ＭＳ Ｐゴシック" charset="0"/>
                <a:sym typeface="Calibri" charset="0"/>
              </a:rPr>
              <a:t>2010-07-22 20:00:20</a:t>
            </a:r>
            <a:r>
              <a:rPr lang="en-US" sz="2000" dirty="0">
                <a:latin typeface="Calibri Bold" charset="0"/>
                <a:ea typeface="ＭＳ Ｐゴシック" charset="0"/>
                <a:sym typeface="Calibri Bold" charset="0"/>
              </a:rPr>
              <a:t>",</a:t>
            </a:r>
          </a:p>
          <a:p>
            <a:pPr algn="l"/>
            <a:r>
              <a:rPr lang="en-US" sz="2000" dirty="0">
                <a:latin typeface="Calibri Bold" charset="0"/>
                <a:ea typeface="ＭＳ Ｐゴシック" charset="0"/>
                <a:sym typeface="Calibri Bold" charset="0"/>
              </a:rPr>
              <a:t>  </a:t>
            </a:r>
            <a:r>
              <a:rPr lang="ja-JP" altLang="en-US" sz="2000" dirty="0">
                <a:latin typeface="Arial" charset="0"/>
                <a:ea typeface="ＭＳ Ｐゴシック" charset="0"/>
                <a:sym typeface="Calibri Bold" charset="0"/>
              </a:rPr>
              <a:t>“</a:t>
            </a:r>
            <a:r>
              <a:rPr lang="en-US" altLang="ja-JP" sz="2000" dirty="0">
                <a:latin typeface="Calibri Bold" charset="0"/>
                <a:ea typeface="Calibri Bold" charset="0"/>
                <a:cs typeface="Calibri Bold" charset="0"/>
                <a:sym typeface="Calibri Bold" charset="0"/>
              </a:rPr>
              <a:t>ratings</a:t>
            </a:r>
            <a:r>
              <a:rPr lang="ja-JP" altLang="en-US" sz="2000" dirty="0">
                <a:latin typeface="Arial" charset="0"/>
                <a:ea typeface="ＭＳ Ｐゴシック" charset="0"/>
                <a:sym typeface="Calibri Bold" charset="0"/>
              </a:rPr>
              <a:t>”</a:t>
            </a:r>
            <a:r>
              <a:rPr lang="en-US" altLang="ja-JP" sz="2000" dirty="0">
                <a:latin typeface="Calibri Bold" charset="0"/>
                <a:ea typeface="Calibri Bold" charset="0"/>
                <a:cs typeface="Calibri Bold" charset="0"/>
                <a:sym typeface="Calibri Bold" charset="0"/>
              </a:rPr>
              <a:t> : {</a:t>
            </a:r>
          </a:p>
          <a:p>
            <a:pPr algn="l"/>
            <a:r>
              <a:rPr lang="en-US" altLang="ja-JP" sz="2000" b="1" dirty="0">
                <a:latin typeface="Calibri Bold" charset="0"/>
                <a:ea typeface="Calibri Bold" charset="0"/>
                <a:cs typeface="Calibri Bold" charset="0"/>
                <a:sym typeface="Calibri Bold" charset="0"/>
              </a:rPr>
              <a:t>    </a:t>
            </a:r>
            <a:r>
              <a:rPr lang="ja-JP" altLang="en-US" sz="2000" b="1" dirty="0">
                <a:latin typeface="Arial" charset="0"/>
                <a:ea typeface="ＭＳ Ｐゴシック" charset="0"/>
                <a:sym typeface="Calibri Bold" charset="0"/>
              </a:rPr>
              <a:t>“</a:t>
            </a:r>
            <a:r>
              <a:rPr lang="en-US" altLang="ja-JP" sz="2000" b="1" dirty="0" err="1">
                <a:latin typeface="Calibri Bold" charset="0"/>
                <a:ea typeface="Calibri Bold" charset="0"/>
                <a:cs typeface="Calibri Bold" charset="0"/>
                <a:sym typeface="Calibri Bold" charset="0"/>
              </a:rPr>
              <a:t>ingenthr</a:t>
            </a:r>
            <a:r>
              <a:rPr lang="ja-JP" altLang="en-US" sz="2000" b="1" dirty="0">
                <a:latin typeface="Arial" charset="0"/>
                <a:ea typeface="ＭＳ Ｐゴシック" charset="0"/>
                <a:sym typeface="Calibri Bold" charset="0"/>
              </a:rPr>
              <a:t>”</a:t>
            </a:r>
            <a:r>
              <a:rPr lang="en-US" altLang="ja-JP" sz="2000" b="1" dirty="0">
                <a:latin typeface="Calibri Bold" charset="0"/>
                <a:ea typeface="Calibri Bold" charset="0"/>
                <a:cs typeface="Calibri Bold" charset="0"/>
                <a:sym typeface="Calibri Bold" charset="0"/>
              </a:rPr>
              <a:t> : 5,</a:t>
            </a:r>
          </a:p>
          <a:p>
            <a:pPr algn="l"/>
            <a:r>
              <a:rPr lang="en-US" sz="2000" b="1" dirty="0">
                <a:latin typeface="Calibri Bold" charset="0"/>
                <a:ea typeface="Calibri Bold" charset="0"/>
                <a:cs typeface="Calibri Bold" charset="0"/>
                <a:sym typeface="Calibri Bold" charset="0"/>
              </a:rPr>
              <a:t>    </a:t>
            </a:r>
            <a:r>
              <a:rPr lang="ja-JP" altLang="en-US" sz="2000" b="1" dirty="0">
                <a:latin typeface="Arial" charset="0"/>
                <a:ea typeface="ＭＳ Ｐゴシック" charset="0"/>
                <a:sym typeface="Calibri Bold" charset="0"/>
              </a:rPr>
              <a:t>“</a:t>
            </a:r>
            <a:r>
              <a:rPr lang="en-US" altLang="ja-JP" sz="2000" b="1" dirty="0" err="1">
                <a:latin typeface="Calibri Bold" charset="0"/>
                <a:ea typeface="Calibri Bold" charset="0"/>
                <a:cs typeface="Calibri Bold" charset="0"/>
                <a:sym typeface="Calibri Bold" charset="0"/>
              </a:rPr>
              <a:t>jchris</a:t>
            </a:r>
            <a:r>
              <a:rPr lang="ja-JP" altLang="en-US" sz="2000" b="1" dirty="0">
                <a:latin typeface="Arial" charset="0"/>
                <a:ea typeface="ＭＳ Ｐゴシック" charset="0"/>
                <a:sym typeface="Calibri Bold" charset="0"/>
              </a:rPr>
              <a:t>”</a:t>
            </a:r>
            <a:r>
              <a:rPr lang="en-US" altLang="ja-JP" sz="2000" b="1" dirty="0">
                <a:latin typeface="Calibri Bold" charset="0"/>
                <a:ea typeface="Calibri Bold" charset="0"/>
                <a:cs typeface="Calibri Bold" charset="0"/>
                <a:sym typeface="Calibri Bold" charset="0"/>
              </a:rPr>
              <a:t> : 4,</a:t>
            </a:r>
          </a:p>
          <a:p>
            <a:pPr algn="l"/>
            <a:r>
              <a:rPr lang="en-US" sz="2000" b="1" dirty="0">
                <a:latin typeface="Calibri Bold" charset="0"/>
                <a:ea typeface="Calibri Bold" charset="0"/>
                <a:cs typeface="Calibri Bold" charset="0"/>
                <a:sym typeface="Calibri Bold" charset="0"/>
              </a:rPr>
              <a:t>    </a:t>
            </a:r>
            <a:r>
              <a:rPr lang="ja-JP" altLang="en-US" sz="2000" b="1" dirty="0">
                <a:latin typeface="Arial" charset="0"/>
                <a:ea typeface="ＭＳ Ｐゴシック" charset="0"/>
                <a:sym typeface="Calibri Bold" charset="0"/>
              </a:rPr>
              <a:t>“</a:t>
            </a:r>
            <a:r>
              <a:rPr lang="en-US" altLang="ja-JP" sz="2000" b="1" dirty="0">
                <a:latin typeface="Calibri Bold" charset="0"/>
                <a:ea typeface="Calibri Bold" charset="0"/>
                <a:cs typeface="Calibri Bold" charset="0"/>
                <a:sym typeface="Calibri Bold" charset="0"/>
              </a:rPr>
              <a:t>scalabl3</a:t>
            </a:r>
            <a:r>
              <a:rPr lang="ja-JP" altLang="en-US" sz="2000" b="1" dirty="0">
                <a:latin typeface="Arial" charset="0"/>
                <a:ea typeface="ＭＳ Ｐゴシック" charset="0"/>
                <a:sym typeface="Calibri Bold" charset="0"/>
              </a:rPr>
              <a:t>”</a:t>
            </a:r>
            <a:r>
              <a:rPr lang="en-US" altLang="ja-JP" sz="2000" b="1" dirty="0">
                <a:latin typeface="Calibri Bold" charset="0"/>
                <a:ea typeface="Calibri Bold" charset="0"/>
                <a:cs typeface="Calibri Bold" charset="0"/>
                <a:sym typeface="Calibri Bold" charset="0"/>
              </a:rPr>
              <a:t> : 5,</a:t>
            </a:r>
          </a:p>
          <a:p>
            <a:pPr algn="l"/>
            <a:r>
              <a:rPr lang="en-US" sz="2000" b="1" dirty="0">
                <a:latin typeface="Calibri Bold" charset="0"/>
                <a:ea typeface="Calibri Bold" charset="0"/>
                <a:cs typeface="Calibri Bold" charset="0"/>
                <a:sym typeface="Calibri Bold" charset="0"/>
              </a:rPr>
              <a:t>    </a:t>
            </a:r>
            <a:r>
              <a:rPr lang="ja-JP" altLang="en-US" sz="2000" b="1" dirty="0">
                <a:latin typeface="Arial" charset="0"/>
                <a:ea typeface="ＭＳ Ｐゴシック" charset="0"/>
                <a:sym typeface="Calibri Bold" charset="0"/>
              </a:rPr>
              <a:t>“</a:t>
            </a:r>
            <a:r>
              <a:rPr lang="en-US" altLang="ja-JP" sz="2000" b="1" dirty="0" err="1">
                <a:latin typeface="Calibri Bold" charset="0"/>
                <a:ea typeface="Calibri Bold" charset="0"/>
                <a:cs typeface="Calibri Bold" charset="0"/>
                <a:sym typeface="Calibri Bold" charset="0"/>
              </a:rPr>
              <a:t>damienkatz</a:t>
            </a:r>
            <a:r>
              <a:rPr lang="ja-JP" altLang="en-US" sz="2000" b="1" dirty="0">
                <a:latin typeface="Arial" charset="0"/>
                <a:ea typeface="ＭＳ Ｐゴシック" charset="0"/>
                <a:sym typeface="Calibri Bold" charset="0"/>
              </a:rPr>
              <a:t>”</a:t>
            </a:r>
            <a:r>
              <a:rPr lang="en-US" altLang="ja-JP" sz="2000" b="1" dirty="0">
                <a:latin typeface="Calibri Bold" charset="0"/>
                <a:ea typeface="Calibri Bold" charset="0"/>
                <a:cs typeface="Calibri Bold" charset="0"/>
                <a:sym typeface="Calibri Bold" charset="0"/>
              </a:rPr>
              <a:t> : 1</a:t>
            </a:r>
          </a:p>
          <a:p>
            <a:pPr algn="l"/>
            <a:r>
              <a:rPr lang="en-US" sz="2000" dirty="0">
                <a:latin typeface="Calibri Bold" charset="0"/>
                <a:ea typeface="Calibri Bold" charset="0"/>
                <a:cs typeface="Calibri Bold" charset="0"/>
                <a:sym typeface="Calibri Bold" charset="0"/>
              </a:rPr>
              <a:t> },</a:t>
            </a:r>
          </a:p>
          <a:p>
            <a:pPr algn="l"/>
            <a:r>
              <a:rPr lang="en-US" sz="2000" dirty="0">
                <a:latin typeface="Calibri Bold" charset="0"/>
                <a:ea typeface="Calibri Bold" charset="0"/>
                <a:cs typeface="Calibri Bold" charset="0"/>
                <a:sym typeface="Calibri Bold" charset="0"/>
              </a:rPr>
              <a:t>  </a:t>
            </a:r>
            <a:r>
              <a:rPr lang="ja-JP" altLang="en-US" sz="2000" dirty="0">
                <a:latin typeface="Arial" charset="0"/>
                <a:ea typeface="ＭＳ Ｐゴシック" charset="0"/>
                <a:sym typeface="Calibri Bold" charset="0"/>
              </a:rPr>
              <a:t>“</a:t>
            </a:r>
            <a:r>
              <a:rPr lang="en-US" altLang="ja-JP" sz="2000" dirty="0">
                <a:latin typeface="Calibri Bold" charset="0"/>
                <a:ea typeface="Calibri Bold" charset="0"/>
                <a:cs typeface="Calibri Bold" charset="0"/>
                <a:sym typeface="Calibri Bold" charset="0"/>
              </a:rPr>
              <a:t>comments</a:t>
            </a:r>
            <a:r>
              <a:rPr lang="ja-JP" altLang="en-US" sz="2000" dirty="0">
                <a:latin typeface="Arial" charset="0"/>
                <a:ea typeface="ＭＳ Ｐゴシック" charset="0"/>
                <a:sym typeface="Calibri Bold" charset="0"/>
              </a:rPr>
              <a:t>”</a:t>
            </a:r>
            <a:r>
              <a:rPr lang="en-US" altLang="ja-JP" sz="2000" dirty="0">
                <a:latin typeface="Calibri Bold" charset="0"/>
                <a:ea typeface="Calibri Bold" charset="0"/>
                <a:cs typeface="Calibri Bold" charset="0"/>
                <a:sym typeface="Calibri Bold" charset="0"/>
              </a:rPr>
              <a:t> : [ </a:t>
            </a:r>
            <a:r>
              <a:rPr lang="ja-JP" altLang="en-US" sz="2000" dirty="0">
                <a:latin typeface="Arial" charset="0"/>
                <a:ea typeface="ＭＳ Ｐゴシック" charset="0"/>
                <a:sym typeface="Calibri Bold" charset="0"/>
              </a:rPr>
              <a:t>“</a:t>
            </a:r>
            <a:r>
              <a:rPr lang="en-US" altLang="ja-JP" sz="2000" dirty="0">
                <a:latin typeface="Calibri Bold" charset="0"/>
                <a:ea typeface="Calibri Bold" charset="0"/>
                <a:cs typeface="Calibri Bold" charset="0"/>
                <a:sym typeface="Calibri Bold" charset="0"/>
              </a:rPr>
              <a:t>f1e62</a:t>
            </a:r>
            <a:r>
              <a:rPr lang="ja-JP" altLang="en-US" sz="2000" dirty="0">
                <a:latin typeface="Arial" charset="0"/>
                <a:ea typeface="ＭＳ Ｐゴシック" charset="0"/>
                <a:sym typeface="Calibri Bold" charset="0"/>
              </a:rPr>
              <a:t>”</a:t>
            </a:r>
            <a:r>
              <a:rPr lang="en-US" altLang="ja-JP" sz="2000" dirty="0">
                <a:latin typeface="Calibri Bold" charset="0"/>
                <a:ea typeface="Calibri Bold" charset="0"/>
                <a:cs typeface="Calibri Bold" charset="0"/>
                <a:sym typeface="Calibri Bold" charset="0"/>
              </a:rPr>
              <a:t>, </a:t>
            </a:r>
            <a:r>
              <a:rPr lang="ja-JP" altLang="en-US" sz="2000" dirty="0">
                <a:latin typeface="Arial" charset="0"/>
                <a:ea typeface="ＭＳ Ｐゴシック" charset="0"/>
                <a:sym typeface="Calibri Bold" charset="0"/>
              </a:rPr>
              <a:t>“</a:t>
            </a:r>
            <a:r>
              <a:rPr lang="en-US" altLang="ja-JP" sz="2000" dirty="0">
                <a:latin typeface="Calibri Bold" charset="0"/>
                <a:ea typeface="Calibri Bold" charset="0"/>
                <a:cs typeface="Calibri Bold" charset="0"/>
                <a:sym typeface="Calibri Bold" charset="0"/>
              </a:rPr>
              <a:t>6ad8c</a:t>
            </a:r>
            <a:r>
              <a:rPr lang="de-AT" altLang="ja-JP" sz="2000" dirty="0">
                <a:latin typeface="Arial" charset="0"/>
                <a:ea typeface="ＭＳ Ｐゴシック" charset="0"/>
                <a:sym typeface="Calibri Bold" charset="0"/>
              </a:rPr>
              <a:t>“ </a:t>
            </a:r>
            <a:r>
              <a:rPr lang="en-US" sz="2000" dirty="0">
                <a:latin typeface="Calibri Bold" charset="0"/>
                <a:ea typeface="Calibri Bold" charset="0"/>
                <a:cs typeface="Calibri Bold" charset="0"/>
                <a:sym typeface="Calibri Bold" charset="0"/>
              </a:rPr>
              <a:t>]</a:t>
            </a:r>
          </a:p>
          <a:p>
            <a:pPr algn="l"/>
            <a:r>
              <a:rPr lang="en-US" sz="2000" dirty="0">
                <a:latin typeface="Calibri Bold" charset="0"/>
                <a:ea typeface="Calibri Bold" charset="0"/>
                <a:cs typeface="Calibri Bold" charset="0"/>
                <a:sym typeface="Calibri Bold" charset="0"/>
              </a:rPr>
              <a:t>}</a:t>
            </a:r>
          </a:p>
          <a:p>
            <a:pPr algn="l"/>
            <a:endParaRPr lang="en-US" sz="2000" dirty="0">
              <a:solidFill>
                <a:srgbClr val="FFFFFF"/>
              </a:solidFill>
              <a:latin typeface="Calibri Bold" charset="0"/>
              <a:ea typeface="Calibri Bold" charset="0"/>
              <a:cs typeface="Calibri Bold" charset="0"/>
              <a:sym typeface="Calibri Bold" charset="0"/>
            </a:endParaRPr>
          </a:p>
        </p:txBody>
      </p:sp>
      <p:sp>
        <p:nvSpPr>
          <p:cNvPr id="48136" name="AutoShape 7"/>
          <p:cNvSpPr>
            <a:spLocks/>
          </p:cNvSpPr>
          <p:nvPr/>
        </p:nvSpPr>
        <p:spPr bwMode="auto">
          <a:xfrm>
            <a:off x="300522" y="3784976"/>
            <a:ext cx="1937742" cy="1491258"/>
          </a:xfrm>
          <a:prstGeom prst="rightArrow">
            <a:avLst>
              <a:gd name="adj1" fmla="val 38185"/>
              <a:gd name="adj2" fmla="val 63959"/>
            </a:avLst>
          </a:prstGeom>
          <a:solidFill>
            <a:schemeClr val="accent1"/>
          </a:solidFill>
          <a:ln w="25400">
            <a:solidFill>
              <a:srgbClr val="3F691E"/>
            </a:solidFill>
            <a:miter lim="800000"/>
            <a:headEnd/>
            <a:tailEnd/>
          </a:ln>
        </p:spPr>
        <p:txBody>
          <a:bodyPr lIns="0" tIns="0" rIns="0" bIns="0" anchor="ctr"/>
          <a:lstStyle/>
          <a:p>
            <a:r>
              <a:rPr lang="en-US" sz="2500" b="1" dirty="0">
                <a:solidFill>
                  <a:srgbClr val="FFFFFF"/>
                </a:solidFill>
                <a:latin typeface="Calibri Bold" charset="0"/>
                <a:ea typeface="ＭＳ Ｐゴシック" charset="0"/>
                <a:sym typeface="Calibri Bold" charset="0"/>
              </a:rPr>
              <a:t>    ratings</a:t>
            </a:r>
          </a:p>
        </p:txBody>
      </p:sp>
    </p:spTree>
    <p:extLst>
      <p:ext uri="{BB962C8B-B14F-4D97-AF65-F5344CB8AC3E}">
        <p14:creationId xmlns:p14="http://schemas.microsoft.com/office/powerpoint/2010/main" val="32579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5"/>
          <p:cNvSpPr>
            <a:spLocks noGrp="1" noChangeArrowheads="1"/>
          </p:cNvSpPr>
          <p:nvPr>
            <p:ph type="title"/>
          </p:nvPr>
        </p:nvSpPr>
        <p:spPr/>
        <p:txBody>
          <a:bodyPr lIns="38084" tIns="38084" rIns="38084" bIns="38084"/>
          <a:lstStyle/>
          <a:p>
            <a:pPr eaLnBrk="1" hangingPunct="1">
              <a:defRPr/>
            </a:pPr>
            <a:r>
              <a:rPr lang="en-US" sz="3200"/>
              <a:t>Sort each beer by its average rating</a:t>
            </a:r>
          </a:p>
        </p:txBody>
      </p:sp>
      <p:sp>
        <p:nvSpPr>
          <p:cNvPr id="90118" name="Rectangle 6"/>
          <p:cNvSpPr>
            <a:spLocks noGrp="1" noChangeArrowheads="1"/>
          </p:cNvSpPr>
          <p:nvPr>
            <p:ph idx="4294967295"/>
          </p:nvPr>
        </p:nvSpPr>
        <p:spPr>
          <a:xfrm>
            <a:off x="687388" y="1219200"/>
            <a:ext cx="8456612" cy="571500"/>
          </a:xfrm>
        </p:spPr>
        <p:txBody>
          <a:bodyPr lIns="38084" tIns="38084" rIns="38084" bIns="38084"/>
          <a:lstStyle/>
          <a:p>
            <a:pPr marL="304606" indent="-304606">
              <a:spcBef>
                <a:spcPct val="0"/>
              </a:spcBef>
              <a:defRPr/>
            </a:pPr>
            <a:r>
              <a:rPr lang="en-US" sz="2700"/>
              <a:t>Lets find </a:t>
            </a:r>
            <a:r>
              <a:rPr lang="en-US" sz="2700">
                <a:latin typeface="Calibri Bold" charset="0"/>
                <a:cs typeface="Calibri Bold" charset="0"/>
                <a:sym typeface="Calibri Bold" charset="0"/>
              </a:rPr>
              <a:t>the top-rated beers!</a:t>
            </a:r>
            <a:endParaRPr lang="en-US" sz="2700">
              <a:latin typeface="Calibri Bold" charset="0"/>
              <a:ea typeface="ヒラギノ角ゴ ProN W6" charset="0"/>
              <a:cs typeface="ヒラギノ角ゴ ProN W6" charset="0"/>
              <a:sym typeface="Calibri Bold" charset="0"/>
            </a:endParaRPr>
          </a:p>
        </p:txBody>
      </p:sp>
      <p:pic>
        <p:nvPicPr>
          <p:cNvPr id="5017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86" y="1741296"/>
            <a:ext cx="11555016" cy="514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90116" name="Text Box 4"/>
          <p:cNvSpPr txBox="1">
            <a:spLocks noChangeArrowheads="1"/>
          </p:cNvSpPr>
          <p:nvPr/>
        </p:nvSpPr>
        <p:spPr bwMode="auto">
          <a:xfrm>
            <a:off x="8973227" y="6418214"/>
            <a:ext cx="279053" cy="3125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4267" tIns="32133" rIns="64267" bIns="32133" anchor="ctr"/>
          <a:lstStyle>
            <a:lvl1pPr algn="l">
              <a:defRPr sz="1200">
                <a:solidFill>
                  <a:schemeClr val="tx1"/>
                </a:solidFill>
                <a:latin typeface="Gill Sans" charset="0"/>
                <a:ea typeface="ＭＳ Ｐゴシック"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pPr algn="ctr">
              <a:defRPr/>
            </a:pPr>
            <a:fld id="{DA0FBA20-1B3A-394D-A7FF-5B0E6BF20058}" type="slidenum">
              <a:rPr lang="en-US" sz="1700">
                <a:solidFill>
                  <a:srgbClr val="A5A5A5"/>
                </a:solidFill>
                <a:latin typeface="Calibri" charset="0"/>
                <a:cs typeface="Calibri" charset="0"/>
                <a:sym typeface="Calibri" charset="0"/>
              </a:rPr>
              <a:pPr algn="ctr">
                <a:defRPr/>
              </a:pPr>
              <a:t>35</a:t>
            </a:fld>
            <a:endParaRPr lang="en-US" sz="1700">
              <a:solidFill>
                <a:srgbClr val="A5A5A5"/>
              </a:solidFill>
              <a:latin typeface="Calibri" charset="0"/>
              <a:cs typeface="Calibri" charset="0"/>
              <a:sym typeface="Calibri" charset="0"/>
            </a:endParaRPr>
          </a:p>
        </p:txBody>
      </p:sp>
      <p:sp>
        <p:nvSpPr>
          <p:cNvPr id="50184" name="AutoShape 7"/>
          <p:cNvSpPr>
            <a:spLocks/>
          </p:cNvSpPr>
          <p:nvPr/>
        </p:nvSpPr>
        <p:spPr bwMode="auto">
          <a:xfrm flipH="1">
            <a:off x="3277203" y="2777133"/>
            <a:ext cx="1732359" cy="1580555"/>
          </a:xfrm>
          <a:prstGeom prst="rightArrow">
            <a:avLst>
              <a:gd name="adj1" fmla="val 38185"/>
              <a:gd name="adj2" fmla="val 60348"/>
            </a:avLst>
          </a:prstGeom>
          <a:solidFill>
            <a:schemeClr val="accent1"/>
          </a:solidFill>
          <a:ln w="25400">
            <a:solidFill>
              <a:srgbClr val="3F691E"/>
            </a:solidFill>
            <a:miter lim="800000"/>
            <a:headEnd/>
            <a:tailEnd/>
          </a:ln>
        </p:spPr>
        <p:txBody>
          <a:bodyPr lIns="0" tIns="0" rIns="0" bIns="0" anchor="ctr"/>
          <a:lstStyle/>
          <a:p>
            <a:r>
              <a:rPr lang="en-US" sz="2500" b="1" dirty="0">
                <a:solidFill>
                  <a:srgbClr val="FFFFFF"/>
                </a:solidFill>
                <a:latin typeface="Calibri Bold" charset="0"/>
                <a:ea typeface="ＭＳ Ｐゴシック" charset="0"/>
                <a:sym typeface="Calibri Bold" charset="0"/>
              </a:rPr>
              <a:t>average</a:t>
            </a:r>
          </a:p>
        </p:txBody>
      </p:sp>
    </p:spTree>
    <p:extLst>
      <p:ext uri="{BB962C8B-B14F-4D97-AF65-F5344CB8AC3E}">
        <p14:creationId xmlns:p14="http://schemas.microsoft.com/office/powerpoint/2010/main" val="2637848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Q&amp;A</a:t>
            </a:r>
            <a:endParaRPr lang="en-US" dirty="0"/>
          </a:p>
        </p:txBody>
      </p:sp>
    </p:spTree>
    <p:extLst>
      <p:ext uri="{BB962C8B-B14F-4D97-AF65-F5344CB8AC3E}">
        <p14:creationId xmlns:p14="http://schemas.microsoft.com/office/powerpoint/2010/main" val="202259958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Thanks!</a:t>
            </a:r>
            <a:endParaRPr lang="en-US" dirty="0"/>
          </a:p>
        </p:txBody>
      </p:sp>
    </p:spTree>
    <p:extLst>
      <p:ext uri="{BB962C8B-B14F-4D97-AF65-F5344CB8AC3E}">
        <p14:creationId xmlns:p14="http://schemas.microsoft.com/office/powerpoint/2010/main" val="220679569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415061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Indexing and Querying</a:t>
            </a:r>
            <a:endParaRPr lang="en-US" dirty="0"/>
          </a:p>
        </p:txBody>
      </p:sp>
    </p:spTree>
    <p:extLst>
      <p:ext uri="{BB962C8B-B14F-4D97-AF65-F5344CB8AC3E}">
        <p14:creationId xmlns:p14="http://schemas.microsoft.com/office/powerpoint/2010/main" val="18028652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r>
              <a:rPr lang="en-US" dirty="0">
                <a:latin typeface="Calibri" charset="0"/>
                <a:ea typeface="ヒラギノ角ゴ ProN W3" charset="0"/>
                <a:cs typeface="ヒラギノ角ゴ ProN W3" charset="0"/>
              </a:rPr>
              <a:t>Couchbase Server 2.0: Views</a:t>
            </a:r>
          </a:p>
        </p:txBody>
      </p:sp>
      <p:sp>
        <p:nvSpPr>
          <p:cNvPr id="3" name="Content Placeholder 2"/>
          <p:cNvSpPr>
            <a:spLocks noGrp="1"/>
          </p:cNvSpPr>
          <p:nvPr>
            <p:ph idx="1"/>
          </p:nvPr>
        </p:nvSpPr>
        <p:spPr>
          <a:xfrm>
            <a:off x="937331" y="1693651"/>
            <a:ext cx="7289447" cy="4077794"/>
          </a:xfrm>
        </p:spPr>
        <p:txBody>
          <a:bodyPr>
            <a:noAutofit/>
          </a:bodyPr>
          <a:lstStyle/>
          <a:p>
            <a:pPr marL="0" indent="0" algn="ctr">
              <a:buNone/>
              <a:defRPr/>
            </a:pPr>
            <a:r>
              <a:rPr lang="en-US" sz="3600" dirty="0"/>
              <a:t>Views are Indices, like any Index, it is a methodology used to speed up access to data</a:t>
            </a:r>
          </a:p>
          <a:p>
            <a:pPr marL="0" indent="0" algn="ctr">
              <a:buNone/>
              <a:defRPr/>
            </a:pPr>
            <a:endParaRPr lang="en-US" sz="3600" dirty="0"/>
          </a:p>
          <a:p>
            <a:pPr marL="0" indent="0" algn="ctr">
              <a:buNone/>
              <a:defRPr/>
            </a:pPr>
            <a:r>
              <a:rPr lang="en-US" sz="3600" dirty="0"/>
              <a:t>Other Indices: Dewey Decimal System, Card Catalogs, Categories for Notes, File Folders, Table of Contents</a:t>
            </a:r>
          </a:p>
          <a:p>
            <a:pPr marL="0" indent="0" algn="ctr">
              <a:buNone/>
              <a:defRPr/>
            </a:pPr>
            <a:endParaRPr lang="en-US" sz="3600" dirty="0"/>
          </a:p>
        </p:txBody>
      </p:sp>
    </p:spTree>
    <p:extLst>
      <p:ext uri="{BB962C8B-B14F-4D97-AF65-F5344CB8AC3E}">
        <p14:creationId xmlns:p14="http://schemas.microsoft.com/office/powerpoint/2010/main" val="172807625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r>
              <a:rPr lang="en-US" dirty="0">
                <a:latin typeface="Calibri" charset="0"/>
                <a:ea typeface="ヒラギノ角ゴ ProN W3" charset="0"/>
                <a:cs typeface="ヒラギノ角ゴ ProN W3" charset="0"/>
              </a:rPr>
              <a:t>Couchbase Server 2.0: Views</a:t>
            </a:r>
          </a:p>
        </p:txBody>
      </p:sp>
      <p:sp>
        <p:nvSpPr>
          <p:cNvPr id="3" name="Content Placeholder 2"/>
          <p:cNvSpPr>
            <a:spLocks noGrp="1"/>
          </p:cNvSpPr>
          <p:nvPr>
            <p:ph idx="1"/>
          </p:nvPr>
        </p:nvSpPr>
        <p:spPr>
          <a:xfrm>
            <a:off x="612774" y="1905324"/>
            <a:ext cx="8074025" cy="3456905"/>
          </a:xfrm>
        </p:spPr>
        <p:txBody>
          <a:bodyPr>
            <a:noAutofit/>
          </a:bodyPr>
          <a:lstStyle/>
          <a:p>
            <a:pPr marL="240935" indent="-240935">
              <a:defRPr/>
            </a:pPr>
            <a:r>
              <a:rPr lang="en-US" sz="2800" dirty="0"/>
              <a:t>Storing Data and Indexing Data are separate processes in all database systems</a:t>
            </a:r>
          </a:p>
          <a:p>
            <a:pPr marL="240935" indent="-240935">
              <a:defRPr/>
            </a:pPr>
            <a:r>
              <a:rPr lang="en-US" sz="2800" dirty="0"/>
              <a:t>With explicit schema like RDBMS systems, Indexes are general optimized based on the data type(s), every row has an entry, everything is known</a:t>
            </a:r>
          </a:p>
          <a:p>
            <a:pPr marL="240935" indent="-240935">
              <a:defRPr/>
            </a:pPr>
            <a:r>
              <a:rPr lang="en-US" sz="2800" dirty="0"/>
              <a:t>In flexible schema scenarios Map-Reduce is a technique for gathering common components of data into a collection and in Couchbase, that collection is an Index</a:t>
            </a:r>
          </a:p>
          <a:p>
            <a:pPr marL="240935" indent="-240935">
              <a:defRPr/>
            </a:pPr>
            <a:endParaRPr lang="en-US" sz="2800" dirty="0"/>
          </a:p>
        </p:txBody>
      </p:sp>
    </p:spTree>
    <p:extLst>
      <p:ext uri="{BB962C8B-B14F-4D97-AF65-F5344CB8AC3E}">
        <p14:creationId xmlns:p14="http://schemas.microsoft.com/office/powerpoint/2010/main" val="16267699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r>
              <a:rPr lang="en-US" dirty="0" smtClean="0">
                <a:latin typeface="Calibri" charset="0"/>
                <a:ea typeface="ヒラギノ角ゴ ProN W3" charset="0"/>
                <a:cs typeface="ヒラギノ角ゴ ProN W3" charset="0"/>
              </a:rPr>
              <a:t>Map-Reduce in General</a:t>
            </a:r>
            <a:endParaRPr lang="en-US" dirty="0">
              <a:latin typeface="Calibri" charset="0"/>
              <a:ea typeface="ヒラギノ角ゴ ProN W3" charset="0"/>
              <a:cs typeface="ヒラギノ角ゴ ProN W3" charset="0"/>
            </a:endParaRPr>
          </a:p>
        </p:txBody>
      </p:sp>
      <p:sp>
        <p:nvSpPr>
          <p:cNvPr id="3" name="Content Placeholder 2"/>
          <p:cNvSpPr>
            <a:spLocks noGrp="1"/>
          </p:cNvSpPr>
          <p:nvPr>
            <p:ph idx="1"/>
          </p:nvPr>
        </p:nvSpPr>
        <p:spPr>
          <a:xfrm>
            <a:off x="612774" y="1905319"/>
            <a:ext cx="8074025" cy="4106016"/>
          </a:xfrm>
        </p:spPr>
        <p:txBody>
          <a:bodyPr>
            <a:normAutofit lnSpcReduction="10000"/>
          </a:bodyPr>
          <a:lstStyle/>
          <a:p>
            <a:pPr marL="0" indent="0">
              <a:buNone/>
              <a:defRPr/>
            </a:pPr>
            <a:r>
              <a:rPr lang="en-US" dirty="0" smtClean="0"/>
              <a:t>A Map function locates data items within datasets and outputs an optimized data structure that can be searched and traversed rapidly</a:t>
            </a:r>
          </a:p>
          <a:p>
            <a:pPr marL="0" indent="0">
              <a:buNone/>
              <a:defRPr/>
            </a:pPr>
            <a:endParaRPr lang="en-US" dirty="0"/>
          </a:p>
          <a:p>
            <a:pPr marL="0" indent="0">
              <a:buNone/>
              <a:defRPr/>
            </a:pPr>
            <a:r>
              <a:rPr lang="en-US" dirty="0" smtClean="0"/>
              <a:t>A Reduce function takes the output of a Map function and can calculate various aggregates from it, generally focused on numeric data</a:t>
            </a:r>
          </a:p>
          <a:p>
            <a:pPr marL="0" indent="0">
              <a:buNone/>
              <a:defRPr/>
            </a:pPr>
            <a:endParaRPr lang="en-US" dirty="0"/>
          </a:p>
          <a:p>
            <a:pPr marL="0" indent="0">
              <a:buNone/>
              <a:defRPr/>
            </a:pPr>
            <a:r>
              <a:rPr lang="en-US" dirty="0" smtClean="0"/>
              <a:t>Together they make up a technique for working with data that is semi-structured or unstructured</a:t>
            </a:r>
          </a:p>
          <a:p>
            <a:pPr marL="240935" indent="-240935">
              <a:defRPr/>
            </a:pPr>
            <a:endParaRPr lang="en-US" dirty="0"/>
          </a:p>
        </p:txBody>
      </p:sp>
    </p:spTree>
    <p:extLst>
      <p:ext uri="{BB962C8B-B14F-4D97-AF65-F5344CB8AC3E}">
        <p14:creationId xmlns:p14="http://schemas.microsoft.com/office/powerpoint/2010/main" val="16170156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r>
              <a:rPr lang="en-US" dirty="0">
                <a:latin typeface="Calibri" charset="0"/>
                <a:ea typeface="ヒラギノ角ゴ ProN W3" charset="0"/>
                <a:cs typeface="ヒラギノ角ゴ ProN W3" charset="0"/>
              </a:rPr>
              <a:t>Couchbase Server 2.0: </a:t>
            </a:r>
            <a:r>
              <a:rPr lang="en-US" dirty="0" smtClean="0">
                <a:latin typeface="Calibri" charset="0"/>
                <a:ea typeface="ヒラギノ角ゴ ProN W3" charset="0"/>
                <a:cs typeface="ヒラギノ角ゴ ProN W3" charset="0"/>
              </a:rPr>
              <a:t>Map-Reduce</a:t>
            </a:r>
            <a:endParaRPr lang="en-US" dirty="0">
              <a:latin typeface="Calibri" charset="0"/>
              <a:ea typeface="ヒラギノ角ゴ ProN W3" charset="0"/>
              <a:cs typeface="ヒラギノ角ゴ ProN W3" charset="0"/>
            </a:endParaRPr>
          </a:p>
        </p:txBody>
      </p:sp>
      <p:sp>
        <p:nvSpPr>
          <p:cNvPr id="3" name="Content Placeholder 2"/>
          <p:cNvSpPr>
            <a:spLocks noGrp="1"/>
          </p:cNvSpPr>
          <p:nvPr>
            <p:ph idx="1"/>
          </p:nvPr>
        </p:nvSpPr>
        <p:spPr>
          <a:xfrm>
            <a:off x="626885" y="1905318"/>
            <a:ext cx="8074025" cy="2229238"/>
          </a:xfrm>
        </p:spPr>
        <p:txBody>
          <a:bodyPr>
            <a:normAutofit/>
          </a:bodyPr>
          <a:lstStyle/>
          <a:p>
            <a:pPr marL="0" indent="0">
              <a:buNone/>
              <a:defRPr/>
            </a:pPr>
            <a:r>
              <a:rPr lang="en-US" dirty="0" smtClean="0"/>
              <a:t>In Couchbase, Map-Reduce is specifically used to create an Index. </a:t>
            </a:r>
          </a:p>
          <a:p>
            <a:pPr marL="0" indent="0">
              <a:buNone/>
              <a:defRPr/>
            </a:pPr>
            <a:r>
              <a:rPr lang="en-US" dirty="0" smtClean="0"/>
              <a:t>Map functions are applied to JSON Documents and they output or “</a:t>
            </a:r>
            <a:r>
              <a:rPr lang="en-US" i="1" dirty="0" smtClean="0"/>
              <a:t>emit</a:t>
            </a:r>
            <a:r>
              <a:rPr lang="en-US" dirty="0" smtClean="0"/>
              <a:t>” a data structure designed to be rapidly queried and traversed.</a:t>
            </a:r>
          </a:p>
          <a:p>
            <a:pPr marL="0" indent="0">
              <a:buNone/>
              <a:defRPr/>
            </a:pPr>
            <a:endParaRPr lang="en-US" dirty="0" smtClean="0">
              <a:latin typeface="Menlo Bold"/>
              <a:cs typeface="Menlo Bold"/>
            </a:endParaRPr>
          </a:p>
        </p:txBody>
      </p:sp>
      <p:sp>
        <p:nvSpPr>
          <p:cNvPr id="11" name="Rectangle 67"/>
          <p:cNvSpPr>
            <a:spLocks/>
          </p:cNvSpPr>
          <p:nvPr/>
        </p:nvSpPr>
        <p:spPr bwMode="auto">
          <a:xfrm>
            <a:off x="2850294" y="6785397"/>
            <a:ext cx="793742" cy="69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477" tIns="63477" rIns="129951" bIns="63477"/>
          <a:lstStyle/>
          <a:p>
            <a:pPr algn="l"/>
            <a:endParaRPr lang="en-US" dirty="0">
              <a:solidFill>
                <a:srgbClr val="4F81BD"/>
              </a:solidFill>
              <a:latin typeface="Calibri Bold" charset="0"/>
              <a:ea typeface="ＭＳ Ｐゴシック" charset="0"/>
              <a:cs typeface="ＭＳ Ｐゴシック" charset="0"/>
              <a:sym typeface="Calibri Bold" charset="0"/>
            </a:endParaRPr>
          </a:p>
        </p:txBody>
      </p:sp>
      <p:pic>
        <p:nvPicPr>
          <p:cNvPr id="38" name="Picture 37"/>
          <p:cNvPicPr>
            <a:picLocks noChangeAspect="1"/>
          </p:cNvPicPr>
          <p:nvPr/>
        </p:nvPicPr>
        <p:blipFill>
          <a:blip r:embed="rId2"/>
          <a:stretch>
            <a:fillRect/>
          </a:stretch>
        </p:blipFill>
        <p:spPr>
          <a:xfrm>
            <a:off x="575890" y="3786910"/>
            <a:ext cx="8026245" cy="2764752"/>
          </a:xfrm>
          <a:prstGeom prst="rect">
            <a:avLst/>
          </a:prstGeom>
        </p:spPr>
      </p:pic>
    </p:spTree>
    <p:extLst>
      <p:ext uri="{BB962C8B-B14F-4D97-AF65-F5344CB8AC3E}">
        <p14:creationId xmlns:p14="http://schemas.microsoft.com/office/powerpoint/2010/main" val="357298318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r>
              <a:rPr lang="en-US" dirty="0">
                <a:latin typeface="Calibri" charset="0"/>
                <a:ea typeface="ヒラギノ角ゴ ProN W3" charset="0"/>
                <a:cs typeface="ヒラギノ角ゴ ProN W3" charset="0"/>
              </a:rPr>
              <a:t>Couchbase Server 2.0: </a:t>
            </a:r>
            <a:r>
              <a:rPr lang="en-US" dirty="0" smtClean="0">
                <a:latin typeface="Calibri" charset="0"/>
                <a:ea typeface="ヒラギノ角ゴ ProN W3" charset="0"/>
                <a:cs typeface="ヒラギノ角ゴ ProN W3" charset="0"/>
              </a:rPr>
              <a:t>Map-Reduce</a:t>
            </a:r>
            <a:endParaRPr lang="en-US" dirty="0">
              <a:latin typeface="Calibri" charset="0"/>
              <a:ea typeface="ヒラギノ角ゴ ProN W3" charset="0"/>
              <a:cs typeface="ヒラギノ角ゴ ProN W3" charset="0"/>
            </a:endParaRPr>
          </a:p>
        </p:txBody>
      </p:sp>
      <p:sp>
        <p:nvSpPr>
          <p:cNvPr id="3" name="Content Placeholder 2"/>
          <p:cNvSpPr>
            <a:spLocks noGrp="1"/>
          </p:cNvSpPr>
          <p:nvPr>
            <p:ph idx="1"/>
          </p:nvPr>
        </p:nvSpPr>
        <p:spPr>
          <a:xfrm>
            <a:off x="626885" y="1905319"/>
            <a:ext cx="8074025" cy="2059904"/>
          </a:xfrm>
        </p:spPr>
        <p:txBody>
          <a:bodyPr>
            <a:normAutofit lnSpcReduction="10000"/>
          </a:bodyPr>
          <a:lstStyle/>
          <a:p>
            <a:pPr marL="0" indent="0">
              <a:buNone/>
              <a:defRPr/>
            </a:pPr>
            <a:r>
              <a:rPr lang="en-US" sz="1800" dirty="0">
                <a:latin typeface="Menlo Bold"/>
                <a:cs typeface="Menlo Bold"/>
              </a:rPr>
              <a:t>function (doc, meta) {</a:t>
            </a:r>
          </a:p>
          <a:p>
            <a:pPr marL="0" indent="0">
              <a:buNone/>
              <a:defRPr/>
            </a:pPr>
            <a:r>
              <a:rPr lang="en-US" sz="1800" dirty="0">
                <a:latin typeface="Menlo Bold"/>
                <a:cs typeface="Menlo Bold"/>
              </a:rPr>
              <a:t>	if (</a:t>
            </a:r>
            <a:r>
              <a:rPr lang="en-US" sz="1800" dirty="0" err="1">
                <a:latin typeface="Menlo Bold"/>
                <a:cs typeface="Menlo Bold"/>
              </a:rPr>
              <a:t>doc.type</a:t>
            </a:r>
            <a:r>
              <a:rPr lang="en-US" sz="1800" dirty="0">
                <a:latin typeface="Menlo Bold"/>
                <a:cs typeface="Menlo Bold"/>
              </a:rPr>
              <a:t> == “beer” &amp;&amp; </a:t>
            </a:r>
            <a:r>
              <a:rPr lang="en-US" sz="1800" dirty="0" err="1">
                <a:latin typeface="Menlo Bold"/>
                <a:cs typeface="Menlo Bold"/>
              </a:rPr>
              <a:t>doc.brewery_id</a:t>
            </a:r>
            <a:r>
              <a:rPr lang="en-US" sz="1800" dirty="0">
                <a:latin typeface="Menlo Bold"/>
                <a:cs typeface="Menlo Bold"/>
              </a:rPr>
              <a:t> &amp;&amp; </a:t>
            </a:r>
            <a:r>
              <a:rPr lang="en-US" sz="1800" dirty="0" err="1">
                <a:latin typeface="Menlo Bold"/>
                <a:cs typeface="Menlo Bold"/>
              </a:rPr>
              <a:t>doc.name</a:t>
            </a:r>
            <a:r>
              <a:rPr lang="en-US" sz="1800" dirty="0">
                <a:latin typeface="Menlo Bold"/>
                <a:cs typeface="Menlo Bold"/>
              </a:rPr>
              <a:t>) {</a:t>
            </a:r>
          </a:p>
          <a:p>
            <a:pPr marL="0" indent="0">
              <a:buNone/>
              <a:defRPr/>
            </a:pPr>
            <a:r>
              <a:rPr lang="en-US" sz="1800" dirty="0">
                <a:latin typeface="Menlo Bold"/>
                <a:cs typeface="Menlo Bold"/>
              </a:rPr>
              <a:t>		</a:t>
            </a:r>
            <a:r>
              <a:rPr lang="en-US" dirty="0" smtClean="0">
                <a:solidFill>
                  <a:schemeClr val="accent3">
                    <a:lumMod val="60000"/>
                    <a:lumOff val="40000"/>
                  </a:schemeClr>
                </a:solidFill>
                <a:latin typeface="Menlo Bold"/>
                <a:cs typeface="Menlo Bold"/>
              </a:rPr>
              <a:t>emit</a:t>
            </a:r>
            <a:r>
              <a:rPr lang="en-US" sz="1800" dirty="0">
                <a:latin typeface="Menlo Bold"/>
                <a:cs typeface="Menlo Bold"/>
              </a:rPr>
              <a:t>(</a:t>
            </a:r>
            <a:r>
              <a:rPr lang="en-US" sz="1800" dirty="0" err="1">
                <a:latin typeface="Menlo Bold"/>
                <a:cs typeface="Menlo Bold"/>
              </a:rPr>
              <a:t>doc.name</a:t>
            </a:r>
            <a:r>
              <a:rPr lang="en-US" sz="1800" dirty="0">
                <a:latin typeface="Menlo Bold"/>
                <a:cs typeface="Menlo Bold"/>
              </a:rPr>
              <a:t>, </a:t>
            </a:r>
            <a:r>
              <a:rPr lang="en-US" sz="1800" dirty="0" err="1">
                <a:latin typeface="Menlo Bold"/>
                <a:cs typeface="Menlo Bold"/>
              </a:rPr>
              <a:t>doc.abv</a:t>
            </a:r>
            <a:r>
              <a:rPr lang="en-US" sz="1800" dirty="0">
                <a:latin typeface="Menlo Bold"/>
                <a:cs typeface="Menlo Bold"/>
              </a:rPr>
              <a:t>);</a:t>
            </a:r>
          </a:p>
          <a:p>
            <a:pPr marL="0" indent="0">
              <a:buNone/>
              <a:defRPr/>
            </a:pPr>
            <a:r>
              <a:rPr lang="en-US" sz="1800" dirty="0">
                <a:latin typeface="Menlo Bold"/>
                <a:cs typeface="Menlo Bold"/>
              </a:rPr>
              <a:t>	}</a:t>
            </a:r>
          </a:p>
          <a:p>
            <a:pPr marL="0" indent="0">
              <a:buNone/>
              <a:defRPr/>
            </a:pPr>
            <a:r>
              <a:rPr lang="en-US" sz="1800" dirty="0">
                <a:latin typeface="Menlo Bold"/>
                <a:cs typeface="Menlo Bold"/>
              </a:rPr>
              <a:t>}</a:t>
            </a:r>
          </a:p>
        </p:txBody>
      </p:sp>
      <p:sp>
        <p:nvSpPr>
          <p:cNvPr id="2" name="Rectangle 1"/>
          <p:cNvSpPr/>
          <p:nvPr/>
        </p:nvSpPr>
        <p:spPr>
          <a:xfrm>
            <a:off x="649110" y="4118172"/>
            <a:ext cx="8142112" cy="1569660"/>
          </a:xfrm>
          <a:prstGeom prst="rect">
            <a:avLst/>
          </a:prstGeom>
        </p:spPr>
        <p:txBody>
          <a:bodyPr wrap="square" lIns="91407" tIns="45704" rIns="91407" bIns="45704">
            <a:spAutoFit/>
          </a:bodyPr>
          <a:lstStyle/>
          <a:p>
            <a:pPr marL="285647" indent="-285647">
              <a:buFont typeface="Arial"/>
              <a:buChar char="•"/>
              <a:defRPr/>
            </a:pPr>
            <a:r>
              <a:rPr lang="en-US" sz="2400" dirty="0"/>
              <a:t>Create an View/Index of Beer Names</a:t>
            </a:r>
          </a:p>
          <a:p>
            <a:pPr marL="285647" indent="-285647">
              <a:buFont typeface="Arial"/>
              <a:buChar char="•"/>
              <a:defRPr/>
            </a:pPr>
            <a:r>
              <a:rPr lang="en-US" sz="2400" dirty="0"/>
              <a:t>Filter only Documents with a JSON key “type” == “beer” and also has JSON keys “</a:t>
            </a:r>
            <a:r>
              <a:rPr lang="en-US" sz="2400" dirty="0" err="1"/>
              <a:t>brewery_id</a:t>
            </a:r>
            <a:r>
              <a:rPr lang="en-US" sz="2400" dirty="0"/>
              <a:t>” and “name”</a:t>
            </a:r>
          </a:p>
          <a:p>
            <a:pPr marL="285647" indent="-285647">
              <a:buFont typeface="Arial"/>
              <a:buChar char="•"/>
              <a:defRPr/>
            </a:pPr>
            <a:r>
              <a:rPr lang="en-US" sz="2400" dirty="0"/>
              <a:t>Output the Beer Name, and a Alcohol By Volume (ABV) value</a:t>
            </a:r>
            <a:endParaRPr lang="en-US" sz="2400" dirty="0">
              <a:latin typeface="Menlo Bold"/>
              <a:cs typeface="Menlo Bold"/>
            </a:endParaRPr>
          </a:p>
        </p:txBody>
      </p:sp>
    </p:spTree>
    <p:extLst>
      <p:ext uri="{BB962C8B-B14F-4D97-AF65-F5344CB8AC3E}">
        <p14:creationId xmlns:p14="http://schemas.microsoft.com/office/powerpoint/2010/main" val="17963377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Couchbase Theme 2013">
  <a:themeElements>
    <a:clrScheme name="Custom 2">
      <a:dk1>
        <a:srgbClr val="3F3F3F"/>
      </a:dk1>
      <a:lt1>
        <a:sysClr val="window" lastClr="FFFFFF"/>
      </a:lt1>
      <a:dk2>
        <a:srgbClr val="404040"/>
      </a:dk2>
      <a:lt2>
        <a:srgbClr val="F2F2F2"/>
      </a:lt2>
      <a:accent1>
        <a:srgbClr val="186A93"/>
      </a:accent1>
      <a:accent2>
        <a:srgbClr val="28B2CB"/>
      </a:accent2>
      <a:accent3>
        <a:srgbClr val="186827"/>
      </a:accent3>
      <a:accent4>
        <a:srgbClr val="71B400"/>
      </a:accent4>
      <a:accent5>
        <a:srgbClr val="DEBF08"/>
      </a:accent5>
      <a:accent6>
        <a:srgbClr val="B59C07"/>
      </a:accent6>
      <a:hlink>
        <a:srgbClr val="7F7F7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7E9B"/>
        </a:solidFill>
        <a:ln w="2857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80000"/>
          </a:lnSpc>
          <a:defRPr sz="1400" b="1" dirty="0">
            <a:solidFill>
              <a:schemeClr val="bg1"/>
            </a:solidFil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Couchbase Theme 2013.potx</Template>
  <TotalTime>1129</TotalTime>
  <Words>1348</Words>
  <Application>Microsoft Macintosh PowerPoint</Application>
  <PresentationFormat>On-screen Show (4:3)</PresentationFormat>
  <Paragraphs>282</Paragraphs>
  <Slides>38</Slides>
  <Notes>11</Notes>
  <HiddenSlides>1</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Couchbase Theme 2013</vt:lpstr>
      <vt:lpstr>PowerPoint Presentation</vt:lpstr>
      <vt:lpstr>Indexing and Querying Map-Reduce Basics (Part 1) </vt:lpstr>
      <vt:lpstr>Agenda</vt:lpstr>
      <vt:lpstr>Indexing and Querying</vt:lpstr>
      <vt:lpstr>Couchbase Server 2.0: Views</vt:lpstr>
      <vt:lpstr>Couchbase Server 2.0: Views</vt:lpstr>
      <vt:lpstr>Map-Reduce in General</vt:lpstr>
      <vt:lpstr>Couchbase Server 2.0: Map-Reduce</vt:lpstr>
      <vt:lpstr>Couchbase Server 2.0: Map-Reduce</vt:lpstr>
      <vt:lpstr>Couchbase Server 2.0: Map-Reduce</vt:lpstr>
      <vt:lpstr>PowerPoint Presentation</vt:lpstr>
      <vt:lpstr>PowerPoint Presentation</vt:lpstr>
      <vt:lpstr>PowerPoint Presentation</vt:lpstr>
      <vt:lpstr>PowerPoint Presentation</vt:lpstr>
      <vt:lpstr>PowerPoint Presentation</vt:lpstr>
      <vt:lpstr>Querying Views: Parameters</vt:lpstr>
      <vt:lpstr>Parameters used in View Querying</vt:lpstr>
      <vt:lpstr>Query Pattern: Range</vt:lpstr>
      <vt:lpstr>PowerPoint Presentation</vt:lpstr>
      <vt:lpstr>PowerPoint Presentation</vt:lpstr>
      <vt:lpstr>PowerPoint Presentation</vt:lpstr>
      <vt:lpstr>Query Pattern: Basic Aggregations</vt:lpstr>
      <vt:lpstr>Simple secondary Index</vt:lpstr>
      <vt:lpstr>Aggregation: Reducing doc.abv with _stats</vt:lpstr>
      <vt:lpstr>Group reduce (reduce by unique key)</vt:lpstr>
      <vt:lpstr>Querying from Views Querying from Ruby Client</vt:lpstr>
      <vt:lpstr>Query Pattern: Time Based Rollups</vt:lpstr>
      <vt:lpstr>Find Comment Counts By Time</vt:lpstr>
      <vt:lpstr>dateToArray() converts DateTime strings to Array of values</vt:lpstr>
      <vt:lpstr>Query with group_level=2 to get monthly rollups</vt:lpstr>
      <vt:lpstr>group_level=2 results</vt:lpstr>
      <vt:lpstr>group_level=3 - daily results - great for graphing</vt:lpstr>
      <vt:lpstr>Query Pattern: Leaderboard</vt:lpstr>
      <vt:lpstr>Aggregate value stored in a document</vt:lpstr>
      <vt:lpstr>Sort each beer by its average rating</vt:lpstr>
      <vt:lpstr>Q&amp;A</vt:lpstr>
      <vt:lpstr>Thanks!</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dc:creator>
  <cp:lastModifiedBy>Jeren (CORP) Chang</cp:lastModifiedBy>
  <cp:revision>600</cp:revision>
  <cp:lastPrinted>2012-08-22T21:24:05Z</cp:lastPrinted>
  <dcterms:created xsi:type="dcterms:W3CDTF">2012-08-06T20:53:30Z</dcterms:created>
  <dcterms:modified xsi:type="dcterms:W3CDTF">2015-11-08T03:46:34Z</dcterms:modified>
</cp:coreProperties>
</file>