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comments/comment2.xml" ContentType="application/vnd.openxmlformats-officedocument.presentationml.comment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40"/>
  </p:notesMasterIdLst>
  <p:handoutMasterIdLst>
    <p:handoutMasterId r:id="rId41"/>
  </p:handoutMasterIdLst>
  <p:sldIdLst>
    <p:sldId id="319" r:id="rId2"/>
    <p:sldId id="365" r:id="rId3"/>
    <p:sldId id="397" r:id="rId4"/>
    <p:sldId id="489" r:id="rId5"/>
    <p:sldId id="488" r:id="rId6"/>
    <p:sldId id="378" r:id="rId7"/>
    <p:sldId id="392" r:id="rId8"/>
    <p:sldId id="429" r:id="rId9"/>
    <p:sldId id="481" r:id="rId10"/>
    <p:sldId id="482" r:id="rId11"/>
    <p:sldId id="442" r:id="rId12"/>
    <p:sldId id="371" r:id="rId13"/>
    <p:sldId id="483" r:id="rId14"/>
    <p:sldId id="372" r:id="rId15"/>
    <p:sldId id="505" r:id="rId16"/>
    <p:sldId id="492" r:id="rId17"/>
    <p:sldId id="499" r:id="rId18"/>
    <p:sldId id="501" r:id="rId19"/>
    <p:sldId id="503" r:id="rId20"/>
    <p:sldId id="500" r:id="rId21"/>
    <p:sldId id="479" r:id="rId22"/>
    <p:sldId id="502" r:id="rId23"/>
    <p:sldId id="486" r:id="rId24"/>
    <p:sldId id="487" r:id="rId25"/>
    <p:sldId id="494" r:id="rId26"/>
    <p:sldId id="452" r:id="rId27"/>
    <p:sldId id="508" r:id="rId28"/>
    <p:sldId id="504" r:id="rId29"/>
    <p:sldId id="480" r:id="rId30"/>
    <p:sldId id="507" r:id="rId31"/>
    <p:sldId id="449" r:id="rId32"/>
    <p:sldId id="485" r:id="rId33"/>
    <p:sldId id="400" r:id="rId34"/>
    <p:sldId id="490" r:id="rId35"/>
    <p:sldId id="491" r:id="rId36"/>
    <p:sldId id="451" r:id="rId37"/>
    <p:sldId id="420" r:id="rId38"/>
    <p:sldId id="414" r:id="rId3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k Weigel" initials="" lastIdx="3" clrIdx="0"/>
  <p:cmAuthor id="1" name="Perry Krug"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93C5"/>
    <a:srgbClr val="B2BEBE"/>
    <a:srgbClr val="A30A0A"/>
    <a:srgbClr val="6E1516"/>
    <a:srgbClr val="165775"/>
    <a:srgbClr val="A71518"/>
    <a:srgbClr val="339BCC"/>
    <a:srgbClr val="E32024"/>
    <a:srgbClr val="C9484B"/>
    <a:srgbClr val="7A0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8" autoAdjust="0"/>
    <p:restoredTop sz="77778" autoAdjust="0"/>
  </p:normalViewPr>
  <p:slideViewPr>
    <p:cSldViewPr snapToGrid="0">
      <p:cViewPr varScale="1">
        <p:scale>
          <a:sx n="65" d="100"/>
          <a:sy n="65" d="100"/>
        </p:scale>
        <p:origin x="-25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1312"/>
    </p:cViewPr>
  </p:sorterViewPr>
  <p:notesViewPr>
    <p:cSldViewPr>
      <p:cViewPr varScale="1">
        <p:scale>
          <a:sx n="140" d="100"/>
          <a:sy n="140" d="100"/>
        </p:scale>
        <p:origin x="-4584"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commentAuthors" Target="commentAuthors.xml"/><Relationship Id="rId44" Type="http://schemas.openxmlformats.org/officeDocument/2006/relationships/presProps" Target="presProps.xml"/><Relationship Id="rId4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8-08T16:23:30.165" idx="2">
    <p:pos x="4758" y="239"/>
    <p:text>This seems to overlap largely the first slide in the RAM section in content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3-08-08T16:24:19.766" idx="3">
    <p:pos x="4484" y="239"/>
    <p:text>Don't think need to cover what append-only is in the sizing talk. Better in the in-production talk)</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302" tIns="46151" rIns="92302" bIns="46151"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2302" tIns="46151" rIns="92302" bIns="46151" rtlCol="0"/>
          <a:lstStyle>
            <a:lvl1pPr algn="r">
              <a:defRPr sz="1200"/>
            </a:lvl1pPr>
          </a:lstStyle>
          <a:p>
            <a:fld id="{331799B8-3223-4E55-87BA-A009D2A969D1}" type="datetimeFigureOut">
              <a:rPr lang="en-US" smtClean="0"/>
              <a:pPr/>
              <a:t>9/13/13</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2302" tIns="46151" rIns="92302" bIns="46151"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2302" tIns="46151" rIns="92302" bIns="46151" rtlCol="0" anchor="b"/>
          <a:lstStyle>
            <a:lvl1pPr algn="r">
              <a:defRPr sz="1200"/>
            </a:lvl1pPr>
          </a:lstStyle>
          <a:p>
            <a:fld id="{E27F9358-9E7D-42A8-A2A6-BDB2385AEF66}" type="slidenum">
              <a:rPr lang="en-US" smtClean="0"/>
              <a:pPr/>
              <a:t>‹#›</a:t>
            </a:fld>
            <a:endParaRPr lang="en-US"/>
          </a:p>
        </p:txBody>
      </p:sp>
    </p:spTree>
    <p:extLst>
      <p:ext uri="{BB962C8B-B14F-4D97-AF65-F5344CB8AC3E}">
        <p14:creationId xmlns:p14="http://schemas.microsoft.com/office/powerpoint/2010/main" val="3261512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302" tIns="46151" rIns="92302" bIns="46151"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2302" tIns="46151" rIns="92302" bIns="46151" rtlCol="0"/>
          <a:lstStyle>
            <a:lvl1pPr algn="r">
              <a:defRPr sz="1200"/>
            </a:lvl1pPr>
          </a:lstStyle>
          <a:p>
            <a:fld id="{B3DB610C-3484-4D48-B2E2-62FC89CEA5D9}" type="datetimeFigureOut">
              <a:rPr lang="en-US" smtClean="0"/>
              <a:pPr/>
              <a:t>9/13/13</a:t>
            </a:fld>
            <a:endParaRPr lang="en-US"/>
          </a:p>
        </p:txBody>
      </p:sp>
      <p:sp>
        <p:nvSpPr>
          <p:cNvPr id="4" name="Slide Image Placeholder 3"/>
          <p:cNvSpPr>
            <a:spLocks noGrp="1" noRot="1" noChangeAspect="1"/>
          </p:cNvSpPr>
          <p:nvPr>
            <p:ph type="sldImg" idx="2"/>
          </p:nvPr>
        </p:nvSpPr>
        <p:spPr>
          <a:xfrm>
            <a:off x="1106488" y="698500"/>
            <a:ext cx="4646612" cy="3486150"/>
          </a:xfrm>
          <a:prstGeom prst="rect">
            <a:avLst/>
          </a:prstGeom>
          <a:noFill/>
          <a:ln w="12700">
            <a:solidFill>
              <a:prstClr val="black"/>
            </a:solidFill>
          </a:ln>
        </p:spPr>
        <p:txBody>
          <a:bodyPr vert="horz" lIns="92302" tIns="46151" rIns="92302" bIns="46151"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2302" tIns="46151" rIns="92302" bIns="4615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2302" tIns="46151" rIns="92302" bIns="4615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2302" tIns="46151" rIns="92302" bIns="46151" rtlCol="0" anchor="b"/>
          <a:lstStyle>
            <a:lvl1pPr algn="r">
              <a:defRPr sz="1200"/>
            </a:lvl1pPr>
          </a:lstStyle>
          <a:p>
            <a:fld id="{30F53A81-551D-4C23-82F6-D56461A6A4F9}" type="slidenum">
              <a:rPr lang="en-US" smtClean="0"/>
              <a:pPr/>
              <a:t>‹#›</a:t>
            </a:fld>
            <a:endParaRPr lang="en-US"/>
          </a:p>
        </p:txBody>
      </p:sp>
    </p:spTree>
    <p:extLst>
      <p:ext uri="{BB962C8B-B14F-4D97-AF65-F5344CB8AC3E}">
        <p14:creationId xmlns:p14="http://schemas.microsoft.com/office/powerpoint/2010/main" val="265571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session is all about properly sizing a Couchbase cluster for production.</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a:t>
            </a:fld>
            <a:endParaRPr lang="en-US"/>
          </a:p>
        </p:txBody>
      </p:sp>
    </p:spTree>
    <p:extLst>
      <p:ext uri="{BB962C8B-B14F-4D97-AF65-F5344CB8AC3E}">
        <p14:creationId xmlns:p14="http://schemas.microsoft.com/office/powerpoint/2010/main" val="865077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Replication</a:t>
            </a:r>
            <a:r>
              <a:rPr lang="en-US" baseline="0" dirty="0" smtClean="0"/>
              <a:t> is needed only for writes/updates. Gets are not replicated.</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12</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more nodes you have the less impactful a failure</a:t>
            </a:r>
            <a:r>
              <a:rPr lang="en-US" baseline="0" dirty="0" smtClean="0"/>
              <a:t> of one node on the remaining nodes on the cluster.</a:t>
            </a:r>
          </a:p>
          <a:p>
            <a:endParaRPr lang="en-US" baseline="0" dirty="0" smtClean="0"/>
          </a:p>
          <a:p>
            <a:r>
              <a:rPr lang="en-US" baseline="0" dirty="0" smtClean="0"/>
              <a:t>1 node is a single point of failure, obviously bad</a:t>
            </a:r>
          </a:p>
          <a:p>
            <a:r>
              <a:rPr lang="en-US" baseline="0" dirty="0" smtClean="0"/>
              <a:t>2 nodes gives you replication which is better, but if one node goes down, the whole load goes to just one node and now you’re at an </a:t>
            </a:r>
            <a:r>
              <a:rPr lang="en-US" baseline="0" dirty="0" err="1" smtClean="0"/>
              <a:t>spof</a:t>
            </a:r>
            <a:endParaRPr lang="en-US" baseline="0" dirty="0" smtClean="0"/>
          </a:p>
          <a:p>
            <a:r>
              <a:rPr lang="en-US" baseline="0" dirty="0" smtClean="0"/>
              <a:t>3 nodes is the minimal recommendation because a failure of one distributes the load over two</a:t>
            </a:r>
          </a:p>
          <a:p>
            <a:endParaRPr lang="en-US" baseline="0" dirty="0" smtClean="0"/>
          </a:p>
          <a:p>
            <a:r>
              <a:rPr lang="en-US" baseline="0" dirty="0" smtClean="0"/>
              <a:t>The more node the better, as recovering from a single node failure is easier with more nodes in the cluster</a:t>
            </a:r>
          </a:p>
        </p:txBody>
      </p:sp>
      <p:sp>
        <p:nvSpPr>
          <p:cNvPr id="4" name="Slide Number Placeholder 3"/>
          <p:cNvSpPr>
            <a:spLocks noGrp="1"/>
          </p:cNvSpPr>
          <p:nvPr>
            <p:ph type="sldNum" sz="quarter" idx="10"/>
          </p:nvPr>
        </p:nvSpPr>
        <p:spPr/>
        <p:txBody>
          <a:bodyPr/>
          <a:lstStyle/>
          <a:p>
            <a:fld id="{30F53A81-551D-4C23-82F6-D56461A6A4F9}" type="slidenum">
              <a:rPr lang="en-US" smtClean="0"/>
              <a:pPr/>
              <a:t>14</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15</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16</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17</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determined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18</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determined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19</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determined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20</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determined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21</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determined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22</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23</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not failover a healthy node!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26</a:t>
            </a:fld>
            <a:endParaRPr lang="en-US"/>
          </a:p>
        </p:txBody>
      </p:sp>
    </p:spTree>
    <p:extLst>
      <p:ext uri="{BB962C8B-B14F-4D97-AF65-F5344CB8AC3E}">
        <p14:creationId xmlns:p14="http://schemas.microsoft.com/office/powerpoint/2010/main" val="592430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not failover a healthy node!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27</a:t>
            </a:fld>
            <a:endParaRPr lang="en-US"/>
          </a:p>
        </p:txBody>
      </p:sp>
    </p:spTree>
    <p:extLst>
      <p:ext uri="{BB962C8B-B14F-4D97-AF65-F5344CB8AC3E}">
        <p14:creationId xmlns:p14="http://schemas.microsoft.com/office/powerpoint/2010/main" val="592430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not failover a healthy node!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28</a:t>
            </a:fld>
            <a:endParaRPr lang="en-US"/>
          </a:p>
        </p:txBody>
      </p:sp>
    </p:spTree>
    <p:extLst>
      <p:ext uri="{BB962C8B-B14F-4D97-AF65-F5344CB8AC3E}">
        <p14:creationId xmlns:p14="http://schemas.microsoft.com/office/powerpoint/2010/main" val="592430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30</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Chart shows average latency</a:t>
            </a:r>
            <a:r>
              <a:rPr lang="en-US" baseline="0" dirty="0" smtClean="0"/>
              <a:t> (response times) across varying document sizes (1KB – 16KB)</a:t>
            </a:r>
          </a:p>
          <a:p>
            <a:pPr marL="228600" indent="-228600">
              <a:buAutoNum type="arabicPeriod"/>
            </a:pPr>
            <a:r>
              <a:rPr lang="en-US" sz="1200" kern="1200" baseline="0" dirty="0" smtClean="0">
                <a:solidFill>
                  <a:schemeClr val="tx1"/>
                </a:solidFill>
                <a:effectLst/>
                <a:latin typeface="+mn-lt"/>
                <a:ea typeface="+mn-ea"/>
                <a:cs typeface="+mn-cs"/>
              </a:rPr>
              <a:t>It </a:t>
            </a:r>
            <a:r>
              <a:rPr lang="en-US" sz="1200" kern="1200" dirty="0" smtClean="0">
                <a:solidFill>
                  <a:schemeClr val="tx1"/>
                </a:solidFill>
                <a:effectLst/>
                <a:latin typeface="+mn-lt"/>
                <a:ea typeface="+mn-ea"/>
                <a:cs typeface="+mn-cs"/>
              </a:rPr>
              <a:t>demonstrates that Couchbase Server is ridiculously fast and responds in </a:t>
            </a:r>
            <a:r>
              <a:rPr lang="en-US" sz="1200" b="1" u="sng" kern="1200" dirty="0" smtClean="0">
                <a:solidFill>
                  <a:schemeClr val="tx1"/>
                </a:solidFill>
                <a:effectLst/>
                <a:latin typeface="+mn-lt"/>
                <a:ea typeface="+mn-ea"/>
                <a:cs typeface="+mn-cs"/>
              </a:rPr>
              <a:t>microsecond responses</a:t>
            </a:r>
            <a:r>
              <a:rPr lang="en-US" sz="1200" kern="1200" dirty="0" smtClean="0">
                <a:solidFill>
                  <a:schemeClr val="tx1"/>
                </a:solidFill>
                <a:effectLst/>
                <a:latin typeface="+mn-lt"/>
                <a:ea typeface="+mn-ea"/>
                <a:cs typeface="+mn-cs"/>
              </a:rPr>
              <a:t>.  (That is latency is &lt; 100 </a:t>
            </a:r>
            <a:r>
              <a:rPr lang="en-US" sz="1200" kern="1200" dirty="0" err="1" smtClean="0">
                <a:solidFill>
                  <a:schemeClr val="tx1"/>
                </a:solidFill>
                <a:effectLst/>
                <a:latin typeface="+mn-lt"/>
                <a:ea typeface="+mn-ea"/>
                <a:cs typeface="+mn-cs"/>
              </a:rPr>
              <a:t>μsec</a:t>
            </a:r>
            <a:r>
              <a:rPr lang="en-US" sz="1200" kern="1200" dirty="0" smtClean="0">
                <a:solidFill>
                  <a:schemeClr val="tx1"/>
                </a:solidFill>
                <a:effectLst/>
                <a:latin typeface="+mn-lt"/>
                <a:ea typeface="+mn-ea"/>
                <a:cs typeface="+mn-cs"/>
              </a:rPr>
              <a:t> on a 10gig</a:t>
            </a:r>
            <a:r>
              <a:rPr lang="en-US" sz="1200" kern="1200" baseline="0" dirty="0" smtClean="0">
                <a:solidFill>
                  <a:schemeClr val="tx1"/>
                </a:solidFill>
                <a:effectLst/>
                <a:latin typeface="+mn-lt"/>
                <a:ea typeface="+mn-ea"/>
                <a:cs typeface="+mn-cs"/>
              </a:rPr>
              <a:t> Ethernet network </a:t>
            </a:r>
            <a:r>
              <a:rPr lang="en-US" sz="1200" kern="1200" dirty="0" smtClean="0">
                <a:solidFill>
                  <a:schemeClr val="tx1"/>
                </a:solidFill>
                <a:effectLst/>
                <a:latin typeface="+mn-lt"/>
                <a:ea typeface="+mn-ea"/>
                <a:cs typeface="+mn-cs"/>
              </a:rPr>
              <a:t>for documents of all sizes)</a:t>
            </a:r>
          </a:p>
          <a:p>
            <a:pPr marL="228600" indent="-228600">
              <a:buAutoNum type="arabicPeriod"/>
            </a:pPr>
            <a:r>
              <a:rPr lang="en-US" sz="1200" kern="1200" dirty="0" smtClean="0">
                <a:solidFill>
                  <a:schemeClr val="tx1"/>
                </a:solidFill>
                <a:effectLst/>
                <a:latin typeface="+mn-lt"/>
                <a:ea typeface="+mn-ea"/>
                <a:cs typeface="+mn-cs"/>
              </a:rPr>
              <a:t>The network latency has an impact on a 1GIG Ethernet network, however latency is flat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consistent on a 10GIG Ethernet network</a:t>
            </a:r>
          </a:p>
          <a:p>
            <a:pPr marL="228600" indent="-228600">
              <a:buAutoNum type="arabicPeriod"/>
            </a:pPr>
            <a:r>
              <a:rPr lang="en-US" sz="1200" kern="1200" dirty="0" smtClean="0">
                <a:solidFill>
                  <a:schemeClr val="tx1"/>
                </a:solidFill>
                <a:effectLst/>
                <a:latin typeface="+mn-lt"/>
                <a:ea typeface="+mn-ea"/>
                <a:cs typeface="+mn-cs"/>
              </a:rPr>
              <a:t>Couchbase Server gives you a consistent, predictable latency at any document size</a:t>
            </a:r>
          </a:p>
        </p:txBody>
      </p:sp>
      <p:sp>
        <p:nvSpPr>
          <p:cNvPr id="4" name="Slide Number Placeholder 3"/>
          <p:cNvSpPr>
            <a:spLocks noGrp="1"/>
          </p:cNvSpPr>
          <p:nvPr>
            <p:ph type="sldNum" sz="quarter" idx="10"/>
          </p:nvPr>
        </p:nvSpPr>
        <p:spPr/>
        <p:txBody>
          <a:bodyPr/>
          <a:lstStyle/>
          <a:p>
            <a:fld id="{30F53A81-551D-4C23-82F6-D56461A6A4F9}" type="slidenum">
              <a:rPr lang="en-US" smtClean="0"/>
              <a:pPr/>
              <a:t>31</a:t>
            </a:fld>
            <a:endParaRPr lang="en-US"/>
          </a:p>
        </p:txBody>
      </p:sp>
    </p:spTree>
    <p:extLst>
      <p:ext uri="{BB962C8B-B14F-4D97-AF65-F5344CB8AC3E}">
        <p14:creationId xmlns:p14="http://schemas.microsoft.com/office/powerpoint/2010/main" val="638129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getting into</a:t>
            </a:r>
            <a:r>
              <a:rPr lang="en-US" baseline="0" dirty="0" smtClean="0"/>
              <a:t> the detailed recommendations and considerations for operating Couchbase across the application lifecycle, we’ll cover a few key concepts and describe the “high level” considerations for successfully operating Couchbase in production.</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32</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33</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34</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35</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 to scale writes is to add more servers to the couchbase cluster</a:t>
            </a:r>
            <a:r>
              <a:rPr lang="en-US" baseline="0" dirty="0" smtClean="0"/>
              <a:t> ensuring AGGREGATE back-end IO performance to match AGGREGATE front-end data rate (or to at least allow the absorption of the maximum write spike you expect). If queues get too built up and Couchbase can’t drain them fast enough, Couchbase will eventually tell your application to “slow down” that it needs time to ingest the spike. As we’ll discuss in the sizing section, ensuring aggregate back end disk IO is available and sizing RAM to match working set size are the two primary requirements for getting your cluster correctly configured. Likewise, monitoring will primarily focus on ensuring you’ve done that job correctly and don’t need to make adjustments.</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3</a:t>
            </a:fld>
            <a:endParaRPr lang="en-US"/>
          </a:p>
        </p:txBody>
      </p:sp>
    </p:spTree>
    <p:extLst>
      <p:ext uri="{BB962C8B-B14F-4D97-AF65-F5344CB8AC3E}">
        <p14:creationId xmlns:p14="http://schemas.microsoft.com/office/powerpoint/2010/main" val="3717604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determined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36</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not unique to Couchbase…MySQL suffers as well for example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37</a:t>
            </a:fld>
            <a:endParaRPr lang="en-US"/>
          </a:p>
        </p:txBody>
      </p:sp>
    </p:spTree>
    <p:extLst>
      <p:ext uri="{BB962C8B-B14F-4D97-AF65-F5344CB8AC3E}">
        <p14:creationId xmlns:p14="http://schemas.microsoft.com/office/powerpoint/2010/main" val="80191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not unique to Couchbase…MySQL suffers as well for example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38</a:t>
            </a:fld>
            <a:endParaRPr lang="en-US"/>
          </a:p>
        </p:txBody>
      </p:sp>
    </p:spTree>
    <p:extLst>
      <p:ext uri="{BB962C8B-B14F-4D97-AF65-F5344CB8AC3E}">
        <p14:creationId xmlns:p14="http://schemas.microsoft.com/office/powerpoint/2010/main" val="8019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getting into</a:t>
            </a:r>
            <a:r>
              <a:rPr lang="en-US" baseline="0" dirty="0" smtClean="0"/>
              <a:t> the detailed recommendations and considerations for operating Couchbase across the application lifecycle, we’ll cover a few key concepts and describe the “high level” considerations for successfully operating Couchbase in production.</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4</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5</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Calculate for both Active and number of replicas.</a:t>
            </a:r>
          </a:p>
          <a:p>
            <a:r>
              <a:rPr lang="en-US" dirty="0" smtClean="0"/>
              <a:t>Replicas will be the first to be dropped out of ram if not enough memory</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6</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applications, and even where the</a:t>
            </a:r>
            <a:r>
              <a:rPr lang="en-US" baseline="0" dirty="0" smtClean="0"/>
              <a:t> application is in its lifecycle, will lead to different required ratios between data in RAM and data only on disk (i.e. the working set to total set ratio will vary by application). We have three examples of very different working set to total dataset size ratios.</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7</a:t>
            </a:fld>
            <a:endParaRPr lang="en-US"/>
          </a:p>
        </p:txBody>
      </p:sp>
    </p:spTree>
    <p:extLst>
      <p:ext uri="{BB962C8B-B14F-4D97-AF65-F5344CB8AC3E}">
        <p14:creationId xmlns:p14="http://schemas.microsoft.com/office/powerpoint/2010/main" val="1129795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determined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9</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Replication</a:t>
            </a:r>
            <a:r>
              <a:rPr lang="en-US" baseline="0" dirty="0" smtClean="0"/>
              <a:t> is needed only for writes/updates. Gets are not replicated.</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11</a:t>
            </a:fld>
            <a:endParaRPr lang="en-US"/>
          </a:p>
        </p:txBody>
      </p:sp>
    </p:spTree>
    <p:extLst>
      <p:ext uri="{BB962C8B-B14F-4D97-AF65-F5344CB8AC3E}">
        <p14:creationId xmlns:p14="http://schemas.microsoft.com/office/powerpoint/2010/main" val="1049162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end slide">
    <p:spTree>
      <p:nvGrpSpPr>
        <p:cNvPr id="1" name=""/>
        <p:cNvGrpSpPr/>
        <p:nvPr/>
      </p:nvGrpSpPr>
      <p:grpSpPr>
        <a:xfrm>
          <a:off x="0" y="0"/>
          <a:ext cx="0" cy="0"/>
          <a:chOff x="0" y="0"/>
          <a:chExt cx="0" cy="0"/>
        </a:xfrm>
      </p:grpSpPr>
      <p:pic>
        <p:nvPicPr>
          <p:cNvPr id="3" name="Picture 2" descr="couchbase_large_gradient.png"/>
          <p:cNvPicPr>
            <a:picLocks noChangeAspect="1"/>
          </p:cNvPicPr>
          <p:nvPr userDrawn="1"/>
        </p:nvPicPr>
        <p:blipFill>
          <a:blip r:embed="rId2"/>
          <a:stretch>
            <a:fillRect/>
          </a:stretch>
        </p:blipFill>
        <p:spPr>
          <a:xfrm>
            <a:off x="1929591" y="1634883"/>
            <a:ext cx="5450045" cy="3114851"/>
          </a:xfrm>
          <a:prstGeom prst="rect">
            <a:avLst/>
          </a:prstGeom>
        </p:spPr>
      </p:pic>
      <p:sp>
        <p:nvSpPr>
          <p:cNvPr id="4" name="Oval 3"/>
          <p:cNvSpPr/>
          <p:nvPr userDrawn="1"/>
        </p:nvSpPr>
        <p:spPr>
          <a:xfrm>
            <a:off x="1822575" y="4602684"/>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Tree>
    <p:extLst>
      <p:ext uri="{BB962C8B-B14F-4D97-AF65-F5344CB8AC3E}">
        <p14:creationId xmlns:p14="http://schemas.microsoft.com/office/powerpoint/2010/main" val="16811428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
        <p:nvSpPr>
          <p:cNvPr id="4" name="Text Placeholder 2"/>
          <p:cNvSpPr>
            <a:spLocks noGrp="1"/>
          </p:cNvSpPr>
          <p:nvPr>
            <p:ph type="body" idx="1"/>
          </p:nvPr>
        </p:nvSpPr>
        <p:spPr>
          <a:xfrm>
            <a:off x="457200" y="944627"/>
            <a:ext cx="8229600" cy="544079"/>
          </a:xfrm>
        </p:spPr>
        <p:txBody>
          <a:bodyPr anchor="t">
            <a:norm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44459113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22305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3" name="Picture 2"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1621265980"/>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spTree>
      <p:nvGrpSpPr>
        <p:cNvPr id="1" name=""/>
        <p:cNvGrpSpPr/>
        <p:nvPr/>
      </p:nvGrpSpPr>
      <p:grpSpPr>
        <a:xfrm>
          <a:off x="0" y="0"/>
          <a:ext cx="0" cy="0"/>
          <a:chOff x="0" y="0"/>
          <a:chExt cx="0" cy="0"/>
        </a:xfrm>
      </p:grpSpPr>
      <p:sp>
        <p:nvSpPr>
          <p:cNvPr id="43" name="Text Placeholder 42"/>
          <p:cNvSpPr>
            <a:spLocks noGrp="1"/>
          </p:cNvSpPr>
          <p:nvPr>
            <p:ph type="body" sz="quarter" idx="17"/>
          </p:nvPr>
        </p:nvSpPr>
        <p:spPr>
          <a:xfrm>
            <a:off x="3754438" y="1931947"/>
            <a:ext cx="2192337" cy="1479550"/>
          </a:xfrm>
        </p:spPr>
        <p:txBody>
          <a:bodyPr>
            <a:noAutofit/>
          </a:bodyPr>
          <a:lstStyle>
            <a:lvl1pPr marL="111125" indent="-111125">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13"/>
          <p:cNvSpPr/>
          <p:nvPr/>
        </p:nvSpPr>
        <p:spPr>
          <a:xfrm>
            <a:off x="402167" y="1596433"/>
            <a:ext cx="3154989" cy="245662"/>
          </a:xfrm>
          <a:prstGeom prst="rect">
            <a:avLst/>
          </a:prstGeom>
          <a:solidFill>
            <a:schemeClr val="bg1">
              <a:lumMod val="50000"/>
            </a:schemeClr>
          </a:solidFill>
          <a:ln>
            <a:noFill/>
          </a:ln>
        </p:spPr>
        <p:txBody>
          <a:bodyPr wrap="square" rtlCol="0" anchor="ctr">
            <a:noAutofit/>
          </a:bodyPr>
          <a:lstStyle/>
          <a:p>
            <a:pPr>
              <a:lnSpc>
                <a:spcPct val="80000"/>
              </a:lnSpc>
            </a:pPr>
            <a:endParaRPr lang="en-US" sz="1400" b="1" dirty="0">
              <a:solidFill>
                <a:prstClr val="white"/>
              </a:solidFill>
              <a:latin typeface="Calibri"/>
            </a:endParaRPr>
          </a:p>
        </p:txBody>
      </p:sp>
      <p:sp>
        <p:nvSpPr>
          <p:cNvPr id="18" name="Rectangle 17"/>
          <p:cNvSpPr/>
          <p:nvPr userDrawn="1"/>
        </p:nvSpPr>
        <p:spPr>
          <a:xfrm>
            <a:off x="3754968" y="1601684"/>
            <a:ext cx="2191788" cy="268984"/>
          </a:xfrm>
          <a:prstGeom prst="rect">
            <a:avLst/>
          </a:prstGeom>
          <a:solidFill>
            <a:schemeClr val="accent1"/>
          </a:solid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80000"/>
              </a:lnSpc>
            </a:pPr>
            <a:endParaRPr lang="en-US" sz="1400" b="1" dirty="0">
              <a:solidFill>
                <a:prstClr val="white"/>
              </a:solidFill>
              <a:latin typeface="Calibri"/>
            </a:endParaRPr>
          </a:p>
        </p:txBody>
      </p:sp>
      <p:sp>
        <p:nvSpPr>
          <p:cNvPr id="19" name="Rectangle 18"/>
          <p:cNvSpPr/>
          <p:nvPr userDrawn="1"/>
        </p:nvSpPr>
        <p:spPr>
          <a:xfrm>
            <a:off x="3754967" y="3671289"/>
            <a:ext cx="4967613" cy="268984"/>
          </a:xfrm>
          <a:prstGeom prst="rect">
            <a:avLst/>
          </a:prstGeom>
          <a:solidFill>
            <a:schemeClr val="accent2"/>
          </a:solidFill>
          <a:ln w="28575">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80000"/>
              </a:lnSpc>
            </a:pPr>
            <a:endParaRPr lang="en-US" sz="1400" b="1" dirty="0">
              <a:solidFill>
                <a:prstClr val="white"/>
              </a:solidFill>
              <a:latin typeface="Calibri"/>
            </a:endParaRPr>
          </a:p>
        </p:txBody>
      </p:sp>
      <p:sp>
        <p:nvSpPr>
          <p:cNvPr id="20" name="Rectangle 19"/>
          <p:cNvSpPr/>
          <p:nvPr userDrawn="1"/>
        </p:nvSpPr>
        <p:spPr>
          <a:xfrm>
            <a:off x="6158253" y="1601684"/>
            <a:ext cx="2564328" cy="268984"/>
          </a:xfrm>
          <a:prstGeom prst="rect">
            <a:avLst/>
          </a:prstGeom>
          <a:solidFill>
            <a:schemeClr val="accent4"/>
          </a:solid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80000"/>
              </a:lnSpc>
            </a:pPr>
            <a:endParaRPr lang="en-US" sz="1400" b="1" dirty="0">
              <a:solidFill>
                <a:prstClr val="white"/>
              </a:solidFill>
              <a:latin typeface="Calibri"/>
            </a:endParaRPr>
          </a:p>
        </p:txBody>
      </p:sp>
      <p:cxnSp>
        <p:nvCxnSpPr>
          <p:cNvPr id="21" name="Straight Connector 20"/>
          <p:cNvCxnSpPr/>
          <p:nvPr userDrawn="1"/>
        </p:nvCxnSpPr>
        <p:spPr>
          <a:xfrm>
            <a:off x="3653366" y="1610602"/>
            <a:ext cx="0" cy="39519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065120" y="1610602"/>
            <a:ext cx="0" cy="1872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25"/>
          <p:cNvSpPr>
            <a:spLocks noGrp="1"/>
          </p:cNvSpPr>
          <p:nvPr>
            <p:ph type="pic" sz="quarter" idx="10"/>
          </p:nvPr>
        </p:nvSpPr>
        <p:spPr>
          <a:xfrm>
            <a:off x="401638" y="1841500"/>
            <a:ext cx="3155950" cy="3779838"/>
          </a:xfrm>
        </p:spPr>
        <p:txBody>
          <a:bodyPr/>
          <a:lstStyle/>
          <a:p>
            <a:r>
              <a:rPr lang="en-US" smtClean="0"/>
              <a:t>Click icon to add picture</a:t>
            </a:r>
            <a:endParaRPr lang="en-US" dirty="0"/>
          </a:p>
        </p:txBody>
      </p:sp>
      <p:sp>
        <p:nvSpPr>
          <p:cNvPr id="28" name="Text Placeholder 27"/>
          <p:cNvSpPr>
            <a:spLocks noGrp="1"/>
          </p:cNvSpPr>
          <p:nvPr>
            <p:ph type="body" sz="quarter" idx="11"/>
          </p:nvPr>
        </p:nvSpPr>
        <p:spPr>
          <a:xfrm>
            <a:off x="508882" y="1604976"/>
            <a:ext cx="3048705" cy="244475"/>
          </a:xfrm>
        </p:spPr>
        <p:txBody>
          <a:bodyPr anchor="ctr">
            <a:noAutofit/>
          </a:bodyPr>
          <a:lstStyle>
            <a:lvl1pPr marL="0" indent="0" algn="l" defTabSz="914400"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400"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400"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400"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400"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sp>
        <p:nvSpPr>
          <p:cNvPr id="39" name="Title 38"/>
          <p:cNvSpPr>
            <a:spLocks noGrp="1"/>
          </p:cNvSpPr>
          <p:nvPr>
            <p:ph type="title"/>
          </p:nvPr>
        </p:nvSpPr>
        <p:spPr/>
        <p:txBody>
          <a:bodyPr/>
          <a:lstStyle/>
          <a:p>
            <a:r>
              <a:rPr lang="en-US" smtClean="0"/>
              <a:t>Click to edit Master title style</a:t>
            </a:r>
            <a:endParaRPr lang="en-US"/>
          </a:p>
        </p:txBody>
      </p:sp>
      <p:sp>
        <p:nvSpPr>
          <p:cNvPr id="44" name="Text Placeholder 42"/>
          <p:cNvSpPr>
            <a:spLocks noGrp="1"/>
          </p:cNvSpPr>
          <p:nvPr>
            <p:ph type="body" sz="quarter" idx="18"/>
          </p:nvPr>
        </p:nvSpPr>
        <p:spPr>
          <a:xfrm>
            <a:off x="6158253" y="1931947"/>
            <a:ext cx="2564328" cy="1479550"/>
          </a:xfrm>
        </p:spPr>
        <p:txBody>
          <a:bodyPr>
            <a:noAutofit/>
          </a:bodyPr>
          <a:lstStyle>
            <a:lvl1pPr marL="111125" indent="-111125">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5" name="Text Placeholder 42"/>
          <p:cNvSpPr>
            <a:spLocks noGrp="1"/>
          </p:cNvSpPr>
          <p:nvPr>
            <p:ph type="body" sz="quarter" idx="19"/>
          </p:nvPr>
        </p:nvSpPr>
        <p:spPr>
          <a:xfrm>
            <a:off x="3754437" y="4029502"/>
            <a:ext cx="4968143" cy="1592070"/>
          </a:xfrm>
        </p:spPr>
        <p:txBody>
          <a:bodyPr>
            <a:noAutofit/>
          </a:bodyPr>
          <a:lstStyle>
            <a:lvl1pPr marL="111125" indent="-111125">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27"/>
          <p:cNvSpPr>
            <a:spLocks noGrp="1"/>
          </p:cNvSpPr>
          <p:nvPr>
            <p:ph type="body" sz="quarter" idx="20"/>
          </p:nvPr>
        </p:nvSpPr>
        <p:spPr>
          <a:xfrm>
            <a:off x="3823583" y="1604976"/>
            <a:ext cx="2123174" cy="237119"/>
          </a:xfrm>
        </p:spPr>
        <p:txBody>
          <a:bodyPr anchor="ctr">
            <a:noAutofit/>
          </a:bodyPr>
          <a:lstStyle>
            <a:lvl1pPr marL="0" indent="0" algn="l" defTabSz="914400"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400"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400"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400"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400"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sp>
        <p:nvSpPr>
          <p:cNvPr id="25" name="Text Placeholder 27"/>
          <p:cNvSpPr>
            <a:spLocks noGrp="1"/>
          </p:cNvSpPr>
          <p:nvPr>
            <p:ph type="body" sz="quarter" idx="21"/>
          </p:nvPr>
        </p:nvSpPr>
        <p:spPr>
          <a:xfrm>
            <a:off x="6259852" y="1604976"/>
            <a:ext cx="2462727" cy="265692"/>
          </a:xfrm>
        </p:spPr>
        <p:txBody>
          <a:bodyPr anchor="ctr">
            <a:noAutofit/>
          </a:bodyPr>
          <a:lstStyle>
            <a:lvl1pPr marL="0" indent="0" algn="l" defTabSz="914400"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400"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400"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400"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400"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sp>
        <p:nvSpPr>
          <p:cNvPr id="27" name="Text Placeholder 27"/>
          <p:cNvSpPr>
            <a:spLocks noGrp="1"/>
          </p:cNvSpPr>
          <p:nvPr>
            <p:ph type="body" sz="quarter" idx="22"/>
          </p:nvPr>
        </p:nvSpPr>
        <p:spPr>
          <a:xfrm>
            <a:off x="3823583" y="3683989"/>
            <a:ext cx="2123174" cy="237119"/>
          </a:xfrm>
        </p:spPr>
        <p:txBody>
          <a:bodyPr anchor="ctr">
            <a:noAutofit/>
          </a:bodyPr>
          <a:lstStyle>
            <a:lvl1pPr marL="0" indent="0" algn="l" defTabSz="914400"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400"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400"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400"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400"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pic>
        <p:nvPicPr>
          <p:cNvPr id="23" name="Picture 22"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37956387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two line brackets">
    <p:spTree>
      <p:nvGrpSpPr>
        <p:cNvPr id="1" name=""/>
        <p:cNvGrpSpPr/>
        <p:nvPr/>
      </p:nvGrpSpPr>
      <p:grpSpPr>
        <a:xfrm>
          <a:off x="0" y="0"/>
          <a:ext cx="0" cy="0"/>
          <a:chOff x="0" y="0"/>
          <a:chExt cx="0" cy="0"/>
        </a:xfrm>
      </p:grpSpPr>
      <p:sp>
        <p:nvSpPr>
          <p:cNvPr id="4" name="Title 1"/>
          <p:cNvSpPr>
            <a:spLocks noGrp="1"/>
          </p:cNvSpPr>
          <p:nvPr userDrawn="1">
            <p:ph type="ctrTitle" hasCustomPrompt="1"/>
          </p:nvPr>
        </p:nvSpPr>
        <p:spPr>
          <a:xfrm>
            <a:off x="685800" y="1828803"/>
            <a:ext cx="7772400" cy="1470025"/>
          </a:xfrm>
        </p:spPr>
        <p:txBody>
          <a:bodyPr/>
          <a:lstStyle>
            <a:lvl1pPr>
              <a:defRPr baseline="0">
                <a:solidFill>
                  <a:schemeClr val="accent1"/>
                </a:solidFill>
              </a:defRPr>
            </a:lvl1pPr>
          </a:lstStyle>
          <a:p>
            <a:r>
              <a:rPr lang="en-US" sz="4800" dirty="0" smtClean="0">
                <a:solidFill>
                  <a:schemeClr val="accent2"/>
                </a:solidFill>
              </a:rPr>
              <a:t>Put Your Two line</a:t>
            </a:r>
            <a:br>
              <a:rPr lang="en-US" sz="4800" dirty="0" smtClean="0">
                <a:solidFill>
                  <a:schemeClr val="accent2"/>
                </a:solidFill>
              </a:rPr>
            </a:br>
            <a:r>
              <a:rPr lang="en-US" sz="4800" dirty="0" smtClean="0">
                <a:solidFill>
                  <a:schemeClr val="accent2"/>
                </a:solidFill>
              </a:rPr>
              <a:t>Title Here</a:t>
            </a:r>
            <a:endParaRPr lang="en-US" sz="4800" dirty="0">
              <a:solidFill>
                <a:schemeClr val="accent2"/>
              </a:solidFill>
            </a:endParaRPr>
          </a:p>
        </p:txBody>
      </p:sp>
      <p:sp>
        <p:nvSpPr>
          <p:cNvPr id="5" name="Subtitle 2"/>
          <p:cNvSpPr>
            <a:spLocks noGrp="1"/>
          </p:cNvSpPr>
          <p:nvPr userDrawn="1">
            <p:ph type="subTitle" idx="1" hasCustomPrompt="1"/>
          </p:nvPr>
        </p:nvSpPr>
        <p:spPr>
          <a:xfrm>
            <a:off x="1371600" y="3431671"/>
            <a:ext cx="6400800" cy="1752600"/>
          </a:xfrm>
        </p:spPr>
        <p:txBody>
          <a:bodyPr/>
          <a:lstStyle>
            <a:lvl1pPr algn="ctr">
              <a:buNone/>
              <a:defRPr/>
            </a:lvl1pPr>
          </a:lstStyle>
          <a:p>
            <a:r>
              <a:rPr lang="en-US" dirty="0" smtClean="0">
                <a:solidFill>
                  <a:schemeClr val="tx1"/>
                </a:solidFill>
              </a:rPr>
              <a:t>Name</a:t>
            </a:r>
          </a:p>
          <a:p>
            <a:r>
              <a:rPr lang="en-US" dirty="0" smtClean="0"/>
              <a:t>Title</a:t>
            </a:r>
            <a:endParaRPr lang="en-US" dirty="0" smtClean="0">
              <a:solidFill>
                <a:schemeClr val="tx1"/>
              </a:solidFill>
            </a:endParaRPr>
          </a:p>
          <a:p>
            <a:endParaRPr lang="en-US" dirty="0">
              <a:solidFill>
                <a:schemeClr val="tx1"/>
              </a:solidFill>
            </a:endParaRPr>
          </a:p>
        </p:txBody>
      </p:sp>
      <p:pic>
        <p:nvPicPr>
          <p:cNvPr id="6" name="Picture 5" descr="couchbase_large_gradient.png"/>
          <p:cNvPicPr>
            <a:picLocks noChangeAspect="1"/>
          </p:cNvPicPr>
          <p:nvPr userDrawn="1"/>
        </p:nvPicPr>
        <p:blipFill>
          <a:blip r:embed="rId2"/>
          <a:stretch>
            <a:fillRect/>
          </a:stretch>
        </p:blipFill>
        <p:spPr>
          <a:xfrm>
            <a:off x="3422316" y="4473042"/>
            <a:ext cx="2299368" cy="1314150"/>
          </a:xfrm>
          <a:prstGeom prst="rect">
            <a:avLst/>
          </a:prstGeom>
        </p:spPr>
      </p:pic>
      <p:sp>
        <p:nvSpPr>
          <p:cNvPr id="7" name="Freeform 6"/>
          <p:cNvSpPr/>
          <p:nvPr userDrawn="1"/>
        </p:nvSpPr>
        <p:spPr>
          <a:xfrm>
            <a:off x="1088071" y="1711868"/>
            <a:ext cx="292564" cy="1379126"/>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3F3F3F"/>
              </a:solidFill>
              <a:latin typeface="Calibri"/>
            </a:endParaRPr>
          </a:p>
        </p:txBody>
      </p:sp>
      <p:sp>
        <p:nvSpPr>
          <p:cNvPr id="8" name="Freeform 7"/>
          <p:cNvSpPr/>
          <p:nvPr userDrawn="1"/>
        </p:nvSpPr>
        <p:spPr>
          <a:xfrm rot="10800000">
            <a:off x="7759467" y="1711868"/>
            <a:ext cx="292564" cy="1379126"/>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3F3F3F"/>
              </a:solidFill>
              <a:latin typeface="Calibri"/>
            </a:endParaRPr>
          </a:p>
        </p:txBody>
      </p:sp>
      <p:sp>
        <p:nvSpPr>
          <p:cNvPr id="11" name="Oval 10"/>
          <p:cNvSpPr/>
          <p:nvPr userDrawn="1"/>
        </p:nvSpPr>
        <p:spPr>
          <a:xfrm>
            <a:off x="1739962" y="5872684"/>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Tree>
    <p:extLst>
      <p:ext uri="{BB962C8B-B14F-4D97-AF65-F5344CB8AC3E}">
        <p14:creationId xmlns:p14="http://schemas.microsoft.com/office/powerpoint/2010/main" val="667619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tmplLst>
          <p:tmpl>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2000"/>
                        <p:tgtEl>
                          <p:spTgt spid="5"/>
                        </p:tgtEl>
                      </p:cBhvr>
                    </p:animEffect>
                  </p:childTnLst>
                </p:cTn>
              </p:par>
            </p:tnLst>
          </p:tmpl>
        </p:tmplLst>
      </p:bldP>
      <p:bldP spid="7" grpId="0" animBg="1"/>
      <p:bldP spid="8" grpId="0" animBg="1"/>
      <p:bldP spid="1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one line brackets">
    <p:spTree>
      <p:nvGrpSpPr>
        <p:cNvPr id="1" name=""/>
        <p:cNvGrpSpPr/>
        <p:nvPr/>
      </p:nvGrpSpPr>
      <p:grpSpPr>
        <a:xfrm>
          <a:off x="0" y="0"/>
          <a:ext cx="0" cy="0"/>
          <a:chOff x="0" y="0"/>
          <a:chExt cx="0" cy="0"/>
        </a:xfrm>
      </p:grpSpPr>
      <p:sp>
        <p:nvSpPr>
          <p:cNvPr id="4" name="Title 1"/>
          <p:cNvSpPr>
            <a:spLocks noGrp="1"/>
          </p:cNvSpPr>
          <p:nvPr userDrawn="1">
            <p:ph type="ctrTitle" hasCustomPrompt="1"/>
          </p:nvPr>
        </p:nvSpPr>
        <p:spPr>
          <a:xfrm>
            <a:off x="685800" y="1752600"/>
            <a:ext cx="7772400" cy="1470025"/>
          </a:xfrm>
        </p:spPr>
        <p:txBody>
          <a:bodyPr anchor="ctr" anchorCtr="0"/>
          <a:lstStyle>
            <a:lvl1pPr>
              <a:defRPr>
                <a:solidFill>
                  <a:srgbClr val="186A93"/>
                </a:solidFill>
              </a:defRPr>
            </a:lvl1pPr>
          </a:lstStyle>
          <a:p>
            <a:r>
              <a:rPr lang="en-US" sz="4800" dirty="0" smtClean="0">
                <a:solidFill>
                  <a:schemeClr val="accent2"/>
                </a:solidFill>
              </a:rPr>
              <a:t>Put One-Line Title Here</a:t>
            </a:r>
            <a:endParaRPr lang="en-US" sz="4800" dirty="0">
              <a:solidFill>
                <a:schemeClr val="accent2"/>
              </a:solidFill>
            </a:endParaRPr>
          </a:p>
        </p:txBody>
      </p:sp>
      <p:pic>
        <p:nvPicPr>
          <p:cNvPr id="16" name="Picture 15" descr="couchbase_large_gradient.png"/>
          <p:cNvPicPr>
            <a:picLocks noChangeAspect="1"/>
          </p:cNvPicPr>
          <p:nvPr userDrawn="1"/>
        </p:nvPicPr>
        <p:blipFill>
          <a:blip r:embed="rId2"/>
          <a:stretch>
            <a:fillRect/>
          </a:stretch>
        </p:blipFill>
        <p:spPr>
          <a:xfrm>
            <a:off x="3422316" y="4473042"/>
            <a:ext cx="2299368" cy="1314150"/>
          </a:xfrm>
          <a:prstGeom prst="rect">
            <a:avLst/>
          </a:prstGeom>
        </p:spPr>
      </p:pic>
      <p:sp>
        <p:nvSpPr>
          <p:cNvPr id="17" name="Oval 16"/>
          <p:cNvSpPr/>
          <p:nvPr userDrawn="1"/>
        </p:nvSpPr>
        <p:spPr>
          <a:xfrm>
            <a:off x="1739962" y="5872684"/>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8" name="Subtitle 2"/>
          <p:cNvSpPr>
            <a:spLocks noGrp="1"/>
          </p:cNvSpPr>
          <p:nvPr>
            <p:ph type="subTitle" idx="1" hasCustomPrompt="1"/>
          </p:nvPr>
        </p:nvSpPr>
        <p:spPr>
          <a:xfrm>
            <a:off x="1371600" y="3431671"/>
            <a:ext cx="6400800" cy="1752600"/>
          </a:xfrm>
        </p:spPr>
        <p:txBody>
          <a:bodyPr/>
          <a:lstStyle>
            <a:lvl1pPr algn="ctr">
              <a:buNone/>
              <a:defRPr/>
            </a:lvl1pPr>
          </a:lstStyle>
          <a:p>
            <a:r>
              <a:rPr lang="en-US" dirty="0" smtClean="0">
                <a:solidFill>
                  <a:schemeClr val="tx1"/>
                </a:solidFill>
              </a:rPr>
              <a:t>Name</a:t>
            </a:r>
          </a:p>
          <a:p>
            <a:r>
              <a:rPr lang="en-US" dirty="0" smtClean="0"/>
              <a:t>Title</a:t>
            </a:r>
            <a:endParaRPr lang="en-US" dirty="0" smtClean="0">
              <a:solidFill>
                <a:schemeClr val="tx1"/>
              </a:solidFill>
            </a:endParaRPr>
          </a:p>
          <a:p>
            <a:endParaRPr lang="en-US" dirty="0">
              <a:solidFill>
                <a:schemeClr val="tx1"/>
              </a:solidFill>
            </a:endParaRPr>
          </a:p>
        </p:txBody>
      </p:sp>
      <p:sp>
        <p:nvSpPr>
          <p:cNvPr id="20" name="Freeform 19"/>
          <p:cNvSpPr/>
          <p:nvPr userDrawn="1"/>
        </p:nvSpPr>
        <p:spPr>
          <a:xfrm>
            <a:off x="1088071" y="1896531"/>
            <a:ext cx="292564" cy="1144448"/>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3F3F3F"/>
              </a:solidFill>
              <a:latin typeface="Calibri"/>
            </a:endParaRPr>
          </a:p>
        </p:txBody>
      </p:sp>
      <p:sp>
        <p:nvSpPr>
          <p:cNvPr id="21" name="Freeform 20"/>
          <p:cNvSpPr/>
          <p:nvPr userDrawn="1"/>
        </p:nvSpPr>
        <p:spPr>
          <a:xfrm rot="10800000">
            <a:off x="7759467" y="1896530"/>
            <a:ext cx="292564" cy="1144448"/>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3F3F3F"/>
              </a:solidFill>
              <a:latin typeface="Calibri"/>
            </a:endParaRPr>
          </a:p>
        </p:txBody>
      </p:sp>
    </p:spTree>
    <p:extLst>
      <p:ext uri="{BB962C8B-B14F-4D97-AF65-F5344CB8AC3E}">
        <p14:creationId xmlns:p14="http://schemas.microsoft.com/office/powerpoint/2010/main" val="667832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20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18" grpId="0">
        <p:tmplLst>
          <p:tmpl>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2000"/>
                        <p:tgtEl>
                          <p:spTgt spid="18"/>
                        </p:tgtEl>
                      </p:cBhvr>
                    </p:animEffect>
                  </p:childTnLst>
                </p:cTn>
              </p:par>
            </p:tnLst>
          </p:tmpl>
        </p:tmplLst>
      </p:bldP>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rcular logo divider">
    <p:spTree>
      <p:nvGrpSpPr>
        <p:cNvPr id="1" name=""/>
        <p:cNvGrpSpPr/>
        <p:nvPr/>
      </p:nvGrpSpPr>
      <p:grpSpPr>
        <a:xfrm>
          <a:off x="0" y="0"/>
          <a:ext cx="0" cy="0"/>
          <a:chOff x="0" y="0"/>
          <a:chExt cx="0" cy="0"/>
        </a:xfrm>
      </p:grpSpPr>
      <p:cxnSp>
        <p:nvCxnSpPr>
          <p:cNvPr id="4" name="Straight Connector 3"/>
          <p:cNvCxnSpPr/>
          <p:nvPr userDrawn="1"/>
        </p:nvCxnSpPr>
        <p:spPr>
          <a:xfrm>
            <a:off x="2045350" y="2827360"/>
            <a:ext cx="20276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7" idx="3"/>
          </p:cNvCxnSpPr>
          <p:nvPr userDrawn="1"/>
        </p:nvCxnSpPr>
        <p:spPr>
          <a:xfrm>
            <a:off x="5042192" y="2827360"/>
            <a:ext cx="210855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2964" y="2453238"/>
            <a:ext cx="969228" cy="748244"/>
          </a:xfrm>
          <a:prstGeom prst="rect">
            <a:avLst/>
          </a:prstGeom>
        </p:spPr>
      </p:pic>
      <p:sp>
        <p:nvSpPr>
          <p:cNvPr id="9" name="Oval 8"/>
          <p:cNvSpPr/>
          <p:nvPr userDrawn="1"/>
        </p:nvSpPr>
        <p:spPr>
          <a:xfrm>
            <a:off x="1766012" y="4602684"/>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1" name="Title 1"/>
          <p:cNvSpPr>
            <a:spLocks noGrp="1"/>
          </p:cNvSpPr>
          <p:nvPr>
            <p:ph type="ctrTitle" hasCustomPrompt="1"/>
          </p:nvPr>
        </p:nvSpPr>
        <p:spPr>
          <a:xfrm>
            <a:off x="719667" y="2921005"/>
            <a:ext cx="7772400" cy="1470025"/>
          </a:xfrm>
        </p:spPr>
        <p:txBody>
          <a:bodyPr anchor="ctr" anchorCtr="0"/>
          <a:lstStyle>
            <a:lvl1pPr>
              <a:defRPr>
                <a:solidFill>
                  <a:schemeClr val="accent1"/>
                </a:solidFill>
              </a:defRPr>
            </a:lvl1pPr>
          </a:lstStyle>
          <a:p>
            <a:r>
              <a:rPr lang="en-US" sz="4800" dirty="0" smtClean="0">
                <a:solidFill>
                  <a:schemeClr val="accent2"/>
                </a:solidFill>
              </a:rPr>
              <a:t>Put One-Line Title Here</a:t>
            </a:r>
            <a:endParaRPr lang="en-US" sz="4800" dirty="0">
              <a:solidFill>
                <a:schemeClr val="accent2"/>
              </a:solidFill>
            </a:endParaRPr>
          </a:p>
        </p:txBody>
      </p:sp>
    </p:spTree>
    <p:extLst>
      <p:ext uri="{BB962C8B-B14F-4D97-AF65-F5344CB8AC3E}">
        <p14:creationId xmlns:p14="http://schemas.microsoft.com/office/powerpoint/2010/main" val="1820019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lide(fromLeft)">
                                      <p:cBhvr>
                                        <p:cTn id="13" dur="500"/>
                                        <p:tgtEl>
                                          <p:spTgt spid="5"/>
                                        </p:tgtEl>
                                      </p:cBhvr>
                                    </p:animEffect>
                                  </p:childTnLst>
                                </p:cTn>
                              </p:par>
                              <p:par>
                                <p:cTn id="14" presetID="12" presetClass="entr" presetSubtype="2"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Right)">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tx1"/>
                </a:solidFill>
              </a:defRPr>
            </a:lvl1pPr>
          </a:lstStyle>
          <a:p>
            <a:r>
              <a:rPr lang="en-US" smtClean="0"/>
              <a:t>Click to edit Master title style</a:t>
            </a:r>
            <a:endParaRPr lang="en-US" dirty="0"/>
          </a:p>
        </p:txBody>
      </p:sp>
      <p:pic>
        <p:nvPicPr>
          <p:cNvPr id="6" name="Picture 5"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
        <p:nvSpPr>
          <p:cNvPr id="7" name="Text Placeholder 2"/>
          <p:cNvSpPr>
            <a:spLocks noGrp="1"/>
          </p:cNvSpPr>
          <p:nvPr>
            <p:ph idx="1"/>
          </p:nvPr>
        </p:nvSpPr>
        <p:spPr>
          <a:xfrm>
            <a:off x="612774" y="1905317"/>
            <a:ext cx="8074025" cy="43735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extLst>
      <p:ext uri="{BB962C8B-B14F-4D97-AF65-F5344CB8AC3E}">
        <p14:creationId xmlns:p14="http://schemas.microsoft.com/office/powerpoint/2010/main" val="185620710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
        <p:nvSpPr>
          <p:cNvPr id="4" name="Text Placeholder 2"/>
          <p:cNvSpPr>
            <a:spLocks noGrp="1"/>
          </p:cNvSpPr>
          <p:nvPr>
            <p:ph type="body" idx="1"/>
          </p:nvPr>
        </p:nvSpPr>
        <p:spPr>
          <a:xfrm>
            <a:off x="457200" y="944627"/>
            <a:ext cx="8229600" cy="544079"/>
          </a:xfrm>
        </p:spPr>
        <p:txBody>
          <a:bodyPr anchor="t">
            <a:norm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5" name="Picture 4"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
        <p:nvSpPr>
          <p:cNvPr id="6" name="Text Placeholder 2"/>
          <p:cNvSpPr>
            <a:spLocks noGrp="1"/>
          </p:cNvSpPr>
          <p:nvPr>
            <p:ph idx="10"/>
          </p:nvPr>
        </p:nvSpPr>
        <p:spPr>
          <a:xfrm>
            <a:off x="612774" y="1905317"/>
            <a:ext cx="8074025" cy="43735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extLst>
      <p:ext uri="{BB962C8B-B14F-4D97-AF65-F5344CB8AC3E}">
        <p14:creationId xmlns:p14="http://schemas.microsoft.com/office/powerpoint/2010/main" val="10082638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pic>
        <p:nvPicPr>
          <p:cNvPr id="4" name="Picture 3"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334517038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80364348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
        <p:nvSpPr>
          <p:cNvPr id="4" name="Text Placeholder 2"/>
          <p:cNvSpPr>
            <a:spLocks noGrp="1"/>
          </p:cNvSpPr>
          <p:nvPr>
            <p:ph type="body" idx="1"/>
          </p:nvPr>
        </p:nvSpPr>
        <p:spPr>
          <a:xfrm>
            <a:off x="457200" y="944627"/>
            <a:ext cx="8229600" cy="544079"/>
          </a:xfrm>
        </p:spPr>
        <p:txBody>
          <a:bodyPr anchor="t">
            <a:norm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5" name="Picture 4"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75638734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4343400"/>
            <a:ext cx="9144000" cy="2514600"/>
          </a:xfrm>
          <a:prstGeom prst="rect">
            <a:avLst/>
          </a:prstGeom>
          <a:gradFill flip="none" rotWithShape="1">
            <a:gsLst>
              <a:gs pos="0">
                <a:srgbClr val="DFDFE2">
                  <a:lumMod val="89000"/>
                </a:srgb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 name="Title Placeholder 1"/>
          <p:cNvSpPr>
            <a:spLocks noGrp="1"/>
          </p:cNvSpPr>
          <p:nvPr>
            <p:ph type="title"/>
          </p:nvPr>
        </p:nvSpPr>
        <p:spPr>
          <a:xfrm>
            <a:off x="457200" y="381001"/>
            <a:ext cx="8229600" cy="1036639"/>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12774" y="1905317"/>
            <a:ext cx="8074025" cy="43735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extLst>
      <p:ext uri="{BB962C8B-B14F-4D97-AF65-F5344CB8AC3E}">
        <p14:creationId xmlns:p14="http://schemas.microsoft.com/office/powerpoint/2010/main" val="191028453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iming>
    <p:tnLst>
      <p:par>
        <p:cTn xmlns:p14="http://schemas.microsoft.com/office/powerpoint/2010/main" id="1" dur="indefinite" restart="never" nodeType="tmRoot"/>
      </p:par>
    </p:tnLst>
  </p:timing>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342900" indent="-347472" algn="l" defTabSz="914400" rtl="0" eaLnBrk="1" latinLnBrk="0" hangingPunct="1">
        <a:lnSpc>
          <a:spcPct val="100000"/>
        </a:lnSpc>
        <a:spcBef>
          <a:spcPts val="1200"/>
        </a:spcBef>
        <a:buClr>
          <a:schemeClr val="accent1"/>
        </a:buClr>
        <a:buSzPct val="100000"/>
        <a:buFont typeface="Lucida Grande"/>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hyperlink" Target="http://www.couchbase.com/docs/" TargetMode="External"/><Relationship Id="rId4" Type="http://schemas.openxmlformats.org/officeDocument/2006/relationships/hyperlink" Target="http://blog.couchbase.com/how-many-nodes-part-1-introduction-sizing-couchbase-server-20-cluster" TargetMode="External"/><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www.cisco.com/en/US/prod/collateral/switches/ps9441/ps9670/white_paper_c11-708169.pdf" TargetMode="External"/><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comments" Target="../comments/commen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comments" Target="../comments/commen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4.emf"/><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emf"/><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9.png"/><Relationship Id="rId5" Type="http://schemas.openxmlformats.org/officeDocument/2006/relationships/image" Target="../media/image10.jpeg"/><Relationship Id="rId6" Type="http://schemas.openxmlformats.org/officeDocument/2006/relationships/image" Target="../media/image11.jpe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dirty="0" smtClean="0"/>
              <a:t>How Many Nodes?</a:t>
            </a:r>
            <a:br>
              <a:rPr lang="en-US" sz="3600" dirty="0" smtClean="0"/>
            </a:br>
            <a:r>
              <a:rPr lang="en-US" sz="2800" dirty="0" smtClean="0"/>
              <a:t>Properly Sizing your Couchbase Cluster</a:t>
            </a:r>
            <a:endParaRPr lang="en-US" sz="3600" dirty="0"/>
          </a:p>
        </p:txBody>
      </p:sp>
      <p:sp>
        <p:nvSpPr>
          <p:cNvPr id="6" name="Subtitle 5"/>
          <p:cNvSpPr>
            <a:spLocks noGrp="1"/>
          </p:cNvSpPr>
          <p:nvPr>
            <p:ph type="subTitle" idx="1"/>
          </p:nvPr>
        </p:nvSpPr>
        <p:spPr/>
        <p:txBody>
          <a:bodyPr/>
          <a:lstStyle/>
          <a:p>
            <a:r>
              <a:rPr lang="en-US" dirty="0" smtClean="0"/>
              <a:t>Perry Krug</a:t>
            </a:r>
          </a:p>
          <a:p>
            <a:r>
              <a:rPr lang="en-US" dirty="0" smtClean="0"/>
              <a:t>Sr. Solutions Architect</a:t>
            </a:r>
            <a:endParaRPr lang="en-US" dirty="0"/>
          </a:p>
        </p:txBody>
      </p:sp>
    </p:spTree>
    <p:extLst>
      <p:ext uri="{BB962C8B-B14F-4D97-AF65-F5344CB8AC3E}">
        <p14:creationId xmlns:p14="http://schemas.microsoft.com/office/powerpoint/2010/main" val="35758541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r>
              <a:rPr lang="en-US" dirty="0" smtClean="0"/>
              <a:t>Disk Sizing: Space and I/O</a:t>
            </a:r>
          </a:p>
        </p:txBody>
      </p:sp>
      <p:sp>
        <p:nvSpPr>
          <p:cNvPr id="30723" name="Rectangle 4"/>
          <p:cNvSpPr>
            <a:spLocks noGrp="1" noChangeArrowheads="1"/>
          </p:cNvSpPr>
          <p:nvPr>
            <p:ph idx="1"/>
          </p:nvPr>
        </p:nvSpPr>
        <p:spPr>
          <a:xfrm>
            <a:off x="612774" y="1215902"/>
            <a:ext cx="8074025" cy="4988955"/>
          </a:xfrm>
        </p:spPr>
        <p:txBody>
          <a:bodyPr>
            <a:normAutofit fontScale="85000" lnSpcReduction="20000"/>
          </a:bodyPr>
          <a:lstStyle/>
          <a:p>
            <a:pPr eaLnBrk="1" hangingPunct="1"/>
            <a:r>
              <a:rPr lang="en-US" dirty="0" smtClean="0"/>
              <a:t>Disk Writes are Buffered</a:t>
            </a:r>
          </a:p>
          <a:p>
            <a:pPr lvl="1" eaLnBrk="1" hangingPunct="1"/>
            <a:r>
              <a:rPr lang="en-US" dirty="0" smtClean="0"/>
              <a:t>Bursts of data expand the disk write queue</a:t>
            </a:r>
          </a:p>
          <a:p>
            <a:pPr lvl="1" eaLnBrk="1" hangingPunct="1"/>
            <a:r>
              <a:rPr lang="en-US" dirty="0" smtClean="0"/>
              <a:t>Sustained writes need corresponding throughput</a:t>
            </a:r>
          </a:p>
          <a:p>
            <a:pPr eaLnBrk="1" hangingPunct="1"/>
            <a:r>
              <a:rPr lang="en-US" dirty="0" smtClean="0"/>
              <a:t>Disk throughput affected by disk </a:t>
            </a:r>
            <a:r>
              <a:rPr lang="en-US" dirty="0"/>
              <a:t>s</a:t>
            </a:r>
            <a:r>
              <a:rPr lang="en-US" dirty="0" smtClean="0"/>
              <a:t>peed</a:t>
            </a:r>
          </a:p>
          <a:p>
            <a:pPr lvl="1"/>
            <a:r>
              <a:rPr lang="en-US" dirty="0" smtClean="0"/>
              <a:t>SSD &gt; 10K RPM &gt; EBS</a:t>
            </a:r>
          </a:p>
          <a:p>
            <a:pPr lvl="1"/>
            <a:r>
              <a:rPr lang="en-US" dirty="0" smtClean="0"/>
              <a:t>SSDs </a:t>
            </a:r>
            <a:r>
              <a:rPr lang="en-US" dirty="0"/>
              <a:t>give a huge boost to write throughput and startup/</a:t>
            </a:r>
            <a:r>
              <a:rPr lang="en-US" dirty="0" err="1"/>
              <a:t>warmup</a:t>
            </a:r>
            <a:r>
              <a:rPr lang="en-US" dirty="0"/>
              <a:t> times</a:t>
            </a:r>
          </a:p>
          <a:p>
            <a:pPr lvl="1"/>
            <a:r>
              <a:rPr lang="en-US" dirty="0"/>
              <a:t>RAID can provide redundancy and increase </a:t>
            </a:r>
            <a:r>
              <a:rPr lang="en-US" dirty="0" smtClean="0"/>
              <a:t>throughput</a:t>
            </a:r>
          </a:p>
          <a:p>
            <a:r>
              <a:rPr lang="en-US" dirty="0" smtClean="0"/>
              <a:t>Throughput = read/</a:t>
            </a:r>
            <a:r>
              <a:rPr lang="en-US" dirty="0" err="1" smtClean="0"/>
              <a:t>write+compaction+indexing+XDCR</a:t>
            </a:r>
            <a:endParaRPr lang="en-US" dirty="0" smtClean="0"/>
          </a:p>
          <a:p>
            <a:pPr lvl="1"/>
            <a:endParaRPr lang="en-US" dirty="0" smtClean="0"/>
          </a:p>
          <a:p>
            <a:r>
              <a:rPr lang="en-US" dirty="0" smtClean="0"/>
              <a:t>2.1 introduces multiple disk threads</a:t>
            </a:r>
          </a:p>
          <a:p>
            <a:pPr lvl="1"/>
            <a:r>
              <a:rPr lang="en-US" dirty="0" smtClean="0"/>
              <a:t>Default is 3 (1 writer / 2 readers), max is 8 combined</a:t>
            </a:r>
          </a:p>
          <a:p>
            <a:pPr lvl="1"/>
            <a:endParaRPr lang="en-US" dirty="0" smtClean="0"/>
          </a:p>
          <a:p>
            <a:r>
              <a:rPr lang="en-US" dirty="0" smtClean="0"/>
              <a:t>Best to configure different paths for data and indexes</a:t>
            </a:r>
          </a:p>
          <a:p>
            <a:endParaRPr lang="en-US" dirty="0"/>
          </a:p>
          <a:p>
            <a:r>
              <a:rPr lang="en-US" dirty="0" smtClean="0"/>
              <a:t>Plan on about 3x space (append-only, compaction, backups, </a:t>
            </a:r>
            <a:r>
              <a:rPr lang="en-US" dirty="0" err="1" smtClean="0"/>
              <a:t>etc</a:t>
            </a:r>
            <a:r>
              <a:rPr lang="en-US" dirty="0" smtClean="0"/>
              <a:t>)</a:t>
            </a:r>
          </a:p>
        </p:txBody>
      </p:sp>
    </p:spTree>
    <p:extLst>
      <p:ext uri="{BB962C8B-B14F-4D97-AF65-F5344CB8AC3E}">
        <p14:creationId xmlns:p14="http://schemas.microsoft.com/office/powerpoint/2010/main" val="120397004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CPU sizing</a:t>
            </a:r>
            <a:endParaRPr lang="en-US" dirty="0" smtClean="0">
              <a:ea typeface="ＭＳ Ｐゴシック" pitchFamily="34" charset="-128"/>
            </a:endParaRPr>
          </a:p>
        </p:txBody>
      </p:sp>
      <p:sp>
        <p:nvSpPr>
          <p:cNvPr id="4" name="TextBox 3"/>
          <p:cNvSpPr txBox="1"/>
          <p:nvPr/>
        </p:nvSpPr>
        <p:spPr>
          <a:xfrm>
            <a:off x="60477" y="1493300"/>
            <a:ext cx="8797773" cy="4893647"/>
          </a:xfrm>
          <a:prstGeom prst="rect">
            <a:avLst/>
          </a:prstGeom>
          <a:noFill/>
        </p:spPr>
        <p:txBody>
          <a:bodyPr wrap="square" rtlCol="0">
            <a:spAutoFit/>
          </a:bodyPr>
          <a:lstStyle/>
          <a:p>
            <a:r>
              <a:rPr lang="en-US" sz="3200" dirty="0"/>
              <a:t>3</a:t>
            </a:r>
            <a:r>
              <a:rPr lang="en-US" sz="3200" dirty="0" smtClean="0"/>
              <a:t>) CPU</a:t>
            </a:r>
          </a:p>
          <a:p>
            <a:pPr marL="457200" indent="-457200">
              <a:buFont typeface="Arial" pitchFamily="34" charset="0"/>
              <a:buChar char="•"/>
            </a:pPr>
            <a:r>
              <a:rPr lang="en-US" sz="3200" dirty="0" smtClean="0"/>
              <a:t>Disk writing</a:t>
            </a:r>
          </a:p>
          <a:p>
            <a:pPr marL="457200" indent="-457200">
              <a:buFont typeface="Arial" pitchFamily="34" charset="0"/>
              <a:buChar char="•"/>
            </a:pPr>
            <a:r>
              <a:rPr lang="en-US" sz="3200" dirty="0" smtClean="0"/>
              <a:t>Views/compaction/XDCR</a:t>
            </a:r>
          </a:p>
          <a:p>
            <a:pPr marL="457200" indent="-457200">
              <a:buFont typeface="Arial" pitchFamily="34" charset="0"/>
              <a:buChar char="•"/>
            </a:pPr>
            <a:r>
              <a:rPr lang="en-US" sz="3200" dirty="0" smtClean="0"/>
              <a:t>RAM r/w performance not impacted</a:t>
            </a:r>
          </a:p>
          <a:p>
            <a:endParaRPr lang="en-US" sz="3200" dirty="0"/>
          </a:p>
          <a:p>
            <a:pPr marL="914400" lvl="1" indent="-457200">
              <a:buFont typeface="Arial"/>
              <a:buChar char="•"/>
            </a:pPr>
            <a:endParaRPr lang="en-US" sz="2400" dirty="0" smtClean="0"/>
          </a:p>
          <a:p>
            <a:pPr marL="914400" lvl="1" indent="-457200">
              <a:buFont typeface="Arial"/>
              <a:buChar char="•"/>
            </a:pPr>
            <a:r>
              <a:rPr lang="en-US" sz="2400" dirty="0" smtClean="0"/>
              <a:t>Min. production requirement: 4 cores</a:t>
            </a:r>
          </a:p>
          <a:p>
            <a:pPr lvl="8"/>
            <a:r>
              <a:rPr lang="en-US" sz="2400" dirty="0" smtClean="0"/>
              <a:t>	+1 per bucket</a:t>
            </a:r>
          </a:p>
          <a:p>
            <a:pPr lvl="8"/>
            <a:r>
              <a:rPr lang="en-US" sz="2400" dirty="0"/>
              <a:t>	</a:t>
            </a:r>
            <a:r>
              <a:rPr lang="en-US" sz="2400" dirty="0" smtClean="0"/>
              <a:t>+1 core per Design Doc</a:t>
            </a:r>
          </a:p>
          <a:p>
            <a:pPr lvl="8"/>
            <a:r>
              <a:rPr lang="en-US" sz="2400" dirty="0" smtClean="0"/>
              <a:t>	+1 core per XDCR stream</a:t>
            </a:r>
          </a:p>
          <a:p>
            <a:endParaRPr lang="en-US" sz="3200" dirty="0"/>
          </a:p>
        </p:txBody>
      </p:sp>
      <p:pic>
        <p:nvPicPr>
          <p:cNvPr id="2" name="Picture 1"/>
          <p:cNvPicPr>
            <a:picLocks noChangeAspect="1"/>
          </p:cNvPicPr>
          <p:nvPr/>
        </p:nvPicPr>
        <p:blipFill>
          <a:blip r:embed="rId3"/>
          <a:stretch>
            <a:fillRect/>
          </a:stretch>
        </p:blipFill>
        <p:spPr>
          <a:xfrm>
            <a:off x="6937189" y="1661575"/>
            <a:ext cx="2082800" cy="2159000"/>
          </a:xfrm>
          <a:prstGeom prst="rect">
            <a:avLst/>
          </a:prstGeom>
        </p:spPr>
      </p:pic>
    </p:spTree>
    <p:extLst>
      <p:ext uri="{BB962C8B-B14F-4D97-AF65-F5344CB8AC3E}">
        <p14:creationId xmlns:p14="http://schemas.microsoft.com/office/powerpoint/2010/main" val="231119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087717" y="1868499"/>
            <a:ext cx="5056283" cy="3552803"/>
          </a:xfrm>
          <a:prstGeom prst="rect">
            <a:avLst/>
          </a:prstGeom>
        </p:spPr>
      </p:pic>
      <p:sp>
        <p:nvSpPr>
          <p:cNvPr id="15363" name="Title 2"/>
          <p:cNvSpPr>
            <a:spLocks noGrp="1"/>
          </p:cNvSpPr>
          <p:nvPr>
            <p:ph type="title"/>
          </p:nvPr>
        </p:nvSpPr>
        <p:spPr/>
        <p:txBody>
          <a:bodyPr>
            <a:noAutofit/>
          </a:bodyPr>
          <a:lstStyle/>
          <a:p>
            <a:r>
              <a:rPr lang="en-US" dirty="0" smtClean="0"/>
              <a:t>Network sizing</a:t>
            </a:r>
            <a:endParaRPr lang="en-US" dirty="0" smtClean="0">
              <a:ea typeface="ＭＳ Ｐゴシック" pitchFamily="34" charset="-128"/>
            </a:endParaRPr>
          </a:p>
        </p:txBody>
      </p:sp>
      <p:sp>
        <p:nvSpPr>
          <p:cNvPr id="4" name="TextBox 3"/>
          <p:cNvSpPr txBox="1"/>
          <p:nvPr/>
        </p:nvSpPr>
        <p:spPr>
          <a:xfrm>
            <a:off x="60478" y="2514600"/>
            <a:ext cx="3865161" cy="2554545"/>
          </a:xfrm>
          <a:prstGeom prst="rect">
            <a:avLst/>
          </a:prstGeom>
          <a:noFill/>
        </p:spPr>
        <p:txBody>
          <a:bodyPr wrap="none" rtlCol="0">
            <a:spAutoFit/>
          </a:bodyPr>
          <a:lstStyle/>
          <a:p>
            <a:r>
              <a:rPr lang="en-US" sz="3200" dirty="0"/>
              <a:t>4</a:t>
            </a:r>
            <a:r>
              <a:rPr lang="en-US" sz="3200" dirty="0" smtClean="0"/>
              <a:t>) Network</a:t>
            </a:r>
          </a:p>
          <a:p>
            <a:pPr marL="457200" indent="-457200">
              <a:buFont typeface="Arial" pitchFamily="34" charset="0"/>
              <a:buChar char="•"/>
            </a:pPr>
            <a:r>
              <a:rPr lang="en-US" sz="3200" dirty="0"/>
              <a:t>Client traffic</a:t>
            </a:r>
          </a:p>
          <a:p>
            <a:pPr marL="457200" indent="-457200">
              <a:buFont typeface="Arial" pitchFamily="34" charset="0"/>
              <a:buChar char="•"/>
            </a:pPr>
            <a:r>
              <a:rPr lang="en-US" sz="3200" dirty="0" smtClean="0"/>
              <a:t>Replication (writes)</a:t>
            </a:r>
            <a:endParaRPr lang="en-US" sz="3200" dirty="0"/>
          </a:p>
          <a:p>
            <a:pPr marL="457200" indent="-457200">
              <a:buFont typeface="Arial" pitchFamily="34" charset="0"/>
              <a:buChar char="•"/>
            </a:pPr>
            <a:r>
              <a:rPr lang="en-US" sz="3200" dirty="0" smtClean="0"/>
              <a:t>Rebalancing</a:t>
            </a:r>
          </a:p>
          <a:p>
            <a:pPr marL="457200" indent="-457200">
              <a:buFont typeface="Arial" pitchFamily="34" charset="0"/>
              <a:buChar char="•"/>
            </a:pPr>
            <a:r>
              <a:rPr lang="en-US" sz="3200" dirty="0" smtClean="0"/>
              <a:t>XDCR</a:t>
            </a:r>
            <a:endParaRPr lang="en-US" sz="3200" dirty="0"/>
          </a:p>
        </p:txBody>
      </p:sp>
      <p:sp>
        <p:nvSpPr>
          <p:cNvPr id="8" name="TextBox 7"/>
          <p:cNvSpPr txBox="1"/>
          <p:nvPr/>
        </p:nvSpPr>
        <p:spPr>
          <a:xfrm>
            <a:off x="4267200" y="6019800"/>
            <a:ext cx="4592668" cy="369332"/>
          </a:xfrm>
          <a:prstGeom prst="rect">
            <a:avLst/>
          </a:prstGeom>
          <a:noFill/>
        </p:spPr>
        <p:txBody>
          <a:bodyPr wrap="none" rtlCol="0">
            <a:spAutoFit/>
          </a:bodyPr>
          <a:lstStyle/>
          <a:p>
            <a:r>
              <a:rPr lang="en-US" b="1" dirty="0" smtClean="0">
                <a:solidFill>
                  <a:srgbClr val="2593C5"/>
                </a:solidFill>
              </a:rPr>
              <a:t>Replication (multiply writes) and Rebalancing</a:t>
            </a:r>
            <a:endParaRPr lang="en-US" b="1" dirty="0">
              <a:solidFill>
                <a:srgbClr val="2593C5"/>
              </a:solidFill>
            </a:endParaRPr>
          </a:p>
        </p:txBody>
      </p:sp>
      <p:sp>
        <p:nvSpPr>
          <p:cNvPr id="3" name="TextBox 2"/>
          <p:cNvSpPr txBox="1"/>
          <p:nvPr/>
        </p:nvSpPr>
        <p:spPr>
          <a:xfrm>
            <a:off x="3304357" y="2743200"/>
            <a:ext cx="1496243" cy="369332"/>
          </a:xfrm>
          <a:prstGeom prst="rect">
            <a:avLst/>
          </a:prstGeom>
          <a:noFill/>
        </p:spPr>
        <p:txBody>
          <a:bodyPr wrap="none" rtlCol="0">
            <a:spAutoFit/>
          </a:bodyPr>
          <a:lstStyle/>
          <a:p>
            <a:r>
              <a:rPr lang="en-US" b="1" dirty="0" err="1" smtClean="0">
                <a:solidFill>
                  <a:srgbClr val="2593C5"/>
                </a:solidFill>
              </a:rPr>
              <a:t>Reads+Writes</a:t>
            </a:r>
            <a:endParaRPr lang="en-US" b="1" dirty="0">
              <a:solidFill>
                <a:srgbClr val="2593C5"/>
              </a:solidFill>
            </a:endParaRPr>
          </a:p>
        </p:txBody>
      </p:sp>
      <p:cxnSp>
        <p:nvCxnSpPr>
          <p:cNvPr id="6" name="Straight Arrow Connector 5"/>
          <p:cNvCxnSpPr>
            <a:stCxn id="8" idx="0"/>
          </p:cNvCxnSpPr>
          <p:nvPr/>
        </p:nvCxnSpPr>
        <p:spPr>
          <a:xfrm flipH="1" flipV="1">
            <a:off x="4800602" y="5429250"/>
            <a:ext cx="1762932" cy="590550"/>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0"/>
          </p:cNvCxnSpPr>
          <p:nvPr/>
        </p:nvCxnSpPr>
        <p:spPr>
          <a:xfrm flipH="1" flipV="1">
            <a:off x="6324602" y="5429250"/>
            <a:ext cx="238932" cy="590550"/>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0"/>
          </p:cNvCxnSpPr>
          <p:nvPr/>
        </p:nvCxnSpPr>
        <p:spPr>
          <a:xfrm flipV="1">
            <a:off x="6563534" y="5429250"/>
            <a:ext cx="1361266" cy="590550"/>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49043" y="2927866"/>
            <a:ext cx="1062814" cy="0"/>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91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p:nvPr>
        </p:nvSpPr>
        <p:spPr/>
        <p:txBody>
          <a:bodyPr/>
          <a:lstStyle/>
          <a:p>
            <a:r>
              <a:rPr lang="en-US" smtClean="0"/>
              <a:t>Network Considerations</a:t>
            </a:r>
          </a:p>
        </p:txBody>
      </p:sp>
      <p:sp>
        <p:nvSpPr>
          <p:cNvPr id="34819" name="Rectangle 4"/>
          <p:cNvSpPr>
            <a:spLocks noGrp="1" noChangeArrowheads="1"/>
          </p:cNvSpPr>
          <p:nvPr>
            <p:ph idx="1"/>
          </p:nvPr>
        </p:nvSpPr>
        <p:spPr/>
        <p:txBody>
          <a:bodyPr>
            <a:normAutofit lnSpcReduction="10000"/>
          </a:bodyPr>
          <a:lstStyle/>
          <a:p>
            <a:pPr eaLnBrk="1" hangingPunct="1"/>
            <a:r>
              <a:rPr lang="en-US" dirty="0" smtClean="0"/>
              <a:t>Low latency, high throughput (LAN) - within cluster</a:t>
            </a:r>
          </a:p>
          <a:p>
            <a:pPr eaLnBrk="1" hangingPunct="1"/>
            <a:endParaRPr lang="en-US" dirty="0" smtClean="0"/>
          </a:p>
          <a:p>
            <a:pPr eaLnBrk="1" hangingPunct="1"/>
            <a:r>
              <a:rPr lang="en-US" dirty="0" smtClean="0"/>
              <a:t>Eliminate router hops:</a:t>
            </a:r>
          </a:p>
          <a:p>
            <a:pPr lvl="1" eaLnBrk="1" hangingPunct="1"/>
            <a:r>
              <a:rPr lang="en-US" dirty="0" smtClean="0"/>
              <a:t>Within Cluster nodes</a:t>
            </a:r>
          </a:p>
          <a:p>
            <a:pPr lvl="1" eaLnBrk="1" hangingPunct="1"/>
            <a:r>
              <a:rPr lang="en-US" dirty="0" smtClean="0"/>
              <a:t>Between clients and cluster</a:t>
            </a:r>
          </a:p>
          <a:p>
            <a:pPr eaLnBrk="1" hangingPunct="1"/>
            <a:r>
              <a:rPr lang="en-US" dirty="0" smtClean="0"/>
              <a:t>Check who else is sharing the network</a:t>
            </a:r>
          </a:p>
          <a:p>
            <a:pPr eaLnBrk="1" hangingPunct="1"/>
            <a:endParaRPr lang="en-US" dirty="0" smtClean="0"/>
          </a:p>
          <a:p>
            <a:pPr eaLnBrk="1" hangingPunct="1"/>
            <a:r>
              <a:rPr lang="en-US" dirty="0" smtClean="0"/>
              <a:t>Increase bandwidth by:</a:t>
            </a:r>
          </a:p>
          <a:p>
            <a:pPr lvl="1"/>
            <a:r>
              <a:rPr lang="en-US" dirty="0"/>
              <a:t>Add more </a:t>
            </a:r>
            <a:r>
              <a:rPr lang="en-US" dirty="0" smtClean="0"/>
              <a:t>nodes (will </a:t>
            </a:r>
            <a:r>
              <a:rPr lang="en-US" dirty="0"/>
              <a:t>scale </a:t>
            </a:r>
            <a:r>
              <a:rPr lang="en-US" dirty="0" smtClean="0"/>
              <a:t>linearly)</a:t>
            </a:r>
            <a:endParaRPr lang="en-US" dirty="0"/>
          </a:p>
          <a:p>
            <a:pPr lvl="1"/>
            <a:r>
              <a:rPr lang="en-US" dirty="0" smtClean="0"/>
              <a:t>Upgrade routers/switches/NIC’s/</a:t>
            </a:r>
            <a:r>
              <a:rPr lang="en-US" dirty="0" err="1" smtClean="0"/>
              <a:t>etc</a:t>
            </a:r>
            <a:endParaRPr lang="en-US" dirty="0"/>
          </a:p>
        </p:txBody>
      </p:sp>
    </p:spTree>
    <p:extLst>
      <p:ext uri="{BB962C8B-B14F-4D97-AF65-F5344CB8AC3E}">
        <p14:creationId xmlns:p14="http://schemas.microsoft.com/office/powerpoint/2010/main" val="320423688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Data Distribution</a:t>
            </a:r>
            <a:endParaRPr lang="en-US" dirty="0" smtClean="0">
              <a:ea typeface="ＭＳ Ｐゴシック" pitchFamily="34" charset="-128"/>
            </a:endParaRPr>
          </a:p>
        </p:txBody>
      </p:sp>
      <p:sp>
        <p:nvSpPr>
          <p:cNvPr id="3" name="Text Placeholder 2"/>
          <p:cNvSpPr>
            <a:spLocks noGrp="1"/>
          </p:cNvSpPr>
          <p:nvPr>
            <p:ph idx="1"/>
          </p:nvPr>
        </p:nvSpPr>
        <p:spPr>
          <a:xfrm>
            <a:off x="612774" y="2473782"/>
            <a:ext cx="8074025" cy="4373563"/>
          </a:xfrm>
        </p:spPr>
        <p:txBody>
          <a:bodyPr/>
          <a:lstStyle/>
          <a:p>
            <a:r>
              <a:rPr lang="en-US" dirty="0"/>
              <a:t>5) Data Distribution / Safety (assuming one replica):</a:t>
            </a:r>
          </a:p>
          <a:p>
            <a:pPr marL="457200" indent="-457200">
              <a:buFont typeface="Arial" pitchFamily="34" charset="0"/>
              <a:buChar char="•"/>
            </a:pPr>
            <a:r>
              <a:rPr lang="en-US" dirty="0"/>
              <a:t>1 node = </a:t>
            </a:r>
            <a:r>
              <a:rPr lang="en-US" dirty="0" smtClean="0"/>
              <a:t>Single point of failure</a:t>
            </a:r>
            <a:endParaRPr lang="en-US" dirty="0"/>
          </a:p>
          <a:p>
            <a:pPr marL="457200" indent="-457200">
              <a:buFont typeface="Arial" pitchFamily="34" charset="0"/>
              <a:buChar char="•"/>
            </a:pPr>
            <a:r>
              <a:rPr lang="en-US" dirty="0"/>
              <a:t>2 nodes </a:t>
            </a:r>
            <a:r>
              <a:rPr lang="en-US" dirty="0" smtClean="0"/>
              <a:t>= </a:t>
            </a:r>
            <a:r>
              <a:rPr lang="en-US" dirty="0"/>
              <a:t>+</a:t>
            </a:r>
            <a:r>
              <a:rPr lang="en-US" dirty="0" smtClean="0"/>
              <a:t>Replication</a:t>
            </a:r>
            <a:endParaRPr lang="en-US" dirty="0"/>
          </a:p>
          <a:p>
            <a:pPr marL="457200" indent="-457200">
              <a:buFont typeface="Arial" pitchFamily="34" charset="0"/>
              <a:buChar char="•"/>
            </a:pPr>
            <a:r>
              <a:rPr lang="en-US" dirty="0"/>
              <a:t>3+ nodes = </a:t>
            </a:r>
            <a:r>
              <a:rPr lang="en-US" dirty="0" smtClean="0"/>
              <a:t>Best for production</a:t>
            </a:r>
          </a:p>
          <a:p>
            <a:pPr marL="800100" lvl="1" indent="-457200">
              <a:buFont typeface="Arial" pitchFamily="34" charset="0"/>
              <a:buChar char="•"/>
            </a:pPr>
            <a:r>
              <a:rPr lang="en-US" dirty="0" err="1" smtClean="0"/>
              <a:t>Autofailover</a:t>
            </a:r>
            <a:endParaRPr lang="en-US" dirty="0"/>
          </a:p>
          <a:p>
            <a:pPr marL="800100" lvl="1" indent="-457200">
              <a:buFont typeface="Arial" pitchFamily="34" charset="0"/>
              <a:buChar char="•"/>
            </a:pPr>
            <a:r>
              <a:rPr lang="en-US" dirty="0" smtClean="0"/>
              <a:t>Upgrade-ability</a:t>
            </a:r>
          </a:p>
          <a:p>
            <a:pPr marL="800100" lvl="1" indent="-457200">
              <a:buFont typeface="Arial" pitchFamily="34" charset="0"/>
              <a:buChar char="•"/>
            </a:pPr>
            <a:r>
              <a:rPr lang="en-US" dirty="0" smtClean="0"/>
              <a:t>Further scale-ability</a:t>
            </a:r>
            <a:endParaRPr lang="en-US" dirty="0"/>
          </a:p>
          <a:p>
            <a:pPr marL="457200" indent="-457200">
              <a:buFont typeface="Arial" pitchFamily="34" charset="0"/>
              <a:buChar char="•"/>
            </a:pPr>
            <a:endParaRPr lang="en-US" dirty="0"/>
          </a:p>
          <a:p>
            <a:r>
              <a:rPr lang="en-US" dirty="0"/>
              <a:t>Note: Many applications will need more than 3 nodes</a:t>
            </a:r>
          </a:p>
          <a:p>
            <a:endParaRPr lang="en-US" dirty="0"/>
          </a:p>
        </p:txBody>
      </p:sp>
      <p:sp>
        <p:nvSpPr>
          <p:cNvPr id="2" name="TextBox 1"/>
          <p:cNvSpPr txBox="1"/>
          <p:nvPr/>
        </p:nvSpPr>
        <p:spPr>
          <a:xfrm>
            <a:off x="152400" y="1219200"/>
            <a:ext cx="8699049" cy="1077218"/>
          </a:xfrm>
          <a:prstGeom prst="rect">
            <a:avLst/>
          </a:prstGeom>
          <a:noFill/>
        </p:spPr>
        <p:txBody>
          <a:bodyPr wrap="none" rtlCol="0">
            <a:spAutoFit/>
          </a:bodyPr>
          <a:lstStyle/>
          <a:p>
            <a:pPr algn="ctr"/>
            <a:r>
              <a:rPr lang="en-US" sz="3200" dirty="0"/>
              <a:t>Servers fail, be prepared.  </a:t>
            </a:r>
            <a:endParaRPr lang="en-US" sz="3200" dirty="0" smtClean="0"/>
          </a:p>
          <a:p>
            <a:pPr algn="ctr"/>
            <a:r>
              <a:rPr lang="en-US" sz="3200" dirty="0" smtClean="0"/>
              <a:t>The </a:t>
            </a:r>
            <a:r>
              <a:rPr lang="en-US" sz="3200" dirty="0"/>
              <a:t>more nodes, the less impact a </a:t>
            </a:r>
            <a:r>
              <a:rPr lang="en-US" sz="3200" dirty="0" smtClean="0"/>
              <a:t>failure </a:t>
            </a:r>
            <a:r>
              <a:rPr lang="en-US" sz="3200" dirty="0"/>
              <a:t>will have.</a:t>
            </a:r>
          </a:p>
        </p:txBody>
      </p:sp>
    </p:spTree>
    <p:extLst>
      <p:ext uri="{BB962C8B-B14F-4D97-AF65-F5344CB8AC3E}">
        <p14:creationId xmlns:p14="http://schemas.microsoft.com/office/powerpoint/2010/main" val="391197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How </a:t>
            </a:r>
            <a:r>
              <a:rPr lang="en-US" dirty="0"/>
              <a:t>many </a:t>
            </a:r>
            <a:r>
              <a:rPr lang="en-US" dirty="0" smtClean="0"/>
              <a:t>nodes recap</a:t>
            </a:r>
            <a:endParaRPr lang="en-US" dirty="0" smtClean="0">
              <a:ea typeface="ＭＳ Ｐゴシック" pitchFamily="34" charset="-128"/>
            </a:endParaRPr>
          </a:p>
        </p:txBody>
      </p:sp>
      <p:sp>
        <p:nvSpPr>
          <p:cNvPr id="4" name="TextBox 3"/>
          <p:cNvSpPr txBox="1"/>
          <p:nvPr/>
        </p:nvSpPr>
        <p:spPr>
          <a:xfrm>
            <a:off x="228600" y="1524000"/>
            <a:ext cx="8652529" cy="4031873"/>
          </a:xfrm>
          <a:prstGeom prst="rect">
            <a:avLst/>
          </a:prstGeom>
          <a:noFill/>
        </p:spPr>
        <p:txBody>
          <a:bodyPr wrap="none" rtlCol="0">
            <a:spAutoFit/>
          </a:bodyPr>
          <a:lstStyle/>
          <a:p>
            <a:r>
              <a:rPr lang="en-US" sz="3200" dirty="0"/>
              <a:t>5</a:t>
            </a:r>
            <a:r>
              <a:rPr lang="en-US" sz="3200" dirty="0" smtClean="0"/>
              <a:t> Key Factors determine number of nodes needed:</a:t>
            </a:r>
          </a:p>
          <a:p>
            <a:endParaRPr lang="en-US" sz="3200" dirty="0" smtClean="0"/>
          </a:p>
          <a:p>
            <a:r>
              <a:rPr lang="en-US" sz="3200" dirty="0" smtClean="0"/>
              <a:t>1) RAM</a:t>
            </a:r>
          </a:p>
          <a:p>
            <a:r>
              <a:rPr lang="en-US" sz="3200" dirty="0" smtClean="0"/>
              <a:t>2) Disk</a:t>
            </a:r>
          </a:p>
          <a:p>
            <a:r>
              <a:rPr lang="en-US" sz="3200" dirty="0" smtClean="0"/>
              <a:t>3) CPU</a:t>
            </a:r>
          </a:p>
          <a:p>
            <a:r>
              <a:rPr lang="en-US" sz="3200" dirty="0" smtClean="0"/>
              <a:t>4) </a:t>
            </a:r>
            <a:r>
              <a:rPr lang="en-US" sz="3200" dirty="0"/>
              <a:t>Network</a:t>
            </a:r>
          </a:p>
          <a:p>
            <a:r>
              <a:rPr lang="en-US" sz="3200" dirty="0" smtClean="0"/>
              <a:t>5) Data Distribution/Safety</a:t>
            </a:r>
          </a:p>
          <a:p>
            <a:endParaRPr lang="en-US" sz="3200" dirty="0"/>
          </a:p>
        </p:txBody>
      </p:sp>
      <p:grpSp>
        <p:nvGrpSpPr>
          <p:cNvPr id="53" name="Group 32"/>
          <p:cNvGrpSpPr/>
          <p:nvPr/>
        </p:nvGrpSpPr>
        <p:grpSpPr>
          <a:xfrm>
            <a:off x="5029317" y="2438400"/>
            <a:ext cx="3581283" cy="2938841"/>
            <a:chOff x="583937" y="1809116"/>
            <a:chExt cx="3581283" cy="3300798"/>
          </a:xfrm>
        </p:grpSpPr>
        <p:pic>
          <p:nvPicPr>
            <p:cNvPr id="54" name="Picture 41" descr="one-box.gif"/>
            <p:cNvPicPr>
              <a:picLocks noChangeAspect="1"/>
            </p:cNvPicPr>
            <p:nvPr/>
          </p:nvPicPr>
          <p:blipFill>
            <a:blip r:embed="rId3" cstate="print"/>
            <a:srcRect l="2345" t="28529" r="74525" b="54263"/>
            <a:stretch>
              <a:fillRect/>
            </a:stretch>
          </p:blipFill>
          <p:spPr bwMode="auto">
            <a:xfrm>
              <a:off x="583937" y="4486516"/>
              <a:ext cx="621807" cy="346925"/>
            </a:xfrm>
            <a:prstGeom prst="rect">
              <a:avLst/>
            </a:prstGeom>
            <a:noFill/>
            <a:ln w="9525">
              <a:noFill/>
              <a:miter lim="800000"/>
              <a:headEnd/>
              <a:tailEnd/>
            </a:ln>
          </p:spPr>
        </p:pic>
        <p:pic>
          <p:nvPicPr>
            <p:cNvPr id="55" name="Picture 41" descr="one-box.gif"/>
            <p:cNvPicPr>
              <a:picLocks noChangeAspect="1"/>
            </p:cNvPicPr>
            <p:nvPr/>
          </p:nvPicPr>
          <p:blipFill>
            <a:blip r:embed="rId3" cstate="print"/>
            <a:srcRect l="2345" t="28529" r="74525" b="54263"/>
            <a:stretch>
              <a:fillRect/>
            </a:stretch>
          </p:blipFill>
          <p:spPr bwMode="auto">
            <a:xfrm>
              <a:off x="1323806" y="4486516"/>
              <a:ext cx="621807" cy="346925"/>
            </a:xfrm>
            <a:prstGeom prst="rect">
              <a:avLst/>
            </a:prstGeom>
            <a:noFill/>
            <a:ln w="9525">
              <a:noFill/>
              <a:miter lim="800000"/>
              <a:headEnd/>
              <a:tailEnd/>
            </a:ln>
          </p:spPr>
        </p:pic>
        <p:pic>
          <p:nvPicPr>
            <p:cNvPr id="56" name="Picture 41" descr="one-box.gif"/>
            <p:cNvPicPr>
              <a:picLocks noChangeAspect="1"/>
            </p:cNvPicPr>
            <p:nvPr/>
          </p:nvPicPr>
          <p:blipFill>
            <a:blip r:embed="rId3" cstate="print"/>
            <a:srcRect l="2345" t="28529" r="74525" b="54263"/>
            <a:stretch>
              <a:fillRect/>
            </a:stretch>
          </p:blipFill>
          <p:spPr bwMode="auto">
            <a:xfrm>
              <a:off x="3543413" y="4486516"/>
              <a:ext cx="621807" cy="346925"/>
            </a:xfrm>
            <a:prstGeom prst="rect">
              <a:avLst/>
            </a:prstGeom>
            <a:noFill/>
            <a:ln w="9525">
              <a:noFill/>
              <a:miter lim="800000"/>
              <a:headEnd/>
              <a:tailEnd/>
            </a:ln>
          </p:spPr>
        </p:pic>
        <p:pic>
          <p:nvPicPr>
            <p:cNvPr id="57" name="Picture 41" descr="one-box.gif"/>
            <p:cNvPicPr>
              <a:picLocks noChangeAspect="1"/>
            </p:cNvPicPr>
            <p:nvPr/>
          </p:nvPicPr>
          <p:blipFill>
            <a:blip r:embed="rId3" cstate="print"/>
            <a:srcRect l="2345" t="28529" r="74525" b="54263"/>
            <a:stretch>
              <a:fillRect/>
            </a:stretch>
          </p:blipFill>
          <p:spPr bwMode="auto">
            <a:xfrm>
              <a:off x="2803545" y="4486516"/>
              <a:ext cx="621807" cy="346925"/>
            </a:xfrm>
            <a:prstGeom prst="rect">
              <a:avLst/>
            </a:prstGeom>
            <a:noFill/>
            <a:ln w="9525">
              <a:noFill/>
              <a:miter lim="800000"/>
              <a:headEnd/>
              <a:tailEnd/>
            </a:ln>
          </p:spPr>
        </p:pic>
        <p:pic>
          <p:nvPicPr>
            <p:cNvPr id="58" name="Picture 41" descr="one-box.gif"/>
            <p:cNvPicPr>
              <a:picLocks noChangeAspect="1"/>
            </p:cNvPicPr>
            <p:nvPr/>
          </p:nvPicPr>
          <p:blipFill>
            <a:blip r:embed="rId3" cstate="print"/>
            <a:srcRect l="2345" t="28529" r="74525" b="54263"/>
            <a:stretch>
              <a:fillRect/>
            </a:stretch>
          </p:blipFill>
          <p:spPr bwMode="auto">
            <a:xfrm>
              <a:off x="2063676" y="4486516"/>
              <a:ext cx="621807" cy="346925"/>
            </a:xfrm>
            <a:prstGeom prst="rect">
              <a:avLst/>
            </a:prstGeom>
            <a:noFill/>
            <a:ln w="9525">
              <a:noFill/>
              <a:miter lim="800000"/>
              <a:headEnd/>
              <a:tailEnd/>
            </a:ln>
          </p:spPr>
        </p:pic>
        <p:pic>
          <p:nvPicPr>
            <p:cNvPr id="59" name="Picture 41" descr="one-box.gif"/>
            <p:cNvPicPr>
              <a:picLocks noChangeAspect="1"/>
            </p:cNvPicPr>
            <p:nvPr/>
          </p:nvPicPr>
          <p:blipFill>
            <a:blip r:embed="rId4" cstate="print"/>
            <a:srcRect l="2345" t="28529" r="74525" b="54263"/>
            <a:stretch>
              <a:fillRect/>
            </a:stretch>
          </p:blipFill>
          <p:spPr bwMode="auto">
            <a:xfrm>
              <a:off x="1946126" y="3397976"/>
              <a:ext cx="801571" cy="447221"/>
            </a:xfrm>
            <a:prstGeom prst="rect">
              <a:avLst/>
            </a:prstGeom>
            <a:noFill/>
            <a:ln w="9525">
              <a:noFill/>
              <a:miter lim="800000"/>
              <a:headEnd/>
              <a:tailEnd/>
            </a:ln>
          </p:spPr>
        </p:pic>
        <p:pic>
          <p:nvPicPr>
            <p:cNvPr id="60" name="Picture 5"/>
            <p:cNvPicPr>
              <a:picLocks noChangeAspect="1" noChangeArrowheads="1"/>
            </p:cNvPicPr>
            <p:nvPr/>
          </p:nvPicPr>
          <p:blipFill>
            <a:blip r:embed="rId5" cstate="print"/>
            <a:srcRect/>
            <a:stretch>
              <a:fillRect/>
            </a:stretch>
          </p:blipFill>
          <p:spPr bwMode="auto">
            <a:xfrm>
              <a:off x="1818089" y="1809116"/>
              <a:ext cx="1069265" cy="882999"/>
            </a:xfrm>
            <a:prstGeom prst="rect">
              <a:avLst/>
            </a:prstGeom>
            <a:noFill/>
            <a:ln w="9525">
              <a:noFill/>
              <a:miter lim="800000"/>
              <a:headEnd/>
              <a:tailEnd/>
            </a:ln>
          </p:spPr>
        </p:pic>
        <p:pic>
          <p:nvPicPr>
            <p:cNvPr id="61" name="Picture 38" descr="web-app-architecture.gif"/>
            <p:cNvPicPr>
              <a:picLocks noChangeAspect="1"/>
            </p:cNvPicPr>
            <p:nvPr/>
          </p:nvPicPr>
          <p:blipFill>
            <a:blip r:embed="rId6" cstate="print"/>
            <a:srcRect l="9378" t="33563" r="48106" b="58325"/>
            <a:stretch>
              <a:fillRect/>
            </a:stretch>
          </p:blipFill>
          <p:spPr bwMode="auto">
            <a:xfrm>
              <a:off x="818381" y="4025403"/>
              <a:ext cx="3105895" cy="444429"/>
            </a:xfrm>
            <a:prstGeom prst="rect">
              <a:avLst/>
            </a:prstGeom>
            <a:noFill/>
            <a:ln w="9525">
              <a:noFill/>
              <a:miter lim="800000"/>
              <a:headEnd/>
              <a:tailEnd/>
            </a:ln>
          </p:spPr>
        </p:pic>
        <p:sp>
          <p:nvSpPr>
            <p:cNvPr id="62" name="Rectangle 61"/>
            <p:cNvSpPr/>
            <p:nvPr/>
          </p:nvSpPr>
          <p:spPr>
            <a:xfrm>
              <a:off x="797947" y="3953887"/>
              <a:ext cx="689631" cy="224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endParaRPr lang="en-US" dirty="0"/>
            </a:p>
          </p:txBody>
        </p:sp>
        <p:pic>
          <p:nvPicPr>
            <p:cNvPr id="63" name="Picture 38" descr="web-app-architecture.gif"/>
            <p:cNvPicPr>
              <a:picLocks noChangeAspect="1"/>
            </p:cNvPicPr>
            <p:nvPr/>
          </p:nvPicPr>
          <p:blipFill>
            <a:blip r:embed="rId6" cstate="print"/>
            <a:srcRect l="28538" t="19717" r="67616" b="75062"/>
            <a:stretch>
              <a:fillRect/>
            </a:stretch>
          </p:blipFill>
          <p:spPr bwMode="auto">
            <a:xfrm>
              <a:off x="2218077" y="3059931"/>
              <a:ext cx="280961" cy="316718"/>
            </a:xfrm>
            <a:prstGeom prst="rect">
              <a:avLst/>
            </a:prstGeom>
            <a:noFill/>
            <a:ln w="9525">
              <a:noFill/>
              <a:miter lim="800000"/>
              <a:headEnd/>
              <a:tailEnd/>
            </a:ln>
          </p:spPr>
        </p:pic>
        <p:sp>
          <p:nvSpPr>
            <p:cNvPr id="64" name="TextBox 63"/>
            <p:cNvSpPr txBox="1"/>
            <p:nvPr/>
          </p:nvSpPr>
          <p:spPr>
            <a:xfrm>
              <a:off x="1827139" y="4876800"/>
              <a:ext cx="1082137" cy="233114"/>
            </a:xfrm>
            <a:prstGeom prst="rect">
              <a:avLst/>
            </a:prstGeom>
            <a:noFill/>
          </p:spPr>
          <p:txBody>
            <a:bodyPr wrap="none" lIns="91429" tIns="45715" rIns="91429" bIns="45715" rtlCol="0">
              <a:spAutoFit/>
            </a:bodyPr>
            <a:lstStyle/>
            <a:p>
              <a:pPr algn="ctr"/>
              <a:r>
                <a:rPr lang="en-US" sz="900" dirty="0" smtClean="0">
                  <a:solidFill>
                    <a:srgbClr val="0096D7"/>
                  </a:solidFill>
                </a:rPr>
                <a:t>Couchbase Servers</a:t>
              </a:r>
              <a:endParaRPr lang="en-US" sz="900" dirty="0">
                <a:solidFill>
                  <a:srgbClr val="0096D7"/>
                </a:solidFill>
              </a:endParaRPr>
            </a:p>
          </p:txBody>
        </p:sp>
        <p:sp>
          <p:nvSpPr>
            <p:cNvPr id="65" name="TextBox 64"/>
            <p:cNvSpPr txBox="1"/>
            <p:nvPr/>
          </p:nvSpPr>
          <p:spPr>
            <a:xfrm>
              <a:off x="1751493" y="3767429"/>
              <a:ext cx="1152857" cy="215433"/>
            </a:xfrm>
            <a:prstGeom prst="rect">
              <a:avLst/>
            </a:prstGeom>
            <a:noFill/>
          </p:spPr>
          <p:txBody>
            <a:bodyPr wrap="none" lIns="91429" tIns="45715" rIns="91429" bIns="45715" rtlCol="0">
              <a:spAutoFit/>
            </a:bodyPr>
            <a:lstStyle/>
            <a:p>
              <a:r>
                <a:rPr lang="en-US" sz="800" dirty="0" smtClean="0">
                  <a:solidFill>
                    <a:srgbClr val="0096D7"/>
                  </a:solidFill>
                </a:rPr>
                <a:t>Web application server</a:t>
              </a:r>
              <a:endParaRPr lang="en-US" sz="800" dirty="0">
                <a:solidFill>
                  <a:srgbClr val="0096D7"/>
                </a:solidFill>
              </a:endParaRPr>
            </a:p>
          </p:txBody>
        </p:sp>
        <p:pic>
          <p:nvPicPr>
            <p:cNvPr id="66" name="Picture 38" descr="web-app-architecture.gif"/>
            <p:cNvPicPr>
              <a:picLocks noChangeAspect="1"/>
            </p:cNvPicPr>
            <p:nvPr/>
          </p:nvPicPr>
          <p:blipFill>
            <a:blip r:embed="rId6" cstate="print"/>
            <a:srcRect l="28035" t="19717" r="67965" b="78009"/>
            <a:stretch>
              <a:fillRect/>
            </a:stretch>
          </p:blipFill>
          <p:spPr bwMode="auto">
            <a:xfrm>
              <a:off x="2181279" y="2906669"/>
              <a:ext cx="292217" cy="347370"/>
            </a:xfrm>
            <a:prstGeom prst="rect">
              <a:avLst/>
            </a:prstGeom>
            <a:noFill/>
            <a:ln w="9525">
              <a:noFill/>
              <a:miter lim="800000"/>
              <a:headEnd/>
              <a:tailEnd/>
            </a:ln>
          </p:spPr>
        </p:pic>
        <p:sp>
          <p:nvSpPr>
            <p:cNvPr id="67" name="TextBox 66"/>
            <p:cNvSpPr txBox="1"/>
            <p:nvPr/>
          </p:nvSpPr>
          <p:spPr>
            <a:xfrm>
              <a:off x="1908589" y="2683602"/>
              <a:ext cx="864317" cy="215433"/>
            </a:xfrm>
            <a:prstGeom prst="rect">
              <a:avLst/>
            </a:prstGeom>
            <a:noFill/>
          </p:spPr>
          <p:txBody>
            <a:bodyPr wrap="none" lIns="91429" tIns="45715" rIns="91429" bIns="45715" rtlCol="0">
              <a:spAutoFit/>
            </a:bodyPr>
            <a:lstStyle/>
            <a:p>
              <a:r>
                <a:rPr lang="en-US" sz="800" dirty="0" smtClean="0">
                  <a:solidFill>
                    <a:srgbClr val="0096D7"/>
                  </a:solidFill>
                </a:rPr>
                <a:t>Application user</a:t>
              </a:r>
              <a:endParaRPr lang="en-US" sz="800" dirty="0">
                <a:solidFill>
                  <a:srgbClr val="0096D7"/>
                </a:solidFill>
              </a:endParaRPr>
            </a:p>
          </p:txBody>
        </p:sp>
      </p:grpSp>
    </p:spTree>
    <p:extLst>
      <p:ext uri="{BB962C8B-B14F-4D97-AF65-F5344CB8AC3E}">
        <p14:creationId xmlns:p14="http://schemas.microsoft.com/office/powerpoint/2010/main" val="92605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Hardware Minimums</a:t>
            </a:r>
            <a:endParaRPr lang="en-US" dirty="0" smtClean="0">
              <a:ea typeface="ＭＳ Ｐゴシック" pitchFamily="34" charset="-128"/>
            </a:endParaRPr>
          </a:p>
        </p:txBody>
      </p:sp>
      <p:sp>
        <p:nvSpPr>
          <p:cNvPr id="4" name="TextBox 3"/>
          <p:cNvSpPr txBox="1"/>
          <p:nvPr/>
        </p:nvSpPr>
        <p:spPr>
          <a:xfrm>
            <a:off x="563071" y="2159046"/>
            <a:ext cx="8014853" cy="4401205"/>
          </a:xfrm>
          <a:prstGeom prst="rect">
            <a:avLst/>
          </a:prstGeom>
          <a:noFill/>
        </p:spPr>
        <p:txBody>
          <a:bodyPr wrap="square" rtlCol="0">
            <a:spAutoFit/>
          </a:bodyPr>
          <a:lstStyle/>
          <a:p>
            <a:r>
              <a:rPr lang="en-US" sz="2800" b="1" dirty="0" smtClean="0"/>
              <a:t>RAM</a:t>
            </a:r>
            <a:r>
              <a:rPr lang="en-US" sz="2800" dirty="0" smtClean="0"/>
              <a:t>: At least ~4GB (highly dependent on data set)</a:t>
            </a:r>
          </a:p>
          <a:p>
            <a:endParaRPr lang="en-US" sz="2800" dirty="0" smtClean="0"/>
          </a:p>
          <a:p>
            <a:r>
              <a:rPr lang="en-US" sz="2800" b="1" dirty="0" smtClean="0"/>
              <a:t>Disk</a:t>
            </a:r>
            <a:r>
              <a:rPr lang="en-US" sz="2800" dirty="0" smtClean="0"/>
              <a:t>: Fastest “local” storage available</a:t>
            </a:r>
          </a:p>
          <a:p>
            <a:r>
              <a:rPr lang="en-US" sz="2800" dirty="0"/>
              <a:t>	</a:t>
            </a:r>
            <a:r>
              <a:rPr lang="en-US" sz="2800" dirty="0" smtClean="0"/>
              <a:t>-SSD is better</a:t>
            </a:r>
          </a:p>
          <a:p>
            <a:r>
              <a:rPr lang="en-US" sz="2800" dirty="0"/>
              <a:t>	</a:t>
            </a:r>
            <a:r>
              <a:rPr lang="en-US" sz="2800" dirty="0" smtClean="0"/>
              <a:t>-RAID 0 or 10, not 5</a:t>
            </a:r>
          </a:p>
          <a:p>
            <a:endParaRPr lang="en-US" sz="2800" dirty="0" smtClean="0"/>
          </a:p>
          <a:p>
            <a:r>
              <a:rPr lang="en-US" sz="2800" b="1" dirty="0" smtClean="0"/>
              <a:t>CPU</a:t>
            </a:r>
            <a:r>
              <a:rPr lang="en-US" sz="2800" dirty="0" smtClean="0"/>
              <a:t> (minimums)</a:t>
            </a:r>
            <a:r>
              <a:rPr lang="en-US" sz="2800" smtClean="0"/>
              <a:t>: </a:t>
            </a:r>
            <a:r>
              <a:rPr lang="en-US" sz="2800" smtClean="0"/>
              <a:t>4 </a:t>
            </a:r>
            <a:r>
              <a:rPr lang="en-US" sz="2800" dirty="0" smtClean="0"/>
              <a:t>cores</a:t>
            </a:r>
          </a:p>
          <a:p>
            <a:pPr lvl="3"/>
            <a:r>
              <a:rPr lang="en-US" sz="2800" dirty="0" smtClean="0"/>
              <a:t>		+ 1-per bucket</a:t>
            </a:r>
          </a:p>
          <a:p>
            <a:pPr lvl="3"/>
            <a:r>
              <a:rPr lang="en-US" sz="2800" dirty="0" smtClean="0"/>
              <a:t>		+ 1-per design document</a:t>
            </a:r>
          </a:p>
          <a:p>
            <a:pPr lvl="3"/>
            <a:r>
              <a:rPr lang="en-US" sz="2800" dirty="0" smtClean="0"/>
              <a:t>		+ 1-per XDCR stream</a:t>
            </a:r>
          </a:p>
        </p:txBody>
      </p:sp>
      <p:sp>
        <p:nvSpPr>
          <p:cNvPr id="2" name="TextBox 1"/>
          <p:cNvSpPr txBox="1"/>
          <p:nvPr/>
        </p:nvSpPr>
        <p:spPr>
          <a:xfrm>
            <a:off x="910507" y="1186188"/>
            <a:ext cx="7308011" cy="830997"/>
          </a:xfrm>
          <a:prstGeom prst="rect">
            <a:avLst/>
          </a:prstGeom>
          <a:noFill/>
        </p:spPr>
        <p:txBody>
          <a:bodyPr wrap="square" rtlCol="0">
            <a:spAutoFit/>
          </a:bodyPr>
          <a:lstStyle/>
          <a:p>
            <a:pPr algn="ctr"/>
            <a:r>
              <a:rPr lang="en-US" sz="2400" dirty="0" smtClean="0"/>
              <a:t>Hardware requirements/recommendations are the intersection of what’s needed versus what’s available.</a:t>
            </a:r>
            <a:endParaRPr lang="en-US" sz="2400" dirty="0"/>
          </a:p>
        </p:txBody>
      </p:sp>
    </p:spTree>
    <p:extLst>
      <p:ext uri="{BB962C8B-B14F-4D97-AF65-F5344CB8AC3E}">
        <p14:creationId xmlns:p14="http://schemas.microsoft.com/office/powerpoint/2010/main" val="221628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Effects of…</a:t>
            </a:r>
            <a:endParaRPr lang="en-US" dirty="0"/>
          </a:p>
        </p:txBody>
      </p:sp>
    </p:spTree>
    <p:extLst>
      <p:ext uri="{BB962C8B-B14F-4D97-AF65-F5344CB8AC3E}">
        <p14:creationId xmlns:p14="http://schemas.microsoft.com/office/powerpoint/2010/main" val="309132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Views/Indexes</a:t>
            </a:r>
            <a:endParaRPr lang="en-US" dirty="0" smtClean="0">
              <a:ea typeface="ＭＳ Ｐゴシック" pitchFamily="34" charset="-128"/>
            </a:endParaRPr>
          </a:p>
        </p:txBody>
      </p:sp>
      <p:sp>
        <p:nvSpPr>
          <p:cNvPr id="2" name="Text Placeholder 1"/>
          <p:cNvSpPr>
            <a:spLocks noGrp="1"/>
          </p:cNvSpPr>
          <p:nvPr>
            <p:ph idx="1"/>
          </p:nvPr>
        </p:nvSpPr>
        <p:spPr>
          <a:xfrm>
            <a:off x="612774" y="1675512"/>
            <a:ext cx="8074025" cy="4373563"/>
          </a:xfrm>
        </p:spPr>
        <p:txBody>
          <a:bodyPr>
            <a:normAutofit fontScale="85000" lnSpcReduction="20000"/>
          </a:bodyPr>
          <a:lstStyle/>
          <a:p>
            <a:r>
              <a:rPr lang="en-US" dirty="0" smtClean="0"/>
              <a:t>Effect on scale/sizing:</a:t>
            </a:r>
          </a:p>
          <a:p>
            <a:pPr lvl="1"/>
            <a:r>
              <a:rPr lang="en-US" dirty="0" smtClean="0"/>
              <a:t>Increase the CPU and disk IO requirements</a:t>
            </a:r>
          </a:p>
          <a:p>
            <a:pPr lvl="2"/>
            <a:r>
              <a:rPr lang="en-US" dirty="0" smtClean="0"/>
              <a:t>More complex views require more CPU</a:t>
            </a:r>
          </a:p>
          <a:p>
            <a:pPr lvl="2"/>
            <a:r>
              <a:rPr lang="en-US" dirty="0" smtClean="0"/>
              <a:t>More view output requires more disk IO</a:t>
            </a:r>
          </a:p>
          <a:p>
            <a:pPr lvl="1"/>
            <a:r>
              <a:rPr lang="en-US" dirty="0"/>
              <a:t>More RAM should be left out of the quota for better IO caching</a:t>
            </a:r>
          </a:p>
          <a:p>
            <a:endParaRPr lang="en-US" dirty="0" smtClean="0"/>
          </a:p>
          <a:p>
            <a:r>
              <a:rPr lang="en-US" dirty="0" smtClean="0"/>
              <a:t>Indication:</a:t>
            </a:r>
          </a:p>
          <a:p>
            <a:pPr lvl="1"/>
            <a:r>
              <a:rPr lang="en-US" dirty="0" smtClean="0"/>
              <a:t>Indexes significantly behind data writes (or growing delays)</a:t>
            </a:r>
          </a:p>
          <a:p>
            <a:pPr lvl="1"/>
            <a:endParaRPr lang="en-US" dirty="0"/>
          </a:p>
          <a:p>
            <a:pPr lvl="1"/>
            <a:endParaRPr lang="en-US" dirty="0"/>
          </a:p>
          <a:p>
            <a:r>
              <a:rPr lang="en-US" dirty="0" smtClean="0"/>
              <a:t>What do to:</a:t>
            </a:r>
          </a:p>
          <a:p>
            <a:pPr lvl="1"/>
            <a:r>
              <a:rPr lang="en-US" dirty="0" smtClean="0"/>
              <a:t>Make sure you follow best practices in view writing</a:t>
            </a:r>
          </a:p>
          <a:p>
            <a:pPr lvl="1"/>
            <a:r>
              <a:rPr lang="en-US" dirty="0" smtClean="0"/>
              <a:t>Add more nodes to distribute processing “work”</a:t>
            </a:r>
          </a:p>
          <a:p>
            <a:pPr lvl="1"/>
            <a:r>
              <a:rPr lang="en-US" dirty="0" smtClean="0"/>
              <a:t>Look into SSD’s</a:t>
            </a:r>
          </a:p>
          <a:p>
            <a:endParaRPr lang="en-US" dirty="0"/>
          </a:p>
        </p:txBody>
      </p:sp>
    </p:spTree>
    <p:extLst>
      <p:ext uri="{BB962C8B-B14F-4D97-AF65-F5344CB8AC3E}">
        <p14:creationId xmlns:p14="http://schemas.microsoft.com/office/powerpoint/2010/main" val="382474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XDCR</a:t>
            </a:r>
            <a:endParaRPr lang="en-US" dirty="0" smtClean="0">
              <a:ea typeface="ＭＳ Ｐゴシック" pitchFamily="34" charset="-128"/>
            </a:endParaRPr>
          </a:p>
        </p:txBody>
      </p:sp>
      <p:sp>
        <p:nvSpPr>
          <p:cNvPr id="2" name="Text Placeholder 1"/>
          <p:cNvSpPr>
            <a:spLocks noGrp="1"/>
          </p:cNvSpPr>
          <p:nvPr>
            <p:ph idx="1"/>
          </p:nvPr>
        </p:nvSpPr>
        <p:spPr>
          <a:xfrm>
            <a:off x="612774" y="1711797"/>
            <a:ext cx="8074025" cy="4373563"/>
          </a:xfrm>
        </p:spPr>
        <p:txBody>
          <a:bodyPr>
            <a:normAutofit fontScale="92500" lnSpcReduction="20000"/>
          </a:bodyPr>
          <a:lstStyle/>
          <a:p>
            <a:pPr indent="-342900"/>
            <a:r>
              <a:rPr lang="en-US" dirty="0" smtClean="0"/>
              <a:t>Effect on scale/sizing:</a:t>
            </a:r>
          </a:p>
          <a:p>
            <a:pPr lvl="1" indent="-342900"/>
            <a:r>
              <a:rPr lang="en-US" dirty="0" smtClean="0"/>
              <a:t>XDCR is CPU Intensive</a:t>
            </a:r>
          </a:p>
          <a:p>
            <a:pPr lvl="1" indent="-342900"/>
            <a:r>
              <a:rPr lang="en-US" dirty="0" smtClean="0"/>
              <a:t>Disk IO will double</a:t>
            </a:r>
          </a:p>
          <a:p>
            <a:pPr lvl="1" indent="-342900"/>
            <a:r>
              <a:rPr lang="en-US" dirty="0" smtClean="0"/>
              <a:t>Memory needs to be sized accordingly (bi-directional may mean more data)</a:t>
            </a:r>
          </a:p>
          <a:p>
            <a:endParaRPr lang="en-US" dirty="0" smtClean="0"/>
          </a:p>
          <a:p>
            <a:r>
              <a:rPr lang="en-US" dirty="0" smtClean="0"/>
              <a:t>Indication:</a:t>
            </a:r>
          </a:p>
          <a:p>
            <a:pPr lvl="1"/>
            <a:r>
              <a:rPr lang="en-US" dirty="0" smtClean="0"/>
              <a:t>A rising XDCR queue on source</a:t>
            </a:r>
          </a:p>
          <a:p>
            <a:pPr lvl="1"/>
            <a:endParaRPr lang="en-US" dirty="0"/>
          </a:p>
          <a:p>
            <a:r>
              <a:rPr lang="en-US" dirty="0" smtClean="0"/>
              <a:t>What to do:</a:t>
            </a:r>
          </a:p>
          <a:p>
            <a:pPr lvl="1"/>
            <a:r>
              <a:rPr lang="en-US" dirty="0" smtClean="0"/>
              <a:t>More nodes on source and destination will drain queue faster (scales linearly)</a:t>
            </a:r>
          </a:p>
          <a:p>
            <a:pPr lvl="1"/>
            <a:r>
              <a:rPr lang="en-US" dirty="0" smtClean="0"/>
              <a:t>Tune replication streams according to CPU availability</a:t>
            </a:r>
            <a:endParaRPr lang="en-US" dirty="0"/>
          </a:p>
        </p:txBody>
      </p:sp>
    </p:spTree>
    <p:extLst>
      <p:ext uri="{BB962C8B-B14F-4D97-AF65-F5344CB8AC3E}">
        <p14:creationId xmlns:p14="http://schemas.microsoft.com/office/powerpoint/2010/main" val="382474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269195" y="5940724"/>
            <a:ext cx="2139351" cy="764876"/>
          </a:xfrm>
          <a:prstGeom prst="rect">
            <a:avLst/>
          </a:prstGeom>
          <a:solidFill>
            <a:schemeClr val="bg1">
              <a:lumMod val="85000"/>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6" name="Rectangle 35"/>
          <p:cNvSpPr/>
          <p:nvPr/>
        </p:nvSpPr>
        <p:spPr>
          <a:xfrm>
            <a:off x="5451499" y="5940724"/>
            <a:ext cx="2139351" cy="764876"/>
          </a:xfrm>
          <a:prstGeom prst="rect">
            <a:avLst/>
          </a:prstGeom>
          <a:solidFill>
            <a:schemeClr val="bg1">
              <a:lumMod val="85000"/>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363" name="Title 2"/>
          <p:cNvSpPr>
            <a:spLocks noGrp="1"/>
          </p:cNvSpPr>
          <p:nvPr>
            <p:ph type="title"/>
          </p:nvPr>
        </p:nvSpPr>
        <p:spPr/>
        <p:txBody>
          <a:bodyPr>
            <a:noAutofit/>
          </a:bodyPr>
          <a:lstStyle/>
          <a:p>
            <a:r>
              <a:rPr lang="en-US" dirty="0" smtClean="0"/>
              <a:t>Size Couchbase Server</a:t>
            </a:r>
            <a:endParaRPr lang="en-US" dirty="0" smtClean="0">
              <a:ea typeface="ＭＳ Ｐゴシック" pitchFamily="34" charset="-128"/>
            </a:endParaRPr>
          </a:p>
        </p:txBody>
      </p:sp>
      <p:sp>
        <p:nvSpPr>
          <p:cNvPr id="2" name="TextBox 1"/>
          <p:cNvSpPr txBox="1"/>
          <p:nvPr/>
        </p:nvSpPr>
        <p:spPr>
          <a:xfrm>
            <a:off x="1349375" y="1143000"/>
            <a:ext cx="7191375" cy="1815882"/>
          </a:xfrm>
          <a:prstGeom prst="rect">
            <a:avLst/>
          </a:prstGeom>
          <a:noFill/>
        </p:spPr>
        <p:txBody>
          <a:bodyPr wrap="square" rtlCol="0">
            <a:spAutoFit/>
          </a:bodyPr>
          <a:lstStyle/>
          <a:p>
            <a:r>
              <a:rPr lang="en-US" sz="2800" dirty="0" smtClean="0"/>
              <a:t>Sizing == performance</a:t>
            </a:r>
          </a:p>
          <a:p>
            <a:pPr marL="457200" indent="-457200">
              <a:buFont typeface="Arial" pitchFamily="34" charset="0"/>
              <a:buChar char="•"/>
            </a:pPr>
            <a:r>
              <a:rPr lang="en-US" sz="2800" dirty="0" smtClean="0"/>
              <a:t>Serve reads out of RAM</a:t>
            </a:r>
          </a:p>
          <a:p>
            <a:pPr marL="457200" indent="-457200">
              <a:buFont typeface="Arial" pitchFamily="34" charset="0"/>
              <a:buChar char="•"/>
            </a:pPr>
            <a:r>
              <a:rPr lang="en-US" sz="2800" dirty="0"/>
              <a:t>E</a:t>
            </a:r>
            <a:r>
              <a:rPr lang="en-US" sz="2800" dirty="0" smtClean="0"/>
              <a:t>nough IO for writes and disk operations</a:t>
            </a:r>
          </a:p>
          <a:p>
            <a:pPr marL="457200" indent="-457200">
              <a:buFont typeface="Arial" pitchFamily="34" charset="0"/>
              <a:buChar char="•"/>
            </a:pPr>
            <a:r>
              <a:rPr lang="en-US" sz="2800" dirty="0"/>
              <a:t>M</a:t>
            </a:r>
            <a:r>
              <a:rPr lang="en-US" sz="2800" dirty="0" smtClean="0"/>
              <a:t>itigate inevitable failures</a:t>
            </a:r>
            <a:endParaRPr lang="en-US" sz="2800" dirty="0"/>
          </a:p>
        </p:txBody>
      </p:sp>
      <p:sp>
        <p:nvSpPr>
          <p:cNvPr id="22" name="TextBox 21"/>
          <p:cNvSpPr txBox="1"/>
          <p:nvPr/>
        </p:nvSpPr>
        <p:spPr>
          <a:xfrm>
            <a:off x="1447020" y="3119735"/>
            <a:ext cx="1881477" cy="461665"/>
          </a:xfrm>
          <a:prstGeom prst="rect">
            <a:avLst/>
          </a:prstGeom>
          <a:noFill/>
        </p:spPr>
        <p:txBody>
          <a:bodyPr wrap="none" rtlCol="0">
            <a:spAutoFit/>
          </a:bodyPr>
          <a:lstStyle/>
          <a:p>
            <a:pPr algn="ctr"/>
            <a:r>
              <a:rPr lang="en-US" sz="2400" b="1" dirty="0" smtClean="0">
                <a:solidFill>
                  <a:srgbClr val="A30A0A"/>
                </a:solidFill>
              </a:rPr>
              <a:t>Reading Data</a:t>
            </a:r>
            <a:endParaRPr lang="en-US" sz="2400" b="1" dirty="0">
              <a:solidFill>
                <a:srgbClr val="A30A0A"/>
              </a:solidFill>
            </a:endParaRPr>
          </a:p>
        </p:txBody>
      </p:sp>
      <p:sp>
        <p:nvSpPr>
          <p:cNvPr id="23" name="TextBox 22"/>
          <p:cNvSpPr txBox="1"/>
          <p:nvPr/>
        </p:nvSpPr>
        <p:spPr>
          <a:xfrm>
            <a:off x="5623204" y="3119735"/>
            <a:ext cx="1802225" cy="461665"/>
          </a:xfrm>
          <a:prstGeom prst="rect">
            <a:avLst/>
          </a:prstGeom>
          <a:noFill/>
        </p:spPr>
        <p:txBody>
          <a:bodyPr wrap="none" rtlCol="0">
            <a:spAutoFit/>
          </a:bodyPr>
          <a:lstStyle/>
          <a:p>
            <a:pPr algn="ctr"/>
            <a:r>
              <a:rPr lang="en-US" sz="2400" b="1" dirty="0" smtClean="0">
                <a:solidFill>
                  <a:srgbClr val="A30A0A"/>
                </a:solidFill>
              </a:rPr>
              <a:t>Writing Data</a:t>
            </a:r>
            <a:endParaRPr lang="en-US" sz="2400" b="1" dirty="0">
              <a:solidFill>
                <a:srgbClr val="A30A0A"/>
              </a:solidFill>
            </a:endParaRPr>
          </a:p>
        </p:txBody>
      </p:sp>
      <p:sp>
        <p:nvSpPr>
          <p:cNvPr id="25" name="TextBox 24"/>
          <p:cNvSpPr txBox="1"/>
          <p:nvPr/>
        </p:nvSpPr>
        <p:spPr>
          <a:xfrm>
            <a:off x="1468705" y="6139298"/>
            <a:ext cx="1859779" cy="369332"/>
          </a:xfrm>
          <a:prstGeom prst="rect">
            <a:avLst/>
          </a:prstGeom>
          <a:noFill/>
        </p:spPr>
        <p:txBody>
          <a:bodyPr wrap="none" rtlCol="0">
            <a:spAutoFit/>
          </a:bodyPr>
          <a:lstStyle/>
          <a:p>
            <a:r>
              <a:rPr lang="en-US" dirty="0" smtClean="0"/>
              <a:t>Couchbase Server</a:t>
            </a:r>
            <a:endParaRPr lang="en-US" dirty="0"/>
          </a:p>
        </p:txBody>
      </p:sp>
      <p:cxnSp>
        <p:nvCxnSpPr>
          <p:cNvPr id="27" name="Straight Arrow Connector 26"/>
          <p:cNvCxnSpPr/>
          <p:nvPr/>
        </p:nvCxnSpPr>
        <p:spPr>
          <a:xfrm>
            <a:off x="2183595" y="4527560"/>
            <a:ext cx="0" cy="1460665"/>
          </a:xfrm>
          <a:prstGeom prst="straightConnector1">
            <a:avLst/>
          </a:prstGeom>
          <a:ln w="38100">
            <a:solidFill>
              <a:schemeClr val="tx1">
                <a:lumMod val="65000"/>
                <a:lumOff val="35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5795" y="4599918"/>
            <a:ext cx="1330300" cy="646331"/>
          </a:xfrm>
          <a:prstGeom prst="rect">
            <a:avLst/>
          </a:prstGeom>
          <a:noFill/>
        </p:spPr>
        <p:txBody>
          <a:bodyPr wrap="none" rtlCol="0">
            <a:spAutoFit/>
          </a:bodyPr>
          <a:lstStyle/>
          <a:p>
            <a:pPr algn="r"/>
            <a:r>
              <a:rPr lang="en-US" dirty="0" smtClean="0"/>
              <a:t>Give me</a:t>
            </a:r>
            <a:br>
              <a:rPr lang="en-US" dirty="0" smtClean="0"/>
            </a:br>
            <a:r>
              <a:rPr lang="en-US" dirty="0" smtClean="0"/>
              <a:t>document A</a:t>
            </a:r>
            <a:endParaRPr lang="en-US" dirty="0"/>
          </a:p>
        </p:txBody>
      </p:sp>
      <p:sp>
        <p:nvSpPr>
          <p:cNvPr id="29" name="TextBox 28"/>
          <p:cNvSpPr txBox="1"/>
          <p:nvPr/>
        </p:nvSpPr>
        <p:spPr>
          <a:xfrm>
            <a:off x="2716995" y="5242406"/>
            <a:ext cx="1330301" cy="646331"/>
          </a:xfrm>
          <a:prstGeom prst="rect">
            <a:avLst/>
          </a:prstGeom>
          <a:noFill/>
        </p:spPr>
        <p:txBody>
          <a:bodyPr wrap="none" rtlCol="0">
            <a:spAutoFit/>
          </a:bodyPr>
          <a:lstStyle/>
          <a:p>
            <a:r>
              <a:rPr lang="en-US" dirty="0" smtClean="0"/>
              <a:t>Here is </a:t>
            </a:r>
            <a:br>
              <a:rPr lang="en-US" dirty="0" smtClean="0"/>
            </a:br>
            <a:r>
              <a:rPr lang="en-US" dirty="0" smtClean="0"/>
              <a:t>document A</a:t>
            </a:r>
            <a:endParaRPr lang="en-US" dirty="0"/>
          </a:p>
        </p:txBody>
      </p:sp>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195" y="3730924"/>
            <a:ext cx="2236273"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p:nvPr/>
        </p:nvCxnSpPr>
        <p:spPr>
          <a:xfrm flipV="1">
            <a:off x="2564595" y="4450371"/>
            <a:ext cx="0" cy="1502228"/>
          </a:xfrm>
          <a:prstGeom prst="straightConnector1">
            <a:avLst/>
          </a:prstGeom>
          <a:ln w="38100">
            <a:solidFill>
              <a:schemeClr val="tx1">
                <a:lumMod val="65000"/>
                <a:lumOff val="35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2" name="Folded Corner 31"/>
          <p:cNvSpPr/>
          <p:nvPr/>
        </p:nvSpPr>
        <p:spPr>
          <a:xfrm rot="10800000" flipH="1">
            <a:off x="2437862" y="4813764"/>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3" name="TextBox 32"/>
          <p:cNvSpPr txBox="1"/>
          <p:nvPr/>
        </p:nvSpPr>
        <p:spPr>
          <a:xfrm>
            <a:off x="2408857" y="4797724"/>
            <a:ext cx="324128" cy="369332"/>
          </a:xfrm>
          <a:prstGeom prst="rect">
            <a:avLst/>
          </a:prstGeom>
          <a:noFill/>
        </p:spPr>
        <p:txBody>
          <a:bodyPr wrap="none" rtlCol="0">
            <a:spAutoFit/>
          </a:bodyPr>
          <a:lstStyle/>
          <a:p>
            <a:pPr algn="r"/>
            <a:r>
              <a:rPr lang="en-US" b="1" dirty="0" smtClean="0"/>
              <a:t>A</a:t>
            </a:r>
            <a:endParaRPr lang="en-US" b="1" dirty="0"/>
          </a:p>
        </p:txBody>
      </p:sp>
      <p:sp>
        <p:nvSpPr>
          <p:cNvPr id="35" name="TextBox 34"/>
          <p:cNvSpPr txBox="1"/>
          <p:nvPr/>
        </p:nvSpPr>
        <p:spPr>
          <a:xfrm>
            <a:off x="5640337" y="6139298"/>
            <a:ext cx="1859779" cy="369332"/>
          </a:xfrm>
          <a:prstGeom prst="rect">
            <a:avLst/>
          </a:prstGeom>
          <a:noFill/>
        </p:spPr>
        <p:txBody>
          <a:bodyPr wrap="none" rtlCol="0">
            <a:spAutoFit/>
          </a:bodyPr>
          <a:lstStyle/>
          <a:p>
            <a:r>
              <a:rPr lang="en-US" dirty="0" smtClean="0"/>
              <a:t>Couchbase Server</a:t>
            </a:r>
            <a:endParaRPr lang="en-US" dirty="0"/>
          </a:p>
        </p:txBody>
      </p:sp>
      <p:cxnSp>
        <p:nvCxnSpPr>
          <p:cNvPr id="37" name="Straight Arrow Connector 36"/>
          <p:cNvCxnSpPr/>
          <p:nvPr/>
        </p:nvCxnSpPr>
        <p:spPr>
          <a:xfrm>
            <a:off x="6365899" y="4527560"/>
            <a:ext cx="0" cy="1460665"/>
          </a:xfrm>
          <a:prstGeom prst="straightConnector1">
            <a:avLst/>
          </a:prstGeom>
          <a:ln w="38100">
            <a:solidFill>
              <a:schemeClr val="tx1">
                <a:lumMod val="65000"/>
                <a:lumOff val="35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929975" y="4574071"/>
            <a:ext cx="1330300" cy="646331"/>
          </a:xfrm>
          <a:prstGeom prst="rect">
            <a:avLst/>
          </a:prstGeom>
          <a:noFill/>
        </p:spPr>
        <p:txBody>
          <a:bodyPr wrap="none" rtlCol="0">
            <a:spAutoFit/>
          </a:bodyPr>
          <a:lstStyle/>
          <a:p>
            <a:pPr algn="r"/>
            <a:r>
              <a:rPr lang="en-US" dirty="0" smtClean="0"/>
              <a:t>Please store</a:t>
            </a:r>
            <a:br>
              <a:rPr lang="en-US" dirty="0" smtClean="0"/>
            </a:br>
            <a:r>
              <a:rPr lang="en-US" dirty="0" smtClean="0"/>
              <a:t>document A</a:t>
            </a:r>
            <a:endParaRPr lang="en-US" dirty="0"/>
          </a:p>
        </p:txBody>
      </p:sp>
      <p:sp>
        <p:nvSpPr>
          <p:cNvPr id="39" name="TextBox 38"/>
          <p:cNvSpPr txBox="1"/>
          <p:nvPr/>
        </p:nvSpPr>
        <p:spPr>
          <a:xfrm>
            <a:off x="6899299" y="5218193"/>
            <a:ext cx="1330301" cy="646331"/>
          </a:xfrm>
          <a:prstGeom prst="rect">
            <a:avLst/>
          </a:prstGeom>
          <a:noFill/>
        </p:spPr>
        <p:txBody>
          <a:bodyPr wrap="none" rtlCol="0">
            <a:spAutoFit/>
          </a:bodyPr>
          <a:lstStyle/>
          <a:p>
            <a:r>
              <a:rPr lang="en-US" dirty="0" smtClean="0"/>
              <a:t>OK, I stored</a:t>
            </a:r>
          </a:p>
          <a:p>
            <a:r>
              <a:rPr lang="en-US" dirty="0" smtClean="0"/>
              <a:t>document A</a:t>
            </a:r>
            <a:endParaRPr lang="en-US" dirty="0"/>
          </a:p>
        </p:txBody>
      </p:sp>
      <p:pic>
        <p:nvPicPr>
          <p:cNvPr id="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499" y="3730924"/>
            <a:ext cx="2236273"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1" name="Straight Arrow Connector 40"/>
          <p:cNvCxnSpPr/>
          <p:nvPr/>
        </p:nvCxnSpPr>
        <p:spPr>
          <a:xfrm flipV="1">
            <a:off x="6746899" y="4450371"/>
            <a:ext cx="0" cy="1502228"/>
          </a:xfrm>
          <a:prstGeom prst="straightConnector1">
            <a:avLst/>
          </a:prstGeom>
          <a:ln w="38100">
            <a:solidFill>
              <a:schemeClr val="tx1">
                <a:lumMod val="65000"/>
                <a:lumOff val="35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2" name="Folded Corner 41"/>
          <p:cNvSpPr/>
          <p:nvPr/>
        </p:nvSpPr>
        <p:spPr>
          <a:xfrm rot="10800000" flipH="1">
            <a:off x="6228280" y="5321228"/>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43" name="TextBox 42"/>
          <p:cNvSpPr txBox="1"/>
          <p:nvPr/>
        </p:nvSpPr>
        <p:spPr>
          <a:xfrm>
            <a:off x="6199275" y="5305188"/>
            <a:ext cx="324128" cy="369332"/>
          </a:xfrm>
          <a:prstGeom prst="rect">
            <a:avLst/>
          </a:prstGeom>
          <a:noFill/>
        </p:spPr>
        <p:txBody>
          <a:bodyPr wrap="none" rtlCol="0">
            <a:spAutoFit/>
          </a:bodyPr>
          <a:lstStyle/>
          <a:p>
            <a:pPr algn="r"/>
            <a:r>
              <a:rPr lang="en-US" b="1" dirty="0" smtClean="0"/>
              <a:t>A</a:t>
            </a:r>
            <a:endParaRPr lang="en-US" b="1" dirty="0"/>
          </a:p>
        </p:txBody>
      </p:sp>
    </p:spTree>
    <p:extLst>
      <p:ext uri="{BB962C8B-B14F-4D97-AF65-F5344CB8AC3E}">
        <p14:creationId xmlns:p14="http://schemas.microsoft.com/office/powerpoint/2010/main" val="1722944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As your workload grows…</a:t>
            </a:r>
            <a:endParaRPr lang="en-US" dirty="0" smtClean="0">
              <a:ea typeface="ＭＳ Ｐゴシック" pitchFamily="34" charset="-128"/>
            </a:endParaRPr>
          </a:p>
        </p:txBody>
      </p:sp>
      <p:sp>
        <p:nvSpPr>
          <p:cNvPr id="2" name="Text Placeholder 1"/>
          <p:cNvSpPr>
            <a:spLocks noGrp="1"/>
          </p:cNvSpPr>
          <p:nvPr>
            <p:ph idx="1"/>
          </p:nvPr>
        </p:nvSpPr>
        <p:spPr>
          <a:xfrm>
            <a:off x="612774" y="1403049"/>
            <a:ext cx="8074025" cy="4875832"/>
          </a:xfrm>
        </p:spPr>
        <p:txBody>
          <a:bodyPr>
            <a:normAutofit fontScale="85000" lnSpcReduction="20000"/>
          </a:bodyPr>
          <a:lstStyle/>
          <a:p>
            <a:pPr indent="-342900"/>
            <a:r>
              <a:rPr lang="en-US" dirty="0" smtClean="0"/>
              <a:t>Effects on scale/sizing:</a:t>
            </a:r>
            <a:endParaRPr lang="en-US" dirty="0"/>
          </a:p>
          <a:p>
            <a:pPr lvl="1" indent="-342900"/>
            <a:r>
              <a:rPr lang="en-US" dirty="0"/>
              <a:t>More </a:t>
            </a:r>
            <a:r>
              <a:rPr lang="en-US" dirty="0" smtClean="0"/>
              <a:t>reads:</a:t>
            </a:r>
            <a:endParaRPr lang="en-US" dirty="0"/>
          </a:p>
          <a:p>
            <a:pPr marL="1314450" lvl="2" indent="-342900"/>
            <a:r>
              <a:rPr lang="en-US" sz="2200" dirty="0"/>
              <a:t>I</a:t>
            </a:r>
            <a:r>
              <a:rPr lang="en-US" sz="2200" dirty="0" smtClean="0"/>
              <a:t>ndividual </a:t>
            </a:r>
            <a:r>
              <a:rPr lang="en-US" sz="2200" dirty="0"/>
              <a:t>documents will not be </a:t>
            </a:r>
            <a:r>
              <a:rPr lang="en-US" sz="2200" dirty="0" smtClean="0"/>
              <a:t>impacted (static working set)</a:t>
            </a:r>
            <a:endParaRPr lang="en-US" sz="2200" dirty="0"/>
          </a:p>
          <a:p>
            <a:pPr marL="1314450" lvl="2" indent="-342900"/>
            <a:r>
              <a:rPr lang="en-US" sz="2200" dirty="0" smtClean="0"/>
              <a:t>Views </a:t>
            </a:r>
            <a:r>
              <a:rPr lang="en-US" sz="2200" dirty="0"/>
              <a:t>may require faster disks, more disk IO </a:t>
            </a:r>
            <a:r>
              <a:rPr lang="en-US" sz="2200" dirty="0" smtClean="0"/>
              <a:t>caching</a:t>
            </a:r>
            <a:endParaRPr lang="en-US" sz="2400" dirty="0"/>
          </a:p>
          <a:p>
            <a:pPr lvl="1" indent="-342900"/>
            <a:r>
              <a:rPr lang="en-US" dirty="0"/>
              <a:t>More </a:t>
            </a:r>
            <a:r>
              <a:rPr lang="en-US" dirty="0" smtClean="0"/>
              <a:t>writes w</a:t>
            </a:r>
            <a:r>
              <a:rPr lang="en-US" sz="2200" dirty="0" smtClean="0"/>
              <a:t>ill increase disk IO needs</a:t>
            </a:r>
          </a:p>
          <a:p>
            <a:pPr lvl="1" indent="-342900"/>
            <a:endParaRPr lang="en-US" sz="2200" dirty="0"/>
          </a:p>
          <a:p>
            <a:pPr marL="457200" indent="-342900"/>
            <a:r>
              <a:rPr lang="en-US" dirty="0" smtClean="0"/>
              <a:t>Indications:</a:t>
            </a:r>
          </a:p>
          <a:p>
            <a:pPr marL="800100" lvl="1" indent="-342900"/>
            <a:r>
              <a:rPr lang="en-US" dirty="0" smtClean="0"/>
              <a:t>Cache miss ratio rising</a:t>
            </a:r>
          </a:p>
          <a:p>
            <a:pPr marL="800100" lvl="1" indent="-342900"/>
            <a:r>
              <a:rPr lang="en-US" dirty="0" smtClean="0"/>
              <a:t>Growing disk write queue / XDCR queue</a:t>
            </a:r>
          </a:p>
          <a:p>
            <a:pPr marL="800100" lvl="1" indent="-342900"/>
            <a:r>
              <a:rPr lang="en-US" dirty="0" smtClean="0"/>
              <a:t>Compaction not keeping up</a:t>
            </a:r>
          </a:p>
          <a:p>
            <a:pPr marL="457200" indent="-342900"/>
            <a:r>
              <a:rPr lang="en-US" dirty="0" smtClean="0"/>
              <a:t>What to do:</a:t>
            </a:r>
          </a:p>
          <a:p>
            <a:pPr marL="800100" lvl="1" indent="-342900"/>
            <a:r>
              <a:rPr lang="en-US" dirty="0" smtClean="0"/>
              <a:t>Revise sizing calculations and add more nodes if needed</a:t>
            </a:r>
            <a:endParaRPr lang="en-US" dirty="0"/>
          </a:p>
          <a:p>
            <a:pPr marL="800100" lvl="1" indent="-342900">
              <a:buFont typeface="Arial"/>
              <a:buChar char="•"/>
            </a:pPr>
            <a:endParaRPr lang="en-US" sz="2400" dirty="0"/>
          </a:p>
          <a:p>
            <a:pPr marL="0" indent="0" algn="ctr">
              <a:buNone/>
            </a:pPr>
            <a:r>
              <a:rPr lang="en-US" dirty="0"/>
              <a:t>Most applications don’t need to scale the number of nodes based upon </a:t>
            </a:r>
            <a:r>
              <a:rPr lang="en-US" dirty="0" smtClean="0"/>
              <a:t>normal workload variation.</a:t>
            </a:r>
            <a:endParaRPr lang="en-US" dirty="0"/>
          </a:p>
        </p:txBody>
      </p:sp>
    </p:spTree>
    <p:extLst>
      <p:ext uri="{BB962C8B-B14F-4D97-AF65-F5344CB8AC3E}">
        <p14:creationId xmlns:p14="http://schemas.microsoft.com/office/powerpoint/2010/main" val="382474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As your dataset grows…</a:t>
            </a:r>
            <a:endParaRPr lang="en-US" dirty="0" smtClean="0">
              <a:ea typeface="ＭＳ Ｐゴシック" pitchFamily="34" charset="-128"/>
            </a:endParaRPr>
          </a:p>
        </p:txBody>
      </p:sp>
      <p:sp>
        <p:nvSpPr>
          <p:cNvPr id="2" name="Text Placeholder 1"/>
          <p:cNvSpPr>
            <a:spLocks noGrp="1"/>
          </p:cNvSpPr>
          <p:nvPr>
            <p:ph idx="1"/>
          </p:nvPr>
        </p:nvSpPr>
        <p:spPr>
          <a:xfrm>
            <a:off x="612774" y="1294191"/>
            <a:ext cx="8074025" cy="4984690"/>
          </a:xfrm>
        </p:spPr>
        <p:txBody>
          <a:bodyPr>
            <a:normAutofit fontScale="85000" lnSpcReduction="20000"/>
          </a:bodyPr>
          <a:lstStyle/>
          <a:p>
            <a:pPr indent="-342900"/>
            <a:r>
              <a:rPr lang="en-US" dirty="0" smtClean="0"/>
              <a:t>Effects on scale/sizing:</a:t>
            </a:r>
          </a:p>
          <a:p>
            <a:pPr lvl="1" indent="-342900"/>
            <a:r>
              <a:rPr lang="en-US" sz="2200" dirty="0" smtClean="0"/>
              <a:t>Your </a:t>
            </a:r>
            <a:r>
              <a:rPr lang="en-US" sz="2200" dirty="0"/>
              <a:t>RAM needs will grow:</a:t>
            </a:r>
          </a:p>
          <a:p>
            <a:pPr marL="1314450" lvl="2" indent="-342900"/>
            <a:r>
              <a:rPr lang="en-US" sz="2000" dirty="0" smtClean="0"/>
              <a:t>Metadata needs increase with item count</a:t>
            </a:r>
            <a:endParaRPr lang="en-US" sz="2000" dirty="0"/>
          </a:p>
          <a:p>
            <a:pPr marL="1314450" lvl="2" indent="-342900"/>
            <a:r>
              <a:rPr lang="en-US" sz="2000" dirty="0"/>
              <a:t>Is your working set increasing?</a:t>
            </a:r>
          </a:p>
          <a:p>
            <a:pPr lvl="1" indent="-342900"/>
            <a:r>
              <a:rPr lang="en-US" sz="2200" dirty="0"/>
              <a:t>Your disk space will likely grow (duh?)</a:t>
            </a:r>
          </a:p>
          <a:p>
            <a:pPr marL="571500" indent="-457200"/>
            <a:r>
              <a:rPr lang="en-US" sz="2800" dirty="0" smtClean="0"/>
              <a:t>Indications:</a:t>
            </a:r>
          </a:p>
          <a:p>
            <a:pPr marL="800100" lvl="1" indent="-342900"/>
            <a:r>
              <a:rPr lang="en-US" dirty="0" smtClean="0"/>
              <a:t>Dropping resident ratio</a:t>
            </a:r>
          </a:p>
          <a:p>
            <a:pPr marL="800100" lvl="1" indent="-342900"/>
            <a:r>
              <a:rPr lang="en-US" dirty="0" smtClean="0"/>
              <a:t>Rising ejections/cache miss ratio</a:t>
            </a:r>
          </a:p>
          <a:p>
            <a:pPr marL="457200" indent="-342900"/>
            <a:r>
              <a:rPr lang="en-US" dirty="0" smtClean="0"/>
              <a:t>What to do:</a:t>
            </a:r>
          </a:p>
          <a:p>
            <a:pPr marL="800100" lvl="1" indent="-342900"/>
            <a:r>
              <a:rPr lang="en-US" dirty="0" smtClean="0"/>
              <a:t>Revise sizing calculations, add more nodes</a:t>
            </a:r>
          </a:p>
          <a:p>
            <a:pPr marL="800100" lvl="1" indent="-342900"/>
            <a:r>
              <a:rPr lang="en-US" dirty="0" smtClean="0"/>
              <a:t>Remove un-needed data</a:t>
            </a:r>
            <a:endParaRPr lang="en-US" dirty="0"/>
          </a:p>
          <a:p>
            <a:pPr marL="0" indent="0" algn="ctr">
              <a:buNone/>
            </a:pPr>
            <a:endParaRPr lang="en-US" dirty="0" smtClean="0"/>
          </a:p>
          <a:p>
            <a:pPr marL="0" indent="0" algn="ctr">
              <a:buNone/>
            </a:pPr>
            <a:r>
              <a:rPr lang="en-US" dirty="0" smtClean="0"/>
              <a:t>This </a:t>
            </a:r>
            <a:r>
              <a:rPr lang="en-US" dirty="0"/>
              <a:t>is the most common need for scaling and will most likely result in needing more </a:t>
            </a:r>
            <a:r>
              <a:rPr lang="en-US" dirty="0" smtClean="0"/>
              <a:t>nodes</a:t>
            </a:r>
            <a:endParaRPr lang="en-US" dirty="0"/>
          </a:p>
        </p:txBody>
      </p:sp>
    </p:spTree>
    <p:extLst>
      <p:ext uri="{BB962C8B-B14F-4D97-AF65-F5344CB8AC3E}">
        <p14:creationId xmlns:p14="http://schemas.microsoft.com/office/powerpoint/2010/main" val="71918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Rebalancing</a:t>
            </a:r>
            <a:endParaRPr lang="en-US" dirty="0" smtClean="0">
              <a:ea typeface="ＭＳ Ｐゴシック" pitchFamily="34" charset="-128"/>
            </a:endParaRPr>
          </a:p>
        </p:txBody>
      </p:sp>
      <p:sp>
        <p:nvSpPr>
          <p:cNvPr id="2" name="Text Placeholder 1"/>
          <p:cNvSpPr>
            <a:spLocks noGrp="1"/>
          </p:cNvSpPr>
          <p:nvPr>
            <p:ph idx="1"/>
          </p:nvPr>
        </p:nvSpPr>
        <p:spPr>
          <a:xfrm>
            <a:off x="612774" y="1390953"/>
            <a:ext cx="8074025" cy="4887928"/>
          </a:xfrm>
        </p:spPr>
        <p:txBody>
          <a:bodyPr>
            <a:normAutofit/>
          </a:bodyPr>
          <a:lstStyle/>
          <a:p>
            <a:pPr indent="-342900"/>
            <a:r>
              <a:rPr lang="en-US" dirty="0" smtClean="0"/>
              <a:t>Yes there is resource utilization during a rebalance but a “properly” sized cluster should not have any effect on performance during a rebalance:</a:t>
            </a:r>
          </a:p>
          <a:p>
            <a:pPr lvl="1" indent="-342900"/>
            <a:r>
              <a:rPr lang="en-US" dirty="0" smtClean="0"/>
              <a:t>Distribution of data and work across all nodes</a:t>
            </a:r>
          </a:p>
          <a:p>
            <a:pPr lvl="1" indent="-342900"/>
            <a:r>
              <a:rPr lang="en-US" dirty="0" smtClean="0"/>
              <a:t>Managed caching layer separates RAM-based performance from IO utilization</a:t>
            </a:r>
            <a:endParaRPr lang="en-US" dirty="0"/>
          </a:p>
          <a:p>
            <a:pPr lvl="1" indent="-342900"/>
            <a:r>
              <a:rPr lang="en-US" dirty="0" smtClean="0"/>
              <a:t>Rebalance automatically manages working set in RAM</a:t>
            </a:r>
          </a:p>
          <a:p>
            <a:pPr lvl="1" indent="-342900"/>
            <a:r>
              <a:rPr lang="en-US" dirty="0" smtClean="0"/>
              <a:t>Rebalance automatically throttles itself if needed</a:t>
            </a:r>
          </a:p>
          <a:p>
            <a:pPr lvl="1" indent="-342900"/>
            <a:r>
              <a:rPr lang="en-US" dirty="0" smtClean="0"/>
              <a:t>Can be stopped midway without endangering data or progress</a:t>
            </a:r>
          </a:p>
          <a:p>
            <a:pPr indent="-342900"/>
            <a:endParaRPr lang="en-US" dirty="0" smtClean="0"/>
          </a:p>
          <a:p>
            <a:pPr indent="-342900"/>
            <a:r>
              <a:rPr lang="en-US" dirty="0" smtClean="0"/>
              <a:t>Proper sizing includes not maxing out all resources</a:t>
            </a:r>
            <a:r>
              <a:rPr lang="en-US" dirty="0"/>
              <a:t>:</a:t>
            </a:r>
            <a:r>
              <a:rPr lang="en-US" dirty="0" smtClean="0"/>
              <a:t> leave some headroom in preparation</a:t>
            </a:r>
          </a:p>
        </p:txBody>
      </p:sp>
    </p:spTree>
    <p:extLst>
      <p:ext uri="{BB962C8B-B14F-4D97-AF65-F5344CB8AC3E}">
        <p14:creationId xmlns:p14="http://schemas.microsoft.com/office/powerpoint/2010/main" val="382474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Monitor and Grow</a:t>
            </a:r>
            <a:endParaRPr lang="en-US" dirty="0"/>
          </a:p>
        </p:txBody>
      </p:sp>
    </p:spTree>
    <p:extLst>
      <p:ext uri="{BB962C8B-B14F-4D97-AF65-F5344CB8AC3E}">
        <p14:creationId xmlns:p14="http://schemas.microsoft.com/office/powerpoint/2010/main" val="952224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p:txBody>
          <a:bodyPr>
            <a:normAutofit/>
          </a:bodyPr>
          <a:lstStyle/>
          <a:p>
            <a:r>
              <a:rPr lang="en-US" dirty="0" smtClean="0"/>
              <a:t>What to Monitor</a:t>
            </a:r>
          </a:p>
        </p:txBody>
      </p:sp>
      <p:sp>
        <p:nvSpPr>
          <p:cNvPr id="44035" name="Rectangle 4"/>
          <p:cNvSpPr>
            <a:spLocks noGrp="1" noChangeArrowheads="1"/>
          </p:cNvSpPr>
          <p:nvPr>
            <p:ph idx="1"/>
          </p:nvPr>
        </p:nvSpPr>
        <p:spPr>
          <a:xfrm>
            <a:off x="612774" y="1336852"/>
            <a:ext cx="8074025" cy="4373563"/>
          </a:xfrm>
        </p:spPr>
        <p:txBody>
          <a:bodyPr>
            <a:noAutofit/>
          </a:bodyPr>
          <a:lstStyle/>
          <a:p>
            <a:r>
              <a:rPr lang="en-US" dirty="0" smtClean="0"/>
              <a:t>Application</a:t>
            </a:r>
          </a:p>
          <a:p>
            <a:pPr lvl="1"/>
            <a:r>
              <a:rPr lang="en-US" dirty="0" smtClean="0"/>
              <a:t>Ops/sec (breakdown of r/w/d/e(</a:t>
            </a:r>
            <a:r>
              <a:rPr lang="en-US" dirty="0" err="1" smtClean="0"/>
              <a:t>xpiration</a:t>
            </a:r>
            <a:r>
              <a:rPr lang="en-US" dirty="0" smtClean="0"/>
              <a:t>))</a:t>
            </a:r>
          </a:p>
          <a:p>
            <a:pPr lvl="1"/>
            <a:r>
              <a:rPr lang="en-US" dirty="0" smtClean="0"/>
              <a:t>Latency at client</a:t>
            </a:r>
          </a:p>
          <a:p>
            <a:r>
              <a:rPr lang="en-US" dirty="0" smtClean="0"/>
              <a:t>RAM</a:t>
            </a:r>
          </a:p>
          <a:p>
            <a:pPr lvl="1"/>
            <a:r>
              <a:rPr lang="en-US" dirty="0" smtClean="0"/>
              <a:t>Cache miss ratio</a:t>
            </a:r>
          </a:p>
          <a:p>
            <a:pPr lvl="1"/>
            <a:r>
              <a:rPr lang="en-US" dirty="0" smtClean="0"/>
              <a:t>Resident Item Ratio</a:t>
            </a:r>
          </a:p>
          <a:p>
            <a:r>
              <a:rPr lang="en-US" dirty="0" smtClean="0"/>
              <a:t>Disk</a:t>
            </a:r>
          </a:p>
          <a:p>
            <a:pPr lvl="1"/>
            <a:r>
              <a:rPr lang="en-US" dirty="0" smtClean="0"/>
              <a:t>Disk Write Queue (proxy for IO capacity)</a:t>
            </a:r>
          </a:p>
          <a:p>
            <a:pPr lvl="1"/>
            <a:r>
              <a:rPr lang="en-US" dirty="0" smtClean="0"/>
              <a:t>Space (compaction and failed-compaction frequency)</a:t>
            </a:r>
          </a:p>
          <a:p>
            <a:endParaRPr lang="en-US" dirty="0"/>
          </a:p>
          <a:p>
            <a:r>
              <a:rPr lang="en-US" dirty="0" smtClean="0"/>
              <a:t>See Anil’s presentation on health and monitoring later today</a:t>
            </a:r>
          </a:p>
        </p:txBody>
      </p:sp>
    </p:spTree>
    <p:extLst>
      <p:ext uri="{BB962C8B-B14F-4D97-AF65-F5344CB8AC3E}">
        <p14:creationId xmlns:p14="http://schemas.microsoft.com/office/powerpoint/2010/main" val="221072274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p:txBody>
          <a:bodyPr>
            <a:normAutofit/>
          </a:bodyPr>
          <a:lstStyle/>
          <a:p>
            <a:r>
              <a:rPr lang="en-US" dirty="0" smtClean="0"/>
              <a:t>Adding Capacity</a:t>
            </a:r>
          </a:p>
        </p:txBody>
      </p:sp>
      <p:sp>
        <p:nvSpPr>
          <p:cNvPr id="44035" name="Rectangle 4"/>
          <p:cNvSpPr>
            <a:spLocks noGrp="1" noChangeArrowheads="1"/>
          </p:cNvSpPr>
          <p:nvPr>
            <p:ph idx="1"/>
          </p:nvPr>
        </p:nvSpPr>
        <p:spPr>
          <a:xfrm>
            <a:off x="612774" y="1639227"/>
            <a:ext cx="8074025" cy="4373563"/>
          </a:xfrm>
        </p:spPr>
        <p:txBody>
          <a:bodyPr>
            <a:normAutofit fontScale="92500" lnSpcReduction="10000"/>
          </a:bodyPr>
          <a:lstStyle/>
          <a:p>
            <a:pPr marL="571500" indent="-571500">
              <a:lnSpc>
                <a:spcPct val="140000"/>
              </a:lnSpc>
            </a:pPr>
            <a:r>
              <a:rPr lang="en-US" sz="2800" dirty="0" smtClean="0"/>
              <a:t>Couchbase is completely “shared-nothing” and almost all factors scale linearly</a:t>
            </a:r>
          </a:p>
          <a:p>
            <a:pPr marL="571500" indent="-571500">
              <a:lnSpc>
                <a:spcPct val="140000"/>
              </a:lnSpc>
            </a:pPr>
            <a:r>
              <a:rPr lang="en-US" sz="2800" dirty="0" smtClean="0"/>
              <a:t>Need </a:t>
            </a:r>
            <a:r>
              <a:rPr lang="en-US" sz="2800" dirty="0"/>
              <a:t>more RAM?  Add more nodes…</a:t>
            </a:r>
          </a:p>
          <a:p>
            <a:pPr marL="571500" indent="-571500">
              <a:lnSpc>
                <a:spcPct val="140000"/>
              </a:lnSpc>
            </a:pPr>
            <a:r>
              <a:rPr lang="en-US" sz="2800" dirty="0"/>
              <a:t>Need more disk IO?  Add more nodes…</a:t>
            </a:r>
          </a:p>
          <a:p>
            <a:pPr marL="571500" indent="-571500">
              <a:lnSpc>
                <a:spcPct val="140000"/>
              </a:lnSpc>
            </a:pPr>
            <a:r>
              <a:rPr lang="en-US" sz="2800" dirty="0" smtClean="0"/>
              <a:t>Better </a:t>
            </a:r>
            <a:r>
              <a:rPr lang="en-US" sz="2800" dirty="0"/>
              <a:t>to add nodes than to incrementally increase </a:t>
            </a:r>
            <a:r>
              <a:rPr lang="en-US" sz="2800" dirty="0" smtClean="0"/>
              <a:t>capacity</a:t>
            </a:r>
          </a:p>
          <a:p>
            <a:pPr marL="571500" indent="-571500">
              <a:lnSpc>
                <a:spcPct val="140000"/>
              </a:lnSpc>
            </a:pPr>
            <a:r>
              <a:rPr lang="en-US" sz="2800" dirty="0" smtClean="0"/>
              <a:t>Add </a:t>
            </a:r>
            <a:r>
              <a:rPr lang="en-US" sz="2800" dirty="0"/>
              <a:t>more nodes BEFORE you need </a:t>
            </a:r>
            <a:r>
              <a:rPr lang="en-US" sz="2800" dirty="0" smtClean="0"/>
              <a:t>them</a:t>
            </a:r>
            <a:endParaRPr lang="en-US" sz="2800" dirty="0"/>
          </a:p>
        </p:txBody>
      </p:sp>
    </p:spTree>
    <p:extLst>
      <p:ext uri="{BB962C8B-B14F-4D97-AF65-F5344CB8AC3E}">
        <p14:creationId xmlns:p14="http://schemas.microsoft.com/office/powerpoint/2010/main" val="2179637570"/>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dirty="0" smtClean="0">
                <a:ea typeface="ＭＳ Ｐゴシック" pitchFamily="34" charset="-128"/>
              </a:rPr>
              <a:t>Sizing is tricky business…</a:t>
            </a:r>
          </a:p>
        </p:txBody>
      </p:sp>
      <p:sp>
        <p:nvSpPr>
          <p:cNvPr id="2" name="Content Placeholder 1"/>
          <p:cNvSpPr>
            <a:spLocks noGrp="1"/>
          </p:cNvSpPr>
          <p:nvPr>
            <p:ph idx="1"/>
          </p:nvPr>
        </p:nvSpPr>
        <p:spPr/>
        <p:txBody>
          <a:bodyPr>
            <a:normAutofit/>
          </a:bodyPr>
          <a:lstStyle/>
          <a:p>
            <a:pPr marL="0" indent="0" algn="ctr">
              <a:buNone/>
            </a:pPr>
            <a:r>
              <a:rPr lang="en-US" sz="3200" dirty="0" smtClean="0"/>
              <a:t>Work with the Couchbase Team</a:t>
            </a:r>
          </a:p>
          <a:p>
            <a:pPr marL="0" indent="0" algn="ctr">
              <a:buNone/>
            </a:pPr>
            <a:endParaRPr lang="en-US" sz="3200" dirty="0"/>
          </a:p>
          <a:p>
            <a:pPr marL="0" indent="0" algn="ctr">
              <a:buNone/>
            </a:pPr>
            <a:r>
              <a:rPr lang="en-US" sz="3200" dirty="0" smtClean="0"/>
              <a:t>Validate your “on-paper” numbers with testing</a:t>
            </a:r>
          </a:p>
          <a:p>
            <a:pPr marL="0" indent="0" algn="ctr">
              <a:buNone/>
            </a:pPr>
            <a:endParaRPr lang="en-US" sz="3200" dirty="0"/>
          </a:p>
          <a:p>
            <a:pPr marL="0" indent="0" algn="ctr">
              <a:buNone/>
            </a:pPr>
            <a:r>
              <a:rPr lang="en-US" sz="3200" dirty="0" smtClean="0"/>
              <a:t>Constantly monitor production</a:t>
            </a:r>
            <a:endParaRPr lang="en-US" sz="3200" dirty="0"/>
          </a:p>
        </p:txBody>
      </p:sp>
    </p:spTree>
    <p:extLst>
      <p:ext uri="{BB962C8B-B14F-4D97-AF65-F5344CB8AC3E}">
        <p14:creationId xmlns:p14="http://schemas.microsoft.com/office/powerpoint/2010/main" val="39928416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dirty="0" smtClean="0">
                <a:ea typeface="ＭＳ Ｐゴシック" pitchFamily="34" charset="-128"/>
              </a:rPr>
              <a:t>Dive in…</a:t>
            </a:r>
          </a:p>
        </p:txBody>
      </p:sp>
      <p:sp>
        <p:nvSpPr>
          <p:cNvPr id="2" name="Content Placeholder 1"/>
          <p:cNvSpPr>
            <a:spLocks noGrp="1"/>
          </p:cNvSpPr>
          <p:nvPr>
            <p:ph idx="1"/>
          </p:nvPr>
        </p:nvSpPr>
        <p:spPr>
          <a:xfrm>
            <a:off x="229810" y="1905317"/>
            <a:ext cx="8672285" cy="4373563"/>
          </a:xfrm>
        </p:spPr>
        <p:txBody>
          <a:bodyPr>
            <a:normAutofit/>
          </a:bodyPr>
          <a:lstStyle/>
          <a:p>
            <a:pPr marL="0" indent="0" algn="ctr">
              <a:buNone/>
            </a:pPr>
            <a:r>
              <a:rPr lang="en-US" sz="3200" dirty="0" smtClean="0"/>
              <a:t>Gather your workload and dataset requirements:</a:t>
            </a:r>
          </a:p>
          <a:p>
            <a:pPr marL="0" indent="0" algn="ctr">
              <a:buNone/>
            </a:pPr>
            <a:r>
              <a:rPr lang="en-US" dirty="0" smtClean="0"/>
              <a:t>Item counts and sizes, read/write/delete ratios</a:t>
            </a:r>
          </a:p>
          <a:p>
            <a:pPr marL="0" indent="0" algn="ctr">
              <a:buNone/>
            </a:pPr>
            <a:endParaRPr lang="en-US" sz="3200" dirty="0"/>
          </a:p>
          <a:p>
            <a:pPr marL="0" indent="0" algn="ctr">
              <a:buNone/>
            </a:pPr>
            <a:r>
              <a:rPr lang="en-US" sz="3200" dirty="0" smtClean="0"/>
              <a:t>Review our documentation and formulas</a:t>
            </a:r>
          </a:p>
          <a:p>
            <a:pPr marL="0" indent="0" algn="ctr">
              <a:buNone/>
            </a:pPr>
            <a:endParaRPr lang="en-US" sz="3200" dirty="0"/>
          </a:p>
          <a:p>
            <a:pPr marL="0" indent="0" algn="ctr">
              <a:buNone/>
            </a:pPr>
            <a:r>
              <a:rPr lang="en-US" sz="3200" dirty="0" smtClean="0"/>
              <a:t>Test, Deploy, Monitor…rinse and repeat</a:t>
            </a:r>
          </a:p>
          <a:p>
            <a:pPr marL="0" indent="0" algn="ctr">
              <a:buNone/>
            </a:pPr>
            <a:endParaRPr lang="en-US" sz="3200" dirty="0"/>
          </a:p>
        </p:txBody>
      </p:sp>
    </p:spTree>
    <p:extLst>
      <p:ext uri="{BB962C8B-B14F-4D97-AF65-F5344CB8AC3E}">
        <p14:creationId xmlns:p14="http://schemas.microsoft.com/office/powerpoint/2010/main" val="399417296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dirty="0" smtClean="0">
                <a:ea typeface="ＭＳ Ｐゴシック" pitchFamily="34" charset="-128"/>
              </a:rPr>
              <a:t>Want more?</a:t>
            </a:r>
          </a:p>
        </p:txBody>
      </p:sp>
      <p:sp>
        <p:nvSpPr>
          <p:cNvPr id="2" name="Content Placeholder 1"/>
          <p:cNvSpPr>
            <a:spLocks noGrp="1"/>
          </p:cNvSpPr>
          <p:nvPr>
            <p:ph idx="4294967295"/>
          </p:nvPr>
        </p:nvSpPr>
        <p:spPr>
          <a:xfrm>
            <a:off x="152400" y="1630363"/>
            <a:ext cx="8991600" cy="4618037"/>
          </a:xfrm>
        </p:spPr>
        <p:txBody>
          <a:bodyPr>
            <a:normAutofit/>
          </a:bodyPr>
          <a:lstStyle/>
          <a:p>
            <a:pPr marL="0" indent="0" algn="ctr">
              <a:buNone/>
            </a:pPr>
            <a:r>
              <a:rPr lang="en-US" sz="2800" dirty="0" smtClean="0"/>
              <a:t>Lots of details and best practices in our documentation:</a:t>
            </a:r>
            <a:endParaRPr lang="en-US" sz="2800" dirty="0"/>
          </a:p>
          <a:p>
            <a:pPr marL="0" indent="0" algn="ctr">
              <a:buNone/>
            </a:pPr>
            <a:r>
              <a:rPr lang="en-US" sz="2800" dirty="0" smtClean="0">
                <a:hlinkClick r:id="rId3"/>
              </a:rPr>
              <a:t>http</a:t>
            </a:r>
            <a:r>
              <a:rPr lang="en-US" sz="2800" dirty="0">
                <a:hlinkClick r:id="rId3"/>
              </a:rPr>
              <a:t>://www.couchbase.com/docs</a:t>
            </a:r>
            <a:r>
              <a:rPr lang="en-US" sz="2800" dirty="0" smtClean="0">
                <a:hlinkClick r:id="rId3"/>
              </a:rPr>
              <a:t>/</a:t>
            </a:r>
            <a:endParaRPr lang="en-US" sz="2800" dirty="0" smtClean="0"/>
          </a:p>
          <a:p>
            <a:pPr marL="0" indent="0" algn="ctr">
              <a:buNone/>
            </a:pPr>
            <a:endParaRPr lang="en-US" sz="2800" dirty="0"/>
          </a:p>
          <a:p>
            <a:pPr marL="0" indent="0" algn="ctr">
              <a:buNone/>
            </a:pPr>
            <a:r>
              <a:rPr lang="en-US" sz="2800" dirty="0" smtClean="0"/>
              <a:t>And my sizing blog:</a:t>
            </a:r>
          </a:p>
          <a:p>
            <a:pPr marL="0" indent="0" algn="ctr">
              <a:buNone/>
            </a:pPr>
            <a:r>
              <a:rPr lang="en-US" sz="2800" dirty="0">
                <a:hlinkClick r:id="rId4"/>
              </a:rPr>
              <a:t>http://blog.couchbase.com/how-many-nodes-part-1-introduction-sizing-couchbase-server-20-</a:t>
            </a:r>
            <a:r>
              <a:rPr lang="en-US" sz="2800" dirty="0" smtClean="0">
                <a:hlinkClick r:id="rId4"/>
              </a:rPr>
              <a:t>cluster</a:t>
            </a:r>
            <a:endParaRPr lang="en-US" sz="2800" dirty="0"/>
          </a:p>
        </p:txBody>
      </p:sp>
    </p:spTree>
    <p:extLst>
      <p:ext uri="{BB962C8B-B14F-4D97-AF65-F5344CB8AC3E}">
        <p14:creationId xmlns:p14="http://schemas.microsoft.com/office/powerpoint/2010/main" val="21903869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Thank you</a:t>
            </a:r>
            <a:br>
              <a:rPr lang="en-US" dirty="0" smtClean="0"/>
            </a:br>
            <a:r>
              <a:rPr lang="en-US" dirty="0" smtClean="0"/>
              <a:t/>
            </a:r>
            <a:br>
              <a:rPr lang="en-US" dirty="0" smtClean="0"/>
            </a:br>
            <a:r>
              <a:rPr lang="en-US" dirty="0" smtClean="0"/>
              <a:t>Couchbase </a:t>
            </a:r>
            <a:br>
              <a:rPr lang="en-US" dirty="0" smtClean="0"/>
            </a:br>
            <a:r>
              <a:rPr lang="en-US" sz="3100" dirty="0" smtClean="0"/>
              <a:t>NoSQL Document Database</a:t>
            </a:r>
            <a:br>
              <a:rPr lang="en-US" sz="3100" dirty="0" smtClean="0"/>
            </a:br>
            <a:r>
              <a:rPr lang="en-US" sz="3100" dirty="0"/>
              <a:t/>
            </a:r>
            <a:br>
              <a:rPr lang="en-US" sz="3100" dirty="0"/>
            </a:br>
            <a:r>
              <a:rPr lang="en-US" sz="3100" dirty="0" err="1" smtClean="0"/>
              <a:t>perry@couchbase.com</a:t>
            </a:r>
            <a:r>
              <a:rPr lang="en-US" sz="3100" dirty="0" smtClean="0"/>
              <a:t/>
            </a:r>
            <a:br>
              <a:rPr lang="en-US" sz="3100" dirty="0" smtClean="0"/>
            </a:br>
            <a:r>
              <a:rPr lang="en-US" sz="3100" dirty="0" smtClean="0"/>
              <a:t>@</a:t>
            </a:r>
            <a:r>
              <a:rPr lang="en-US" sz="3100" dirty="0" err="1" smtClean="0"/>
              <a:t>couchbase</a:t>
            </a:r>
            <a:endParaRPr lang="en-US" dirty="0"/>
          </a:p>
        </p:txBody>
      </p:sp>
    </p:spTree>
    <p:extLst>
      <p:ext uri="{BB962C8B-B14F-4D97-AF65-F5344CB8AC3E}">
        <p14:creationId xmlns:p14="http://schemas.microsoft.com/office/powerpoint/2010/main" val="2179592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a:xfrm>
            <a:off x="5876534" y="3492793"/>
            <a:ext cx="2139351" cy="764876"/>
          </a:xfrm>
          <a:prstGeom prst="rect">
            <a:avLst/>
          </a:prstGeom>
          <a:solidFill>
            <a:schemeClr val="bg1">
              <a:lumMod val="85000"/>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58" name="Rectangle 57"/>
          <p:cNvSpPr/>
          <p:nvPr/>
        </p:nvSpPr>
        <p:spPr>
          <a:xfrm>
            <a:off x="3418342" y="3492793"/>
            <a:ext cx="2139351" cy="764876"/>
          </a:xfrm>
          <a:prstGeom prst="rect">
            <a:avLst/>
          </a:prstGeom>
          <a:solidFill>
            <a:schemeClr val="bg1">
              <a:lumMod val="85000"/>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17" name="Rectangle 116"/>
          <p:cNvSpPr/>
          <p:nvPr/>
        </p:nvSpPr>
        <p:spPr>
          <a:xfrm>
            <a:off x="1043279" y="3492793"/>
            <a:ext cx="2139351" cy="764876"/>
          </a:xfrm>
          <a:prstGeom prst="rect">
            <a:avLst/>
          </a:prstGeom>
          <a:solidFill>
            <a:schemeClr val="bg1">
              <a:lumMod val="85000"/>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73" name="Can 72"/>
          <p:cNvSpPr/>
          <p:nvPr/>
        </p:nvSpPr>
        <p:spPr>
          <a:xfrm>
            <a:off x="4800600" y="6080689"/>
            <a:ext cx="448574" cy="529087"/>
          </a:xfrm>
          <a:prstGeom prst="can">
            <a:avLst/>
          </a:prstGeom>
          <a:solidFill>
            <a:srgbClr val="A30A0A"/>
          </a:solidFill>
          <a:ln>
            <a:solidFill>
              <a:srgbClr val="6E151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147" name="Straight Arrow Connector 146"/>
          <p:cNvCxnSpPr/>
          <p:nvPr/>
        </p:nvCxnSpPr>
        <p:spPr>
          <a:xfrm>
            <a:off x="4019910" y="4263391"/>
            <a:ext cx="0" cy="1903562"/>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5015417" y="4263391"/>
            <a:ext cx="0" cy="1863306"/>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pPr>
              <a:lnSpc>
                <a:spcPts val="2500"/>
              </a:lnSpc>
            </a:pPr>
            <a:r>
              <a:rPr lang="en-US" sz="2800" dirty="0" smtClean="0"/>
              <a:t>Scaling out permits matching of aggregate flow rates so queues do not grow</a:t>
            </a:r>
            <a:endParaRPr lang="en-US" sz="2800" dirty="0"/>
          </a:p>
        </p:txBody>
      </p:sp>
      <p:pic>
        <p:nvPicPr>
          <p:cNvPr id="3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089" y="1127689"/>
            <a:ext cx="2236273"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Folded Corner 99"/>
          <p:cNvSpPr/>
          <p:nvPr/>
        </p:nvSpPr>
        <p:spPr>
          <a:xfrm rot="10800000" flipH="1">
            <a:off x="4922809" y="445806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01" name="Folded Corner 100"/>
          <p:cNvSpPr/>
          <p:nvPr/>
        </p:nvSpPr>
        <p:spPr>
          <a:xfrm rot="10800000" flipH="1">
            <a:off x="4922809" y="5015789"/>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03" name="Folded Corner 102"/>
          <p:cNvSpPr/>
          <p:nvPr/>
        </p:nvSpPr>
        <p:spPr>
          <a:xfrm rot="10800000" flipH="1">
            <a:off x="3925105" y="5475978"/>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04" name="Folded Corner 103"/>
          <p:cNvSpPr/>
          <p:nvPr/>
        </p:nvSpPr>
        <p:spPr>
          <a:xfrm rot="10800000" flipH="1">
            <a:off x="3925105" y="513092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05" name="Folded Corner 104"/>
          <p:cNvSpPr/>
          <p:nvPr/>
        </p:nvSpPr>
        <p:spPr>
          <a:xfrm rot="10800000" flipH="1">
            <a:off x="3925105" y="445806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126" name="Straight Connector 125"/>
          <p:cNvCxnSpPr/>
          <p:nvPr/>
        </p:nvCxnSpPr>
        <p:spPr>
          <a:xfrm>
            <a:off x="3585120" y="6308647"/>
            <a:ext cx="897147" cy="0"/>
          </a:xfrm>
          <a:prstGeom prst="line">
            <a:avLst/>
          </a:prstGeom>
          <a:ln w="57150">
            <a:solidFill>
              <a:srgbClr val="A30A0A"/>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5" y="1127689"/>
            <a:ext cx="2236273"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4727" y="1127689"/>
            <a:ext cx="2236273"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7" name="TextBox 156"/>
          <p:cNvSpPr txBox="1"/>
          <p:nvPr/>
        </p:nvSpPr>
        <p:spPr>
          <a:xfrm>
            <a:off x="3528997" y="6296516"/>
            <a:ext cx="966803" cy="369332"/>
          </a:xfrm>
          <a:prstGeom prst="rect">
            <a:avLst/>
          </a:prstGeom>
          <a:noFill/>
        </p:spPr>
        <p:txBody>
          <a:bodyPr wrap="none" rtlCol="0">
            <a:spAutoFit/>
          </a:bodyPr>
          <a:lstStyle/>
          <a:p>
            <a:pPr algn="r"/>
            <a:r>
              <a:rPr lang="en-US" dirty="0" smtClean="0">
                <a:solidFill>
                  <a:srgbClr val="A30A0A"/>
                </a:solidFill>
              </a:rPr>
              <a:t>network</a:t>
            </a:r>
            <a:endParaRPr lang="en-US" dirty="0">
              <a:solidFill>
                <a:srgbClr val="A30A0A"/>
              </a:solidFill>
            </a:endParaRPr>
          </a:p>
        </p:txBody>
      </p:sp>
      <p:sp>
        <p:nvSpPr>
          <p:cNvPr id="169" name="Folded Corner 168"/>
          <p:cNvSpPr/>
          <p:nvPr/>
        </p:nvSpPr>
        <p:spPr>
          <a:xfrm rot="10800000" flipH="1">
            <a:off x="4922809" y="5538302"/>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70" name="Can 169"/>
          <p:cNvSpPr/>
          <p:nvPr/>
        </p:nvSpPr>
        <p:spPr>
          <a:xfrm>
            <a:off x="7318169" y="6080689"/>
            <a:ext cx="448574" cy="529087"/>
          </a:xfrm>
          <a:prstGeom prst="can">
            <a:avLst/>
          </a:prstGeom>
          <a:solidFill>
            <a:srgbClr val="A30A0A"/>
          </a:solidFill>
          <a:ln>
            <a:solidFill>
              <a:srgbClr val="6E151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171" name="Straight Arrow Connector 170"/>
          <p:cNvCxnSpPr/>
          <p:nvPr/>
        </p:nvCxnSpPr>
        <p:spPr>
          <a:xfrm>
            <a:off x="6537479" y="4263391"/>
            <a:ext cx="0" cy="1903562"/>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7532986" y="4263391"/>
            <a:ext cx="0" cy="1863306"/>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73" name="Folded Corner 172"/>
          <p:cNvSpPr/>
          <p:nvPr/>
        </p:nvSpPr>
        <p:spPr>
          <a:xfrm rot="10800000" flipH="1">
            <a:off x="7440378" y="445806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74" name="Folded Corner 173"/>
          <p:cNvSpPr/>
          <p:nvPr/>
        </p:nvSpPr>
        <p:spPr>
          <a:xfrm rot="10800000" flipH="1">
            <a:off x="7440378" y="5015789"/>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76" name="Folded Corner 175"/>
          <p:cNvSpPr/>
          <p:nvPr/>
        </p:nvSpPr>
        <p:spPr>
          <a:xfrm rot="10800000" flipH="1">
            <a:off x="6442674" y="5475978"/>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77" name="Folded Corner 176"/>
          <p:cNvSpPr/>
          <p:nvPr/>
        </p:nvSpPr>
        <p:spPr>
          <a:xfrm rot="10800000" flipH="1">
            <a:off x="6442674" y="513092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78" name="Folded Corner 177"/>
          <p:cNvSpPr/>
          <p:nvPr/>
        </p:nvSpPr>
        <p:spPr>
          <a:xfrm rot="10800000" flipH="1">
            <a:off x="6442674" y="445806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179" name="Straight Connector 178"/>
          <p:cNvCxnSpPr/>
          <p:nvPr/>
        </p:nvCxnSpPr>
        <p:spPr>
          <a:xfrm>
            <a:off x="6102689" y="6308647"/>
            <a:ext cx="897147" cy="0"/>
          </a:xfrm>
          <a:prstGeom prst="line">
            <a:avLst/>
          </a:prstGeom>
          <a:ln w="57150">
            <a:solidFill>
              <a:srgbClr val="A30A0A"/>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6046566" y="6296516"/>
            <a:ext cx="966803" cy="369332"/>
          </a:xfrm>
          <a:prstGeom prst="rect">
            <a:avLst/>
          </a:prstGeom>
          <a:noFill/>
        </p:spPr>
        <p:txBody>
          <a:bodyPr wrap="none" rtlCol="0">
            <a:spAutoFit/>
          </a:bodyPr>
          <a:lstStyle/>
          <a:p>
            <a:pPr algn="r"/>
            <a:r>
              <a:rPr lang="en-US" dirty="0" smtClean="0">
                <a:solidFill>
                  <a:srgbClr val="A30A0A"/>
                </a:solidFill>
              </a:rPr>
              <a:t>network</a:t>
            </a:r>
            <a:endParaRPr lang="en-US" dirty="0">
              <a:solidFill>
                <a:srgbClr val="A30A0A"/>
              </a:solidFill>
            </a:endParaRPr>
          </a:p>
        </p:txBody>
      </p:sp>
      <p:sp>
        <p:nvSpPr>
          <p:cNvPr id="181" name="Folded Corner 180"/>
          <p:cNvSpPr/>
          <p:nvPr/>
        </p:nvSpPr>
        <p:spPr>
          <a:xfrm rot="10800000" flipH="1">
            <a:off x="7440378" y="5538302"/>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2" name="Can 181"/>
          <p:cNvSpPr/>
          <p:nvPr/>
        </p:nvSpPr>
        <p:spPr>
          <a:xfrm>
            <a:off x="2431473" y="6080689"/>
            <a:ext cx="448574" cy="529087"/>
          </a:xfrm>
          <a:prstGeom prst="can">
            <a:avLst/>
          </a:prstGeom>
          <a:solidFill>
            <a:srgbClr val="A30A0A"/>
          </a:solidFill>
          <a:ln>
            <a:solidFill>
              <a:srgbClr val="6E151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183" name="Straight Arrow Connector 182"/>
          <p:cNvCxnSpPr/>
          <p:nvPr/>
        </p:nvCxnSpPr>
        <p:spPr>
          <a:xfrm>
            <a:off x="1650783" y="4263391"/>
            <a:ext cx="0" cy="1903562"/>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2646290" y="4263391"/>
            <a:ext cx="0" cy="1863306"/>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85" name="Folded Corner 184"/>
          <p:cNvSpPr/>
          <p:nvPr/>
        </p:nvSpPr>
        <p:spPr>
          <a:xfrm rot="10800000" flipH="1">
            <a:off x="2553682" y="445806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6" name="Folded Corner 185"/>
          <p:cNvSpPr/>
          <p:nvPr/>
        </p:nvSpPr>
        <p:spPr>
          <a:xfrm rot="10800000" flipH="1">
            <a:off x="2553682" y="5015789"/>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7" name="Folded Corner 186"/>
          <p:cNvSpPr/>
          <p:nvPr/>
        </p:nvSpPr>
        <p:spPr>
          <a:xfrm rot="10800000" flipH="1">
            <a:off x="1555978" y="4803118"/>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8" name="Folded Corner 187"/>
          <p:cNvSpPr/>
          <p:nvPr/>
        </p:nvSpPr>
        <p:spPr>
          <a:xfrm rot="10800000" flipH="1">
            <a:off x="1555978" y="5475978"/>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90" name="Folded Corner 189"/>
          <p:cNvSpPr/>
          <p:nvPr/>
        </p:nvSpPr>
        <p:spPr>
          <a:xfrm rot="10800000" flipH="1">
            <a:off x="1555978" y="445806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191" name="Straight Connector 190"/>
          <p:cNvCxnSpPr/>
          <p:nvPr/>
        </p:nvCxnSpPr>
        <p:spPr>
          <a:xfrm>
            <a:off x="1215993" y="6308647"/>
            <a:ext cx="897147" cy="0"/>
          </a:xfrm>
          <a:prstGeom prst="line">
            <a:avLst/>
          </a:prstGeom>
          <a:ln w="57150">
            <a:solidFill>
              <a:srgbClr val="A30A0A"/>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1159870" y="6296516"/>
            <a:ext cx="966803" cy="369332"/>
          </a:xfrm>
          <a:prstGeom prst="rect">
            <a:avLst/>
          </a:prstGeom>
          <a:noFill/>
        </p:spPr>
        <p:txBody>
          <a:bodyPr wrap="none" rtlCol="0">
            <a:spAutoFit/>
          </a:bodyPr>
          <a:lstStyle/>
          <a:p>
            <a:pPr algn="r"/>
            <a:r>
              <a:rPr lang="en-US" dirty="0" smtClean="0">
                <a:solidFill>
                  <a:srgbClr val="A30A0A"/>
                </a:solidFill>
              </a:rPr>
              <a:t>network</a:t>
            </a:r>
            <a:endParaRPr lang="en-US" dirty="0">
              <a:solidFill>
                <a:srgbClr val="A30A0A"/>
              </a:solidFill>
            </a:endParaRPr>
          </a:p>
        </p:txBody>
      </p:sp>
      <p:sp>
        <p:nvSpPr>
          <p:cNvPr id="193" name="Folded Corner 192"/>
          <p:cNvSpPr/>
          <p:nvPr/>
        </p:nvSpPr>
        <p:spPr>
          <a:xfrm rot="10800000" flipH="1">
            <a:off x="2553682" y="5538302"/>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0" name="Left Brace 19"/>
          <p:cNvSpPr/>
          <p:nvPr/>
        </p:nvSpPr>
        <p:spPr>
          <a:xfrm rot="16200000">
            <a:off x="4392880" y="-1463112"/>
            <a:ext cx="289956" cy="7134102"/>
          </a:xfrm>
          <a:prstGeom prst="leftBrace">
            <a:avLst/>
          </a:prstGeom>
          <a:ln w="3810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7" name="Straight Connector 206"/>
          <p:cNvCxnSpPr>
            <a:stCxn id="206" idx="6"/>
          </p:cNvCxnSpPr>
          <p:nvPr/>
        </p:nvCxnSpPr>
        <p:spPr>
          <a:xfrm>
            <a:off x="4657409" y="2322502"/>
            <a:ext cx="2099651" cy="230525"/>
          </a:xfrm>
          <a:prstGeom prst="line">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23" name="Oval 222"/>
          <p:cNvSpPr/>
          <p:nvPr/>
        </p:nvSpPr>
        <p:spPr>
          <a:xfrm>
            <a:off x="2628064" y="5744495"/>
            <a:ext cx="218536" cy="218536"/>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1" dirty="0" smtClean="0"/>
          </a:p>
        </p:txBody>
      </p:sp>
      <p:sp>
        <p:nvSpPr>
          <p:cNvPr id="224" name="Oval 223"/>
          <p:cNvSpPr/>
          <p:nvPr/>
        </p:nvSpPr>
        <p:spPr>
          <a:xfrm>
            <a:off x="5015003" y="5744495"/>
            <a:ext cx="218536" cy="218536"/>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1" dirty="0" smtClean="0"/>
          </a:p>
        </p:txBody>
      </p:sp>
      <p:sp>
        <p:nvSpPr>
          <p:cNvPr id="225" name="Oval 224"/>
          <p:cNvSpPr/>
          <p:nvPr/>
        </p:nvSpPr>
        <p:spPr>
          <a:xfrm>
            <a:off x="7532572" y="5744495"/>
            <a:ext cx="218536" cy="218536"/>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1" dirty="0" smtClean="0"/>
          </a:p>
        </p:txBody>
      </p:sp>
      <p:cxnSp>
        <p:nvCxnSpPr>
          <p:cNvPr id="25" name="Straight Connector 24"/>
          <p:cNvCxnSpPr>
            <a:stCxn id="223" idx="6"/>
          </p:cNvCxnSpPr>
          <p:nvPr/>
        </p:nvCxnSpPr>
        <p:spPr>
          <a:xfrm flipV="1">
            <a:off x="2846600" y="5259343"/>
            <a:ext cx="5230906" cy="594420"/>
          </a:xfrm>
          <a:prstGeom prst="line">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4" idx="6"/>
          </p:cNvCxnSpPr>
          <p:nvPr/>
        </p:nvCxnSpPr>
        <p:spPr>
          <a:xfrm flipV="1">
            <a:off x="5233539" y="5278414"/>
            <a:ext cx="2895121" cy="575349"/>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5" idx="0"/>
          </p:cNvCxnSpPr>
          <p:nvPr/>
        </p:nvCxnSpPr>
        <p:spPr>
          <a:xfrm flipV="1">
            <a:off x="7641840" y="5137565"/>
            <a:ext cx="271764" cy="606930"/>
          </a:xfrm>
          <a:prstGeom prst="line">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6738911" y="2171098"/>
            <a:ext cx="1219200" cy="723210"/>
            <a:chOff x="7793182" y="4711209"/>
            <a:chExt cx="1219200" cy="723210"/>
          </a:xfrm>
        </p:grpSpPr>
        <p:sp>
          <p:nvSpPr>
            <p:cNvPr id="226" name="Rounded Rectangle 225"/>
            <p:cNvSpPr/>
            <p:nvPr/>
          </p:nvSpPr>
          <p:spPr>
            <a:xfrm>
              <a:off x="7793182" y="4711209"/>
              <a:ext cx="1219200" cy="72321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227" name="Straight Arrow Connector 226"/>
            <p:cNvCxnSpPr>
              <a:stCxn id="226" idx="2"/>
            </p:cNvCxnSpPr>
            <p:nvPr/>
          </p:nvCxnSpPr>
          <p:spPr>
            <a:xfrm flipV="1">
              <a:off x="8402782" y="4974208"/>
              <a:ext cx="268778" cy="460211"/>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913604" y="4916633"/>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7995555" y="4840433"/>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8077506" y="4774297"/>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8159457" y="4774297"/>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8241408" y="4774297"/>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8323359" y="4774297"/>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8405310" y="4774297"/>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8487261" y="4774297"/>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8569212" y="4774297"/>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8651163" y="4774297"/>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8733114" y="4774297"/>
              <a:ext cx="0" cy="120770"/>
            </a:xfrm>
            <a:prstGeom prst="line">
              <a:avLst/>
            </a:prstGeom>
            <a:ln w="28575">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8815065" y="4840433"/>
              <a:ext cx="0" cy="120770"/>
            </a:xfrm>
            <a:prstGeom prst="line">
              <a:avLst/>
            </a:prstGeom>
            <a:ln w="28575">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8897017" y="4916633"/>
              <a:ext cx="0" cy="120770"/>
            </a:xfrm>
            <a:prstGeom prst="line">
              <a:avLst/>
            </a:prstGeom>
            <a:ln w="28575">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a:stCxn id="206" idx="0"/>
          </p:cNvCxnSpPr>
          <p:nvPr/>
        </p:nvCxnSpPr>
        <p:spPr>
          <a:xfrm flipH="1">
            <a:off x="4542312" y="2213234"/>
            <a:ext cx="5829" cy="1574827"/>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6" idx="0"/>
          </p:cNvCxnSpPr>
          <p:nvPr/>
        </p:nvCxnSpPr>
        <p:spPr>
          <a:xfrm>
            <a:off x="4548141" y="2213234"/>
            <a:ext cx="1923911" cy="1521388"/>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95" name="Folded Corner 194"/>
          <p:cNvSpPr/>
          <p:nvPr/>
        </p:nvSpPr>
        <p:spPr>
          <a:xfrm rot="10800000" flipH="1">
            <a:off x="4441681" y="3200759"/>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96" name="Folded Corner 195"/>
          <p:cNvSpPr/>
          <p:nvPr/>
        </p:nvSpPr>
        <p:spPr>
          <a:xfrm rot="10800000" flipH="1">
            <a:off x="4441681" y="2766583"/>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97" name="Folded Corner 196"/>
          <p:cNvSpPr/>
          <p:nvPr/>
        </p:nvSpPr>
        <p:spPr>
          <a:xfrm rot="10800000" flipH="1">
            <a:off x="4441681" y="2304618"/>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99" name="Folded Corner 198"/>
          <p:cNvSpPr/>
          <p:nvPr/>
        </p:nvSpPr>
        <p:spPr>
          <a:xfrm rot="10800000" flipH="1">
            <a:off x="6121797" y="3322536"/>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00" name="Folded Corner 199"/>
          <p:cNvSpPr/>
          <p:nvPr/>
        </p:nvSpPr>
        <p:spPr>
          <a:xfrm rot="10800000" flipH="1">
            <a:off x="5445385" y="292255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01" name="Folded Corner 200"/>
          <p:cNvSpPr/>
          <p:nvPr/>
        </p:nvSpPr>
        <p:spPr>
          <a:xfrm rot="10800000" flipH="1">
            <a:off x="4954822" y="2523030"/>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42" name="Straight Arrow Connector 41"/>
          <p:cNvCxnSpPr>
            <a:stCxn id="206" idx="0"/>
          </p:cNvCxnSpPr>
          <p:nvPr/>
        </p:nvCxnSpPr>
        <p:spPr>
          <a:xfrm flipH="1">
            <a:off x="2618509" y="2213234"/>
            <a:ext cx="1929632" cy="1527326"/>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4438873" y="2213234"/>
            <a:ext cx="218536" cy="218536"/>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1" dirty="0" smtClean="0"/>
          </a:p>
        </p:txBody>
      </p:sp>
      <p:sp>
        <p:nvSpPr>
          <p:cNvPr id="202" name="Folded Corner 201"/>
          <p:cNvSpPr/>
          <p:nvPr/>
        </p:nvSpPr>
        <p:spPr>
          <a:xfrm rot="10800000" flipH="1">
            <a:off x="3414430" y="2938737"/>
            <a:ext cx="191977" cy="243554"/>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03" name="Folded Corner 202"/>
          <p:cNvSpPr/>
          <p:nvPr/>
        </p:nvSpPr>
        <p:spPr>
          <a:xfrm rot="10800000" flipH="1">
            <a:off x="2784058" y="3322534"/>
            <a:ext cx="191977" cy="243554"/>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05" name="Folded Corner 204"/>
          <p:cNvSpPr/>
          <p:nvPr/>
        </p:nvSpPr>
        <p:spPr>
          <a:xfrm rot="10800000" flipH="1">
            <a:off x="3985483" y="2537814"/>
            <a:ext cx="191977" cy="243554"/>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99" name="TextBox 98"/>
          <p:cNvSpPr txBox="1"/>
          <p:nvPr/>
        </p:nvSpPr>
        <p:spPr>
          <a:xfrm>
            <a:off x="1233901" y="3706115"/>
            <a:ext cx="1859779" cy="369332"/>
          </a:xfrm>
          <a:prstGeom prst="rect">
            <a:avLst/>
          </a:prstGeom>
          <a:noFill/>
        </p:spPr>
        <p:txBody>
          <a:bodyPr wrap="none" rtlCol="0">
            <a:spAutoFit/>
          </a:bodyPr>
          <a:lstStyle/>
          <a:p>
            <a:r>
              <a:rPr lang="en-US" dirty="0" smtClean="0"/>
              <a:t>Couchbase Server</a:t>
            </a:r>
            <a:endParaRPr lang="en-US" dirty="0"/>
          </a:p>
        </p:txBody>
      </p:sp>
      <p:sp>
        <p:nvSpPr>
          <p:cNvPr id="102" name="TextBox 101"/>
          <p:cNvSpPr txBox="1"/>
          <p:nvPr/>
        </p:nvSpPr>
        <p:spPr>
          <a:xfrm>
            <a:off x="3592611" y="3706115"/>
            <a:ext cx="1859779" cy="369332"/>
          </a:xfrm>
          <a:prstGeom prst="rect">
            <a:avLst/>
          </a:prstGeom>
          <a:noFill/>
        </p:spPr>
        <p:txBody>
          <a:bodyPr wrap="none" rtlCol="0">
            <a:spAutoFit/>
          </a:bodyPr>
          <a:lstStyle/>
          <a:p>
            <a:r>
              <a:rPr lang="en-US" dirty="0" smtClean="0"/>
              <a:t>Couchbase Server</a:t>
            </a:r>
            <a:endParaRPr lang="en-US" dirty="0"/>
          </a:p>
        </p:txBody>
      </p:sp>
      <p:sp>
        <p:nvSpPr>
          <p:cNvPr id="106" name="TextBox 105"/>
          <p:cNvSpPr txBox="1"/>
          <p:nvPr/>
        </p:nvSpPr>
        <p:spPr>
          <a:xfrm>
            <a:off x="6122086" y="3706116"/>
            <a:ext cx="1859779" cy="369332"/>
          </a:xfrm>
          <a:prstGeom prst="rect">
            <a:avLst/>
          </a:prstGeom>
          <a:noFill/>
        </p:spPr>
        <p:txBody>
          <a:bodyPr wrap="none" rtlCol="0">
            <a:spAutoFit/>
          </a:bodyPr>
          <a:lstStyle/>
          <a:p>
            <a:r>
              <a:rPr lang="en-US" dirty="0" smtClean="0"/>
              <a:t>Couchbase Server</a:t>
            </a:r>
            <a:endParaRPr lang="en-US" dirty="0"/>
          </a:p>
        </p:txBody>
      </p:sp>
      <p:sp>
        <p:nvSpPr>
          <p:cNvPr id="208" name="Rounded Rectangle 207"/>
          <p:cNvSpPr/>
          <p:nvPr/>
        </p:nvSpPr>
        <p:spPr>
          <a:xfrm>
            <a:off x="7817450" y="4786233"/>
            <a:ext cx="1219200" cy="72321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209" name="Straight Arrow Connector 208"/>
          <p:cNvCxnSpPr>
            <a:stCxn id="208" idx="2"/>
          </p:cNvCxnSpPr>
          <p:nvPr/>
        </p:nvCxnSpPr>
        <p:spPr>
          <a:xfrm flipH="1" flipV="1">
            <a:off x="8290400" y="4984369"/>
            <a:ext cx="136650" cy="525074"/>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937872" y="4991657"/>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8019823" y="4915457"/>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8101774" y="4849321"/>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8183725" y="4849321"/>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8265676" y="4849321"/>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8347627" y="4849321"/>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8429578" y="4849321"/>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8511529" y="4849321"/>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8593480" y="4849321"/>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8675431" y="4849321"/>
            <a:ext cx="0" cy="120770"/>
          </a:xfrm>
          <a:prstGeom prst="line">
            <a:avLst/>
          </a:prstGeom>
          <a:ln w="28575">
            <a:solidFill>
              <a:schemeClr val="tx1">
                <a:lumMod val="65000"/>
                <a:lumOff val="3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8757382" y="4849321"/>
            <a:ext cx="0" cy="120770"/>
          </a:xfrm>
          <a:prstGeom prst="line">
            <a:avLst/>
          </a:prstGeom>
          <a:ln w="28575">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8839333" y="4915457"/>
            <a:ext cx="0" cy="120770"/>
          </a:xfrm>
          <a:prstGeom prst="line">
            <a:avLst/>
          </a:prstGeom>
          <a:ln w="28575">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8921285" y="4991657"/>
            <a:ext cx="0" cy="120770"/>
          </a:xfrm>
          <a:prstGeom prst="line">
            <a:avLst/>
          </a:prstGeom>
          <a:ln w="28575">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1399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Appendix</a:t>
            </a:r>
            <a:endParaRPr lang="en-US" dirty="0"/>
          </a:p>
        </p:txBody>
      </p:sp>
    </p:spTree>
    <p:extLst>
      <p:ext uri="{BB962C8B-B14F-4D97-AF65-F5344CB8AC3E}">
        <p14:creationId xmlns:p14="http://schemas.microsoft.com/office/powerpoint/2010/main" val="3596060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low latency with varying doc sizes</a:t>
            </a:r>
            <a:endParaRPr lang="en-US" dirty="0"/>
          </a:p>
        </p:txBody>
      </p:sp>
      <p:pic>
        <p:nvPicPr>
          <p:cNvPr id="4" name="Picture 3"/>
          <p:cNvPicPr>
            <a:picLocks noChangeAspect="1"/>
          </p:cNvPicPr>
          <p:nvPr/>
        </p:nvPicPr>
        <p:blipFill>
          <a:blip r:embed="rId3"/>
          <a:stretch>
            <a:fillRect/>
          </a:stretch>
        </p:blipFill>
        <p:spPr>
          <a:xfrm>
            <a:off x="0" y="1385320"/>
            <a:ext cx="9144000" cy="4939280"/>
          </a:xfrm>
          <a:prstGeom prst="rect">
            <a:avLst/>
          </a:prstGeom>
        </p:spPr>
      </p:pic>
      <p:sp>
        <p:nvSpPr>
          <p:cNvPr id="3" name="Rounded Rectangular Callout 2"/>
          <p:cNvSpPr/>
          <p:nvPr/>
        </p:nvSpPr>
        <p:spPr>
          <a:xfrm>
            <a:off x="5867400" y="2743200"/>
            <a:ext cx="3124200" cy="1447800"/>
          </a:xfrm>
          <a:prstGeom prst="wedgeRoundRectCallout">
            <a:avLst>
              <a:gd name="adj1" fmla="val -40255"/>
              <a:gd name="adj2" fmla="val 68896"/>
              <a:gd name="adj3" fmla="val 16667"/>
            </a:avLst>
          </a:prstGeom>
          <a:solidFill>
            <a:srgbClr val="B2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Consistently low latencies in microseconds for varying documents sizes with a mixed </a:t>
            </a:r>
            <a:r>
              <a:rPr lang="en-US" sz="2000" b="1" dirty="0" smtClean="0">
                <a:solidFill>
                  <a:schemeClr val="tx1"/>
                </a:solidFill>
              </a:rPr>
              <a:t>workload</a:t>
            </a:r>
            <a:endParaRPr lang="en-US" sz="1600" dirty="0" smtClean="0"/>
          </a:p>
        </p:txBody>
      </p:sp>
      <p:sp>
        <p:nvSpPr>
          <p:cNvPr id="5" name="Rectangle 4"/>
          <p:cNvSpPr/>
          <p:nvPr/>
        </p:nvSpPr>
        <p:spPr>
          <a:xfrm>
            <a:off x="877960" y="6291475"/>
            <a:ext cx="8199420" cy="307777"/>
          </a:xfrm>
          <a:prstGeom prst="rect">
            <a:avLst/>
          </a:prstGeom>
        </p:spPr>
        <p:txBody>
          <a:bodyPr wrap="square">
            <a:spAutoFit/>
          </a:bodyPr>
          <a:lstStyle/>
          <a:p>
            <a:r>
              <a:rPr lang="en-US" sz="1400" dirty="0">
                <a:hlinkClick r:id="rId4"/>
              </a:rPr>
              <a:t>http://www.cisco.com/en/US/prod/collateral/switches/ps9441/ps9670/white_paper_c11-708169.pdf</a:t>
            </a:r>
            <a:endParaRPr lang="en-US" sz="1400" dirty="0"/>
          </a:p>
        </p:txBody>
      </p:sp>
    </p:spTree>
    <p:extLst>
      <p:ext uri="{BB962C8B-B14F-4D97-AF65-F5344CB8AC3E}">
        <p14:creationId xmlns:p14="http://schemas.microsoft.com/office/powerpoint/2010/main" val="212764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 your environment:</a:t>
            </a:r>
            <a:br>
              <a:rPr lang="en-US" dirty="0" smtClean="0"/>
            </a:br>
            <a:r>
              <a:rPr lang="en-US" dirty="0" smtClean="0"/>
              <a:t>Dataset, Workload, Resources</a:t>
            </a:r>
            <a:endParaRPr lang="en-US" dirty="0"/>
          </a:p>
        </p:txBody>
      </p:sp>
    </p:spTree>
    <p:extLst>
      <p:ext uri="{BB962C8B-B14F-4D97-AF65-F5344CB8AC3E}">
        <p14:creationId xmlns:p14="http://schemas.microsoft.com/office/powerpoint/2010/main" val="952224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Dataset</a:t>
            </a:r>
            <a:endParaRPr lang="en-US" dirty="0" smtClean="0">
              <a:ea typeface="ＭＳ Ｐゴシック" pitchFamily="34" charset="-128"/>
            </a:endParaRPr>
          </a:p>
        </p:txBody>
      </p:sp>
      <p:sp>
        <p:nvSpPr>
          <p:cNvPr id="2" name="Content Placeholder 1"/>
          <p:cNvSpPr>
            <a:spLocks noGrp="1"/>
          </p:cNvSpPr>
          <p:nvPr>
            <p:ph idx="1"/>
          </p:nvPr>
        </p:nvSpPr>
        <p:spPr>
          <a:xfrm>
            <a:off x="612774" y="1288460"/>
            <a:ext cx="8074025" cy="4892207"/>
          </a:xfrm>
        </p:spPr>
        <p:txBody>
          <a:bodyPr>
            <a:normAutofit fontScale="77500" lnSpcReduction="20000"/>
          </a:bodyPr>
          <a:lstStyle/>
          <a:p>
            <a:r>
              <a:rPr lang="en-US" sz="2800" dirty="0"/>
              <a:t>Data:</a:t>
            </a:r>
          </a:p>
          <a:p>
            <a:pPr marL="914400" lvl="1" indent="-457200">
              <a:buFont typeface="Arial"/>
              <a:buChar char="•"/>
            </a:pPr>
            <a:r>
              <a:rPr lang="en-US" sz="2800" dirty="0"/>
              <a:t>How many documents?</a:t>
            </a:r>
          </a:p>
          <a:p>
            <a:pPr marL="914400" lvl="1" indent="-457200">
              <a:buFont typeface="Arial"/>
              <a:buChar char="•"/>
            </a:pPr>
            <a:r>
              <a:rPr lang="en-US" sz="2800" dirty="0"/>
              <a:t>How large are they (on average)?  Keys and values</a:t>
            </a:r>
          </a:p>
          <a:p>
            <a:pPr marL="914400" lvl="1" indent="-457200">
              <a:buFont typeface="Arial"/>
              <a:buChar char="•"/>
            </a:pPr>
            <a:r>
              <a:rPr lang="en-US" sz="2800" dirty="0"/>
              <a:t>How many replicas?</a:t>
            </a:r>
          </a:p>
          <a:p>
            <a:pPr marL="914400" lvl="1" indent="-457200">
              <a:buFont typeface="Arial"/>
              <a:buChar char="•"/>
            </a:pPr>
            <a:r>
              <a:rPr lang="en-US" sz="2800" dirty="0"/>
              <a:t>Working set (more on that in a bit…)</a:t>
            </a:r>
          </a:p>
          <a:p>
            <a:endParaRPr lang="en-US" sz="2800" dirty="0"/>
          </a:p>
          <a:p>
            <a:r>
              <a:rPr lang="en-US" sz="2800" dirty="0"/>
              <a:t>Indexes:</a:t>
            </a:r>
          </a:p>
          <a:p>
            <a:pPr marL="914400" lvl="1" indent="-457200">
              <a:buFont typeface="Arial"/>
              <a:buChar char="•"/>
            </a:pPr>
            <a:r>
              <a:rPr lang="en-US" sz="2800" dirty="0"/>
              <a:t>How many views?</a:t>
            </a:r>
          </a:p>
          <a:p>
            <a:pPr marL="914400" lvl="1" indent="-457200">
              <a:buFont typeface="Arial"/>
              <a:buChar char="•"/>
            </a:pPr>
            <a:r>
              <a:rPr lang="en-US" sz="2800" dirty="0"/>
              <a:t>How many documents per view?</a:t>
            </a:r>
          </a:p>
          <a:p>
            <a:endParaRPr lang="en-US" sz="2800" dirty="0"/>
          </a:p>
          <a:p>
            <a:r>
              <a:rPr lang="en-US" sz="2800" dirty="0"/>
              <a:t>Growth:</a:t>
            </a:r>
          </a:p>
          <a:p>
            <a:pPr marL="914400" lvl="1" indent="-457200">
              <a:buFont typeface="Arial"/>
              <a:buChar char="•"/>
            </a:pPr>
            <a:r>
              <a:rPr lang="en-US" sz="2800" dirty="0"/>
              <a:t>Next 3 months?  </a:t>
            </a:r>
          </a:p>
          <a:p>
            <a:pPr marL="914400" lvl="1" indent="-457200">
              <a:buFont typeface="Arial"/>
              <a:buChar char="•"/>
            </a:pPr>
            <a:r>
              <a:rPr lang="en-US" sz="2800" dirty="0"/>
              <a:t>Next 6 months?</a:t>
            </a:r>
          </a:p>
          <a:p>
            <a:endParaRPr lang="en-US" dirty="0"/>
          </a:p>
        </p:txBody>
      </p:sp>
    </p:spTree>
    <p:extLst>
      <p:ext uri="{BB962C8B-B14F-4D97-AF65-F5344CB8AC3E}">
        <p14:creationId xmlns:p14="http://schemas.microsoft.com/office/powerpoint/2010/main" val="2073076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Workload</a:t>
            </a:r>
            <a:endParaRPr lang="en-US" dirty="0" smtClean="0">
              <a:ea typeface="ＭＳ Ｐゴシック" pitchFamily="34" charset="-128"/>
            </a:endParaRPr>
          </a:p>
        </p:txBody>
      </p:sp>
      <p:sp>
        <p:nvSpPr>
          <p:cNvPr id="2" name="Content Placeholder 1"/>
          <p:cNvSpPr>
            <a:spLocks noGrp="1"/>
          </p:cNvSpPr>
          <p:nvPr>
            <p:ph idx="1"/>
          </p:nvPr>
        </p:nvSpPr>
        <p:spPr>
          <a:xfrm>
            <a:off x="612774" y="1294191"/>
            <a:ext cx="8074025" cy="4984690"/>
          </a:xfrm>
        </p:spPr>
        <p:txBody>
          <a:bodyPr>
            <a:normAutofit fontScale="77500" lnSpcReduction="20000"/>
          </a:bodyPr>
          <a:lstStyle/>
          <a:p>
            <a:r>
              <a:rPr lang="en-US" sz="2800" dirty="0"/>
              <a:t>Application-level (per-second):</a:t>
            </a:r>
          </a:p>
          <a:p>
            <a:pPr marL="914400" lvl="1" indent="-457200">
              <a:buFont typeface="Arial"/>
              <a:buChar char="•"/>
            </a:pPr>
            <a:r>
              <a:rPr lang="en-US" sz="2800" dirty="0"/>
              <a:t>Reads (individual documents)</a:t>
            </a:r>
          </a:p>
          <a:p>
            <a:pPr marL="914400" lvl="1" indent="-457200">
              <a:buFont typeface="Arial"/>
              <a:buChar char="•"/>
            </a:pPr>
            <a:r>
              <a:rPr lang="en-US" sz="2800" dirty="0"/>
              <a:t>Writes (</a:t>
            </a:r>
            <a:r>
              <a:rPr lang="en-US" sz="2800" dirty="0" err="1"/>
              <a:t>upserts</a:t>
            </a:r>
            <a:r>
              <a:rPr lang="en-US" sz="2800" dirty="0"/>
              <a:t>, deletes, expirations)</a:t>
            </a:r>
          </a:p>
          <a:p>
            <a:pPr marL="914400" lvl="1" indent="-457200">
              <a:buFont typeface="Arial"/>
              <a:buChar char="•"/>
            </a:pPr>
            <a:r>
              <a:rPr lang="en-US" sz="2800" dirty="0"/>
              <a:t>Queries (view access)</a:t>
            </a:r>
          </a:p>
          <a:p>
            <a:pPr marL="914400" lvl="1" indent="-457200">
              <a:buFont typeface="Arial"/>
              <a:buChar char="•"/>
            </a:pPr>
            <a:r>
              <a:rPr lang="en-US" sz="2800" dirty="0"/>
              <a:t>XDCR (</a:t>
            </a:r>
            <a:r>
              <a:rPr lang="en-US" sz="2800" dirty="0" err="1"/>
              <a:t>uni</a:t>
            </a:r>
            <a:r>
              <a:rPr lang="en-US" sz="2800" dirty="0"/>
              <a:t>- versus bi-directional)</a:t>
            </a:r>
          </a:p>
          <a:p>
            <a:endParaRPr lang="en-US" sz="2800" dirty="0"/>
          </a:p>
          <a:p>
            <a:r>
              <a:rPr lang="en-US" sz="2800" dirty="0"/>
              <a:t>Data Lifecycle:</a:t>
            </a:r>
          </a:p>
          <a:p>
            <a:pPr marL="914400" lvl="1" indent="-457200">
              <a:buFont typeface="Arial"/>
              <a:buChar char="•"/>
            </a:pPr>
            <a:r>
              <a:rPr lang="en-US" sz="2800" dirty="0"/>
              <a:t>Retention needs?  Manual or automatic?</a:t>
            </a:r>
          </a:p>
          <a:p>
            <a:pPr marL="914400" lvl="1" indent="-457200">
              <a:buFont typeface="Arial"/>
              <a:buChar char="•"/>
            </a:pPr>
            <a:r>
              <a:rPr lang="en-US" sz="2800" dirty="0"/>
              <a:t>Access policy?</a:t>
            </a:r>
          </a:p>
          <a:p>
            <a:endParaRPr lang="en-US" sz="2800" dirty="0"/>
          </a:p>
          <a:p>
            <a:r>
              <a:rPr lang="en-US" sz="2800" dirty="0"/>
              <a:t>Growth:</a:t>
            </a:r>
          </a:p>
          <a:p>
            <a:pPr marL="914400" lvl="1" indent="-457200">
              <a:buFont typeface="Arial"/>
              <a:buChar char="•"/>
            </a:pPr>
            <a:r>
              <a:rPr lang="en-US" sz="2800" dirty="0"/>
              <a:t>Next 3 months?</a:t>
            </a:r>
          </a:p>
          <a:p>
            <a:pPr marL="914400" lvl="1" indent="-457200">
              <a:buFont typeface="Arial"/>
              <a:buChar char="•"/>
            </a:pPr>
            <a:r>
              <a:rPr lang="en-US" sz="2800" dirty="0"/>
              <a:t>Next 6 months</a:t>
            </a:r>
            <a:r>
              <a:rPr lang="en-US" sz="2800" dirty="0" smtClean="0"/>
              <a:t>?</a:t>
            </a:r>
            <a:endParaRPr lang="en-US" sz="2800" dirty="0"/>
          </a:p>
        </p:txBody>
      </p:sp>
    </p:spTree>
    <p:extLst>
      <p:ext uri="{BB962C8B-B14F-4D97-AF65-F5344CB8AC3E}">
        <p14:creationId xmlns:p14="http://schemas.microsoft.com/office/powerpoint/2010/main" val="3765480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Resources</a:t>
            </a:r>
            <a:endParaRPr lang="en-US" dirty="0" smtClean="0">
              <a:ea typeface="ＭＳ Ｐゴシック" pitchFamily="34" charset="-128"/>
            </a:endParaRPr>
          </a:p>
        </p:txBody>
      </p:sp>
      <p:sp>
        <p:nvSpPr>
          <p:cNvPr id="2" name="Content Placeholder 1"/>
          <p:cNvSpPr>
            <a:spLocks noGrp="1"/>
          </p:cNvSpPr>
          <p:nvPr>
            <p:ph idx="1"/>
          </p:nvPr>
        </p:nvSpPr>
        <p:spPr/>
        <p:txBody>
          <a:bodyPr/>
          <a:lstStyle/>
          <a:p>
            <a:r>
              <a:rPr lang="en-US" sz="2800" dirty="0"/>
              <a:t>Infrastructure:</a:t>
            </a:r>
          </a:p>
          <a:p>
            <a:pPr marL="914400" lvl="1" indent="-457200">
              <a:buFont typeface="Arial"/>
              <a:buChar char="•"/>
            </a:pPr>
            <a:r>
              <a:rPr lang="en-US" sz="2800" dirty="0"/>
              <a:t>Physical/VM/Cloud</a:t>
            </a:r>
          </a:p>
          <a:p>
            <a:pPr marL="457200" indent="-457200">
              <a:buFont typeface="Arial"/>
              <a:buChar char="•"/>
            </a:pPr>
            <a:endParaRPr lang="en-US" sz="2800" dirty="0"/>
          </a:p>
          <a:p>
            <a:r>
              <a:rPr lang="en-US" sz="2800" dirty="0"/>
              <a:t>Server specs:</a:t>
            </a:r>
          </a:p>
          <a:p>
            <a:pPr marL="914400" lvl="1" indent="-457200">
              <a:buFont typeface="Arial"/>
              <a:buChar char="•"/>
            </a:pPr>
            <a:r>
              <a:rPr lang="en-US" sz="2800" dirty="0"/>
              <a:t>RAM</a:t>
            </a:r>
          </a:p>
          <a:p>
            <a:pPr marL="914400" lvl="1" indent="-457200">
              <a:buFont typeface="Arial"/>
              <a:buChar char="•"/>
            </a:pPr>
            <a:r>
              <a:rPr lang="en-US" sz="2800" dirty="0"/>
              <a:t>Disk (SSD, HDD, EBS)</a:t>
            </a:r>
          </a:p>
          <a:p>
            <a:pPr marL="914400" lvl="1" indent="-457200">
              <a:buFont typeface="Arial"/>
              <a:buChar char="•"/>
            </a:pPr>
            <a:r>
              <a:rPr lang="en-US" sz="2800" dirty="0" smtClean="0"/>
              <a:t>CPU</a:t>
            </a:r>
            <a:endParaRPr lang="en-US" sz="2800" dirty="0"/>
          </a:p>
        </p:txBody>
      </p:sp>
    </p:spTree>
    <p:extLst>
      <p:ext uri="{BB962C8B-B14F-4D97-AF65-F5344CB8AC3E}">
        <p14:creationId xmlns:p14="http://schemas.microsoft.com/office/powerpoint/2010/main" val="3765480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RAM </a:t>
            </a:r>
            <a:r>
              <a:rPr lang="en-US" dirty="0"/>
              <a:t>S</a:t>
            </a:r>
            <a:r>
              <a:rPr lang="en-US" dirty="0" smtClean="0"/>
              <a:t>izing: Managed </a:t>
            </a:r>
            <a:r>
              <a:rPr lang="en-US" dirty="0"/>
              <a:t>C</a:t>
            </a:r>
            <a:r>
              <a:rPr lang="en-US" dirty="0" smtClean="0"/>
              <a:t>ache</a:t>
            </a:r>
            <a:endParaRPr lang="en-US" dirty="0" smtClean="0">
              <a:ea typeface="ＭＳ Ｐゴシック" pitchFamily="34" charset="-128"/>
            </a:endParaRPr>
          </a:p>
        </p:txBody>
      </p:sp>
      <p:sp>
        <p:nvSpPr>
          <p:cNvPr id="3" name="Content Placeholder 2"/>
          <p:cNvSpPr>
            <a:spLocks noGrp="1"/>
          </p:cNvSpPr>
          <p:nvPr>
            <p:ph idx="1"/>
          </p:nvPr>
        </p:nvSpPr>
        <p:spPr/>
        <p:txBody>
          <a:bodyPr>
            <a:normAutofit lnSpcReduction="10000"/>
          </a:bodyPr>
          <a:lstStyle/>
          <a:p>
            <a:pPr marL="0" indent="0">
              <a:buNone/>
            </a:pPr>
            <a:r>
              <a:rPr lang="en-US" sz="3200" dirty="0"/>
              <a:t>As memory grows, some cached data will be removed from RAM to make space:</a:t>
            </a:r>
          </a:p>
          <a:p>
            <a:pPr marL="1028700" lvl="1" indent="-571500">
              <a:buFont typeface="Arial"/>
              <a:buChar char="•"/>
            </a:pPr>
            <a:r>
              <a:rPr lang="en-US" sz="3200" b="1" dirty="0"/>
              <a:t>Active and replica </a:t>
            </a:r>
            <a:r>
              <a:rPr lang="en-US" sz="3200" dirty="0"/>
              <a:t>data share RAM</a:t>
            </a:r>
            <a:endParaRPr lang="en-US" sz="2800" dirty="0"/>
          </a:p>
          <a:p>
            <a:pPr marL="1028700" lvl="1" indent="-571500">
              <a:buFont typeface="Arial"/>
              <a:buChar char="•"/>
            </a:pPr>
            <a:r>
              <a:rPr lang="en-US" sz="3200" dirty="0"/>
              <a:t>Threshold based (NRU, favoring active data)</a:t>
            </a:r>
          </a:p>
          <a:p>
            <a:pPr marL="1028700" lvl="1" indent="-571500">
              <a:buFont typeface="Arial"/>
              <a:buChar char="•"/>
            </a:pPr>
            <a:r>
              <a:rPr lang="en-US" sz="3200" dirty="0"/>
              <a:t>Only cleanly persisted data can be “ejected”</a:t>
            </a:r>
          </a:p>
          <a:p>
            <a:pPr marL="1028700" lvl="1" indent="-571500">
              <a:buFont typeface="Arial"/>
              <a:buChar char="•"/>
            </a:pPr>
            <a:r>
              <a:rPr lang="en-US" sz="3200" dirty="0"/>
              <a:t>Only data </a:t>
            </a:r>
            <a:r>
              <a:rPr lang="en-US" sz="3200" i="1" dirty="0"/>
              <a:t>values</a:t>
            </a:r>
            <a:r>
              <a:rPr lang="en-US" sz="3200" dirty="0"/>
              <a:t> can be “ejected” which means RAM </a:t>
            </a:r>
            <a:r>
              <a:rPr lang="en-US" sz="3200" i="1" dirty="0"/>
              <a:t>can</a:t>
            </a:r>
            <a:r>
              <a:rPr lang="en-US" sz="3200" dirty="0"/>
              <a:t> fill up with </a:t>
            </a:r>
            <a:r>
              <a:rPr lang="en-US" sz="3200" b="1" dirty="0"/>
              <a:t>metadata</a:t>
            </a:r>
          </a:p>
          <a:p>
            <a:endParaRPr lang="en-US" dirty="0"/>
          </a:p>
        </p:txBody>
      </p:sp>
    </p:spTree>
    <p:extLst>
      <p:ext uri="{BB962C8B-B14F-4D97-AF65-F5344CB8AC3E}">
        <p14:creationId xmlns:p14="http://schemas.microsoft.com/office/powerpoint/2010/main" val="3724396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rmAutofit/>
          </a:bodyPr>
          <a:lstStyle/>
          <a:p>
            <a:r>
              <a:rPr lang="en-US" dirty="0" smtClean="0">
                <a:ea typeface="ＭＳ Ｐゴシック" pitchFamily="34" charset="-128"/>
              </a:rPr>
              <a:t>Disk sizing: Append only</a:t>
            </a:r>
          </a:p>
        </p:txBody>
      </p:sp>
      <p:sp>
        <p:nvSpPr>
          <p:cNvPr id="2" name="Content Placeholder 1"/>
          <p:cNvSpPr>
            <a:spLocks noGrp="1"/>
          </p:cNvSpPr>
          <p:nvPr>
            <p:ph idx="1"/>
          </p:nvPr>
        </p:nvSpPr>
        <p:spPr>
          <a:xfrm>
            <a:off x="612774" y="1445698"/>
            <a:ext cx="8074025" cy="4373563"/>
          </a:xfrm>
        </p:spPr>
        <p:txBody>
          <a:bodyPr>
            <a:normAutofit fontScale="92500" lnSpcReduction="10000"/>
          </a:bodyPr>
          <a:lstStyle/>
          <a:p>
            <a:pPr marL="514350" indent="-457200"/>
            <a:r>
              <a:rPr lang="en-US" sz="3200" dirty="0"/>
              <a:t>Append-only file format puts all new/updated/deleted items at the end of the on-disk </a:t>
            </a:r>
            <a:r>
              <a:rPr lang="en-US" sz="3200" dirty="0" smtClean="0"/>
              <a:t>file.</a:t>
            </a:r>
          </a:p>
          <a:p>
            <a:pPr marL="914400" lvl="1" indent="-457200"/>
            <a:r>
              <a:rPr lang="en-US" sz="2800" dirty="0" smtClean="0"/>
              <a:t>Better performance and reliability</a:t>
            </a:r>
            <a:endParaRPr lang="en-US" sz="2800" dirty="0"/>
          </a:p>
          <a:p>
            <a:pPr marL="914400" lvl="1" indent="-457200"/>
            <a:r>
              <a:rPr lang="en-US" sz="2800" dirty="0" smtClean="0"/>
              <a:t>No more fragmentation!</a:t>
            </a:r>
          </a:p>
          <a:p>
            <a:pPr marL="514350" indent="-457200"/>
            <a:endParaRPr lang="en-US" sz="3200" dirty="0"/>
          </a:p>
          <a:p>
            <a:pPr marL="514350" indent="-457200"/>
            <a:r>
              <a:rPr lang="en-US" sz="3200" dirty="0" smtClean="0"/>
              <a:t>This can lead to invalidated data in the “back” of the file.</a:t>
            </a:r>
          </a:p>
          <a:p>
            <a:pPr marL="57150" indent="0">
              <a:buNone/>
            </a:pPr>
            <a:endParaRPr lang="en-US" sz="3200" dirty="0"/>
          </a:p>
          <a:p>
            <a:pPr marL="514350" indent="-457200"/>
            <a:r>
              <a:rPr lang="en-US" sz="3200" dirty="0" smtClean="0"/>
              <a:t>Need to </a:t>
            </a:r>
            <a:r>
              <a:rPr lang="en-US" sz="3200" b="1" dirty="0" smtClean="0"/>
              <a:t>compact</a:t>
            </a:r>
            <a:r>
              <a:rPr lang="en-US" sz="3200" dirty="0" smtClean="0"/>
              <a:t> data</a:t>
            </a:r>
          </a:p>
          <a:p>
            <a:pPr marL="57150" indent="0">
              <a:buNone/>
            </a:pPr>
            <a:endParaRPr lang="en-US" dirty="0" smtClean="0"/>
          </a:p>
        </p:txBody>
      </p:sp>
    </p:spTree>
    <p:extLst>
      <p:ext uri="{BB962C8B-B14F-4D97-AF65-F5344CB8AC3E}">
        <p14:creationId xmlns:p14="http://schemas.microsoft.com/office/powerpoint/2010/main" val="392890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rmAutofit/>
          </a:bodyPr>
          <a:lstStyle/>
          <a:p>
            <a:r>
              <a:rPr lang="en-US" dirty="0" smtClean="0">
                <a:ea typeface="ＭＳ Ｐゴシック" pitchFamily="34" charset="-128"/>
              </a:rPr>
              <a:t>Disk compaction</a:t>
            </a:r>
          </a:p>
        </p:txBody>
      </p:sp>
      <p:sp>
        <p:nvSpPr>
          <p:cNvPr id="2" name="Content Placeholder 1"/>
          <p:cNvSpPr>
            <a:spLocks noGrp="1"/>
          </p:cNvSpPr>
          <p:nvPr>
            <p:ph idx="4294967295"/>
          </p:nvPr>
        </p:nvSpPr>
        <p:spPr>
          <a:xfrm>
            <a:off x="0" y="1143000"/>
            <a:ext cx="8991600" cy="5486400"/>
          </a:xfrm>
        </p:spPr>
        <p:txBody>
          <a:bodyPr>
            <a:normAutofit/>
          </a:bodyPr>
          <a:lstStyle/>
          <a:p>
            <a:pPr marL="57150" indent="0">
              <a:buNone/>
            </a:pPr>
            <a:r>
              <a:rPr lang="en-US" sz="3200" dirty="0" smtClean="0"/>
              <a:t>Initial file layout:</a:t>
            </a:r>
          </a:p>
          <a:p>
            <a:pPr marL="57150" indent="0">
              <a:buNone/>
            </a:pPr>
            <a:endParaRPr lang="en-US" sz="3200" dirty="0"/>
          </a:p>
          <a:p>
            <a:pPr marL="57150" indent="0">
              <a:buNone/>
            </a:pPr>
            <a:endParaRPr lang="en-US" sz="3200" dirty="0" smtClean="0"/>
          </a:p>
          <a:p>
            <a:pPr marL="57150" indent="0">
              <a:buNone/>
            </a:pPr>
            <a:r>
              <a:rPr lang="en-US" sz="3200" dirty="0" smtClean="0"/>
              <a:t>Update some data:</a:t>
            </a:r>
          </a:p>
          <a:p>
            <a:pPr marL="57150" indent="0">
              <a:buNone/>
            </a:pPr>
            <a:endParaRPr lang="en-US" sz="3200" dirty="0"/>
          </a:p>
          <a:p>
            <a:pPr marL="57150" indent="0">
              <a:buNone/>
            </a:pPr>
            <a:endParaRPr lang="en-US" sz="3200" dirty="0" smtClean="0"/>
          </a:p>
          <a:p>
            <a:pPr marL="57150" indent="0">
              <a:buNone/>
            </a:pPr>
            <a:r>
              <a:rPr lang="en-US" sz="3200" dirty="0" smtClean="0"/>
              <a:t>After compaction:</a:t>
            </a:r>
            <a:endParaRPr lang="en-US" dirty="0" smtClean="0"/>
          </a:p>
        </p:txBody>
      </p:sp>
      <p:sp>
        <p:nvSpPr>
          <p:cNvPr id="3" name="Rectangle 2"/>
          <p:cNvSpPr/>
          <p:nvPr/>
        </p:nvSpPr>
        <p:spPr>
          <a:xfrm>
            <a:off x="228600" y="18288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sp>
        <p:nvSpPr>
          <p:cNvPr id="5" name="Rectangle 4"/>
          <p:cNvSpPr/>
          <p:nvPr/>
        </p:nvSpPr>
        <p:spPr>
          <a:xfrm>
            <a:off x="1371600" y="18288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B</a:t>
            </a:r>
          </a:p>
        </p:txBody>
      </p:sp>
      <p:sp>
        <p:nvSpPr>
          <p:cNvPr id="7" name="Rectangle 6"/>
          <p:cNvSpPr/>
          <p:nvPr/>
        </p:nvSpPr>
        <p:spPr>
          <a:xfrm>
            <a:off x="2514600" y="18288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C</a:t>
            </a:r>
          </a:p>
        </p:txBody>
      </p:sp>
      <p:sp>
        <p:nvSpPr>
          <p:cNvPr id="9" name="Rectangle 8"/>
          <p:cNvSpPr/>
          <p:nvPr/>
        </p:nvSpPr>
        <p:spPr>
          <a:xfrm>
            <a:off x="228600" y="54864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C</a:t>
            </a:r>
          </a:p>
        </p:txBody>
      </p:sp>
      <p:sp>
        <p:nvSpPr>
          <p:cNvPr id="10" name="Rectangle 9"/>
          <p:cNvSpPr/>
          <p:nvPr/>
        </p:nvSpPr>
        <p:spPr>
          <a:xfrm>
            <a:off x="1371600" y="54864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B’ </a:t>
            </a:r>
          </a:p>
        </p:txBody>
      </p:sp>
      <p:sp>
        <p:nvSpPr>
          <p:cNvPr id="11" name="Rectangle 10"/>
          <p:cNvSpPr/>
          <p:nvPr/>
        </p:nvSpPr>
        <p:spPr>
          <a:xfrm>
            <a:off x="3657600" y="54864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sp>
        <p:nvSpPr>
          <p:cNvPr id="13" name="Rectangle 12"/>
          <p:cNvSpPr/>
          <p:nvPr/>
        </p:nvSpPr>
        <p:spPr>
          <a:xfrm>
            <a:off x="228600" y="3657600"/>
            <a:ext cx="838200" cy="7620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sp>
        <p:nvSpPr>
          <p:cNvPr id="14" name="Rectangle 13"/>
          <p:cNvSpPr/>
          <p:nvPr/>
        </p:nvSpPr>
        <p:spPr>
          <a:xfrm>
            <a:off x="1371600" y="3657600"/>
            <a:ext cx="838200" cy="7620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B</a:t>
            </a:r>
          </a:p>
        </p:txBody>
      </p:sp>
      <p:sp>
        <p:nvSpPr>
          <p:cNvPr id="16" name="Rectangle 15"/>
          <p:cNvSpPr/>
          <p:nvPr/>
        </p:nvSpPr>
        <p:spPr>
          <a:xfrm>
            <a:off x="3657600" y="3657600"/>
            <a:ext cx="838200" cy="7620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sp>
        <p:nvSpPr>
          <p:cNvPr id="21" name="Rectangle 20"/>
          <p:cNvSpPr/>
          <p:nvPr/>
        </p:nvSpPr>
        <p:spPr>
          <a:xfrm>
            <a:off x="4800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B’</a:t>
            </a:r>
          </a:p>
        </p:txBody>
      </p:sp>
      <p:sp>
        <p:nvSpPr>
          <p:cNvPr id="22" name="Rectangle 21"/>
          <p:cNvSpPr/>
          <p:nvPr/>
        </p:nvSpPr>
        <p:spPr>
          <a:xfrm>
            <a:off x="7086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cxnSp>
        <p:nvCxnSpPr>
          <p:cNvPr id="23" name="Straight Arrow Connector 22"/>
          <p:cNvCxnSpPr>
            <a:stCxn id="3" idx="3"/>
          </p:cNvCxnSpPr>
          <p:nvPr/>
        </p:nvCxnSpPr>
        <p:spPr>
          <a:xfrm>
            <a:off x="1066800" y="22098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209800" y="22098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66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066800" y="58674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09800" y="58674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52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95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638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28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sp>
        <p:nvSpPr>
          <p:cNvPr id="33" name="Rectangle 32"/>
          <p:cNvSpPr/>
          <p:nvPr/>
        </p:nvSpPr>
        <p:spPr>
          <a:xfrm>
            <a:off x="1371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B</a:t>
            </a:r>
          </a:p>
        </p:txBody>
      </p:sp>
      <p:sp>
        <p:nvSpPr>
          <p:cNvPr id="34" name="Rectangle 33"/>
          <p:cNvSpPr/>
          <p:nvPr/>
        </p:nvSpPr>
        <p:spPr>
          <a:xfrm>
            <a:off x="2514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C</a:t>
            </a:r>
          </a:p>
        </p:txBody>
      </p:sp>
      <p:cxnSp>
        <p:nvCxnSpPr>
          <p:cNvPr id="35" name="Straight Arrow Connector 34"/>
          <p:cNvCxnSpPr/>
          <p:nvPr/>
        </p:nvCxnSpPr>
        <p:spPr>
          <a:xfrm>
            <a:off x="1066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09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657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sp>
        <p:nvSpPr>
          <p:cNvPr id="39" name="Rectangle 38"/>
          <p:cNvSpPr/>
          <p:nvPr/>
        </p:nvSpPr>
        <p:spPr>
          <a:xfrm>
            <a:off x="5943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D</a:t>
            </a:r>
          </a:p>
        </p:txBody>
      </p:sp>
      <p:cxnSp>
        <p:nvCxnSpPr>
          <p:cNvPr id="40" name="Straight Arrow Connector 39"/>
          <p:cNvCxnSpPr>
            <a:stCxn id="39" idx="3"/>
          </p:cNvCxnSpPr>
          <p:nvPr/>
        </p:nvCxnSpPr>
        <p:spPr>
          <a:xfrm>
            <a:off x="6781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352800" y="58674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514600" y="54864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D</a:t>
            </a:r>
          </a:p>
        </p:txBody>
      </p:sp>
      <p:sp>
        <p:nvSpPr>
          <p:cNvPr id="43" name="Multiply 42"/>
          <p:cNvSpPr/>
          <p:nvPr/>
        </p:nvSpPr>
        <p:spPr>
          <a:xfrm>
            <a:off x="152400" y="3581400"/>
            <a:ext cx="914400" cy="914400"/>
          </a:xfrm>
          <a:prstGeom prst="mathMultiply">
            <a:avLst/>
          </a:prstGeom>
          <a:solidFill>
            <a:srgbClr val="A30A0A">
              <a:alpha val="27000"/>
            </a:srgbClr>
          </a:solidFill>
          <a:ln>
            <a:solidFill>
              <a:schemeClr val="tx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44" name="Multiply 43"/>
          <p:cNvSpPr/>
          <p:nvPr/>
        </p:nvSpPr>
        <p:spPr>
          <a:xfrm>
            <a:off x="1371600" y="3581400"/>
            <a:ext cx="914400" cy="914400"/>
          </a:xfrm>
          <a:prstGeom prst="mathMultiply">
            <a:avLst/>
          </a:prstGeom>
          <a:solidFill>
            <a:srgbClr val="A30A0A">
              <a:alpha val="27000"/>
            </a:srgbClr>
          </a:solidFill>
          <a:ln>
            <a:solidFill>
              <a:schemeClr val="tx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45" name="Multiply 44"/>
          <p:cNvSpPr/>
          <p:nvPr/>
        </p:nvSpPr>
        <p:spPr>
          <a:xfrm>
            <a:off x="3657600" y="3581400"/>
            <a:ext cx="914400" cy="914400"/>
          </a:xfrm>
          <a:prstGeom prst="mathMultiply">
            <a:avLst/>
          </a:prstGeom>
          <a:solidFill>
            <a:srgbClr val="A30A0A">
              <a:alpha val="27000"/>
            </a:srgbClr>
          </a:solidFill>
          <a:ln>
            <a:solidFill>
              <a:schemeClr val="tx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Tree>
    <p:extLst>
      <p:ext uri="{BB962C8B-B14F-4D97-AF65-F5344CB8AC3E}">
        <p14:creationId xmlns:p14="http://schemas.microsoft.com/office/powerpoint/2010/main" val="4171233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3"/>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5"/>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37"/>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P spid="10" grpId="0" animBg="1"/>
      <p:bldP spid="11" grpId="0" animBg="1"/>
      <p:bldP spid="13" grpId="0" animBg="1"/>
      <p:bldP spid="14" grpId="0" animBg="1"/>
      <p:bldP spid="16" grpId="0" animBg="1"/>
      <p:bldP spid="21" grpId="0" animBg="1"/>
      <p:bldP spid="22" grpId="0" animBg="1"/>
      <p:bldP spid="32" grpId="0" animBg="1"/>
      <p:bldP spid="32" grpId="1" animBg="1"/>
      <p:bldP spid="33" grpId="0" animBg="1"/>
      <p:bldP spid="33" grpId="1" animBg="1"/>
      <p:bldP spid="34" grpId="0" animBg="1"/>
      <p:bldP spid="37" grpId="0" animBg="1"/>
      <p:bldP spid="37" grpId="1" animBg="1"/>
      <p:bldP spid="39" grpId="0" animBg="1"/>
      <p:bldP spid="42" grpId="0" animBg="1"/>
      <p:bldP spid="43" grpId="0" animBg="1"/>
      <p:bldP spid="44" grpId="0" animBg="1"/>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Factors of Sizing</a:t>
            </a:r>
            <a:endParaRPr lang="en-US" dirty="0"/>
          </a:p>
        </p:txBody>
      </p:sp>
    </p:spTree>
    <p:extLst>
      <p:ext uri="{BB962C8B-B14F-4D97-AF65-F5344CB8AC3E}">
        <p14:creationId xmlns:p14="http://schemas.microsoft.com/office/powerpoint/2010/main" val="163016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How </a:t>
            </a:r>
            <a:r>
              <a:rPr lang="en-US" dirty="0"/>
              <a:t>many </a:t>
            </a:r>
            <a:r>
              <a:rPr lang="en-US" dirty="0" smtClean="0"/>
              <a:t>nodes?</a:t>
            </a:r>
            <a:endParaRPr lang="en-US" dirty="0" smtClean="0">
              <a:ea typeface="ＭＳ Ｐゴシック" pitchFamily="34" charset="-128"/>
            </a:endParaRPr>
          </a:p>
        </p:txBody>
      </p:sp>
      <p:sp>
        <p:nvSpPr>
          <p:cNvPr id="4" name="TextBox 3"/>
          <p:cNvSpPr txBox="1"/>
          <p:nvPr/>
        </p:nvSpPr>
        <p:spPr>
          <a:xfrm>
            <a:off x="228600" y="1524000"/>
            <a:ext cx="8652529" cy="5016757"/>
          </a:xfrm>
          <a:prstGeom prst="rect">
            <a:avLst/>
          </a:prstGeom>
          <a:noFill/>
        </p:spPr>
        <p:txBody>
          <a:bodyPr wrap="none" rtlCol="0">
            <a:spAutoFit/>
          </a:bodyPr>
          <a:lstStyle/>
          <a:p>
            <a:r>
              <a:rPr lang="en-US" sz="3200" dirty="0"/>
              <a:t>5</a:t>
            </a:r>
            <a:r>
              <a:rPr lang="en-US" sz="3200" dirty="0" smtClean="0"/>
              <a:t> Key Factors determine number of nodes needed:</a:t>
            </a:r>
          </a:p>
          <a:p>
            <a:endParaRPr lang="en-US" sz="3200" dirty="0" smtClean="0"/>
          </a:p>
          <a:p>
            <a:r>
              <a:rPr lang="en-US" sz="3200" dirty="0" smtClean="0"/>
              <a:t>1) RAM</a:t>
            </a:r>
          </a:p>
          <a:p>
            <a:r>
              <a:rPr lang="en-US" sz="3200" dirty="0" smtClean="0"/>
              <a:t>2) Disk</a:t>
            </a:r>
          </a:p>
          <a:p>
            <a:r>
              <a:rPr lang="en-US" sz="3200" dirty="0"/>
              <a:t>3</a:t>
            </a:r>
            <a:r>
              <a:rPr lang="en-US" sz="3200" dirty="0" smtClean="0"/>
              <a:t>) CPU</a:t>
            </a:r>
          </a:p>
          <a:p>
            <a:r>
              <a:rPr lang="en-US" sz="3200" dirty="0" smtClean="0"/>
              <a:t>4) </a:t>
            </a:r>
            <a:r>
              <a:rPr lang="en-US" sz="3200" dirty="0"/>
              <a:t>Network</a:t>
            </a:r>
          </a:p>
          <a:p>
            <a:r>
              <a:rPr lang="en-US" sz="3200" dirty="0" smtClean="0"/>
              <a:t>5) Data Distribution/Safety</a:t>
            </a:r>
          </a:p>
          <a:p>
            <a:endParaRPr lang="en-US" sz="3200" dirty="0"/>
          </a:p>
          <a:p>
            <a:endParaRPr lang="en-US" sz="3200" dirty="0" smtClean="0"/>
          </a:p>
          <a:p>
            <a:pPr algn="ctr"/>
            <a:r>
              <a:rPr lang="en-US" sz="3200" dirty="0" smtClean="0"/>
              <a:t>(per-bucket, multiple buckets aggregate)</a:t>
            </a:r>
          </a:p>
        </p:txBody>
      </p:sp>
      <p:grpSp>
        <p:nvGrpSpPr>
          <p:cNvPr id="53" name="Group 32"/>
          <p:cNvGrpSpPr/>
          <p:nvPr/>
        </p:nvGrpSpPr>
        <p:grpSpPr>
          <a:xfrm>
            <a:off x="5029317" y="2438400"/>
            <a:ext cx="3581283" cy="2938841"/>
            <a:chOff x="583937" y="1809116"/>
            <a:chExt cx="3581283" cy="3300798"/>
          </a:xfrm>
        </p:grpSpPr>
        <p:pic>
          <p:nvPicPr>
            <p:cNvPr id="54" name="Picture 41" descr="one-box.gif"/>
            <p:cNvPicPr>
              <a:picLocks noChangeAspect="1"/>
            </p:cNvPicPr>
            <p:nvPr/>
          </p:nvPicPr>
          <p:blipFill>
            <a:blip r:embed="rId3" cstate="print"/>
            <a:srcRect l="2345" t="28529" r="74525" b="54263"/>
            <a:stretch>
              <a:fillRect/>
            </a:stretch>
          </p:blipFill>
          <p:spPr bwMode="auto">
            <a:xfrm>
              <a:off x="583937" y="4486516"/>
              <a:ext cx="621807" cy="346925"/>
            </a:xfrm>
            <a:prstGeom prst="rect">
              <a:avLst/>
            </a:prstGeom>
            <a:noFill/>
            <a:ln w="9525">
              <a:noFill/>
              <a:miter lim="800000"/>
              <a:headEnd/>
              <a:tailEnd/>
            </a:ln>
          </p:spPr>
        </p:pic>
        <p:pic>
          <p:nvPicPr>
            <p:cNvPr id="55" name="Picture 41" descr="one-box.gif"/>
            <p:cNvPicPr>
              <a:picLocks noChangeAspect="1"/>
            </p:cNvPicPr>
            <p:nvPr/>
          </p:nvPicPr>
          <p:blipFill>
            <a:blip r:embed="rId3" cstate="print"/>
            <a:srcRect l="2345" t="28529" r="74525" b="54263"/>
            <a:stretch>
              <a:fillRect/>
            </a:stretch>
          </p:blipFill>
          <p:spPr bwMode="auto">
            <a:xfrm>
              <a:off x="1323806" y="4486516"/>
              <a:ext cx="621807" cy="346925"/>
            </a:xfrm>
            <a:prstGeom prst="rect">
              <a:avLst/>
            </a:prstGeom>
            <a:noFill/>
            <a:ln w="9525">
              <a:noFill/>
              <a:miter lim="800000"/>
              <a:headEnd/>
              <a:tailEnd/>
            </a:ln>
          </p:spPr>
        </p:pic>
        <p:pic>
          <p:nvPicPr>
            <p:cNvPr id="56" name="Picture 41" descr="one-box.gif"/>
            <p:cNvPicPr>
              <a:picLocks noChangeAspect="1"/>
            </p:cNvPicPr>
            <p:nvPr/>
          </p:nvPicPr>
          <p:blipFill>
            <a:blip r:embed="rId3" cstate="print"/>
            <a:srcRect l="2345" t="28529" r="74525" b="54263"/>
            <a:stretch>
              <a:fillRect/>
            </a:stretch>
          </p:blipFill>
          <p:spPr bwMode="auto">
            <a:xfrm>
              <a:off x="3543413" y="4486516"/>
              <a:ext cx="621807" cy="346925"/>
            </a:xfrm>
            <a:prstGeom prst="rect">
              <a:avLst/>
            </a:prstGeom>
            <a:noFill/>
            <a:ln w="9525">
              <a:noFill/>
              <a:miter lim="800000"/>
              <a:headEnd/>
              <a:tailEnd/>
            </a:ln>
          </p:spPr>
        </p:pic>
        <p:pic>
          <p:nvPicPr>
            <p:cNvPr id="57" name="Picture 41" descr="one-box.gif"/>
            <p:cNvPicPr>
              <a:picLocks noChangeAspect="1"/>
            </p:cNvPicPr>
            <p:nvPr/>
          </p:nvPicPr>
          <p:blipFill>
            <a:blip r:embed="rId3" cstate="print"/>
            <a:srcRect l="2345" t="28529" r="74525" b="54263"/>
            <a:stretch>
              <a:fillRect/>
            </a:stretch>
          </p:blipFill>
          <p:spPr bwMode="auto">
            <a:xfrm>
              <a:off x="2803545" y="4486516"/>
              <a:ext cx="621807" cy="346925"/>
            </a:xfrm>
            <a:prstGeom prst="rect">
              <a:avLst/>
            </a:prstGeom>
            <a:noFill/>
            <a:ln w="9525">
              <a:noFill/>
              <a:miter lim="800000"/>
              <a:headEnd/>
              <a:tailEnd/>
            </a:ln>
          </p:spPr>
        </p:pic>
        <p:pic>
          <p:nvPicPr>
            <p:cNvPr id="58" name="Picture 41" descr="one-box.gif"/>
            <p:cNvPicPr>
              <a:picLocks noChangeAspect="1"/>
            </p:cNvPicPr>
            <p:nvPr/>
          </p:nvPicPr>
          <p:blipFill>
            <a:blip r:embed="rId3" cstate="print"/>
            <a:srcRect l="2345" t="28529" r="74525" b="54263"/>
            <a:stretch>
              <a:fillRect/>
            </a:stretch>
          </p:blipFill>
          <p:spPr bwMode="auto">
            <a:xfrm>
              <a:off x="2063676" y="4486516"/>
              <a:ext cx="621807" cy="346925"/>
            </a:xfrm>
            <a:prstGeom prst="rect">
              <a:avLst/>
            </a:prstGeom>
            <a:noFill/>
            <a:ln w="9525">
              <a:noFill/>
              <a:miter lim="800000"/>
              <a:headEnd/>
              <a:tailEnd/>
            </a:ln>
          </p:spPr>
        </p:pic>
        <p:pic>
          <p:nvPicPr>
            <p:cNvPr id="59" name="Picture 41" descr="one-box.gif"/>
            <p:cNvPicPr>
              <a:picLocks noChangeAspect="1"/>
            </p:cNvPicPr>
            <p:nvPr/>
          </p:nvPicPr>
          <p:blipFill>
            <a:blip r:embed="rId4" cstate="print"/>
            <a:srcRect l="2345" t="28529" r="74525" b="54263"/>
            <a:stretch>
              <a:fillRect/>
            </a:stretch>
          </p:blipFill>
          <p:spPr bwMode="auto">
            <a:xfrm>
              <a:off x="1946126" y="3397976"/>
              <a:ext cx="801571" cy="447221"/>
            </a:xfrm>
            <a:prstGeom prst="rect">
              <a:avLst/>
            </a:prstGeom>
            <a:noFill/>
            <a:ln w="9525">
              <a:noFill/>
              <a:miter lim="800000"/>
              <a:headEnd/>
              <a:tailEnd/>
            </a:ln>
          </p:spPr>
        </p:pic>
        <p:pic>
          <p:nvPicPr>
            <p:cNvPr id="60" name="Picture 5"/>
            <p:cNvPicPr>
              <a:picLocks noChangeAspect="1" noChangeArrowheads="1"/>
            </p:cNvPicPr>
            <p:nvPr/>
          </p:nvPicPr>
          <p:blipFill>
            <a:blip r:embed="rId5" cstate="print"/>
            <a:srcRect/>
            <a:stretch>
              <a:fillRect/>
            </a:stretch>
          </p:blipFill>
          <p:spPr bwMode="auto">
            <a:xfrm>
              <a:off x="1818089" y="1809116"/>
              <a:ext cx="1069265" cy="882999"/>
            </a:xfrm>
            <a:prstGeom prst="rect">
              <a:avLst/>
            </a:prstGeom>
            <a:noFill/>
            <a:ln w="9525">
              <a:noFill/>
              <a:miter lim="800000"/>
              <a:headEnd/>
              <a:tailEnd/>
            </a:ln>
          </p:spPr>
        </p:pic>
        <p:pic>
          <p:nvPicPr>
            <p:cNvPr id="61" name="Picture 38" descr="web-app-architecture.gif"/>
            <p:cNvPicPr>
              <a:picLocks noChangeAspect="1"/>
            </p:cNvPicPr>
            <p:nvPr/>
          </p:nvPicPr>
          <p:blipFill>
            <a:blip r:embed="rId6" cstate="print"/>
            <a:srcRect l="9378" t="33563" r="48106" b="58325"/>
            <a:stretch>
              <a:fillRect/>
            </a:stretch>
          </p:blipFill>
          <p:spPr bwMode="auto">
            <a:xfrm>
              <a:off x="818381" y="4025403"/>
              <a:ext cx="3105895" cy="444429"/>
            </a:xfrm>
            <a:prstGeom prst="rect">
              <a:avLst/>
            </a:prstGeom>
            <a:noFill/>
            <a:ln w="9525">
              <a:noFill/>
              <a:miter lim="800000"/>
              <a:headEnd/>
              <a:tailEnd/>
            </a:ln>
          </p:spPr>
        </p:pic>
        <p:sp>
          <p:nvSpPr>
            <p:cNvPr id="62" name="Rectangle 61"/>
            <p:cNvSpPr/>
            <p:nvPr/>
          </p:nvSpPr>
          <p:spPr>
            <a:xfrm>
              <a:off x="797947" y="3953887"/>
              <a:ext cx="689631" cy="224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endParaRPr lang="en-US" dirty="0"/>
            </a:p>
          </p:txBody>
        </p:sp>
        <p:pic>
          <p:nvPicPr>
            <p:cNvPr id="63" name="Picture 38" descr="web-app-architecture.gif"/>
            <p:cNvPicPr>
              <a:picLocks noChangeAspect="1"/>
            </p:cNvPicPr>
            <p:nvPr/>
          </p:nvPicPr>
          <p:blipFill>
            <a:blip r:embed="rId6" cstate="print"/>
            <a:srcRect l="28538" t="19717" r="67616" b="75062"/>
            <a:stretch>
              <a:fillRect/>
            </a:stretch>
          </p:blipFill>
          <p:spPr bwMode="auto">
            <a:xfrm>
              <a:off x="2218077" y="3059931"/>
              <a:ext cx="280961" cy="316718"/>
            </a:xfrm>
            <a:prstGeom prst="rect">
              <a:avLst/>
            </a:prstGeom>
            <a:noFill/>
            <a:ln w="9525">
              <a:noFill/>
              <a:miter lim="800000"/>
              <a:headEnd/>
              <a:tailEnd/>
            </a:ln>
          </p:spPr>
        </p:pic>
        <p:sp>
          <p:nvSpPr>
            <p:cNvPr id="64" name="TextBox 63"/>
            <p:cNvSpPr txBox="1"/>
            <p:nvPr/>
          </p:nvSpPr>
          <p:spPr>
            <a:xfrm>
              <a:off x="1827139" y="4876800"/>
              <a:ext cx="1082137" cy="233114"/>
            </a:xfrm>
            <a:prstGeom prst="rect">
              <a:avLst/>
            </a:prstGeom>
            <a:noFill/>
          </p:spPr>
          <p:txBody>
            <a:bodyPr wrap="none" lIns="91429" tIns="45715" rIns="91429" bIns="45715" rtlCol="0">
              <a:spAutoFit/>
            </a:bodyPr>
            <a:lstStyle/>
            <a:p>
              <a:pPr algn="ctr"/>
              <a:r>
                <a:rPr lang="en-US" sz="900" dirty="0" smtClean="0">
                  <a:solidFill>
                    <a:srgbClr val="0096D7"/>
                  </a:solidFill>
                </a:rPr>
                <a:t>Couchbase Servers</a:t>
              </a:r>
              <a:endParaRPr lang="en-US" sz="900" dirty="0">
                <a:solidFill>
                  <a:srgbClr val="0096D7"/>
                </a:solidFill>
              </a:endParaRPr>
            </a:p>
          </p:txBody>
        </p:sp>
        <p:sp>
          <p:nvSpPr>
            <p:cNvPr id="65" name="TextBox 64"/>
            <p:cNvSpPr txBox="1"/>
            <p:nvPr/>
          </p:nvSpPr>
          <p:spPr>
            <a:xfrm>
              <a:off x="1751493" y="3767429"/>
              <a:ext cx="1152857" cy="215433"/>
            </a:xfrm>
            <a:prstGeom prst="rect">
              <a:avLst/>
            </a:prstGeom>
            <a:noFill/>
          </p:spPr>
          <p:txBody>
            <a:bodyPr wrap="none" lIns="91429" tIns="45715" rIns="91429" bIns="45715" rtlCol="0">
              <a:spAutoFit/>
            </a:bodyPr>
            <a:lstStyle/>
            <a:p>
              <a:r>
                <a:rPr lang="en-US" sz="800" dirty="0" smtClean="0">
                  <a:solidFill>
                    <a:srgbClr val="0096D7"/>
                  </a:solidFill>
                </a:rPr>
                <a:t>Web application server</a:t>
              </a:r>
              <a:endParaRPr lang="en-US" sz="800" dirty="0">
                <a:solidFill>
                  <a:srgbClr val="0096D7"/>
                </a:solidFill>
              </a:endParaRPr>
            </a:p>
          </p:txBody>
        </p:sp>
        <p:pic>
          <p:nvPicPr>
            <p:cNvPr id="66" name="Picture 38" descr="web-app-architecture.gif"/>
            <p:cNvPicPr>
              <a:picLocks noChangeAspect="1"/>
            </p:cNvPicPr>
            <p:nvPr/>
          </p:nvPicPr>
          <p:blipFill>
            <a:blip r:embed="rId6" cstate="print"/>
            <a:srcRect l="28035" t="19717" r="67965" b="78009"/>
            <a:stretch>
              <a:fillRect/>
            </a:stretch>
          </p:blipFill>
          <p:spPr bwMode="auto">
            <a:xfrm>
              <a:off x="2181279" y="2906669"/>
              <a:ext cx="292217" cy="347370"/>
            </a:xfrm>
            <a:prstGeom prst="rect">
              <a:avLst/>
            </a:prstGeom>
            <a:noFill/>
            <a:ln w="9525">
              <a:noFill/>
              <a:miter lim="800000"/>
              <a:headEnd/>
              <a:tailEnd/>
            </a:ln>
          </p:spPr>
        </p:pic>
        <p:sp>
          <p:nvSpPr>
            <p:cNvPr id="67" name="TextBox 66"/>
            <p:cNvSpPr txBox="1"/>
            <p:nvPr/>
          </p:nvSpPr>
          <p:spPr>
            <a:xfrm>
              <a:off x="1908589" y="2683602"/>
              <a:ext cx="864317" cy="215433"/>
            </a:xfrm>
            <a:prstGeom prst="rect">
              <a:avLst/>
            </a:prstGeom>
            <a:noFill/>
          </p:spPr>
          <p:txBody>
            <a:bodyPr wrap="none" lIns="91429" tIns="45715" rIns="91429" bIns="45715" rtlCol="0">
              <a:spAutoFit/>
            </a:bodyPr>
            <a:lstStyle/>
            <a:p>
              <a:r>
                <a:rPr lang="en-US" sz="800" dirty="0" smtClean="0">
                  <a:solidFill>
                    <a:srgbClr val="0096D7"/>
                  </a:solidFill>
                </a:rPr>
                <a:t>Application user</a:t>
              </a:r>
              <a:endParaRPr lang="en-US" sz="800" dirty="0">
                <a:solidFill>
                  <a:srgbClr val="0096D7"/>
                </a:solidFill>
              </a:endParaRPr>
            </a:p>
          </p:txBody>
        </p:sp>
      </p:grpSp>
    </p:spTree>
    <p:extLst>
      <p:ext uri="{BB962C8B-B14F-4D97-AF65-F5344CB8AC3E}">
        <p14:creationId xmlns:p14="http://schemas.microsoft.com/office/powerpoint/2010/main" val="3022945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RAM sizing</a:t>
            </a:r>
            <a:endParaRPr lang="en-US" dirty="0" smtClean="0">
              <a:ea typeface="ＭＳ Ｐゴシック" pitchFamily="34" charset="-128"/>
            </a:endParaRPr>
          </a:p>
        </p:txBody>
      </p:sp>
      <p:sp>
        <p:nvSpPr>
          <p:cNvPr id="4" name="TextBox 3"/>
          <p:cNvSpPr txBox="1"/>
          <p:nvPr/>
        </p:nvSpPr>
        <p:spPr>
          <a:xfrm>
            <a:off x="119933" y="3178175"/>
            <a:ext cx="5314275" cy="3046988"/>
          </a:xfrm>
          <a:prstGeom prst="rect">
            <a:avLst/>
          </a:prstGeom>
          <a:noFill/>
        </p:spPr>
        <p:txBody>
          <a:bodyPr wrap="none" rtlCol="0">
            <a:spAutoFit/>
          </a:bodyPr>
          <a:lstStyle/>
          <a:p>
            <a:r>
              <a:rPr lang="en-US" sz="3200" dirty="0" smtClean="0"/>
              <a:t>1) Total RAM:</a:t>
            </a:r>
          </a:p>
          <a:p>
            <a:pPr marL="457200" indent="-457200">
              <a:buFont typeface="Arial" pitchFamily="34" charset="0"/>
              <a:buChar char="•"/>
            </a:pPr>
            <a:r>
              <a:rPr lang="en-US" sz="3200" dirty="0" smtClean="0"/>
              <a:t>Managed document cache:</a:t>
            </a:r>
          </a:p>
          <a:p>
            <a:pPr marL="914400" lvl="1" indent="-457200">
              <a:buFont typeface="Arial" pitchFamily="34" charset="0"/>
              <a:buChar char="•"/>
            </a:pPr>
            <a:r>
              <a:rPr lang="en-US" sz="3200" dirty="0" smtClean="0"/>
              <a:t>Working set</a:t>
            </a:r>
            <a:endParaRPr lang="en-US" sz="3200" dirty="0"/>
          </a:p>
          <a:p>
            <a:pPr marL="914400" lvl="1" indent="-457200">
              <a:buFont typeface="Arial" pitchFamily="34" charset="0"/>
              <a:buChar char="•"/>
            </a:pPr>
            <a:r>
              <a:rPr lang="en-US" sz="3200" dirty="0" smtClean="0"/>
              <a:t>Metadata</a:t>
            </a:r>
          </a:p>
          <a:p>
            <a:pPr marL="914400" lvl="1" indent="-457200">
              <a:buFont typeface="Arial" pitchFamily="34" charset="0"/>
              <a:buChar char="•"/>
            </a:pPr>
            <a:r>
              <a:rPr lang="en-US" sz="3200" dirty="0" err="1" smtClean="0"/>
              <a:t>Active+Replicas</a:t>
            </a:r>
            <a:endParaRPr lang="en-US" sz="3200" dirty="0"/>
          </a:p>
          <a:p>
            <a:pPr marL="457200" indent="-457200">
              <a:buFont typeface="Arial" pitchFamily="34" charset="0"/>
              <a:buChar char="•"/>
            </a:pPr>
            <a:r>
              <a:rPr lang="en-US" sz="3200" dirty="0" smtClean="0"/>
              <a:t>Index caching (I/O buffer)</a:t>
            </a:r>
          </a:p>
        </p:txBody>
      </p:sp>
      <p:sp>
        <p:nvSpPr>
          <p:cNvPr id="2" name="TextBox 1"/>
          <p:cNvSpPr txBox="1"/>
          <p:nvPr/>
        </p:nvSpPr>
        <p:spPr>
          <a:xfrm>
            <a:off x="76200" y="1219200"/>
            <a:ext cx="4564135" cy="1077218"/>
          </a:xfrm>
          <a:prstGeom prst="rect">
            <a:avLst/>
          </a:prstGeom>
          <a:noFill/>
        </p:spPr>
        <p:txBody>
          <a:bodyPr wrap="none" rtlCol="0">
            <a:spAutoFit/>
          </a:bodyPr>
          <a:lstStyle/>
          <a:p>
            <a:r>
              <a:rPr lang="en-US" sz="3200" dirty="0" smtClean="0"/>
              <a:t>Keep working set in RAM </a:t>
            </a:r>
          </a:p>
          <a:p>
            <a:r>
              <a:rPr lang="en-US" sz="3200" dirty="0" smtClean="0"/>
              <a:t>for best read performance</a:t>
            </a:r>
            <a:endParaRPr lang="en-US" sz="3200" dirty="0"/>
          </a:p>
        </p:txBody>
      </p:sp>
      <p:pic>
        <p:nvPicPr>
          <p:cNvPr id="7" name="Picture 6" descr="couchbase-server-icon.png"/>
          <p:cNvPicPr>
            <a:picLocks noChangeAspect="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t="63167" r="5145" b="24393"/>
          <a:stretch/>
        </p:blipFill>
        <p:spPr>
          <a:xfrm>
            <a:off x="6296139" y="6370140"/>
            <a:ext cx="1298434" cy="220377"/>
          </a:xfrm>
          <a:prstGeom prst="rect">
            <a:avLst/>
          </a:prstGeom>
        </p:spPr>
      </p:pic>
      <p:sp>
        <p:nvSpPr>
          <p:cNvPr id="8" name="TextBox 7"/>
          <p:cNvSpPr txBox="1"/>
          <p:nvPr/>
        </p:nvSpPr>
        <p:spPr>
          <a:xfrm>
            <a:off x="7561912" y="6308052"/>
            <a:ext cx="796949" cy="369332"/>
          </a:xfrm>
          <a:prstGeom prst="rect">
            <a:avLst/>
          </a:prstGeom>
          <a:noFill/>
        </p:spPr>
        <p:txBody>
          <a:bodyPr wrap="none" rtlCol="0">
            <a:spAutoFit/>
          </a:bodyPr>
          <a:lstStyle/>
          <a:p>
            <a:r>
              <a:rPr lang="en-US" dirty="0" smtClean="0"/>
              <a:t>Server</a:t>
            </a:r>
            <a:endParaRPr lang="en-US" dirty="0"/>
          </a:p>
        </p:txBody>
      </p:sp>
      <p:sp>
        <p:nvSpPr>
          <p:cNvPr id="9" name="Rectangle 8"/>
          <p:cNvSpPr/>
          <p:nvPr/>
        </p:nvSpPr>
        <p:spPr>
          <a:xfrm>
            <a:off x="6106724" y="3222978"/>
            <a:ext cx="2432756" cy="3482622"/>
          </a:xfrm>
          <a:prstGeom prst="rect">
            <a:avLst/>
          </a:prstGeom>
          <a:solidFill>
            <a:schemeClr val="bg1">
              <a:lumMod val="8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pic>
        <p:nvPicPr>
          <p:cNvPr id="10" name="Picture 2" descr="http://di1-1.shoppingshadow.com/images/pi/5a/0d/df/99054968-260x260-0-0_Cisco+Cisco+ASA5510+MEM+1GB+RAM+Module+1+GB+SDRAM.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33097" b="33452"/>
          <a:stretch/>
        </p:blipFill>
        <p:spPr bwMode="auto">
          <a:xfrm>
            <a:off x="6317825" y="3375520"/>
            <a:ext cx="1968694" cy="6585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213968" y="3321756"/>
            <a:ext cx="2240844" cy="801121"/>
          </a:xfrm>
          <a:prstGeom prst="rect">
            <a:avLst/>
          </a:prstGeom>
          <a:solidFill>
            <a:srgbClr val="A30A0A">
              <a:alpha val="84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pic>
        <p:nvPicPr>
          <p:cNvPr id="12" name="Picture 4" descr="https://www1.hitachigst.com/hdd/technolo/dft/dft3.jp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422" r="2656" b="7303"/>
          <a:stretch/>
        </p:blipFill>
        <p:spPr bwMode="auto">
          <a:xfrm>
            <a:off x="6270411" y="4277366"/>
            <a:ext cx="2104367" cy="18795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213968" y="4190734"/>
            <a:ext cx="2240844" cy="2084188"/>
          </a:xfrm>
          <a:prstGeom prst="rect">
            <a:avLst/>
          </a:prstGeom>
          <a:solidFill>
            <a:srgbClr val="A30A0A">
              <a:alpha val="84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14" name="Folded Corner 13"/>
          <p:cNvSpPr/>
          <p:nvPr/>
        </p:nvSpPr>
        <p:spPr>
          <a:xfrm rot="10800000" flipH="1">
            <a:off x="6314368" y="434888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 name="Folded Corner 14"/>
          <p:cNvSpPr/>
          <p:nvPr/>
        </p:nvSpPr>
        <p:spPr>
          <a:xfrm rot="10800000" flipH="1">
            <a:off x="6668364" y="434888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6" name="Folded Corner 15"/>
          <p:cNvSpPr/>
          <p:nvPr/>
        </p:nvSpPr>
        <p:spPr>
          <a:xfrm rot="10800000" flipH="1">
            <a:off x="7022360" y="434888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7" name="Folded Corner 16"/>
          <p:cNvSpPr/>
          <p:nvPr/>
        </p:nvSpPr>
        <p:spPr>
          <a:xfrm rot="10800000" flipH="1">
            <a:off x="7376356" y="434888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 name="Folded Corner 17"/>
          <p:cNvSpPr/>
          <p:nvPr/>
        </p:nvSpPr>
        <p:spPr>
          <a:xfrm rot="10800000" flipH="1">
            <a:off x="7730352" y="434888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9" name="Folded Corner 18"/>
          <p:cNvSpPr/>
          <p:nvPr/>
        </p:nvSpPr>
        <p:spPr>
          <a:xfrm rot="10800000" flipH="1">
            <a:off x="8084347" y="434888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0" name="Folded Corner 19"/>
          <p:cNvSpPr/>
          <p:nvPr/>
        </p:nvSpPr>
        <p:spPr>
          <a:xfrm rot="10800000" flipH="1">
            <a:off x="6314368" y="477991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1" name="Folded Corner 20"/>
          <p:cNvSpPr/>
          <p:nvPr/>
        </p:nvSpPr>
        <p:spPr>
          <a:xfrm rot="10800000" flipH="1">
            <a:off x="6668364" y="477991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2" name="Folded Corner 21"/>
          <p:cNvSpPr/>
          <p:nvPr/>
        </p:nvSpPr>
        <p:spPr>
          <a:xfrm rot="10800000" flipH="1">
            <a:off x="7022360" y="477991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3" name="Folded Corner 22"/>
          <p:cNvSpPr/>
          <p:nvPr/>
        </p:nvSpPr>
        <p:spPr>
          <a:xfrm rot="10800000" flipH="1">
            <a:off x="7376356" y="477991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4" name="Folded Corner 23"/>
          <p:cNvSpPr/>
          <p:nvPr/>
        </p:nvSpPr>
        <p:spPr>
          <a:xfrm rot="10800000" flipH="1">
            <a:off x="7730352" y="477991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5" name="Folded Corner 24"/>
          <p:cNvSpPr/>
          <p:nvPr/>
        </p:nvSpPr>
        <p:spPr>
          <a:xfrm rot="10800000" flipH="1">
            <a:off x="8084347" y="477991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6" name="Folded Corner 25"/>
          <p:cNvSpPr/>
          <p:nvPr/>
        </p:nvSpPr>
        <p:spPr>
          <a:xfrm rot="10800000" flipH="1">
            <a:off x="6314368" y="5239784"/>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7" name="Folded Corner 26"/>
          <p:cNvSpPr/>
          <p:nvPr/>
        </p:nvSpPr>
        <p:spPr>
          <a:xfrm rot="10800000" flipH="1">
            <a:off x="6668364" y="5239784"/>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8" name="Folded Corner 27"/>
          <p:cNvSpPr/>
          <p:nvPr/>
        </p:nvSpPr>
        <p:spPr>
          <a:xfrm rot="10800000" flipH="1">
            <a:off x="7022360" y="5239784"/>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9" name="Folded Corner 28"/>
          <p:cNvSpPr/>
          <p:nvPr/>
        </p:nvSpPr>
        <p:spPr>
          <a:xfrm rot="10800000" flipH="1">
            <a:off x="7376356" y="5239784"/>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0" name="Folded Corner 29"/>
          <p:cNvSpPr/>
          <p:nvPr/>
        </p:nvSpPr>
        <p:spPr>
          <a:xfrm rot="10800000" flipH="1">
            <a:off x="7730352" y="5239784"/>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1" name="Folded Corner 30"/>
          <p:cNvSpPr/>
          <p:nvPr/>
        </p:nvSpPr>
        <p:spPr>
          <a:xfrm rot="10800000" flipH="1">
            <a:off x="8084347" y="5239784"/>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2" name="Folded Corner 31"/>
          <p:cNvSpPr/>
          <p:nvPr/>
        </p:nvSpPr>
        <p:spPr>
          <a:xfrm rot="10800000" flipH="1">
            <a:off x="6314368" y="356816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3" name="Folded Corner 32"/>
          <p:cNvSpPr/>
          <p:nvPr/>
        </p:nvSpPr>
        <p:spPr>
          <a:xfrm rot="10800000" flipH="1">
            <a:off x="6668364" y="356816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4" name="Folded Corner 33"/>
          <p:cNvSpPr/>
          <p:nvPr/>
        </p:nvSpPr>
        <p:spPr>
          <a:xfrm rot="10800000" flipH="1">
            <a:off x="7022360" y="356816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5" name="Folded Corner 34"/>
          <p:cNvSpPr/>
          <p:nvPr/>
        </p:nvSpPr>
        <p:spPr>
          <a:xfrm rot="10800000" flipH="1">
            <a:off x="7378494" y="356816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6" name="Folded Corner 35"/>
          <p:cNvSpPr/>
          <p:nvPr/>
        </p:nvSpPr>
        <p:spPr>
          <a:xfrm rot="10800000" flipH="1">
            <a:off x="7732490" y="356816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7" name="Folded Corner 36"/>
          <p:cNvSpPr/>
          <p:nvPr/>
        </p:nvSpPr>
        <p:spPr>
          <a:xfrm rot="10800000" flipH="1">
            <a:off x="8086486" y="356816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42" name="Straight Arrow Connector 41"/>
          <p:cNvCxnSpPr/>
          <p:nvPr/>
        </p:nvCxnSpPr>
        <p:spPr>
          <a:xfrm>
            <a:off x="7209179" y="1838513"/>
            <a:ext cx="0" cy="1460665"/>
          </a:xfrm>
          <a:prstGeom prst="straightConnector1">
            <a:avLst/>
          </a:prstGeom>
          <a:ln w="38100">
            <a:solidFill>
              <a:schemeClr val="tx1">
                <a:lumMod val="65000"/>
                <a:lumOff val="35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61379" y="2401669"/>
            <a:ext cx="1330300" cy="646331"/>
          </a:xfrm>
          <a:prstGeom prst="rect">
            <a:avLst/>
          </a:prstGeom>
          <a:noFill/>
        </p:spPr>
        <p:txBody>
          <a:bodyPr wrap="none" rtlCol="0">
            <a:spAutoFit/>
          </a:bodyPr>
          <a:lstStyle/>
          <a:p>
            <a:pPr algn="r"/>
            <a:r>
              <a:rPr lang="en-US" dirty="0" smtClean="0"/>
              <a:t>Give me</a:t>
            </a:r>
            <a:br>
              <a:rPr lang="en-US" dirty="0" smtClean="0"/>
            </a:br>
            <a:r>
              <a:rPr lang="en-US" dirty="0" smtClean="0"/>
              <a:t>document A</a:t>
            </a:r>
            <a:endParaRPr lang="en-US" dirty="0"/>
          </a:p>
        </p:txBody>
      </p:sp>
      <p:sp>
        <p:nvSpPr>
          <p:cNvPr id="44" name="TextBox 43"/>
          <p:cNvSpPr txBox="1"/>
          <p:nvPr/>
        </p:nvSpPr>
        <p:spPr>
          <a:xfrm>
            <a:off x="7742579" y="2553359"/>
            <a:ext cx="1330301" cy="646331"/>
          </a:xfrm>
          <a:prstGeom prst="rect">
            <a:avLst/>
          </a:prstGeom>
          <a:noFill/>
        </p:spPr>
        <p:txBody>
          <a:bodyPr wrap="none" rtlCol="0">
            <a:spAutoFit/>
          </a:bodyPr>
          <a:lstStyle/>
          <a:p>
            <a:r>
              <a:rPr lang="en-US" dirty="0" smtClean="0"/>
              <a:t>Here is </a:t>
            </a:r>
            <a:br>
              <a:rPr lang="en-US" dirty="0" smtClean="0"/>
            </a:br>
            <a:r>
              <a:rPr lang="en-US" dirty="0" smtClean="0"/>
              <a:t>document A</a:t>
            </a:r>
            <a:endParaRPr lang="en-US" dirty="0"/>
          </a:p>
        </p:txBody>
      </p:sp>
      <p:pic>
        <p:nvPicPr>
          <p:cNvPr id="4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4779" y="1498599"/>
            <a:ext cx="2236273"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6" name="Straight Arrow Connector 45"/>
          <p:cNvCxnSpPr/>
          <p:nvPr/>
        </p:nvCxnSpPr>
        <p:spPr>
          <a:xfrm flipV="1">
            <a:off x="7590179" y="2296418"/>
            <a:ext cx="0" cy="967134"/>
          </a:xfrm>
          <a:prstGeom prst="straightConnector1">
            <a:avLst/>
          </a:prstGeom>
          <a:ln w="38100">
            <a:solidFill>
              <a:schemeClr val="tx1">
                <a:lumMod val="65000"/>
                <a:lumOff val="35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8" name="Folded Corner 47"/>
          <p:cNvSpPr/>
          <p:nvPr/>
        </p:nvSpPr>
        <p:spPr>
          <a:xfrm rot="10800000" flipH="1">
            <a:off x="7472680" y="264616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47" name="TextBox 46"/>
          <p:cNvSpPr txBox="1"/>
          <p:nvPr/>
        </p:nvSpPr>
        <p:spPr>
          <a:xfrm>
            <a:off x="7434441" y="2598668"/>
            <a:ext cx="324128" cy="369332"/>
          </a:xfrm>
          <a:prstGeom prst="rect">
            <a:avLst/>
          </a:prstGeom>
          <a:noFill/>
        </p:spPr>
        <p:txBody>
          <a:bodyPr wrap="none" rtlCol="0">
            <a:spAutoFit/>
          </a:bodyPr>
          <a:lstStyle/>
          <a:p>
            <a:pPr algn="r"/>
            <a:r>
              <a:rPr lang="en-US" b="1" dirty="0" smtClean="0"/>
              <a:t>A</a:t>
            </a:r>
            <a:endParaRPr lang="en-US" b="1" dirty="0"/>
          </a:p>
        </p:txBody>
      </p:sp>
      <p:sp>
        <p:nvSpPr>
          <p:cNvPr id="40" name="Right Brace 39"/>
          <p:cNvSpPr/>
          <p:nvPr/>
        </p:nvSpPr>
        <p:spPr>
          <a:xfrm>
            <a:off x="5524500" y="3321755"/>
            <a:ext cx="596900" cy="3298119"/>
          </a:xfrm>
          <a:prstGeom prst="rightBrace">
            <a:avLst>
              <a:gd name="adj1" fmla="val 22057"/>
              <a:gd name="adj2" fmla="val 22872"/>
            </a:avLst>
          </a:prstGeom>
          <a:ln w="38100">
            <a:solidFill>
              <a:schemeClr val="bg1">
                <a:lumMod val="65000"/>
              </a:schemeClr>
            </a:solidFill>
            <a:prstDash val="sysDash"/>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a:off x="7320280" y="3505200"/>
            <a:ext cx="324128" cy="369332"/>
          </a:xfrm>
          <a:prstGeom prst="rect">
            <a:avLst/>
          </a:prstGeom>
          <a:noFill/>
        </p:spPr>
        <p:txBody>
          <a:bodyPr wrap="none" rtlCol="0">
            <a:spAutoFit/>
          </a:bodyPr>
          <a:lstStyle/>
          <a:p>
            <a:pPr algn="r"/>
            <a:r>
              <a:rPr lang="en-US" b="1" dirty="0" smtClean="0"/>
              <a:t>A</a:t>
            </a:r>
            <a:endParaRPr lang="en-US" b="1" dirty="0"/>
          </a:p>
        </p:txBody>
      </p:sp>
      <p:sp>
        <p:nvSpPr>
          <p:cNvPr id="51" name="TextBox 50"/>
          <p:cNvSpPr txBox="1"/>
          <p:nvPr/>
        </p:nvSpPr>
        <p:spPr>
          <a:xfrm>
            <a:off x="7320280" y="4267200"/>
            <a:ext cx="324128" cy="369332"/>
          </a:xfrm>
          <a:prstGeom prst="rect">
            <a:avLst/>
          </a:prstGeom>
          <a:noFill/>
        </p:spPr>
        <p:txBody>
          <a:bodyPr wrap="none" rtlCol="0">
            <a:spAutoFit/>
          </a:bodyPr>
          <a:lstStyle/>
          <a:p>
            <a:pPr algn="r"/>
            <a:r>
              <a:rPr lang="en-US" b="1" dirty="0" smtClean="0"/>
              <a:t>A</a:t>
            </a:r>
            <a:endParaRPr lang="en-US" b="1" dirty="0"/>
          </a:p>
        </p:txBody>
      </p:sp>
      <p:sp>
        <p:nvSpPr>
          <p:cNvPr id="53" name="TextBox 52"/>
          <p:cNvSpPr txBox="1"/>
          <p:nvPr/>
        </p:nvSpPr>
        <p:spPr>
          <a:xfrm>
            <a:off x="6442704" y="988367"/>
            <a:ext cx="1881477" cy="461665"/>
          </a:xfrm>
          <a:prstGeom prst="rect">
            <a:avLst/>
          </a:prstGeom>
          <a:noFill/>
        </p:spPr>
        <p:txBody>
          <a:bodyPr wrap="none" rtlCol="0">
            <a:spAutoFit/>
          </a:bodyPr>
          <a:lstStyle/>
          <a:p>
            <a:pPr algn="ctr"/>
            <a:r>
              <a:rPr lang="en-US" sz="2400" b="1" dirty="0" smtClean="0">
                <a:solidFill>
                  <a:srgbClr val="A30A0A"/>
                </a:solidFill>
              </a:rPr>
              <a:t>Reading Data</a:t>
            </a:r>
            <a:endParaRPr lang="en-US" sz="2400" b="1" dirty="0">
              <a:solidFill>
                <a:srgbClr val="A30A0A"/>
              </a:solidFill>
            </a:endParaRPr>
          </a:p>
        </p:txBody>
      </p:sp>
    </p:spTree>
    <p:extLst>
      <p:ext uri="{BB962C8B-B14F-4D97-AF65-F5344CB8AC3E}">
        <p14:creationId xmlns:p14="http://schemas.microsoft.com/office/powerpoint/2010/main" val="3591974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6112069" y="1568602"/>
            <a:ext cx="2432756" cy="3482622"/>
          </a:xfrm>
          <a:prstGeom prst="rect">
            <a:avLst/>
          </a:prstGeom>
          <a:solidFill>
            <a:schemeClr val="bg1">
              <a:lumMod val="8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99" name="Rectangle 98"/>
          <p:cNvSpPr/>
          <p:nvPr/>
        </p:nvSpPr>
        <p:spPr>
          <a:xfrm>
            <a:off x="3368869" y="1568602"/>
            <a:ext cx="2432756" cy="3482622"/>
          </a:xfrm>
          <a:prstGeom prst="rect">
            <a:avLst/>
          </a:prstGeom>
          <a:solidFill>
            <a:schemeClr val="bg1">
              <a:lumMod val="8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 name="Rectangle 17"/>
          <p:cNvSpPr/>
          <p:nvPr/>
        </p:nvSpPr>
        <p:spPr>
          <a:xfrm>
            <a:off x="508026" y="1568602"/>
            <a:ext cx="2432756" cy="3482622"/>
          </a:xfrm>
          <a:prstGeom prst="rect">
            <a:avLst/>
          </a:prstGeom>
          <a:solidFill>
            <a:schemeClr val="bg1">
              <a:lumMod val="8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 name="Title 2"/>
          <p:cNvSpPr>
            <a:spLocks noGrp="1"/>
          </p:cNvSpPr>
          <p:nvPr>
            <p:ph type="title"/>
          </p:nvPr>
        </p:nvSpPr>
        <p:spPr/>
        <p:txBody>
          <a:bodyPr>
            <a:normAutofit fontScale="90000"/>
          </a:bodyPr>
          <a:lstStyle/>
          <a:p>
            <a:r>
              <a:rPr lang="en-US" dirty="0" smtClean="0"/>
              <a:t>Working set depends on your application</a:t>
            </a:r>
            <a:endParaRPr lang="en-US" dirty="0"/>
          </a:p>
        </p:txBody>
      </p:sp>
      <p:pic>
        <p:nvPicPr>
          <p:cNvPr id="19" name="Picture 2" descr="http://di1-1.shoppingshadow.com/images/pi/5a/0d/df/99054968-260x260-0-0_Cisco+Cisco+ASA5510+MEM+1GB+RAM+Module+1+GB+SDRAM.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3097" b="33452"/>
          <a:stretch/>
        </p:blipFill>
        <p:spPr bwMode="auto">
          <a:xfrm>
            <a:off x="719127" y="1721144"/>
            <a:ext cx="1968694" cy="65855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15270" y="1667380"/>
            <a:ext cx="2240844" cy="801121"/>
          </a:xfrm>
          <a:prstGeom prst="rect">
            <a:avLst/>
          </a:prstGeom>
          <a:solidFill>
            <a:srgbClr val="A30A0A">
              <a:alpha val="84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pic>
        <p:nvPicPr>
          <p:cNvPr id="21" name="Picture 4" descr="https://www1.hitachigst.com/hdd/technolo/dft/dft3.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422" r="2656" b="7303"/>
          <a:stretch/>
        </p:blipFill>
        <p:spPr bwMode="auto">
          <a:xfrm>
            <a:off x="661019" y="2617643"/>
            <a:ext cx="2104367" cy="187952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15270" y="2536358"/>
            <a:ext cx="2240844" cy="2084188"/>
          </a:xfrm>
          <a:prstGeom prst="rect">
            <a:avLst/>
          </a:prstGeom>
          <a:solidFill>
            <a:srgbClr val="A30A0A">
              <a:alpha val="84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91" name="Folded Corner 90"/>
          <p:cNvSpPr/>
          <p:nvPr/>
        </p:nvSpPr>
        <p:spPr>
          <a:xfrm rot="10800000" flipH="1">
            <a:off x="715670" y="191379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92" name="Folded Corner 91"/>
          <p:cNvSpPr/>
          <p:nvPr/>
        </p:nvSpPr>
        <p:spPr>
          <a:xfrm rot="10800000" flipH="1">
            <a:off x="1069666" y="191379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93" name="Folded Corner 92"/>
          <p:cNvSpPr/>
          <p:nvPr/>
        </p:nvSpPr>
        <p:spPr>
          <a:xfrm rot="10800000" flipH="1">
            <a:off x="1423662" y="191379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pic>
        <p:nvPicPr>
          <p:cNvPr id="100" name="Picture 2" descr="http://di1-1.shoppingshadow.com/images/pi/5a/0d/df/99054968-260x260-0-0_Cisco+Cisco+ASA5510+MEM+1GB+RAM+Module+1+GB+SDRAM.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3097" b="33452"/>
          <a:stretch/>
        </p:blipFill>
        <p:spPr bwMode="auto">
          <a:xfrm>
            <a:off x="3579970" y="1721144"/>
            <a:ext cx="1968694" cy="658557"/>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100"/>
          <p:cNvSpPr/>
          <p:nvPr/>
        </p:nvSpPr>
        <p:spPr>
          <a:xfrm>
            <a:off x="3476113" y="1667380"/>
            <a:ext cx="2240844" cy="801121"/>
          </a:xfrm>
          <a:prstGeom prst="rect">
            <a:avLst/>
          </a:prstGeom>
          <a:solidFill>
            <a:srgbClr val="A30A0A">
              <a:alpha val="84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pic>
        <p:nvPicPr>
          <p:cNvPr id="102" name="Picture 4" descr="https://www1.hitachigst.com/hdd/technolo/dft/dft3.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422" r="2656" b="7303"/>
          <a:stretch/>
        </p:blipFill>
        <p:spPr bwMode="auto">
          <a:xfrm>
            <a:off x="3532556" y="2622990"/>
            <a:ext cx="2104367" cy="1879523"/>
          </a:xfrm>
          <a:prstGeom prst="rect">
            <a:avLst/>
          </a:prstGeom>
          <a:noFill/>
          <a:extLst>
            <a:ext uri="{909E8E84-426E-40dd-AFC4-6F175D3DCCD1}">
              <a14:hiddenFill xmlns:a14="http://schemas.microsoft.com/office/drawing/2010/main">
                <a:solidFill>
                  <a:srgbClr val="FFFFFF"/>
                </a:solidFill>
              </a14:hiddenFill>
            </a:ext>
          </a:extLst>
        </p:spPr>
      </p:pic>
      <p:sp>
        <p:nvSpPr>
          <p:cNvPr id="103" name="Rectangle 102"/>
          <p:cNvSpPr/>
          <p:nvPr/>
        </p:nvSpPr>
        <p:spPr>
          <a:xfrm>
            <a:off x="3476113" y="2536358"/>
            <a:ext cx="2240844" cy="2084188"/>
          </a:xfrm>
          <a:prstGeom prst="rect">
            <a:avLst/>
          </a:prstGeom>
          <a:solidFill>
            <a:srgbClr val="A30A0A">
              <a:alpha val="84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104" name="Folded Corner 103"/>
          <p:cNvSpPr/>
          <p:nvPr/>
        </p:nvSpPr>
        <p:spPr>
          <a:xfrm rot="10800000" flipH="1">
            <a:off x="3576513" y="269450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05" name="Folded Corner 104"/>
          <p:cNvSpPr/>
          <p:nvPr/>
        </p:nvSpPr>
        <p:spPr>
          <a:xfrm rot="10800000" flipH="1">
            <a:off x="3930509" y="269450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06" name="Folded Corner 105"/>
          <p:cNvSpPr/>
          <p:nvPr/>
        </p:nvSpPr>
        <p:spPr>
          <a:xfrm rot="10800000" flipH="1">
            <a:off x="4284505" y="269450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07" name="Folded Corner 106"/>
          <p:cNvSpPr/>
          <p:nvPr/>
        </p:nvSpPr>
        <p:spPr>
          <a:xfrm rot="10800000" flipH="1">
            <a:off x="4638501" y="269450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08" name="Folded Corner 107"/>
          <p:cNvSpPr/>
          <p:nvPr/>
        </p:nvSpPr>
        <p:spPr>
          <a:xfrm rot="10800000" flipH="1">
            <a:off x="4992497" y="269450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09" name="Folded Corner 108"/>
          <p:cNvSpPr/>
          <p:nvPr/>
        </p:nvSpPr>
        <p:spPr>
          <a:xfrm rot="10800000" flipH="1">
            <a:off x="5346492" y="269450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10" name="Folded Corner 109"/>
          <p:cNvSpPr/>
          <p:nvPr/>
        </p:nvSpPr>
        <p:spPr>
          <a:xfrm rot="10800000" flipH="1">
            <a:off x="3576513" y="3125537"/>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11" name="Folded Corner 110"/>
          <p:cNvSpPr/>
          <p:nvPr/>
        </p:nvSpPr>
        <p:spPr>
          <a:xfrm rot="10800000" flipH="1">
            <a:off x="3930509" y="3125537"/>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12" name="Folded Corner 111"/>
          <p:cNvSpPr/>
          <p:nvPr/>
        </p:nvSpPr>
        <p:spPr>
          <a:xfrm rot="10800000" flipH="1">
            <a:off x="4284505" y="3125537"/>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13" name="Folded Corner 112"/>
          <p:cNvSpPr/>
          <p:nvPr/>
        </p:nvSpPr>
        <p:spPr>
          <a:xfrm rot="10800000" flipH="1">
            <a:off x="4638501" y="3125537"/>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14" name="Folded Corner 113"/>
          <p:cNvSpPr/>
          <p:nvPr/>
        </p:nvSpPr>
        <p:spPr>
          <a:xfrm rot="10800000" flipH="1">
            <a:off x="4992497" y="3125537"/>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15" name="Folded Corner 114"/>
          <p:cNvSpPr/>
          <p:nvPr/>
        </p:nvSpPr>
        <p:spPr>
          <a:xfrm rot="10800000" flipH="1">
            <a:off x="5346492" y="3125537"/>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16" name="Folded Corner 115"/>
          <p:cNvSpPr/>
          <p:nvPr/>
        </p:nvSpPr>
        <p:spPr>
          <a:xfrm rot="10800000" flipH="1">
            <a:off x="3576513" y="3585408"/>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17" name="Folded Corner 116"/>
          <p:cNvSpPr/>
          <p:nvPr/>
        </p:nvSpPr>
        <p:spPr>
          <a:xfrm rot="10800000" flipH="1">
            <a:off x="3930509" y="3585408"/>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18" name="Folded Corner 117"/>
          <p:cNvSpPr/>
          <p:nvPr/>
        </p:nvSpPr>
        <p:spPr>
          <a:xfrm rot="10800000" flipH="1">
            <a:off x="4284505" y="3585408"/>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19" name="Folded Corner 118"/>
          <p:cNvSpPr/>
          <p:nvPr/>
        </p:nvSpPr>
        <p:spPr>
          <a:xfrm rot="10800000" flipH="1">
            <a:off x="4638501" y="3585408"/>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20" name="Folded Corner 119"/>
          <p:cNvSpPr/>
          <p:nvPr/>
        </p:nvSpPr>
        <p:spPr>
          <a:xfrm rot="10800000" flipH="1">
            <a:off x="4992497" y="3585408"/>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21" name="Folded Corner 120"/>
          <p:cNvSpPr/>
          <p:nvPr/>
        </p:nvSpPr>
        <p:spPr>
          <a:xfrm rot="10800000" flipH="1">
            <a:off x="5346492" y="3585408"/>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28" name="Folded Corner 127"/>
          <p:cNvSpPr/>
          <p:nvPr/>
        </p:nvSpPr>
        <p:spPr>
          <a:xfrm rot="10800000" flipH="1">
            <a:off x="3576513" y="191379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29" name="Folded Corner 128"/>
          <p:cNvSpPr/>
          <p:nvPr/>
        </p:nvSpPr>
        <p:spPr>
          <a:xfrm rot="10800000" flipH="1">
            <a:off x="3930509" y="191379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30" name="Folded Corner 129"/>
          <p:cNvSpPr/>
          <p:nvPr/>
        </p:nvSpPr>
        <p:spPr>
          <a:xfrm rot="10800000" flipH="1">
            <a:off x="4284505" y="191379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pic>
        <p:nvPicPr>
          <p:cNvPr id="134" name="Picture 2" descr="http://di1-1.shoppingshadow.com/images/pi/5a/0d/df/99054968-260x260-0-0_Cisco+Cisco+ASA5510+MEM+1GB+RAM+Module+1+GB+SDRAM.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3097" b="33452"/>
          <a:stretch/>
        </p:blipFill>
        <p:spPr bwMode="auto">
          <a:xfrm>
            <a:off x="6323170" y="1721144"/>
            <a:ext cx="1968694" cy="658557"/>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4" descr="https://www1.hitachigst.com/hdd/technolo/dft/dft3.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422" r="2656" b="7303"/>
          <a:stretch/>
        </p:blipFill>
        <p:spPr bwMode="auto">
          <a:xfrm>
            <a:off x="6275756" y="3293827"/>
            <a:ext cx="1353279" cy="1208686"/>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p:cNvSpPr/>
          <p:nvPr/>
        </p:nvSpPr>
        <p:spPr>
          <a:xfrm>
            <a:off x="6219313" y="3160142"/>
            <a:ext cx="2240844" cy="1460403"/>
          </a:xfrm>
          <a:prstGeom prst="rect">
            <a:avLst/>
          </a:prstGeom>
          <a:solidFill>
            <a:srgbClr val="A30A0A">
              <a:alpha val="84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144" name="Folded Corner 143"/>
          <p:cNvSpPr/>
          <p:nvPr/>
        </p:nvSpPr>
        <p:spPr>
          <a:xfrm rot="10800000" flipH="1">
            <a:off x="6319713" y="325104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45" name="Folded Corner 144"/>
          <p:cNvSpPr/>
          <p:nvPr/>
        </p:nvSpPr>
        <p:spPr>
          <a:xfrm rot="10800000" flipH="1">
            <a:off x="6673709" y="325104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46" name="Folded Corner 145"/>
          <p:cNvSpPr/>
          <p:nvPr/>
        </p:nvSpPr>
        <p:spPr>
          <a:xfrm rot="10800000" flipH="1">
            <a:off x="7027705" y="325104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47" name="Folded Corner 146"/>
          <p:cNvSpPr/>
          <p:nvPr/>
        </p:nvSpPr>
        <p:spPr>
          <a:xfrm rot="10800000" flipH="1">
            <a:off x="7381701" y="325104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48" name="Folded Corner 147"/>
          <p:cNvSpPr/>
          <p:nvPr/>
        </p:nvSpPr>
        <p:spPr>
          <a:xfrm rot="10800000" flipH="1">
            <a:off x="7735697" y="325104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49" name="Folded Corner 148"/>
          <p:cNvSpPr/>
          <p:nvPr/>
        </p:nvSpPr>
        <p:spPr>
          <a:xfrm rot="10800000" flipH="1">
            <a:off x="8089692" y="325104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0" name="Folded Corner 149"/>
          <p:cNvSpPr/>
          <p:nvPr/>
        </p:nvSpPr>
        <p:spPr>
          <a:xfrm rot="10800000" flipH="1">
            <a:off x="6319713" y="371091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1" name="Folded Corner 150"/>
          <p:cNvSpPr/>
          <p:nvPr/>
        </p:nvSpPr>
        <p:spPr>
          <a:xfrm rot="10800000" flipH="1">
            <a:off x="6673709" y="371091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2" name="Folded Corner 151"/>
          <p:cNvSpPr/>
          <p:nvPr/>
        </p:nvSpPr>
        <p:spPr>
          <a:xfrm rot="10800000" flipH="1">
            <a:off x="7027705" y="371091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3" name="Folded Corner 152"/>
          <p:cNvSpPr/>
          <p:nvPr/>
        </p:nvSpPr>
        <p:spPr>
          <a:xfrm rot="10800000" flipH="1">
            <a:off x="7381701" y="371091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4" name="Folded Corner 153"/>
          <p:cNvSpPr/>
          <p:nvPr/>
        </p:nvSpPr>
        <p:spPr>
          <a:xfrm rot="10800000" flipH="1">
            <a:off x="7735697" y="371091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5" name="Folded Corner 154"/>
          <p:cNvSpPr/>
          <p:nvPr/>
        </p:nvSpPr>
        <p:spPr>
          <a:xfrm rot="10800000" flipH="1">
            <a:off x="8089692" y="371091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6" name="Folded Corner 155"/>
          <p:cNvSpPr/>
          <p:nvPr/>
        </p:nvSpPr>
        <p:spPr>
          <a:xfrm rot="10800000" flipH="1">
            <a:off x="6319713" y="414405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7" name="Folded Corner 156"/>
          <p:cNvSpPr/>
          <p:nvPr/>
        </p:nvSpPr>
        <p:spPr>
          <a:xfrm rot="10800000" flipH="1">
            <a:off x="6673709" y="414405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8" name="Folded Corner 157"/>
          <p:cNvSpPr/>
          <p:nvPr/>
        </p:nvSpPr>
        <p:spPr>
          <a:xfrm rot="10800000" flipH="1">
            <a:off x="7027705" y="414405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9" name="Folded Corner 158"/>
          <p:cNvSpPr/>
          <p:nvPr/>
        </p:nvSpPr>
        <p:spPr>
          <a:xfrm rot="10800000" flipH="1">
            <a:off x="7381701" y="414405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60" name="Folded Corner 159"/>
          <p:cNvSpPr/>
          <p:nvPr/>
        </p:nvSpPr>
        <p:spPr>
          <a:xfrm rot="10800000" flipH="1">
            <a:off x="7735697" y="414405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61" name="Folded Corner 160"/>
          <p:cNvSpPr/>
          <p:nvPr/>
        </p:nvSpPr>
        <p:spPr>
          <a:xfrm rot="10800000" flipH="1">
            <a:off x="8089692" y="414405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5" name="TextBox 4"/>
          <p:cNvSpPr txBox="1"/>
          <p:nvPr/>
        </p:nvSpPr>
        <p:spPr>
          <a:xfrm>
            <a:off x="427789" y="5200471"/>
            <a:ext cx="2604169" cy="1200329"/>
          </a:xfrm>
          <a:prstGeom prst="rect">
            <a:avLst/>
          </a:prstGeom>
          <a:noFill/>
        </p:spPr>
        <p:txBody>
          <a:bodyPr wrap="square" rtlCol="0">
            <a:spAutoFit/>
          </a:bodyPr>
          <a:lstStyle/>
          <a:p>
            <a:pPr algn="ctr"/>
            <a:r>
              <a:rPr lang="en-US" b="1" dirty="0" smtClean="0"/>
              <a:t>Late stage social game</a:t>
            </a:r>
            <a:br>
              <a:rPr lang="en-US" b="1" dirty="0" smtClean="0"/>
            </a:br>
            <a:r>
              <a:rPr lang="en-US" dirty="0" smtClean="0"/>
              <a:t>Many users no longer active; few logged in at any given time.</a:t>
            </a:r>
            <a:endParaRPr lang="en-US" dirty="0"/>
          </a:p>
        </p:txBody>
      </p:sp>
      <p:pic>
        <p:nvPicPr>
          <p:cNvPr id="717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106" y="2571775"/>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2560" y="2571775"/>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106" y="3250891"/>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2560" y="3250891"/>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3924657"/>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3254" y="3924657"/>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2406"/>
          <a:stretch/>
        </p:blipFill>
        <p:spPr bwMode="auto">
          <a:xfrm>
            <a:off x="2297395" y="2577122"/>
            <a:ext cx="550779"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2406"/>
          <a:stretch/>
        </p:blipFill>
        <p:spPr bwMode="auto">
          <a:xfrm>
            <a:off x="2297395" y="3256238"/>
            <a:ext cx="550779"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2406"/>
          <a:stretch/>
        </p:blipFill>
        <p:spPr bwMode="auto">
          <a:xfrm>
            <a:off x="2297395" y="3924657"/>
            <a:ext cx="550779"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6" name="Rectangle 175"/>
          <p:cNvSpPr/>
          <p:nvPr/>
        </p:nvSpPr>
        <p:spPr>
          <a:xfrm>
            <a:off x="6219313" y="1657532"/>
            <a:ext cx="2240844" cy="1460403"/>
          </a:xfrm>
          <a:prstGeom prst="rect">
            <a:avLst/>
          </a:prstGeom>
          <a:solidFill>
            <a:srgbClr val="A30A0A">
              <a:alpha val="84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177" name="Folded Corner 176"/>
          <p:cNvSpPr/>
          <p:nvPr/>
        </p:nvSpPr>
        <p:spPr>
          <a:xfrm rot="10800000" flipH="1">
            <a:off x="6319713" y="174843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78" name="Folded Corner 177"/>
          <p:cNvSpPr/>
          <p:nvPr/>
        </p:nvSpPr>
        <p:spPr>
          <a:xfrm rot="10800000" flipH="1">
            <a:off x="6673709" y="174843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79" name="Folded Corner 178"/>
          <p:cNvSpPr/>
          <p:nvPr/>
        </p:nvSpPr>
        <p:spPr>
          <a:xfrm rot="10800000" flipH="1">
            <a:off x="7027705" y="174843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0" name="Folded Corner 179"/>
          <p:cNvSpPr/>
          <p:nvPr/>
        </p:nvSpPr>
        <p:spPr>
          <a:xfrm rot="10800000" flipH="1">
            <a:off x="7381701" y="174843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1" name="Folded Corner 180"/>
          <p:cNvSpPr/>
          <p:nvPr/>
        </p:nvSpPr>
        <p:spPr>
          <a:xfrm rot="10800000" flipH="1">
            <a:off x="7735697" y="174843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2" name="Folded Corner 181"/>
          <p:cNvSpPr/>
          <p:nvPr/>
        </p:nvSpPr>
        <p:spPr>
          <a:xfrm rot="10800000" flipH="1">
            <a:off x="8089692" y="174843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3" name="Folded Corner 182"/>
          <p:cNvSpPr/>
          <p:nvPr/>
        </p:nvSpPr>
        <p:spPr>
          <a:xfrm rot="10800000" flipH="1">
            <a:off x="6319713" y="220830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4" name="Folded Corner 183"/>
          <p:cNvSpPr/>
          <p:nvPr/>
        </p:nvSpPr>
        <p:spPr>
          <a:xfrm rot="10800000" flipH="1">
            <a:off x="6673709" y="220830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5" name="Folded Corner 184"/>
          <p:cNvSpPr/>
          <p:nvPr/>
        </p:nvSpPr>
        <p:spPr>
          <a:xfrm rot="10800000" flipH="1">
            <a:off x="7027705" y="220830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6" name="Folded Corner 185"/>
          <p:cNvSpPr/>
          <p:nvPr/>
        </p:nvSpPr>
        <p:spPr>
          <a:xfrm rot="10800000" flipH="1">
            <a:off x="7381701" y="220830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7" name="Folded Corner 186"/>
          <p:cNvSpPr/>
          <p:nvPr/>
        </p:nvSpPr>
        <p:spPr>
          <a:xfrm rot="10800000" flipH="1">
            <a:off x="7735697" y="220830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8" name="Folded Corner 187"/>
          <p:cNvSpPr/>
          <p:nvPr/>
        </p:nvSpPr>
        <p:spPr>
          <a:xfrm rot="10800000" flipH="1">
            <a:off x="8089692" y="220830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89" name="Folded Corner 188"/>
          <p:cNvSpPr/>
          <p:nvPr/>
        </p:nvSpPr>
        <p:spPr>
          <a:xfrm rot="10800000" flipH="1">
            <a:off x="6319713" y="264144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90" name="Folded Corner 189"/>
          <p:cNvSpPr/>
          <p:nvPr/>
        </p:nvSpPr>
        <p:spPr>
          <a:xfrm rot="10800000" flipH="1">
            <a:off x="6673709" y="264144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91" name="Folded Corner 190"/>
          <p:cNvSpPr/>
          <p:nvPr/>
        </p:nvSpPr>
        <p:spPr>
          <a:xfrm rot="10800000" flipH="1">
            <a:off x="7027705" y="264144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92" name="Folded Corner 191"/>
          <p:cNvSpPr/>
          <p:nvPr/>
        </p:nvSpPr>
        <p:spPr>
          <a:xfrm rot="10800000" flipH="1">
            <a:off x="7381701" y="264144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93" name="Folded Corner 192"/>
          <p:cNvSpPr/>
          <p:nvPr/>
        </p:nvSpPr>
        <p:spPr>
          <a:xfrm rot="10800000" flipH="1">
            <a:off x="7735697" y="264144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94" name="Folded Corner 193"/>
          <p:cNvSpPr/>
          <p:nvPr/>
        </p:nvSpPr>
        <p:spPr>
          <a:xfrm rot="10800000" flipH="1">
            <a:off x="8089692" y="264144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95" name="TextBox 194"/>
          <p:cNvSpPr txBox="1"/>
          <p:nvPr/>
        </p:nvSpPr>
        <p:spPr>
          <a:xfrm>
            <a:off x="6057232" y="5200471"/>
            <a:ext cx="2604169" cy="923330"/>
          </a:xfrm>
          <a:prstGeom prst="rect">
            <a:avLst/>
          </a:prstGeom>
          <a:noFill/>
        </p:spPr>
        <p:txBody>
          <a:bodyPr wrap="square" rtlCol="0">
            <a:spAutoFit/>
          </a:bodyPr>
          <a:lstStyle/>
          <a:p>
            <a:pPr algn="ctr"/>
            <a:r>
              <a:rPr lang="en-US" b="1" dirty="0" smtClean="0"/>
              <a:t>Ad Network</a:t>
            </a:r>
            <a:br>
              <a:rPr lang="en-US" b="1" dirty="0" smtClean="0"/>
            </a:br>
            <a:r>
              <a:rPr lang="en-US" dirty="0" smtClean="0"/>
              <a:t>Any cookie can show up at any time.</a:t>
            </a:r>
            <a:endParaRPr lang="en-US" dirty="0"/>
          </a:p>
        </p:txBody>
      </p:sp>
      <p:sp>
        <p:nvSpPr>
          <p:cNvPr id="196" name="TextBox 195"/>
          <p:cNvSpPr txBox="1"/>
          <p:nvPr/>
        </p:nvSpPr>
        <p:spPr>
          <a:xfrm>
            <a:off x="3277937" y="5200471"/>
            <a:ext cx="2604169" cy="1200329"/>
          </a:xfrm>
          <a:prstGeom prst="rect">
            <a:avLst/>
          </a:prstGeom>
          <a:noFill/>
        </p:spPr>
        <p:txBody>
          <a:bodyPr wrap="square" rtlCol="0">
            <a:spAutoFit/>
          </a:bodyPr>
          <a:lstStyle/>
          <a:p>
            <a:pPr algn="ctr"/>
            <a:r>
              <a:rPr lang="en-US" b="1" dirty="0" smtClean="0"/>
              <a:t>Business application</a:t>
            </a:r>
            <a:br>
              <a:rPr lang="en-US" b="1" dirty="0" smtClean="0"/>
            </a:br>
            <a:r>
              <a:rPr lang="en-US" dirty="0" smtClean="0"/>
              <a:t>Users logged in during the day. Day moves around the globe.</a:t>
            </a:r>
            <a:endParaRPr lang="en-US" dirty="0"/>
          </a:p>
        </p:txBody>
      </p:sp>
      <p:sp>
        <p:nvSpPr>
          <p:cNvPr id="198" name="Folded Corner 197"/>
          <p:cNvSpPr/>
          <p:nvPr/>
        </p:nvSpPr>
        <p:spPr>
          <a:xfrm rot="10800000" flipH="1">
            <a:off x="4640639" y="191379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99" name="Folded Corner 198"/>
          <p:cNvSpPr/>
          <p:nvPr/>
        </p:nvSpPr>
        <p:spPr>
          <a:xfrm rot="10800000" flipH="1">
            <a:off x="4994635" y="191379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00" name="Folded Corner 199"/>
          <p:cNvSpPr/>
          <p:nvPr/>
        </p:nvSpPr>
        <p:spPr>
          <a:xfrm rot="10800000" flipH="1">
            <a:off x="5348631" y="1913793"/>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7169" name="TextBox 7168"/>
          <p:cNvSpPr txBox="1"/>
          <p:nvPr/>
        </p:nvSpPr>
        <p:spPr>
          <a:xfrm>
            <a:off x="6219313" y="1143000"/>
            <a:ext cx="2141740" cy="369332"/>
          </a:xfrm>
          <a:prstGeom prst="rect">
            <a:avLst/>
          </a:prstGeom>
          <a:noFill/>
        </p:spPr>
        <p:txBody>
          <a:bodyPr wrap="none" rtlCol="0">
            <a:spAutoFit/>
          </a:bodyPr>
          <a:lstStyle/>
          <a:p>
            <a:r>
              <a:rPr lang="en-US" dirty="0"/>
              <a:t>w</a:t>
            </a:r>
            <a:r>
              <a:rPr lang="en-US" dirty="0" smtClean="0"/>
              <a:t>orking/total set = 1</a:t>
            </a:r>
            <a:endParaRPr lang="en-US" dirty="0"/>
          </a:p>
        </p:txBody>
      </p:sp>
      <p:sp>
        <p:nvSpPr>
          <p:cNvPr id="202" name="TextBox 201"/>
          <p:cNvSpPr txBox="1"/>
          <p:nvPr/>
        </p:nvSpPr>
        <p:spPr>
          <a:xfrm>
            <a:off x="609600" y="1143000"/>
            <a:ext cx="2316468" cy="369332"/>
          </a:xfrm>
          <a:prstGeom prst="rect">
            <a:avLst/>
          </a:prstGeom>
          <a:noFill/>
        </p:spPr>
        <p:txBody>
          <a:bodyPr wrap="none" rtlCol="0">
            <a:spAutoFit/>
          </a:bodyPr>
          <a:lstStyle/>
          <a:p>
            <a:r>
              <a:rPr lang="en-US" dirty="0"/>
              <a:t>w</a:t>
            </a:r>
            <a:r>
              <a:rPr lang="en-US" dirty="0" smtClean="0"/>
              <a:t>orking/total set = .01</a:t>
            </a:r>
            <a:endParaRPr lang="en-US" dirty="0"/>
          </a:p>
        </p:txBody>
      </p:sp>
      <p:sp>
        <p:nvSpPr>
          <p:cNvPr id="203" name="TextBox 202"/>
          <p:cNvSpPr txBox="1"/>
          <p:nvPr/>
        </p:nvSpPr>
        <p:spPr>
          <a:xfrm>
            <a:off x="3444815" y="1143000"/>
            <a:ext cx="2316468" cy="369332"/>
          </a:xfrm>
          <a:prstGeom prst="rect">
            <a:avLst/>
          </a:prstGeom>
          <a:noFill/>
        </p:spPr>
        <p:txBody>
          <a:bodyPr wrap="none" rtlCol="0">
            <a:spAutoFit/>
          </a:bodyPr>
          <a:lstStyle/>
          <a:p>
            <a:r>
              <a:rPr lang="en-US" dirty="0"/>
              <a:t>w</a:t>
            </a:r>
            <a:r>
              <a:rPr lang="en-US" dirty="0" smtClean="0"/>
              <a:t>orking/total set = .33</a:t>
            </a:r>
            <a:endParaRPr lang="en-US" dirty="0"/>
          </a:p>
        </p:txBody>
      </p:sp>
      <p:sp>
        <p:nvSpPr>
          <p:cNvPr id="122" name="TextBox 121"/>
          <p:cNvSpPr txBox="1"/>
          <p:nvPr/>
        </p:nvSpPr>
        <p:spPr>
          <a:xfrm>
            <a:off x="742948" y="4677254"/>
            <a:ext cx="1859779" cy="369332"/>
          </a:xfrm>
          <a:prstGeom prst="rect">
            <a:avLst/>
          </a:prstGeom>
          <a:noFill/>
        </p:spPr>
        <p:txBody>
          <a:bodyPr wrap="none" rtlCol="0">
            <a:spAutoFit/>
          </a:bodyPr>
          <a:lstStyle/>
          <a:p>
            <a:r>
              <a:rPr lang="en-US" dirty="0" smtClean="0"/>
              <a:t>Couchbase Server</a:t>
            </a:r>
          </a:p>
        </p:txBody>
      </p:sp>
      <p:sp>
        <p:nvSpPr>
          <p:cNvPr id="123" name="TextBox 122"/>
          <p:cNvSpPr txBox="1"/>
          <p:nvPr/>
        </p:nvSpPr>
        <p:spPr>
          <a:xfrm>
            <a:off x="3603284" y="4677254"/>
            <a:ext cx="1859779" cy="369332"/>
          </a:xfrm>
          <a:prstGeom prst="rect">
            <a:avLst/>
          </a:prstGeom>
          <a:noFill/>
        </p:spPr>
        <p:txBody>
          <a:bodyPr wrap="none" rtlCol="0">
            <a:spAutoFit/>
          </a:bodyPr>
          <a:lstStyle/>
          <a:p>
            <a:r>
              <a:rPr lang="en-US" dirty="0" smtClean="0"/>
              <a:t>Couchbase Server</a:t>
            </a:r>
            <a:endParaRPr lang="en-US" dirty="0"/>
          </a:p>
        </p:txBody>
      </p:sp>
      <p:sp>
        <p:nvSpPr>
          <p:cNvPr id="124" name="TextBox 123"/>
          <p:cNvSpPr txBox="1"/>
          <p:nvPr/>
        </p:nvSpPr>
        <p:spPr>
          <a:xfrm>
            <a:off x="6410254" y="4677254"/>
            <a:ext cx="1859779" cy="369332"/>
          </a:xfrm>
          <a:prstGeom prst="rect">
            <a:avLst/>
          </a:prstGeom>
          <a:noFill/>
        </p:spPr>
        <p:txBody>
          <a:bodyPr wrap="none" rtlCol="0">
            <a:spAutoFit/>
          </a:bodyPr>
          <a:lstStyle/>
          <a:p>
            <a:r>
              <a:rPr lang="en-US" dirty="0" smtClean="0"/>
              <a:t>Couchbase Server</a:t>
            </a:r>
            <a:endParaRPr lang="en-US" dirty="0"/>
          </a:p>
        </p:txBody>
      </p:sp>
    </p:spTree>
    <p:extLst>
      <p:ext uri="{BB962C8B-B14F-4D97-AF65-F5344CB8AC3E}">
        <p14:creationId xmlns:p14="http://schemas.microsoft.com/office/powerpoint/2010/main" val="790215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normAutofit fontScale="90000"/>
          </a:bodyPr>
          <a:lstStyle/>
          <a:p>
            <a:r>
              <a:rPr lang="en-US" dirty="0" smtClean="0">
                <a:latin typeface="Calibri" charset="0"/>
              </a:rPr>
              <a:t>RAM Sizing - View/Index cache (disk I/O)</a:t>
            </a:r>
            <a:endParaRPr lang="en-US" dirty="0">
              <a:latin typeface="Calibri" charset="0"/>
            </a:endParaRPr>
          </a:p>
        </p:txBody>
      </p:sp>
      <p:sp>
        <p:nvSpPr>
          <p:cNvPr id="3" name="Content Placeholder 2"/>
          <p:cNvSpPr>
            <a:spLocks noGrp="1"/>
          </p:cNvSpPr>
          <p:nvPr>
            <p:ph idx="1"/>
          </p:nvPr>
        </p:nvSpPr>
        <p:spPr>
          <a:xfrm>
            <a:off x="574572" y="1224575"/>
            <a:ext cx="8112228" cy="5054305"/>
          </a:xfrm>
          <a:prstGeom prst="rect">
            <a:avLst/>
          </a:prstGeom>
        </p:spPr>
        <p:txBody>
          <a:bodyPr lIns="82296" tIns="41148" rIns="82296" bIns="41148">
            <a:normAutofit fontScale="92500" lnSpcReduction="10000"/>
          </a:bodyPr>
          <a:lstStyle/>
          <a:p>
            <a:pPr>
              <a:defRPr/>
            </a:pPr>
            <a:r>
              <a:rPr lang="en-US" dirty="0" smtClean="0"/>
              <a:t>File </a:t>
            </a:r>
            <a:r>
              <a:rPr lang="en-US" dirty="0"/>
              <a:t>system cache availability for the index has a big impact </a:t>
            </a:r>
            <a:r>
              <a:rPr lang="en-US" dirty="0" smtClean="0"/>
              <a:t>performance:</a:t>
            </a:r>
            <a:endParaRPr lang="en-US" dirty="0"/>
          </a:p>
          <a:p>
            <a:pPr>
              <a:defRPr/>
            </a:pPr>
            <a:endParaRPr lang="en-US" dirty="0" smtClean="0"/>
          </a:p>
          <a:p>
            <a:pPr>
              <a:defRPr/>
            </a:pPr>
            <a:r>
              <a:rPr lang="en-US" dirty="0" smtClean="0"/>
              <a:t>Test </a:t>
            </a:r>
            <a:r>
              <a:rPr lang="en-US" dirty="0"/>
              <a:t>runs based on 10 million items with 16GB bucket quota and 4GB, 8GB system RAM availability for indexes</a:t>
            </a:r>
          </a:p>
          <a:p>
            <a:pPr>
              <a:defRPr/>
            </a:pPr>
            <a:endParaRPr lang="en-US" dirty="0" smtClean="0"/>
          </a:p>
          <a:p>
            <a:pPr>
              <a:defRPr/>
            </a:pPr>
            <a:r>
              <a:rPr lang="en-US" dirty="0" smtClean="0"/>
              <a:t>Performance results show that by doubling system cache availability</a:t>
            </a:r>
          </a:p>
          <a:p>
            <a:pPr lvl="1">
              <a:defRPr/>
            </a:pPr>
            <a:r>
              <a:rPr lang="en-US" dirty="0" smtClean="0"/>
              <a:t>query latency </a:t>
            </a:r>
            <a:r>
              <a:rPr lang="en-US" b="1" dirty="0" smtClean="0"/>
              <a:t>reduces</a:t>
            </a:r>
            <a:r>
              <a:rPr lang="en-US" dirty="0" smtClean="0"/>
              <a:t> by half </a:t>
            </a:r>
          </a:p>
          <a:p>
            <a:pPr lvl="1">
              <a:defRPr/>
            </a:pPr>
            <a:r>
              <a:rPr lang="en-US" dirty="0" smtClean="0"/>
              <a:t>throughput </a:t>
            </a:r>
            <a:r>
              <a:rPr lang="en-US" b="1" dirty="0" smtClean="0"/>
              <a:t>increases</a:t>
            </a:r>
            <a:r>
              <a:rPr lang="en-US" dirty="0" smtClean="0"/>
              <a:t> by 50%</a:t>
            </a:r>
          </a:p>
          <a:p>
            <a:pPr>
              <a:defRPr/>
            </a:pPr>
            <a:endParaRPr lang="en-US" dirty="0" smtClean="0"/>
          </a:p>
          <a:p>
            <a:pPr>
              <a:defRPr/>
            </a:pPr>
            <a:r>
              <a:rPr lang="en-US" dirty="0" smtClean="0"/>
              <a:t>Leave RAM free with quotas</a:t>
            </a:r>
            <a:endParaRPr lang="en-US" dirty="0"/>
          </a:p>
        </p:txBody>
      </p:sp>
      <p:pic>
        <p:nvPicPr>
          <p:cNvPr id="2" name="Picture 1"/>
          <p:cNvPicPr>
            <a:picLocks noChangeAspect="1"/>
          </p:cNvPicPr>
          <p:nvPr/>
        </p:nvPicPr>
        <p:blipFill>
          <a:blip r:embed="rId2"/>
          <a:stretch>
            <a:fillRect/>
          </a:stretch>
        </p:blipFill>
        <p:spPr>
          <a:xfrm>
            <a:off x="5826124" y="4585256"/>
            <a:ext cx="3317875" cy="2272744"/>
          </a:xfrm>
          <a:prstGeom prst="rect">
            <a:avLst/>
          </a:prstGeom>
        </p:spPr>
      </p:pic>
    </p:spTree>
    <p:extLst>
      <p:ext uri="{BB962C8B-B14F-4D97-AF65-F5344CB8AC3E}">
        <p14:creationId xmlns:p14="http://schemas.microsoft.com/office/powerpoint/2010/main" val="25750290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Disk Sizing: Space and I/O</a:t>
            </a:r>
            <a:endParaRPr lang="en-US" dirty="0" smtClean="0">
              <a:ea typeface="ＭＳ Ｐゴシック" pitchFamily="34" charset="-128"/>
            </a:endParaRPr>
          </a:p>
        </p:txBody>
      </p:sp>
      <p:sp>
        <p:nvSpPr>
          <p:cNvPr id="4" name="TextBox 3"/>
          <p:cNvSpPr txBox="1"/>
          <p:nvPr/>
        </p:nvSpPr>
        <p:spPr>
          <a:xfrm>
            <a:off x="0" y="1456910"/>
            <a:ext cx="5498979" cy="5016757"/>
          </a:xfrm>
          <a:prstGeom prst="rect">
            <a:avLst/>
          </a:prstGeom>
          <a:noFill/>
        </p:spPr>
        <p:txBody>
          <a:bodyPr wrap="square" rtlCol="0">
            <a:spAutoFit/>
          </a:bodyPr>
          <a:lstStyle/>
          <a:p>
            <a:r>
              <a:rPr lang="en-US" sz="3200" dirty="0" smtClean="0"/>
              <a:t>2) Disk</a:t>
            </a:r>
          </a:p>
          <a:p>
            <a:pPr marL="457200" indent="-457200">
              <a:buFont typeface="Arial" pitchFamily="34" charset="0"/>
              <a:buChar char="•"/>
            </a:pPr>
            <a:r>
              <a:rPr lang="en-US" sz="3200" dirty="0"/>
              <a:t>Sustained write rate</a:t>
            </a:r>
          </a:p>
          <a:p>
            <a:pPr marL="457200" indent="-457200">
              <a:buFont typeface="Arial" pitchFamily="34" charset="0"/>
              <a:buChar char="•"/>
            </a:pPr>
            <a:r>
              <a:rPr lang="en-US" sz="3200" dirty="0"/>
              <a:t>Rebalance capacity</a:t>
            </a:r>
          </a:p>
          <a:p>
            <a:pPr marL="457200" indent="-457200">
              <a:buFont typeface="Arial" pitchFamily="34" charset="0"/>
              <a:buChar char="•"/>
            </a:pPr>
            <a:r>
              <a:rPr lang="en-US" sz="3200" dirty="0" smtClean="0"/>
              <a:t>Backups</a:t>
            </a:r>
          </a:p>
          <a:p>
            <a:pPr marL="457200" indent="-457200">
              <a:buFont typeface="Arial" pitchFamily="34" charset="0"/>
              <a:buChar char="•"/>
            </a:pPr>
            <a:r>
              <a:rPr lang="en-US" sz="3200" dirty="0" smtClean="0"/>
              <a:t>XDCR</a:t>
            </a:r>
          </a:p>
          <a:p>
            <a:pPr marL="457200" indent="-457200">
              <a:buFont typeface="Arial" pitchFamily="34" charset="0"/>
              <a:buChar char="•"/>
            </a:pPr>
            <a:r>
              <a:rPr lang="en-US" sz="3200" dirty="0" smtClean="0"/>
              <a:t>Views/Indexes </a:t>
            </a:r>
          </a:p>
          <a:p>
            <a:pPr marL="457200" indent="-457200">
              <a:buFont typeface="Arial" pitchFamily="34" charset="0"/>
              <a:buChar char="•"/>
            </a:pPr>
            <a:r>
              <a:rPr lang="en-US" sz="3200" dirty="0"/>
              <a:t>Compaction</a:t>
            </a:r>
          </a:p>
          <a:p>
            <a:pPr marL="457200" indent="-457200">
              <a:buFont typeface="Arial" pitchFamily="34" charset="0"/>
              <a:buChar char="•"/>
            </a:pPr>
            <a:r>
              <a:rPr lang="en-US" sz="3200" dirty="0" smtClean="0"/>
              <a:t>Total dataset:</a:t>
            </a:r>
          </a:p>
          <a:p>
            <a:pPr lvl="1"/>
            <a:r>
              <a:rPr lang="en-US" sz="3200" dirty="0" smtClean="0"/>
              <a:t>(active + replicas + indexes)</a:t>
            </a:r>
          </a:p>
          <a:p>
            <a:pPr marL="457200" indent="-457200">
              <a:buFont typeface="Arial" pitchFamily="34" charset="0"/>
              <a:buChar char="•"/>
            </a:pPr>
            <a:r>
              <a:rPr lang="en-US" sz="3200" dirty="0" smtClean="0"/>
              <a:t>Append-only</a:t>
            </a:r>
            <a:endParaRPr lang="en-US" sz="3200" dirty="0"/>
          </a:p>
        </p:txBody>
      </p:sp>
      <p:sp>
        <p:nvSpPr>
          <p:cNvPr id="3" name="Left Brace 2"/>
          <p:cNvSpPr/>
          <p:nvPr/>
        </p:nvSpPr>
        <p:spPr>
          <a:xfrm rot="10800000">
            <a:off x="4064001" y="2000936"/>
            <a:ext cx="533400" cy="2756483"/>
          </a:xfrm>
          <a:prstGeom prst="leftBrace">
            <a:avLst>
              <a:gd name="adj1" fmla="val 71429"/>
              <a:gd name="adj2" fmla="val 60552"/>
            </a:avLst>
          </a:prstGeom>
          <a:ln w="38100">
            <a:solidFill>
              <a:schemeClr val="bg1">
                <a:lumMod val="65000"/>
              </a:schemeClr>
            </a:solidFill>
            <a:prstDash val="sysDash"/>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0800000">
            <a:off x="4820920" y="4365625"/>
            <a:ext cx="533400" cy="2492375"/>
          </a:xfrm>
          <a:prstGeom prst="leftBrace">
            <a:avLst>
              <a:gd name="adj1" fmla="val 71429"/>
              <a:gd name="adj2" fmla="val 50000"/>
            </a:avLst>
          </a:prstGeom>
          <a:ln w="38100">
            <a:solidFill>
              <a:schemeClr val="bg1">
                <a:lumMod val="65000"/>
              </a:schemeClr>
            </a:solidFill>
            <a:prstDash val="sysDash"/>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572000" y="3881735"/>
            <a:ext cx="607859" cy="461665"/>
          </a:xfrm>
          <a:prstGeom prst="rect">
            <a:avLst/>
          </a:prstGeom>
          <a:noFill/>
        </p:spPr>
        <p:txBody>
          <a:bodyPr wrap="none" rtlCol="0">
            <a:spAutoFit/>
          </a:bodyPr>
          <a:lstStyle/>
          <a:p>
            <a:r>
              <a:rPr lang="en-US" sz="2400" b="1" dirty="0" smtClean="0">
                <a:solidFill>
                  <a:srgbClr val="2593C5"/>
                </a:solidFill>
              </a:rPr>
              <a:t>I/O</a:t>
            </a:r>
            <a:endParaRPr lang="en-US" sz="2400" b="1" dirty="0">
              <a:solidFill>
                <a:srgbClr val="2593C5"/>
              </a:solidFill>
            </a:endParaRPr>
          </a:p>
        </p:txBody>
      </p:sp>
      <p:sp>
        <p:nvSpPr>
          <p:cNvPr id="9" name="TextBox 8"/>
          <p:cNvSpPr txBox="1"/>
          <p:nvPr/>
        </p:nvSpPr>
        <p:spPr>
          <a:xfrm>
            <a:off x="5299079" y="5480605"/>
            <a:ext cx="931665" cy="461665"/>
          </a:xfrm>
          <a:prstGeom prst="rect">
            <a:avLst/>
          </a:prstGeom>
          <a:noFill/>
        </p:spPr>
        <p:txBody>
          <a:bodyPr wrap="none" rtlCol="0">
            <a:spAutoFit/>
          </a:bodyPr>
          <a:lstStyle/>
          <a:p>
            <a:r>
              <a:rPr lang="en-US" sz="2400" b="1" dirty="0" smtClean="0">
                <a:solidFill>
                  <a:srgbClr val="2593C5"/>
                </a:solidFill>
              </a:rPr>
              <a:t>Space</a:t>
            </a:r>
            <a:endParaRPr lang="en-US" sz="2400" b="1" dirty="0">
              <a:solidFill>
                <a:srgbClr val="2593C5"/>
              </a:solidFill>
            </a:endParaRPr>
          </a:p>
        </p:txBody>
      </p:sp>
      <p:cxnSp>
        <p:nvCxnSpPr>
          <p:cNvPr id="10" name="Straight Arrow Connector 9"/>
          <p:cNvCxnSpPr/>
          <p:nvPr/>
        </p:nvCxnSpPr>
        <p:spPr>
          <a:xfrm>
            <a:off x="7305040" y="1752600"/>
            <a:ext cx="0" cy="1460665"/>
          </a:xfrm>
          <a:prstGeom prst="straightConnector1">
            <a:avLst/>
          </a:prstGeom>
          <a:ln w="38100">
            <a:solidFill>
              <a:schemeClr val="tx1">
                <a:lumMod val="65000"/>
                <a:lumOff val="35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81040" y="2401669"/>
            <a:ext cx="1330300" cy="646331"/>
          </a:xfrm>
          <a:prstGeom prst="rect">
            <a:avLst/>
          </a:prstGeom>
          <a:noFill/>
        </p:spPr>
        <p:txBody>
          <a:bodyPr wrap="none" rtlCol="0">
            <a:spAutoFit/>
          </a:bodyPr>
          <a:lstStyle/>
          <a:p>
            <a:pPr algn="r"/>
            <a:r>
              <a:rPr lang="en-US" smtClean="0"/>
              <a:t>Please </a:t>
            </a:r>
            <a:r>
              <a:rPr lang="en-US" dirty="0" smtClean="0"/>
              <a:t>store</a:t>
            </a:r>
            <a:br>
              <a:rPr lang="en-US" dirty="0" smtClean="0"/>
            </a:br>
            <a:r>
              <a:rPr lang="en-US" dirty="0" smtClean="0"/>
              <a:t>document A</a:t>
            </a:r>
            <a:endParaRPr lang="en-US" dirty="0"/>
          </a:p>
        </p:txBody>
      </p:sp>
      <p:sp>
        <p:nvSpPr>
          <p:cNvPr id="12" name="TextBox 11"/>
          <p:cNvSpPr txBox="1"/>
          <p:nvPr/>
        </p:nvSpPr>
        <p:spPr>
          <a:xfrm>
            <a:off x="7879739" y="2465994"/>
            <a:ext cx="1330301" cy="646331"/>
          </a:xfrm>
          <a:prstGeom prst="rect">
            <a:avLst/>
          </a:prstGeom>
          <a:noFill/>
        </p:spPr>
        <p:txBody>
          <a:bodyPr wrap="none" rtlCol="0">
            <a:spAutoFit/>
          </a:bodyPr>
          <a:lstStyle/>
          <a:p>
            <a:r>
              <a:rPr lang="en-US" dirty="0" smtClean="0"/>
              <a:t>OK, I stored</a:t>
            </a:r>
          </a:p>
          <a:p>
            <a:r>
              <a:rPr lang="en-US" dirty="0" smtClean="0"/>
              <a:t>document A</a:t>
            </a:r>
            <a:endParaRPr lang="en-US" dirty="0"/>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567" y="1422399"/>
            <a:ext cx="2236273" cy="86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V="1">
            <a:off x="7727339" y="2286000"/>
            <a:ext cx="0" cy="914400"/>
          </a:xfrm>
          <a:prstGeom prst="straightConnector1">
            <a:avLst/>
          </a:prstGeom>
          <a:ln w="38100">
            <a:solidFill>
              <a:schemeClr val="tx1">
                <a:lumMod val="65000"/>
                <a:lumOff val="35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5" name="Folded Corner 14"/>
          <p:cNvSpPr/>
          <p:nvPr/>
        </p:nvSpPr>
        <p:spPr>
          <a:xfrm rot="10800000" flipH="1">
            <a:off x="7208720" y="2569029"/>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6" name="TextBox 15"/>
          <p:cNvSpPr txBox="1"/>
          <p:nvPr/>
        </p:nvSpPr>
        <p:spPr>
          <a:xfrm>
            <a:off x="7179715" y="2552989"/>
            <a:ext cx="324128" cy="369332"/>
          </a:xfrm>
          <a:prstGeom prst="rect">
            <a:avLst/>
          </a:prstGeom>
          <a:noFill/>
        </p:spPr>
        <p:txBody>
          <a:bodyPr wrap="none" rtlCol="0">
            <a:spAutoFit/>
          </a:bodyPr>
          <a:lstStyle/>
          <a:p>
            <a:pPr algn="r"/>
            <a:r>
              <a:rPr lang="en-US" b="1" dirty="0" smtClean="0"/>
              <a:t>A</a:t>
            </a:r>
            <a:endParaRPr lang="en-US" b="1" dirty="0"/>
          </a:p>
        </p:txBody>
      </p:sp>
      <p:pic>
        <p:nvPicPr>
          <p:cNvPr id="17" name="Picture 16" descr="couchbase-server-icon.png"/>
          <p:cNvPicPr>
            <a:picLocks noChangeAspect="1"/>
          </p:cNvPicPr>
          <p:nvPr/>
        </p:nvPicPr>
        <p:blipFill rotWithShape="1">
          <a:blip r:embed="rId4" cstate="print">
            <a:duotone>
              <a:prstClr val="black"/>
              <a:schemeClr val="tx2">
                <a:tint val="45000"/>
                <a:satMod val="400000"/>
              </a:schemeClr>
            </a:duotone>
            <a:extLst>
              <a:ext uri="{28A0092B-C50C-407E-A947-70E740481C1C}">
                <a14:useLocalDpi xmlns:a14="http://schemas.microsoft.com/office/drawing/2010/main" val="0"/>
              </a:ext>
            </a:extLst>
          </a:blip>
          <a:srcRect t="63167" r="5145" b="24393"/>
          <a:stretch/>
        </p:blipFill>
        <p:spPr>
          <a:xfrm>
            <a:off x="6580055" y="6347562"/>
            <a:ext cx="1298434" cy="220377"/>
          </a:xfrm>
          <a:prstGeom prst="rect">
            <a:avLst/>
          </a:prstGeom>
        </p:spPr>
      </p:pic>
      <p:sp>
        <p:nvSpPr>
          <p:cNvPr id="18" name="TextBox 17"/>
          <p:cNvSpPr txBox="1"/>
          <p:nvPr/>
        </p:nvSpPr>
        <p:spPr>
          <a:xfrm>
            <a:off x="7845828" y="6285474"/>
            <a:ext cx="796949" cy="369332"/>
          </a:xfrm>
          <a:prstGeom prst="rect">
            <a:avLst/>
          </a:prstGeom>
          <a:noFill/>
        </p:spPr>
        <p:txBody>
          <a:bodyPr wrap="none" rtlCol="0">
            <a:spAutoFit/>
          </a:bodyPr>
          <a:lstStyle/>
          <a:p>
            <a:r>
              <a:rPr lang="en-US" dirty="0" smtClean="0"/>
              <a:t>Server</a:t>
            </a:r>
            <a:endParaRPr lang="en-US" dirty="0"/>
          </a:p>
        </p:txBody>
      </p:sp>
      <p:sp>
        <p:nvSpPr>
          <p:cNvPr id="19" name="Rectangle 18"/>
          <p:cNvSpPr/>
          <p:nvPr/>
        </p:nvSpPr>
        <p:spPr>
          <a:xfrm>
            <a:off x="6390640" y="3200400"/>
            <a:ext cx="2432756" cy="3482622"/>
          </a:xfrm>
          <a:prstGeom prst="rect">
            <a:avLst/>
          </a:prstGeom>
          <a:solidFill>
            <a:schemeClr val="bg1">
              <a:lumMod val="8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pic>
        <p:nvPicPr>
          <p:cNvPr id="20" name="Picture 2" descr="http://di1-1.shoppingshadow.com/images/pi/5a/0d/df/99054968-260x260-0-0_Cisco+Cisco+ASA5510+MEM+1GB+RAM+Module+1+GB+SDRAM.jpg"/>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33097" b="33452"/>
          <a:stretch/>
        </p:blipFill>
        <p:spPr bwMode="auto">
          <a:xfrm>
            <a:off x="6601741" y="3352942"/>
            <a:ext cx="1968694" cy="65855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6497884" y="3299178"/>
            <a:ext cx="2240844" cy="801121"/>
          </a:xfrm>
          <a:prstGeom prst="rect">
            <a:avLst/>
          </a:prstGeom>
          <a:solidFill>
            <a:srgbClr val="A30A0A">
              <a:alpha val="84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pic>
        <p:nvPicPr>
          <p:cNvPr id="22" name="Picture 4" descr="https://www1.hitachigst.com/hdd/technolo/dft/dft3.jpg"/>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1422" r="2656" b="7303"/>
          <a:stretch/>
        </p:blipFill>
        <p:spPr bwMode="auto">
          <a:xfrm>
            <a:off x="6554327" y="4254788"/>
            <a:ext cx="2104367" cy="1879523"/>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6497884" y="4168156"/>
            <a:ext cx="2240844" cy="2084188"/>
          </a:xfrm>
          <a:prstGeom prst="rect">
            <a:avLst/>
          </a:prstGeom>
          <a:solidFill>
            <a:srgbClr val="A30A0A">
              <a:alpha val="84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24" name="Folded Corner 23"/>
          <p:cNvSpPr/>
          <p:nvPr/>
        </p:nvSpPr>
        <p:spPr>
          <a:xfrm rot="10800000" flipH="1">
            <a:off x="6598284" y="4326307"/>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5" name="Folded Corner 24"/>
          <p:cNvSpPr/>
          <p:nvPr/>
        </p:nvSpPr>
        <p:spPr>
          <a:xfrm rot="10800000" flipH="1">
            <a:off x="6952280" y="4326307"/>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6" name="Folded Corner 25"/>
          <p:cNvSpPr/>
          <p:nvPr/>
        </p:nvSpPr>
        <p:spPr>
          <a:xfrm rot="10800000" flipH="1">
            <a:off x="7306276" y="4326307"/>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7" name="Folded Corner 26"/>
          <p:cNvSpPr/>
          <p:nvPr/>
        </p:nvSpPr>
        <p:spPr>
          <a:xfrm rot="10800000" flipH="1">
            <a:off x="7660272" y="4326307"/>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8" name="Folded Corner 27"/>
          <p:cNvSpPr/>
          <p:nvPr/>
        </p:nvSpPr>
        <p:spPr>
          <a:xfrm rot="10800000" flipH="1">
            <a:off x="8014268" y="4326307"/>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9" name="Folded Corner 28"/>
          <p:cNvSpPr/>
          <p:nvPr/>
        </p:nvSpPr>
        <p:spPr>
          <a:xfrm rot="10800000" flipH="1">
            <a:off x="8368263" y="4326307"/>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0" name="Folded Corner 29"/>
          <p:cNvSpPr/>
          <p:nvPr/>
        </p:nvSpPr>
        <p:spPr>
          <a:xfrm rot="10800000" flipH="1">
            <a:off x="6598284" y="475733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1" name="Folded Corner 30"/>
          <p:cNvSpPr/>
          <p:nvPr/>
        </p:nvSpPr>
        <p:spPr>
          <a:xfrm rot="10800000" flipH="1">
            <a:off x="6952280" y="475733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2" name="Folded Corner 31"/>
          <p:cNvSpPr/>
          <p:nvPr/>
        </p:nvSpPr>
        <p:spPr>
          <a:xfrm rot="10800000" flipH="1">
            <a:off x="7306276" y="475733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3" name="Folded Corner 32"/>
          <p:cNvSpPr/>
          <p:nvPr/>
        </p:nvSpPr>
        <p:spPr>
          <a:xfrm rot="10800000" flipH="1">
            <a:off x="7660272" y="475733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4" name="Folded Corner 33"/>
          <p:cNvSpPr/>
          <p:nvPr/>
        </p:nvSpPr>
        <p:spPr>
          <a:xfrm rot="10800000" flipH="1">
            <a:off x="8014268" y="475733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5" name="Folded Corner 34"/>
          <p:cNvSpPr/>
          <p:nvPr/>
        </p:nvSpPr>
        <p:spPr>
          <a:xfrm rot="10800000" flipH="1">
            <a:off x="8368263" y="4757335"/>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6" name="Folded Corner 35"/>
          <p:cNvSpPr/>
          <p:nvPr/>
        </p:nvSpPr>
        <p:spPr>
          <a:xfrm rot="10800000" flipH="1">
            <a:off x="6598284" y="521720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7" name="Folded Corner 36"/>
          <p:cNvSpPr/>
          <p:nvPr/>
        </p:nvSpPr>
        <p:spPr>
          <a:xfrm rot="10800000" flipH="1">
            <a:off x="6952280" y="521720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8" name="Folded Corner 37"/>
          <p:cNvSpPr/>
          <p:nvPr/>
        </p:nvSpPr>
        <p:spPr>
          <a:xfrm rot="10800000" flipH="1">
            <a:off x="7306276" y="521720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39" name="Folded Corner 38"/>
          <p:cNvSpPr/>
          <p:nvPr/>
        </p:nvSpPr>
        <p:spPr>
          <a:xfrm rot="10800000" flipH="1">
            <a:off x="7660272" y="521720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40" name="Folded Corner 39"/>
          <p:cNvSpPr/>
          <p:nvPr/>
        </p:nvSpPr>
        <p:spPr>
          <a:xfrm rot="10800000" flipH="1">
            <a:off x="8014268" y="521720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41" name="Folded Corner 40"/>
          <p:cNvSpPr/>
          <p:nvPr/>
        </p:nvSpPr>
        <p:spPr>
          <a:xfrm rot="10800000" flipH="1">
            <a:off x="8368263" y="5217206"/>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42" name="Folded Corner 41"/>
          <p:cNvSpPr/>
          <p:nvPr/>
        </p:nvSpPr>
        <p:spPr>
          <a:xfrm rot="10800000" flipH="1">
            <a:off x="6598284" y="354559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43" name="Folded Corner 42"/>
          <p:cNvSpPr/>
          <p:nvPr/>
        </p:nvSpPr>
        <p:spPr>
          <a:xfrm rot="10800000" flipH="1">
            <a:off x="6952280" y="354559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44" name="Folded Corner 43"/>
          <p:cNvSpPr/>
          <p:nvPr/>
        </p:nvSpPr>
        <p:spPr>
          <a:xfrm rot="10800000" flipH="1">
            <a:off x="7306276" y="354559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45" name="Folded Corner 44"/>
          <p:cNvSpPr/>
          <p:nvPr/>
        </p:nvSpPr>
        <p:spPr>
          <a:xfrm rot="10800000" flipH="1">
            <a:off x="7662410" y="354559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46" name="Folded Corner 45"/>
          <p:cNvSpPr/>
          <p:nvPr/>
        </p:nvSpPr>
        <p:spPr>
          <a:xfrm rot="10800000" flipH="1">
            <a:off x="8016406" y="354559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47" name="Folded Corner 46"/>
          <p:cNvSpPr/>
          <p:nvPr/>
        </p:nvSpPr>
        <p:spPr>
          <a:xfrm rot="10800000" flipH="1">
            <a:off x="8370402" y="3545591"/>
            <a:ext cx="256674" cy="325631"/>
          </a:xfrm>
          <a:prstGeom prst="foldedCorner">
            <a:avLst>
              <a:gd name="adj" fmla="val 34578"/>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48" name="TextBox 47"/>
          <p:cNvSpPr txBox="1"/>
          <p:nvPr/>
        </p:nvSpPr>
        <p:spPr>
          <a:xfrm>
            <a:off x="7285712" y="3516868"/>
            <a:ext cx="324128" cy="369332"/>
          </a:xfrm>
          <a:prstGeom prst="rect">
            <a:avLst/>
          </a:prstGeom>
          <a:noFill/>
        </p:spPr>
        <p:txBody>
          <a:bodyPr wrap="none" rtlCol="0">
            <a:spAutoFit/>
          </a:bodyPr>
          <a:lstStyle/>
          <a:p>
            <a:pPr algn="r"/>
            <a:r>
              <a:rPr lang="en-US" b="1" dirty="0" smtClean="0"/>
              <a:t>A</a:t>
            </a:r>
            <a:endParaRPr lang="en-US" b="1" dirty="0"/>
          </a:p>
        </p:txBody>
      </p:sp>
      <p:sp>
        <p:nvSpPr>
          <p:cNvPr id="49" name="TextBox 48"/>
          <p:cNvSpPr txBox="1"/>
          <p:nvPr/>
        </p:nvSpPr>
        <p:spPr>
          <a:xfrm>
            <a:off x="7285712" y="4278868"/>
            <a:ext cx="324128" cy="369332"/>
          </a:xfrm>
          <a:prstGeom prst="rect">
            <a:avLst/>
          </a:prstGeom>
          <a:noFill/>
        </p:spPr>
        <p:txBody>
          <a:bodyPr wrap="none" rtlCol="0">
            <a:spAutoFit/>
          </a:bodyPr>
          <a:lstStyle/>
          <a:p>
            <a:pPr algn="r"/>
            <a:r>
              <a:rPr lang="en-US" b="1" dirty="0" smtClean="0"/>
              <a:t>A</a:t>
            </a:r>
            <a:endParaRPr lang="en-US" b="1" dirty="0"/>
          </a:p>
        </p:txBody>
      </p:sp>
      <p:cxnSp>
        <p:nvCxnSpPr>
          <p:cNvPr id="55" name="Straight Connector 54"/>
          <p:cNvCxnSpPr/>
          <p:nvPr/>
        </p:nvCxnSpPr>
        <p:spPr>
          <a:xfrm flipH="1">
            <a:off x="6149464" y="5699760"/>
            <a:ext cx="271656" cy="21838"/>
          </a:xfrm>
          <a:prstGeom prst="line">
            <a:avLst/>
          </a:prstGeom>
          <a:ln w="38100">
            <a:solidFill>
              <a:schemeClr val="bg1">
                <a:lumMod val="65000"/>
              </a:schemeClr>
            </a:solidFill>
            <a:prstDash val="sysDash"/>
            <a:headEnd type="arrow" w="med" len="med"/>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686455" y="914400"/>
            <a:ext cx="1802225" cy="461665"/>
          </a:xfrm>
          <a:prstGeom prst="rect">
            <a:avLst/>
          </a:prstGeom>
          <a:noFill/>
        </p:spPr>
        <p:txBody>
          <a:bodyPr wrap="none" rtlCol="0">
            <a:spAutoFit/>
          </a:bodyPr>
          <a:lstStyle/>
          <a:p>
            <a:pPr algn="ctr"/>
            <a:r>
              <a:rPr lang="en-US" sz="2400" b="1" dirty="0" smtClean="0">
                <a:solidFill>
                  <a:srgbClr val="A30A0A"/>
                </a:solidFill>
              </a:rPr>
              <a:t>Writing Data</a:t>
            </a:r>
            <a:endParaRPr lang="en-US" sz="2400" b="1" dirty="0">
              <a:solidFill>
                <a:srgbClr val="A30A0A"/>
              </a:solidFill>
            </a:endParaRPr>
          </a:p>
        </p:txBody>
      </p:sp>
      <p:cxnSp>
        <p:nvCxnSpPr>
          <p:cNvPr id="63" name="Straight Connector 62"/>
          <p:cNvCxnSpPr>
            <a:endCxn id="5" idx="3"/>
          </p:cNvCxnSpPr>
          <p:nvPr/>
        </p:nvCxnSpPr>
        <p:spPr>
          <a:xfrm flipH="1" flipV="1">
            <a:off x="5179859" y="4112568"/>
            <a:ext cx="1210782" cy="2232"/>
          </a:xfrm>
          <a:prstGeom prst="line">
            <a:avLst/>
          </a:prstGeom>
          <a:ln w="38100">
            <a:solidFill>
              <a:schemeClr val="bg1">
                <a:lumMod val="65000"/>
              </a:schemeClr>
            </a:solidFill>
            <a:prstDash val="sysDash"/>
            <a:headEnd type="arrow" w="med"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48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ouchbase Theme 2013_new">
  <a:themeElements>
    <a:clrScheme name="Custom 2">
      <a:dk1>
        <a:srgbClr val="3F3F3F"/>
      </a:dk1>
      <a:lt1>
        <a:sysClr val="window" lastClr="FFFFFF"/>
      </a:lt1>
      <a:dk2>
        <a:srgbClr val="404040"/>
      </a:dk2>
      <a:lt2>
        <a:srgbClr val="F2F2F2"/>
      </a:lt2>
      <a:accent1>
        <a:srgbClr val="186A93"/>
      </a:accent1>
      <a:accent2>
        <a:srgbClr val="28B2CB"/>
      </a:accent2>
      <a:accent3>
        <a:srgbClr val="186827"/>
      </a:accent3>
      <a:accent4>
        <a:srgbClr val="71B400"/>
      </a:accent4>
      <a:accent5>
        <a:srgbClr val="DEBF08"/>
      </a:accent5>
      <a:accent6>
        <a:srgbClr val="B59C07"/>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7E9B"/>
        </a:solidFill>
        <a:ln w="2857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80000"/>
          </a:lnSpc>
          <a:defRPr sz="1400" b="1" dirty="0">
            <a:solidFill>
              <a:schemeClr val="bg1"/>
            </a:solidFil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15636</TotalTime>
  <Words>2499</Words>
  <Application>Microsoft Macintosh PowerPoint</Application>
  <PresentationFormat>On-screen Show (4:3)</PresentationFormat>
  <Paragraphs>447</Paragraphs>
  <Slides>38</Slides>
  <Notes>32</Notes>
  <HiddenSlides>8</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Couchbase Theme 2013_new</vt:lpstr>
      <vt:lpstr>How Many Nodes? Properly Sizing your Couchbase Cluster</vt:lpstr>
      <vt:lpstr>Size Couchbase Server</vt:lpstr>
      <vt:lpstr>Scaling out permits matching of aggregate flow rates so queues do not grow</vt:lpstr>
      <vt:lpstr>5 Factors of Sizing</vt:lpstr>
      <vt:lpstr>How many nodes?</vt:lpstr>
      <vt:lpstr>RAM sizing</vt:lpstr>
      <vt:lpstr>Working set depends on your application</vt:lpstr>
      <vt:lpstr>RAM Sizing - View/Index cache (disk I/O)</vt:lpstr>
      <vt:lpstr>Disk Sizing: Space and I/O</vt:lpstr>
      <vt:lpstr>Disk Sizing: Space and I/O</vt:lpstr>
      <vt:lpstr>CPU sizing</vt:lpstr>
      <vt:lpstr>Network sizing</vt:lpstr>
      <vt:lpstr>Network Considerations</vt:lpstr>
      <vt:lpstr>Data Distribution</vt:lpstr>
      <vt:lpstr>How many nodes recap</vt:lpstr>
      <vt:lpstr>Hardware Minimums</vt:lpstr>
      <vt:lpstr>Effects of…</vt:lpstr>
      <vt:lpstr>Views/Indexes</vt:lpstr>
      <vt:lpstr>XDCR</vt:lpstr>
      <vt:lpstr>As your workload grows…</vt:lpstr>
      <vt:lpstr>As your dataset grows…</vt:lpstr>
      <vt:lpstr>Rebalancing</vt:lpstr>
      <vt:lpstr>Monitor and Grow</vt:lpstr>
      <vt:lpstr>What to Monitor</vt:lpstr>
      <vt:lpstr>Adding Capacity</vt:lpstr>
      <vt:lpstr>Sizing is tricky business…</vt:lpstr>
      <vt:lpstr>Dive in…</vt:lpstr>
      <vt:lpstr>Want more?</vt:lpstr>
      <vt:lpstr>Thank you  Couchbase  NoSQL Document Database  perry@couchbase.com @couchbase</vt:lpstr>
      <vt:lpstr>Appendix</vt:lpstr>
      <vt:lpstr>Consistent low latency with varying doc sizes</vt:lpstr>
      <vt:lpstr>Understand your environment: Dataset, Workload, Resources</vt:lpstr>
      <vt:lpstr>Dataset</vt:lpstr>
      <vt:lpstr>Workload</vt:lpstr>
      <vt:lpstr>Resources</vt:lpstr>
      <vt:lpstr>RAM Sizing: Managed Cache</vt:lpstr>
      <vt:lpstr>Disk sizing: Append only</vt:lpstr>
      <vt:lpstr>Disk compaction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 Phillips</dc:creator>
  <cp:lastModifiedBy>Perry Krug</cp:lastModifiedBy>
  <cp:revision>714</cp:revision>
  <dcterms:created xsi:type="dcterms:W3CDTF">2011-01-28T21:17:13Z</dcterms:created>
  <dcterms:modified xsi:type="dcterms:W3CDTF">2013-09-13T23:02:49Z</dcterms:modified>
</cp:coreProperties>
</file>