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A5FC2-D1ED-4432-9078-A2F0031278A8}" type="datetimeFigureOut">
              <a:rPr lang="ru-RU" smtClean="0"/>
              <a:t>09/04/21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E0185-CD36-413E-B4E3-1A1F1D4453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39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AE1D323-4985-41DC-B270-A7B7F04EE1B5}" type="datetimeFigureOut">
              <a:rPr lang="ru-RU" smtClean="0"/>
              <a:t>08/04/21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633C76-2CFE-441E-A166-85C45B50B733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61536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D323-4985-41DC-B270-A7B7F04EE1B5}" type="datetimeFigureOut">
              <a:rPr lang="ru-RU" smtClean="0"/>
              <a:t>08/04/21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3C76-2CFE-441E-A166-85C45B50B7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94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D323-4985-41DC-B270-A7B7F04EE1B5}" type="datetimeFigureOut">
              <a:rPr lang="ru-RU" smtClean="0"/>
              <a:t>08/04/21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3C76-2CFE-441E-A166-85C45B50B7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12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D323-4985-41DC-B270-A7B7F04EE1B5}" type="datetimeFigureOut">
              <a:rPr lang="ru-RU" smtClean="0"/>
              <a:t>08/04/21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3C76-2CFE-441E-A166-85C45B50B7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21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E1D323-4985-41DC-B270-A7B7F04EE1B5}" type="datetimeFigureOut">
              <a:rPr lang="ru-RU" smtClean="0"/>
              <a:t>08/04/21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633C76-2CFE-441E-A166-85C45B50B73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92084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D323-4985-41DC-B270-A7B7F04EE1B5}" type="datetimeFigureOut">
              <a:rPr lang="ru-RU" smtClean="0"/>
              <a:t>08/04/21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3C76-2CFE-441E-A166-85C45B50B7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21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D323-4985-41DC-B270-A7B7F04EE1B5}" type="datetimeFigureOut">
              <a:rPr lang="ru-RU" smtClean="0"/>
              <a:t>08/04/21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3C76-2CFE-441E-A166-85C45B50B7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57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D323-4985-41DC-B270-A7B7F04EE1B5}" type="datetimeFigureOut">
              <a:rPr lang="ru-RU" smtClean="0"/>
              <a:t>08/04/21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3C76-2CFE-441E-A166-85C45B50B7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99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D323-4985-41DC-B270-A7B7F04EE1B5}" type="datetimeFigureOut">
              <a:rPr lang="ru-RU" smtClean="0"/>
              <a:t>08/04/21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3C76-2CFE-441E-A166-85C45B50B7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55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E1D323-4985-41DC-B270-A7B7F04EE1B5}" type="datetimeFigureOut">
              <a:rPr lang="ru-RU" smtClean="0"/>
              <a:t>08/04/21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633C76-2CFE-441E-A166-85C45B50B73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499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E1D323-4985-41DC-B270-A7B7F04EE1B5}" type="datetimeFigureOut">
              <a:rPr lang="ru-RU" smtClean="0"/>
              <a:t>08/04/21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633C76-2CFE-441E-A166-85C45B50B73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421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AE1D323-4985-41DC-B270-A7B7F04EE1B5}" type="datetimeFigureOut">
              <a:rPr lang="ru-RU" smtClean="0"/>
              <a:t>08/04/21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3633C76-2CFE-441E-A166-85C45B50B73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203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интроспективная </a:t>
            </a:r>
            <a:r>
              <a:rPr lang="ru-RU" b="1" dirty="0" smtClean="0"/>
              <a:t>сортировка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INTROSORT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24354" y="4853354"/>
            <a:ext cx="3622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Презентацию подготовил:</a:t>
            </a:r>
          </a:p>
          <a:p>
            <a:pPr algn="r"/>
            <a:r>
              <a:rPr lang="ru-RU" dirty="0" smtClean="0"/>
              <a:t>студент группы РИБО-02-20</a:t>
            </a:r>
          </a:p>
          <a:p>
            <a:pPr algn="r"/>
            <a:r>
              <a:rPr lang="ru-RU" dirty="0" smtClean="0"/>
              <a:t>Тихонов 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91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Краткое 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793631"/>
            <a:ext cx="9601200" cy="4073769"/>
          </a:xfrm>
        </p:spPr>
        <p:txBody>
          <a:bodyPr>
            <a:normAutofit/>
          </a:bodyPr>
          <a:lstStyle/>
          <a:p>
            <a:r>
              <a:rPr lang="ru-RU" sz="2400" dirty="0"/>
              <a:t>А</a:t>
            </a:r>
            <a:r>
              <a:rPr lang="ru-RU" sz="2400" dirty="0" smtClean="0"/>
              <a:t>лгоритм </a:t>
            </a:r>
            <a:r>
              <a:rPr lang="ru-RU" sz="2400" dirty="0"/>
              <a:t>сортировки, предложенный Дэвидом </a:t>
            </a:r>
            <a:r>
              <a:rPr lang="ru-RU" sz="2400" dirty="0" err="1"/>
              <a:t>Мюссером</a:t>
            </a:r>
            <a:r>
              <a:rPr lang="ru-RU" sz="2400" dirty="0"/>
              <a:t> в 1997 году. Он использует быструю сортировку и переключается на пирамидальную сортировку, когда глубина рекурсии превысит некоторый заранее установленный уровень (например, логарифм от числа сортируемых элементов). </a:t>
            </a:r>
            <a:endParaRPr lang="ru-RU" sz="2400" dirty="0" smtClean="0"/>
          </a:p>
          <a:p>
            <a:r>
              <a:rPr lang="ru-RU" sz="2400" dirty="0" smtClean="0"/>
              <a:t>Этот </a:t>
            </a:r>
            <a:r>
              <a:rPr lang="ru-RU" sz="2400" dirty="0"/>
              <a:t>подход сочетает в себе достоинства обоих методов с худшим случаем O(n </a:t>
            </a:r>
            <a:r>
              <a:rPr lang="ru-RU" sz="2400" dirty="0" err="1"/>
              <a:t>log</a:t>
            </a:r>
            <a:r>
              <a:rPr lang="ru-RU" sz="2400" dirty="0"/>
              <a:t> n) и быстродействием, сравнимым с быстрой сортировкой. Так как оба алгоритма используют сравнения, этот алгоритм также принадлежит классу сортировок на основе сравнений.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6772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28272"/>
            <a:ext cx="9601200" cy="4211053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IntroSort</a:t>
            </a:r>
            <a:r>
              <a:rPr lang="en-US" sz="2400" dirty="0" smtClean="0"/>
              <a:t> </a:t>
            </a:r>
            <a:r>
              <a:rPr lang="ru-RU" sz="2400" dirty="0" smtClean="0"/>
              <a:t>начинается с </a:t>
            </a:r>
            <a:r>
              <a:rPr lang="en-US" sz="2400" dirty="0" err="1" smtClean="0"/>
              <a:t>QuickSort</a:t>
            </a:r>
            <a:r>
              <a:rPr lang="ru-RU" sz="2400" dirty="0" smtClean="0"/>
              <a:t>, и если глубина рекурсии превышает определенный предел, она переключается на </a:t>
            </a:r>
            <a:r>
              <a:rPr lang="en-US" sz="2400" dirty="0" err="1" smtClean="0"/>
              <a:t>HeapSort</a:t>
            </a:r>
            <a:r>
              <a:rPr lang="ru-RU" sz="2400" dirty="0" smtClean="0"/>
              <a:t>, дабы избежать временной сложности </a:t>
            </a:r>
            <a:r>
              <a:rPr lang="en-US" sz="2400" dirty="0" err="1" smtClean="0"/>
              <a:t>QuickSort</a:t>
            </a:r>
            <a:r>
              <a:rPr lang="en-US" sz="2400" dirty="0" smtClean="0"/>
              <a:t> O(N^2) </a:t>
            </a:r>
            <a:r>
              <a:rPr lang="ru-RU" sz="2400" dirty="0" smtClean="0"/>
              <a:t>в худшем случае.</a:t>
            </a:r>
          </a:p>
          <a:p>
            <a:r>
              <a:rPr lang="ru-RU" sz="2400" dirty="0" smtClean="0"/>
              <a:t>Также используется сортировка вставкой, когда количество сортируемых элементов значительно меньше. </a:t>
            </a:r>
          </a:p>
          <a:p>
            <a:pPr marL="0" indent="0">
              <a:buNone/>
            </a:pPr>
            <a:r>
              <a:rPr lang="ru-RU" sz="2400" dirty="0" smtClean="0"/>
              <a:t>Итак, если существует возможность превышения предела – </a:t>
            </a:r>
            <a:r>
              <a:rPr lang="en-US" sz="2400" dirty="0" err="1" smtClean="0"/>
              <a:t>HeapSort</a:t>
            </a:r>
            <a:r>
              <a:rPr lang="en-US" sz="2400" dirty="0" smtClean="0"/>
              <a:t>. (</a:t>
            </a:r>
            <a:r>
              <a:rPr lang="ru-RU" sz="2400" dirty="0" smtClean="0"/>
              <a:t>максимальный предел – </a:t>
            </a:r>
            <a:r>
              <a:rPr lang="en-US" sz="2400" dirty="0" smtClean="0"/>
              <a:t>2*Log(N))</a:t>
            </a:r>
          </a:p>
          <a:p>
            <a:pPr marL="0" indent="0">
              <a:buNone/>
            </a:pPr>
            <a:r>
              <a:rPr lang="ru-RU" sz="2400" dirty="0" smtClean="0"/>
              <a:t>Если размер раздела очень мал, то </a:t>
            </a:r>
            <a:r>
              <a:rPr lang="en-US" sz="2400" dirty="0" err="1" smtClean="0"/>
              <a:t>QuickSort</a:t>
            </a:r>
            <a:r>
              <a:rPr lang="en-US" sz="2400" dirty="0" smtClean="0"/>
              <a:t> </a:t>
            </a:r>
            <a:r>
              <a:rPr lang="ru-RU" sz="2400" dirty="0" smtClean="0"/>
              <a:t>затухает до сортировки вставкой</a:t>
            </a:r>
          </a:p>
          <a:p>
            <a:pPr marL="0" indent="0">
              <a:buNone/>
            </a:pPr>
            <a:r>
              <a:rPr lang="ru-RU" sz="2400" dirty="0" smtClean="0"/>
              <a:t>А если размер ниже предела и не слишком мал, то классика – </a:t>
            </a:r>
            <a:r>
              <a:rPr lang="en-US" sz="2400" dirty="0" err="1" smtClean="0"/>
              <a:t>QuickSort</a:t>
            </a:r>
            <a:r>
              <a:rPr lang="en-US" sz="2400" dirty="0" smtClean="0"/>
              <a:t>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2594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Сравнения</a:t>
            </a:r>
            <a:endParaRPr lang="ru-RU" dirty="0"/>
          </a:p>
        </p:txBody>
      </p:sp>
      <p:pic>
        <p:nvPicPr>
          <p:cNvPr id="8194" name="Picture 2" descr="http://espressocode.top/images/rolsutocuraver75848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71700"/>
            <a:ext cx="6960578" cy="250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5943600" y="3323492"/>
            <a:ext cx="782515" cy="879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6632330" y="3546230"/>
            <a:ext cx="782515" cy="87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6069623" y="3760176"/>
            <a:ext cx="782515" cy="879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6069623" y="3991708"/>
            <a:ext cx="782515" cy="879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48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30" name="Picture 6" descr="http://espressocode.top/images/nicminomehobbca8928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799"/>
            <a:ext cx="10237544" cy="546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06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30" name="Picture 6" descr="http://espressocode.top/images/nicminomehobbca8928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799"/>
            <a:ext cx="10237544" cy="546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espressocode.top/images/rarpyrugunshabal9046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799"/>
            <a:ext cx="10455364" cy="546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85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30" name="Picture 6" descr="http://espressocode.top/images/nicminomehobbca8928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799"/>
            <a:ext cx="10237544" cy="546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espressocode.top/images/rarpyrugunshabal9046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799"/>
            <a:ext cx="10455364" cy="546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espressocode.top/images/kearposubtartleastntes12744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798"/>
            <a:ext cx="10277691" cy="546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36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30" name="Picture 6" descr="http://espressocode.top/images/nicminomehobbca8928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799"/>
            <a:ext cx="10237544" cy="546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espressocode.top/images/rarpyrugunshabal9046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799"/>
            <a:ext cx="10445262" cy="546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espressocode.top/images/kearposubtartleastntes12744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798"/>
            <a:ext cx="9961685" cy="546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espressocode.top/images/depocholondewur81453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798"/>
            <a:ext cx="10094259" cy="546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60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на псевдокоде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23292"/>
            <a:ext cx="6216161" cy="414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668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122</TotalTime>
  <Words>181</Words>
  <Application>Microsoft Office PowerPoint</Application>
  <PresentationFormat>Широкоэкранный</PresentationFormat>
  <Paragraphs>16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Franklin Gothic Book</vt:lpstr>
      <vt:lpstr>Crop</vt:lpstr>
      <vt:lpstr>интроспективная сортировка</vt:lpstr>
      <vt:lpstr>Краткое описание</vt:lpstr>
      <vt:lpstr>Принцип работы</vt:lpstr>
      <vt:lpstr>Сравнения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Представление на псевдокоде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интроспективная сортировка</dc:title>
  <dc:creator>user</dc:creator>
  <cp:lastModifiedBy>user</cp:lastModifiedBy>
  <cp:revision>6</cp:revision>
  <dcterms:created xsi:type="dcterms:W3CDTF">2021-04-08T20:57:11Z</dcterms:created>
  <dcterms:modified xsi:type="dcterms:W3CDTF">2021-04-08T22:59:15Z</dcterms:modified>
</cp:coreProperties>
</file>