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88" r:id="rId2"/>
    <p:sldId id="293" r:id="rId3"/>
    <p:sldId id="309" r:id="rId4"/>
    <p:sldId id="301" r:id="rId5"/>
    <p:sldId id="302" r:id="rId6"/>
    <p:sldId id="314" r:id="rId7"/>
    <p:sldId id="313" r:id="rId8"/>
    <p:sldId id="310" r:id="rId9"/>
    <p:sldId id="303" r:id="rId10"/>
    <p:sldId id="304" r:id="rId11"/>
    <p:sldId id="312" r:id="rId12"/>
    <p:sldId id="305" r:id="rId13"/>
    <p:sldId id="307" r:id="rId14"/>
    <p:sldId id="308" r:id="rId15"/>
    <p:sldId id="311" r:id="rId16"/>
    <p:sldId id="306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4BE9ED"/>
    <a:srgbClr val="0033CC"/>
    <a:srgbClr val="66C5D2"/>
    <a:srgbClr val="4DD3A6"/>
    <a:srgbClr val="7DF9AC"/>
    <a:srgbClr val="81F587"/>
    <a:srgbClr val="79FDA5"/>
    <a:srgbClr val="77FFA4"/>
    <a:srgbClr val="79FD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435" autoAdjust="0"/>
    <p:restoredTop sz="97695" autoAdjust="0"/>
  </p:normalViewPr>
  <p:slideViewPr>
    <p:cSldViewPr>
      <p:cViewPr>
        <p:scale>
          <a:sx n="100" d="100"/>
          <a:sy n="100" d="100"/>
        </p:scale>
        <p:origin x="-129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/>
              <a:t>FM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79D51D9-0CFC-4AC9-B342-7F03CA91E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606" name="HandoutMasterClassification"/>
          <p:cNvSpPr txBox="1">
            <a:spLocks noChangeArrowheads="1"/>
          </p:cNvSpPr>
          <p:nvPr/>
        </p:nvSpPr>
        <p:spPr bwMode="auto">
          <a:xfrm>
            <a:off x="6637867" y="640080"/>
            <a:ext cx="487680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96661" tIns="48331" rIns="96661" bIns="48331"/>
          <a:lstStyle/>
          <a:p>
            <a:pPr algn="ctr">
              <a:defRPr/>
            </a:pPr>
            <a:r>
              <a:rPr lang="en-US" sz="1100" b="1" dirty="0">
                <a:solidFill>
                  <a:srgbClr val="C0C0C0"/>
                </a:solidFill>
              </a:rPr>
              <a:t>Schlumberger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/>
              <a:t>FM</a:t>
            </a: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E88AFC6-C65D-4B14-BAAE-8E787B4FC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632" name="NotesMasterClassification"/>
          <p:cNvSpPr txBox="1">
            <a:spLocks noChangeArrowheads="1"/>
          </p:cNvSpPr>
          <p:nvPr/>
        </p:nvSpPr>
        <p:spPr bwMode="auto">
          <a:xfrm>
            <a:off x="6637867" y="640080"/>
            <a:ext cx="487680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96661" tIns="48331" rIns="96661" bIns="48331"/>
          <a:lstStyle/>
          <a:p>
            <a:pPr algn="ctr">
              <a:defRPr/>
            </a:pPr>
            <a:r>
              <a:rPr lang="en-US" sz="1100" b="1" dirty="0">
                <a:solidFill>
                  <a:srgbClr val="C0C0C0"/>
                </a:solidFill>
              </a:rPr>
              <a:t>Schlumberger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88AFC6-C65D-4B14-BAAE-8E787B4FC2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333375"/>
            <a:ext cx="9144000" cy="1008063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7308850" y="6308725"/>
          <a:ext cx="1366838" cy="311150"/>
        </p:xfrm>
        <a:graphic>
          <a:graphicData uri="http://schemas.openxmlformats.org/presentationml/2006/ole">
            <p:oleObj spid="_x0000_s1026" name="Image" r:id="rId14" imgW="7200000" imgH="1638095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 Narrow" pitchFamily="34" charset="0"/>
        <a:buChar char="―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35596" y="4005064"/>
            <a:ext cx="7302500" cy="1752600"/>
          </a:xfrm>
        </p:spPr>
        <p:txBody>
          <a:bodyPr/>
          <a:lstStyle/>
          <a:p>
            <a:pPr marL="342900" indent="-342900" eaLnBrk="1" hangingPunct="1">
              <a:buClrTx/>
              <a:defRPr/>
            </a:pPr>
            <a:r>
              <a:rPr lang="en-US" sz="2000" dirty="0" smtClean="0"/>
              <a:t>Schlumberger DBR Technology Center,</a:t>
            </a:r>
          </a:p>
          <a:p>
            <a:pPr marL="342900" indent="-342900" eaLnBrk="1" hangingPunct="1">
              <a:buClrTx/>
              <a:defRPr/>
            </a:pPr>
            <a:r>
              <a:rPr lang="en-US" sz="2000" dirty="0" smtClean="0"/>
              <a:t>Edmonton, AB, Canada</a:t>
            </a:r>
          </a:p>
        </p:txBody>
      </p:sp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527884" y="1736812"/>
            <a:ext cx="1944216" cy="1470025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Univers 57 Condensed" pitchFamily="34" charset="0"/>
              </a:rPr>
              <a:t>CFD-2011 Trondheim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36866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Univers 57 Condensed" pitchFamily="34" charset="0"/>
              </a:rPr>
              <a:t>A model of a gas-liquid slug flow, accompanied with mass transfer, in a </a:t>
            </a:r>
            <a:r>
              <a:rPr lang="en-US" sz="2800" b="1" dirty="0" err="1" smtClean="0">
                <a:solidFill>
                  <a:schemeClr val="accent3"/>
                </a:solidFill>
                <a:latin typeface="Univers 57 Condensed" pitchFamily="34" charset="0"/>
              </a:rPr>
              <a:t>microchannel</a:t>
            </a:r>
            <a:r>
              <a:rPr lang="en-US" sz="2800" b="1" dirty="0" smtClean="0">
                <a:solidFill>
                  <a:schemeClr val="accent3"/>
                </a:solidFill>
                <a:latin typeface="Univers 57 Condensed" pitchFamily="34" charset="0"/>
              </a:rPr>
              <a:t> 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3212976"/>
            <a:ext cx="3735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  <a:latin typeface="Univers 57 Condensed" pitchFamily="34" charset="0"/>
              </a:rPr>
              <a:t>Dmitry Eskin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Univers 57 Condensed" pitchFamily="34" charset="0"/>
              </a:rPr>
              <a:t> and Farshid Mostowfi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057" y="507960"/>
            <a:ext cx="4221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chemeClr val="bg1"/>
                </a:solidFill>
                <a:latin typeface="Univers 57 Condensed" pitchFamily="34" charset="0"/>
                <a:ea typeface="+mj-ea"/>
                <a:cs typeface="+mj-cs"/>
              </a:rPr>
              <a:t>Mass Fluxes to the Bubble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eaLnBrk="0" latinLnBrk="0" hangingPunct="0">
              <a:lnSpc>
                <a:spcPct val="100000"/>
              </a:lnSpc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srgbClr val="0033CC"/>
                </a:solidFill>
                <a:latin typeface="Univers 57 Condensed" pitchFamily="34" charset="0"/>
              </a:rPr>
              <a:t>Through spherical caps</a:t>
            </a:r>
          </a:p>
          <a:p>
            <a:pPr marL="514350" marR="0" lvl="0" indent="-51435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Tx/>
              <a:tabLst/>
              <a:defRPr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7503" y="2589202"/>
            <a:ext cx="2540421" cy="356551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041068"/>
            <a:ext cx="2340260" cy="63324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9972" y="407707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- </a:t>
            </a:r>
            <a:r>
              <a:rPr lang="en-US" dirty="0" smtClean="0">
                <a:latin typeface="Univers 57 Condensed" pitchFamily="34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Mass transfer coefficient by Van </a:t>
            </a:r>
            <a:r>
              <a:rPr lang="en-US" sz="2000" dirty="0" err="1" smtClean="0">
                <a:solidFill>
                  <a:srgbClr val="C00000"/>
                </a:solidFill>
                <a:latin typeface="Univers 57 Condensed" pitchFamily="34" charset="0"/>
              </a:rPr>
              <a:t>Baten</a:t>
            </a:r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 and Krishna (2004</a:t>
            </a:r>
            <a:r>
              <a:rPr lang="en-US" dirty="0" smtClean="0">
                <a:latin typeface="Univers 57 Condensed" pitchFamily="34" charset="0"/>
              </a:rPr>
              <a:t>)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4824" y="1530324"/>
            <a:ext cx="2183519" cy="228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1340768"/>
            <a:ext cx="6836676" cy="463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sz="2800" b="1" i="1" kern="1200" dirty="0" smtClean="0">
                <a:solidFill>
                  <a:srgbClr val="FFFF00"/>
                </a:solidFill>
                <a:latin typeface="Univers 57 Condensed" pitchFamily="34" charset="0"/>
              </a:rPr>
              <a:t>Computational Examples:</a:t>
            </a:r>
            <a:endParaRPr lang="en-US" sz="2800" b="1" i="1" kern="1200" dirty="0">
              <a:solidFill>
                <a:srgbClr val="FFFF00"/>
              </a:solidFill>
              <a:latin typeface="Univers 57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368660"/>
            <a:ext cx="3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C</a:t>
            </a:r>
            <a:r>
              <a:rPr lang="en-US" sz="2400" b="1" i="1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b="1" i="1" dirty="0" smtClean="0">
                <a:solidFill>
                  <a:srgbClr val="FFFF00"/>
                </a:solidFill>
              </a:rPr>
              <a:t>-C</a:t>
            </a:r>
            <a:r>
              <a:rPr lang="en-US" sz="2400" b="1" i="1" baseline="-25000" dirty="0" smtClean="0">
                <a:solidFill>
                  <a:srgbClr val="FFFF00"/>
                </a:solidFill>
              </a:rPr>
              <a:t>10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    </a:t>
            </a:r>
            <a:r>
              <a:rPr lang="en-US" sz="2400" b="1" i="1" dirty="0" smtClean="0">
                <a:solidFill>
                  <a:srgbClr val="FFFF00"/>
                </a:solidFill>
              </a:rPr>
              <a:t>mixture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08620" y="8727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nivers 57 Condensed" pitchFamily="34" charset="0"/>
              </a:rPr>
              <a:t>Bubble Velocity</a:t>
            </a:r>
            <a:endParaRPr lang="en-US" sz="2400" b="1" dirty="0">
              <a:solidFill>
                <a:schemeClr val="bg1"/>
              </a:solidFill>
              <a:latin typeface="Univers 57 Condensed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084168" y="1520788"/>
          <a:ext cx="2681267" cy="756084"/>
        </p:xfrm>
        <a:graphic>
          <a:graphicData uri="http://schemas.openxmlformats.org/presentationml/2006/ole">
            <p:oleObj spid="_x0000_s44034" name="Equation" r:id="rId4" imgW="18032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62068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chemeClr val="bg1"/>
                </a:solidFill>
                <a:latin typeface="Univers 57 Condensed" pitchFamily="34" charset="0"/>
                <a:ea typeface="+mj-ea"/>
                <a:cs typeface="+mj-cs"/>
              </a:rPr>
              <a:t>Volumetric Mass Transfer Coefficient</a:t>
            </a:r>
            <a:endParaRPr lang="en-US" sz="2800" b="1" dirty="0">
              <a:solidFill>
                <a:schemeClr val="bg1"/>
              </a:solidFill>
              <a:latin typeface="Univers 57 Condensed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5536" y="1376772"/>
          <a:ext cx="2637893" cy="756084"/>
        </p:xfrm>
        <a:graphic>
          <a:graphicData uri="http://schemas.openxmlformats.org/presentationml/2006/ole">
            <p:oleObj spid="_x0000_s30722" name="Equation" r:id="rId3" imgW="1497950" imgH="431613" progId="Equation.3">
              <p:embed/>
            </p:oleObj>
          </a:graphicData>
        </a:graphic>
      </p:graphicFrame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0828"/>
            <a:ext cx="6480720" cy="42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dirty="0" smtClean="0">
                <a:latin typeface="Univers 57 Condensed" pitchFamily="34" charset="0"/>
              </a:rPr>
              <a:t>Effect of the Channel Diameter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1412776"/>
            <a:ext cx="655272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3635896" y="3104964"/>
          <a:ext cx="1260140" cy="756084"/>
        </p:xfrm>
        <a:graphic>
          <a:graphicData uri="http://schemas.openxmlformats.org/presentationml/2006/ole">
            <p:oleObj spid="_x0000_s49153" name="Equation" r:id="rId4" imgW="710891" imgH="431613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3140968"/>
            <a:ext cx="38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Univers 57 Condensed" pitchFamily="34" charset="0"/>
              </a:rPr>
              <a:t>criteria  of closeness to the phase equilibrium</a:t>
            </a:r>
            <a:endParaRPr lang="en-US" dirty="0">
              <a:solidFill>
                <a:srgbClr val="003399"/>
              </a:solidFill>
              <a:latin typeface="Univers 57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dirty="0" smtClean="0">
                <a:latin typeface="Univers 57 Condensed" pitchFamily="34" charset="0"/>
              </a:rPr>
              <a:t>Effect of the Channel Length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268760"/>
            <a:ext cx="6444716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dirty="0" smtClean="0">
                <a:latin typeface="Univers 57 Condensed" pitchFamily="34" charset="0"/>
              </a:rPr>
              <a:t>Effect of the Bubble Generation Frequency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1304764"/>
            <a:ext cx="637270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Conclusions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CC"/>
                </a:solidFill>
                <a:latin typeface="Univers 57 Condensed" pitchFamily="34" charset="0"/>
              </a:rPr>
              <a:t>The model of a Taylor flow, accompanied with mass transfer, in a long </a:t>
            </a:r>
            <a:r>
              <a:rPr lang="en-US" sz="2800" dirty="0" err="1" smtClean="0">
                <a:solidFill>
                  <a:srgbClr val="0033CC"/>
                </a:solidFill>
                <a:latin typeface="Univers 57 Condensed" pitchFamily="34" charset="0"/>
              </a:rPr>
              <a:t>microchannel</a:t>
            </a:r>
            <a:r>
              <a:rPr lang="en-US" sz="2800" dirty="0" smtClean="0">
                <a:solidFill>
                  <a:srgbClr val="0033CC"/>
                </a:solidFill>
                <a:latin typeface="Univers 57 Condensed" pitchFamily="34" charset="0"/>
              </a:rPr>
              <a:t> has been developed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33CC"/>
              </a:solidFill>
              <a:latin typeface="Univers 57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33CC"/>
                </a:solidFill>
                <a:latin typeface="Univers 57 Condensed" pitchFamily="34" charset="0"/>
              </a:rPr>
              <a:t>The model demonstrates that closeness to the phase equilibrium improves with a decrease  in the channel diameter, increase in the channel length and an increase in the bubble generation frequency</a:t>
            </a:r>
            <a:endParaRPr lang="en-US" sz="2800" dirty="0">
              <a:solidFill>
                <a:srgbClr val="0033CC"/>
              </a:solidFill>
              <a:latin typeface="Univers 57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Objectives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288" y="1628800"/>
            <a:ext cx="84711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400" dirty="0" smtClean="0">
              <a:latin typeface="Univers 57 Condensed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  <a:latin typeface="Univers 57 Condensed" pitchFamily="34" charset="0"/>
              </a:rPr>
              <a:t>Develop a Model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400" dirty="0" smtClean="0">
              <a:latin typeface="Univers 57 Condensed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Univers 57 Condensed" pitchFamily="34" charset="0"/>
              </a:rPr>
              <a:t>     </a:t>
            </a:r>
            <a:r>
              <a:rPr lang="en-US" sz="2400" b="1" dirty="0" smtClean="0">
                <a:solidFill>
                  <a:schemeClr val="accent2"/>
                </a:solidFill>
                <a:latin typeface="Univers 57 Condensed" pitchFamily="34" charset="0"/>
              </a:rPr>
              <a:t>Evaluate how significantly a two-component mixture, transported through a </a:t>
            </a:r>
            <a:r>
              <a:rPr lang="en-US" sz="2400" b="1" dirty="0" err="1" smtClean="0">
                <a:solidFill>
                  <a:schemeClr val="accent2"/>
                </a:solidFill>
                <a:latin typeface="Univers 57 Condensed" pitchFamily="34" charset="0"/>
              </a:rPr>
              <a:t>microhannel</a:t>
            </a:r>
            <a:r>
              <a:rPr lang="en-US" sz="2400" b="1" dirty="0" smtClean="0">
                <a:solidFill>
                  <a:schemeClr val="accent2"/>
                </a:solidFill>
                <a:latin typeface="Univers 57 Condensed" pitchFamily="34" charset="0"/>
              </a:rPr>
              <a:t>, deviates from phase equilibrium</a:t>
            </a:r>
          </a:p>
        </p:txBody>
      </p:sp>
      <p:pic>
        <p:nvPicPr>
          <p:cNvPr id="5" name="Picture 4" descr="_MG_493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7764" y="3645024"/>
            <a:ext cx="4788532" cy="3032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1143000"/>
          </a:xfrm>
        </p:spPr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A Diagram for of a Bubble-Train Flow in a Micro-channel  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99892" y="1448780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Univers 57 Condensed" pitchFamily="34" charset="0"/>
              </a:rPr>
              <a:t>Flow Diagram</a:t>
            </a:r>
            <a:endParaRPr lang="en-US" sz="2000" b="1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17842" y="2060848"/>
            <a:ext cx="8176400" cy="2815952"/>
            <a:chOff x="592083" y="1828800"/>
            <a:chExt cx="8551917" cy="2895600"/>
          </a:xfrm>
        </p:grpSpPr>
        <p:grpSp>
          <p:nvGrpSpPr>
            <p:cNvPr id="75" name="Group 74"/>
            <p:cNvGrpSpPr/>
            <p:nvPr/>
          </p:nvGrpSpPr>
          <p:grpSpPr>
            <a:xfrm>
              <a:off x="592083" y="1828800"/>
              <a:ext cx="8204467" cy="2517227"/>
              <a:chOff x="592083" y="1828800"/>
              <a:chExt cx="8204467" cy="251722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28596" y="2698741"/>
                <a:ext cx="8167954" cy="11319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94045" y="2698741"/>
                <a:ext cx="1825650" cy="113190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1541421" y="2771766"/>
                <a:ext cx="2154266" cy="985853"/>
                <a:chOff x="3440097" y="2917817"/>
                <a:chExt cx="2154266" cy="985853"/>
              </a:xfrm>
            </p:grpSpPr>
            <p:sp>
              <p:nvSpPr>
                <p:cNvPr id="132" name="Flowchart: Delay 131"/>
                <p:cNvSpPr/>
                <p:nvPr/>
              </p:nvSpPr>
              <p:spPr>
                <a:xfrm>
                  <a:off x="4535486" y="2917818"/>
                  <a:ext cx="1058877" cy="985850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3" name="Flowchart: Delay 132"/>
                <p:cNvSpPr/>
                <p:nvPr/>
              </p:nvSpPr>
              <p:spPr>
                <a:xfrm rot="10800000">
                  <a:off x="3440097" y="2917817"/>
                  <a:ext cx="1095390" cy="985851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389436" y="2917818"/>
                  <a:ext cx="365129" cy="98585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93" name="Straight Arrow Connector 92"/>
              <p:cNvCxnSpPr/>
              <p:nvPr/>
            </p:nvCxnSpPr>
            <p:spPr>
              <a:xfrm rot="16200000" flipH="1">
                <a:off x="2417733" y="2516175"/>
                <a:ext cx="51118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16200000" flipH="1">
                <a:off x="2016091" y="2516176"/>
                <a:ext cx="51118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16200000" flipH="1">
                <a:off x="2782864" y="2516176"/>
                <a:ext cx="511182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16200000" flipV="1">
                <a:off x="2052603" y="4013209"/>
                <a:ext cx="511183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rot="10800000" flipV="1">
                <a:off x="3695689" y="3246435"/>
                <a:ext cx="62072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91" idx="2"/>
              </p:cNvCxnSpPr>
              <p:nvPr/>
            </p:nvCxnSpPr>
            <p:spPr>
              <a:xfrm rot="5400000" flipH="1">
                <a:off x="3768716" y="3392490"/>
                <a:ext cx="255588" cy="620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10800000" flipV="1">
                <a:off x="3549636" y="2552688"/>
                <a:ext cx="657234" cy="3651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rot="16200000" flipV="1">
                <a:off x="2454246" y="4013208"/>
                <a:ext cx="511183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rot="16200000" flipV="1">
                <a:off x="2819376" y="4013209"/>
                <a:ext cx="511183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103267" y="2662228"/>
                <a:ext cx="547693" cy="2921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066681" y="3502027"/>
                <a:ext cx="547695" cy="3651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847674" y="3282949"/>
                <a:ext cx="69374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66"/>
              <p:cNvSpPr txBox="1"/>
              <p:nvPr/>
            </p:nvSpPr>
            <p:spPr>
              <a:xfrm>
                <a:off x="2514600" y="1828800"/>
                <a:ext cx="839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q</a:t>
                </a:r>
                <a:r>
                  <a:rPr lang="en-US" i="1" baseline="-25000" dirty="0" smtClean="0"/>
                  <a:t>si-1</a:t>
                </a:r>
                <a:endParaRPr lang="en-US" i="1" dirty="0"/>
              </a:p>
            </p:txBody>
          </p:sp>
          <p:sp>
            <p:nvSpPr>
              <p:cNvPr id="106" name="TextBox 67"/>
              <p:cNvSpPr txBox="1"/>
              <p:nvPr/>
            </p:nvSpPr>
            <p:spPr>
              <a:xfrm>
                <a:off x="3987792" y="2224072"/>
                <a:ext cx="839799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q</a:t>
                </a:r>
                <a:r>
                  <a:rPr lang="en-US" i="1" baseline="-25000" dirty="0" smtClean="0"/>
                  <a:t>cfi-1</a:t>
                </a:r>
                <a:endParaRPr lang="en-US" i="1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645027" y="2771767"/>
                <a:ext cx="2154266" cy="985851"/>
                <a:chOff x="3440097" y="2917818"/>
                <a:chExt cx="2154266" cy="985851"/>
              </a:xfrm>
            </p:grpSpPr>
            <p:sp>
              <p:nvSpPr>
                <p:cNvPr id="129" name="Flowchart: Delay 128"/>
                <p:cNvSpPr/>
                <p:nvPr/>
              </p:nvSpPr>
              <p:spPr>
                <a:xfrm>
                  <a:off x="4535486" y="2917818"/>
                  <a:ext cx="1058877" cy="985850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0" name="Flowchart: Delay 129"/>
                <p:cNvSpPr/>
                <p:nvPr/>
              </p:nvSpPr>
              <p:spPr>
                <a:xfrm rot="10800000">
                  <a:off x="3440097" y="2917818"/>
                  <a:ext cx="1095390" cy="985850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4389436" y="2917818"/>
                  <a:ext cx="365129" cy="9858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Arrow Connector 107"/>
              <p:cNvCxnSpPr/>
              <p:nvPr/>
            </p:nvCxnSpPr>
            <p:spPr>
              <a:xfrm rot="5400000">
                <a:off x="5485619" y="2515382"/>
                <a:ext cx="36513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5400000" flipH="1" flipV="1">
                <a:off x="5530467" y="2908690"/>
                <a:ext cx="2738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Box 71"/>
              <p:cNvSpPr txBox="1"/>
              <p:nvPr/>
            </p:nvSpPr>
            <p:spPr>
              <a:xfrm>
                <a:off x="5571965" y="1903736"/>
                <a:ext cx="766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>
                    <a:sym typeface="Symbol"/>
                  </a:rPr>
                  <a:t></a:t>
                </a:r>
                <a:r>
                  <a:rPr lang="en-US" i="1" baseline="-25000" dirty="0" err="1" smtClean="0"/>
                  <a:t>i</a:t>
                </a:r>
                <a:endParaRPr lang="en-US" i="1" dirty="0"/>
              </a:p>
            </p:txBody>
          </p:sp>
          <p:sp>
            <p:nvSpPr>
              <p:cNvPr id="111" name="TextBox 73"/>
              <p:cNvSpPr txBox="1"/>
              <p:nvPr/>
            </p:nvSpPr>
            <p:spPr>
              <a:xfrm>
                <a:off x="7931196" y="3319462"/>
                <a:ext cx="43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12" name="TextBox 74"/>
              <p:cNvSpPr txBox="1"/>
              <p:nvPr/>
            </p:nvSpPr>
            <p:spPr>
              <a:xfrm>
                <a:off x="4060818" y="3976695"/>
                <a:ext cx="584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sei</a:t>
                </a:r>
                <a:endParaRPr lang="en-US" i="1" dirty="0"/>
              </a:p>
            </p:txBody>
          </p:sp>
          <p:sp>
            <p:nvSpPr>
              <p:cNvPr id="113" name="TextBox 75"/>
              <p:cNvSpPr txBox="1"/>
              <p:nvPr/>
            </p:nvSpPr>
            <p:spPr>
              <a:xfrm>
                <a:off x="5630877" y="3976695"/>
                <a:ext cx="547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Bi</a:t>
                </a:r>
                <a:endParaRPr lang="en-US" i="1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732201" y="2771767"/>
                <a:ext cx="839799" cy="43815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768714" y="3319462"/>
                <a:ext cx="876312" cy="401643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stCxn id="114" idx="0"/>
              </p:cNvCxnSpPr>
              <p:nvPr/>
            </p:nvCxnSpPr>
            <p:spPr>
              <a:xfrm rot="16200000" flipV="1">
                <a:off x="4106460" y="2726126"/>
                <a:ext cx="1588" cy="912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rot="10800000">
                <a:off x="4170358" y="3719516"/>
                <a:ext cx="1460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2" idx="0"/>
              </p:cNvCxnSpPr>
              <p:nvPr/>
            </p:nvCxnSpPr>
            <p:spPr>
              <a:xfrm rot="5400000" flipH="1" flipV="1">
                <a:off x="4352923" y="3757616"/>
                <a:ext cx="219078" cy="21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5612623" y="3775876"/>
                <a:ext cx="365129" cy="365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 flipH="1" flipV="1">
                <a:off x="4517231" y="2570945"/>
                <a:ext cx="328618" cy="2190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83"/>
              <p:cNvSpPr txBox="1"/>
              <p:nvPr/>
            </p:nvSpPr>
            <p:spPr>
              <a:xfrm>
                <a:off x="4645026" y="2151045"/>
                <a:ext cx="693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c</a:t>
                </a:r>
                <a:r>
                  <a:rPr lang="en-US" i="1" baseline="-25000" dirty="0" smtClean="0"/>
                  <a:t>0i</a:t>
                </a:r>
                <a:endParaRPr lang="en-US" i="1" dirty="0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4827591" y="2917818"/>
                <a:ext cx="182565" cy="1095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TextBox 85"/>
              <p:cNvSpPr txBox="1"/>
              <p:nvPr/>
            </p:nvSpPr>
            <p:spPr>
              <a:xfrm>
                <a:off x="5010156" y="2917818"/>
                <a:ext cx="547695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si</a:t>
                </a:r>
                <a:endParaRPr lang="en-US" i="1" baseline="-25000" dirty="0"/>
              </a:p>
            </p:txBody>
          </p:sp>
          <p:sp>
            <p:nvSpPr>
              <p:cNvPr id="124" name="TextBox 86"/>
              <p:cNvSpPr txBox="1"/>
              <p:nvPr/>
            </p:nvSpPr>
            <p:spPr>
              <a:xfrm>
                <a:off x="592083" y="229709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p</a:t>
                </a:r>
                <a:r>
                  <a:rPr lang="en-US" i="1" baseline="-25000" dirty="0" smtClean="0"/>
                  <a:t>0</a:t>
                </a:r>
                <a:endParaRPr lang="en-US" i="1" dirty="0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2417733" y="2771766"/>
                <a:ext cx="5111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454246" y="3757617"/>
                <a:ext cx="5111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557851" y="2771766"/>
                <a:ext cx="5111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5557851" y="3757617"/>
                <a:ext cx="5111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76" name="TextBox 48"/>
            <p:cNvSpPr txBox="1"/>
            <p:nvPr/>
          </p:nvSpPr>
          <p:spPr>
            <a:xfrm>
              <a:off x="8212734" y="22976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e</a:t>
              </a:r>
              <a:endParaRPr lang="en-US" i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1485900" y="4229100"/>
              <a:ext cx="990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781300" y="4229100"/>
              <a:ext cx="990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981200" y="4648200"/>
              <a:ext cx="1295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113"/>
            <p:cNvSpPr txBox="1"/>
            <p:nvPr/>
          </p:nvSpPr>
          <p:spPr>
            <a:xfrm>
              <a:off x="2438400" y="42672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 smtClean="0"/>
                <a:t>L</a:t>
              </a:r>
              <a:r>
                <a:rPr lang="en-US" sz="2000" i="1" baseline="-25000" dirty="0" smtClean="0"/>
                <a:t>lBi-1</a:t>
              </a:r>
              <a:endParaRPr lang="en-US" sz="2000" i="1" dirty="0"/>
            </a:p>
          </p:txBody>
        </p:sp>
        <p:sp>
          <p:nvSpPr>
            <p:cNvPr id="81" name="Flowchart: Delay 80"/>
            <p:cNvSpPr/>
            <p:nvPr/>
          </p:nvSpPr>
          <p:spPr>
            <a:xfrm rot="10800000">
              <a:off x="7701160" y="2776115"/>
              <a:ext cx="1095390" cy="985850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TextBox 101"/>
            <p:cNvSpPr txBox="1"/>
            <p:nvPr/>
          </p:nvSpPr>
          <p:spPr>
            <a:xfrm>
              <a:off x="4072735" y="290604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err="1" smtClean="0"/>
                <a:t>i</a:t>
              </a:r>
              <a:endParaRPr lang="en-US" b="1" dirty="0"/>
            </a:p>
          </p:txBody>
        </p:sp>
        <p:sp>
          <p:nvSpPr>
            <p:cNvPr id="83" name="TextBox 104"/>
            <p:cNvSpPr txBox="1"/>
            <p:nvPr/>
          </p:nvSpPr>
          <p:spPr>
            <a:xfrm>
              <a:off x="5724150" y="289133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err="1" smtClean="0"/>
                <a:t>i</a:t>
              </a:r>
              <a:endParaRPr lang="en-US" b="1" dirty="0"/>
            </a:p>
          </p:txBody>
        </p:sp>
        <p:sp>
          <p:nvSpPr>
            <p:cNvPr id="84" name="TextBox 105"/>
            <p:cNvSpPr txBox="1"/>
            <p:nvPr/>
          </p:nvSpPr>
          <p:spPr>
            <a:xfrm>
              <a:off x="6926269" y="2906048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 i+1</a:t>
              </a:r>
              <a:endParaRPr lang="en-US" b="1" dirty="0"/>
            </a:p>
          </p:txBody>
        </p:sp>
        <p:sp>
          <p:nvSpPr>
            <p:cNvPr id="85" name="TextBox 106"/>
            <p:cNvSpPr txBox="1"/>
            <p:nvPr/>
          </p:nvSpPr>
          <p:spPr>
            <a:xfrm>
              <a:off x="8102330" y="292973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  i+1</a:t>
              </a:r>
              <a:endParaRPr lang="en-US" b="1" dirty="0"/>
            </a:p>
          </p:txBody>
        </p:sp>
        <p:sp>
          <p:nvSpPr>
            <p:cNvPr id="86" name="TextBox 72"/>
            <p:cNvSpPr txBox="1"/>
            <p:nvPr/>
          </p:nvSpPr>
          <p:spPr>
            <a:xfrm>
              <a:off x="614790" y="282840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slug # i-1</a:t>
              </a:r>
              <a:endParaRPr lang="en-US" b="1" dirty="0"/>
            </a:p>
          </p:txBody>
        </p:sp>
        <p:sp>
          <p:nvSpPr>
            <p:cNvPr id="87" name="TextBox 98"/>
            <p:cNvSpPr txBox="1"/>
            <p:nvPr/>
          </p:nvSpPr>
          <p:spPr>
            <a:xfrm>
              <a:off x="1960460" y="2891330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bubble # i-1</a:t>
              </a:r>
              <a:endParaRPr lang="en-US" b="1" dirty="0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8450905" y="3275380"/>
              <a:ext cx="537670" cy="11521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TextBox 107"/>
            <p:cNvSpPr txBox="1"/>
            <p:nvPr/>
          </p:nvSpPr>
          <p:spPr>
            <a:xfrm>
              <a:off x="8859948" y="292973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Major Assumptions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7524" y="1600200"/>
            <a:ext cx="864096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Univers 57 Condensed" pitchFamily="34" charset="0"/>
              </a:rPr>
              <a:t>The mean pressure gradient is constant along the channel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Univers 57 Condensed" pitchFamily="34" charset="0"/>
              </a:rPr>
              <a:t>Gas is ideal (a model can be extended to a non-ideal gas case)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Univers 57 Condensed" pitchFamily="34" charset="0"/>
              </a:rPr>
              <a:t>The dissolved gas concentration at the </a:t>
            </a:r>
            <a:r>
              <a:rPr lang="en-US" sz="2400" dirty="0" err="1" smtClean="0">
                <a:latin typeface="Univers 57 Condensed" pitchFamily="34" charset="0"/>
              </a:rPr>
              <a:t>interphase</a:t>
            </a:r>
            <a:r>
              <a:rPr lang="en-US" sz="2400" dirty="0" smtClean="0">
                <a:latin typeface="Univers 57 Condensed" pitchFamily="34" charset="0"/>
              </a:rPr>
              <a:t> boundary equals the saturation concentration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Univers 57 Condensed" pitchFamily="34" charset="0"/>
              </a:rPr>
              <a:t>Perfect mixing within a liquid slug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Univers 57 Condensed" pitchFamily="34" charset="0"/>
              </a:rPr>
              <a:t>The bubble side caps are semispherical  </a:t>
            </a:r>
          </a:p>
          <a:p>
            <a:pPr>
              <a:buNone/>
            </a:pPr>
            <a:endParaRPr lang="en-US" sz="2800" dirty="0">
              <a:latin typeface="Univers 57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Mass Conservation Equations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1740" y="15207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 smtClean="0">
                <a:solidFill>
                  <a:srgbClr val="C00000"/>
                </a:solidFill>
                <a:latin typeface="Univers 57 Condensed" pitchFamily="34" charset="0"/>
              </a:rPr>
              <a:t>Equation of </a:t>
            </a:r>
            <a:r>
              <a:rPr lang="en-US" sz="2400" dirty="0" err="1" smtClean="0">
                <a:solidFill>
                  <a:srgbClr val="C00000"/>
                </a:solidFill>
                <a:latin typeface="Univers 57 Condensed" pitchFamily="34" charset="0"/>
              </a:rPr>
              <a:t>i-th</a:t>
            </a:r>
            <a:r>
              <a:rPr lang="en-US" sz="2400" dirty="0" smtClean="0">
                <a:solidFill>
                  <a:srgbClr val="C00000"/>
                </a:solidFill>
                <a:latin typeface="Univers 57 Condensed" pitchFamily="34" charset="0"/>
              </a:rPr>
              <a:t> bubble expansion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4055967"/>
            <a:ext cx="572412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 smtClean="0">
                <a:solidFill>
                  <a:srgbClr val="C00000"/>
                </a:solidFill>
                <a:latin typeface="Univers 57 Condensed" pitchFamily="34" charset="0"/>
              </a:rPr>
              <a:t>Equation describing the dissolved gas </a:t>
            </a:r>
          </a:p>
          <a:p>
            <a:pPr marL="514350" indent="-514350"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 smtClean="0">
                <a:solidFill>
                  <a:srgbClr val="C00000"/>
                </a:solidFill>
                <a:latin typeface="Univers 57 Condensed" pitchFamily="34" charset="0"/>
              </a:rPr>
              <a:t>concentration </a:t>
            </a:r>
            <a:r>
              <a:rPr lang="en-US" sz="2400" b="1" dirty="0" smtClean="0">
                <a:solidFill>
                  <a:srgbClr val="C00000"/>
                </a:solidFill>
                <a:latin typeface="Univers 57 Condensed" pitchFamily="34" charset="0"/>
              </a:rPr>
              <a:t>c</a:t>
            </a:r>
            <a:r>
              <a:rPr lang="en-US" sz="1100" b="1" dirty="0" smtClean="0">
                <a:solidFill>
                  <a:srgbClr val="C00000"/>
                </a:solidFill>
                <a:latin typeface="Univers 57 Condensed" pitchFamily="34" charset="0"/>
              </a:rPr>
              <a:t>0i</a:t>
            </a:r>
            <a:r>
              <a:rPr lang="en-US" sz="2400" dirty="0" smtClean="0">
                <a:solidFill>
                  <a:srgbClr val="C00000"/>
                </a:solidFill>
                <a:latin typeface="Univers 57 Condensed" pitchFamily="34" charset="0"/>
              </a:rPr>
              <a:t> in a liquid slug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204864"/>
            <a:ext cx="2736304" cy="57395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4148" y="2621482"/>
            <a:ext cx="1836204" cy="555490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904147" y="3104964"/>
          <a:ext cx="2076618" cy="432048"/>
        </p:xfrm>
        <a:graphic>
          <a:graphicData uri="http://schemas.openxmlformats.org/presentationml/2006/ole">
            <p:oleObj spid="_x0000_s23557" name="Equation" r:id="rId5" imgW="1180800" imgH="241200" progId="Equation.3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5352111"/>
            <a:ext cx="2304256" cy="369271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9852" y="5244099"/>
            <a:ext cx="1764196" cy="669177"/>
          </a:xfrm>
          <a:prstGeom prst="rect">
            <a:avLst/>
          </a:prstGeom>
          <a:solidFill>
            <a:srgbClr val="FFFF00"/>
          </a:solidFill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95536" y="2960948"/>
          <a:ext cx="432048" cy="432048"/>
        </p:xfrm>
        <a:graphic>
          <a:graphicData uri="http://schemas.openxmlformats.org/presentationml/2006/ole">
            <p:oleObj spid="_x0000_s23558" name="Equation" r:id="rId8" imgW="203040" imgH="2286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35596" y="3032956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57 Condensed" pitchFamily="34" charset="0"/>
              </a:rPr>
              <a:t>mass flux to the </a:t>
            </a:r>
            <a:r>
              <a:rPr lang="en-US" dirty="0" err="1" smtClean="0">
                <a:latin typeface="Univers 57 Condensed" pitchFamily="34" charset="0"/>
              </a:rPr>
              <a:t>i-th</a:t>
            </a:r>
            <a:r>
              <a:rPr lang="en-US" dirty="0" smtClean="0">
                <a:latin typeface="Univers 57 Condensed" pitchFamily="34" charset="0"/>
              </a:rPr>
              <a:t> bubble</a:t>
            </a:r>
            <a:endParaRPr lang="en-US" dirty="0">
              <a:latin typeface="Univers 57 Condensed" pitchFamily="34" charset="0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65125" y="3427784"/>
          <a:ext cx="490538" cy="649288"/>
        </p:xfrm>
        <a:graphic>
          <a:graphicData uri="http://schemas.openxmlformats.org/presentationml/2006/ole">
            <p:oleObj spid="_x0000_s23559" name="Equation" r:id="rId9" imgW="419040" imgH="4442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35596" y="36090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57 Condensed" pitchFamily="34" charset="0"/>
              </a:rPr>
              <a:t>mean pressure gradient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-36512" y="5489848"/>
            <a:ext cx="4608512" cy="1368152"/>
            <a:chOff x="323528" y="5373216"/>
            <a:chExt cx="4464496" cy="1584176"/>
          </a:xfrm>
        </p:grpSpPr>
        <p:sp>
          <p:nvSpPr>
            <p:cNvPr id="87" name="Rectangle 86"/>
            <p:cNvSpPr/>
            <p:nvPr/>
          </p:nvSpPr>
          <p:spPr>
            <a:xfrm>
              <a:off x="467544" y="5949280"/>
              <a:ext cx="4068452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lowchart: Terminator 85"/>
            <p:cNvSpPr/>
            <p:nvPr/>
          </p:nvSpPr>
          <p:spPr>
            <a:xfrm>
              <a:off x="719572" y="6021288"/>
              <a:ext cx="1332148" cy="648072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Terminator 87"/>
            <p:cNvSpPr/>
            <p:nvPr/>
          </p:nvSpPr>
          <p:spPr>
            <a:xfrm>
              <a:off x="2879812" y="6021288"/>
              <a:ext cx="1332148" cy="648072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 smtClean="0">
                  <a:solidFill>
                    <a:srgbClr val="003399"/>
                  </a:solidFill>
                </a:rPr>
                <a:t>           </a:t>
              </a:r>
              <a:endParaRPr lang="en-US" i="1" dirty="0">
                <a:solidFill>
                  <a:srgbClr val="003399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99592" y="616530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i-1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87824" y="6129300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i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3728" y="598528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c</a:t>
              </a:r>
              <a:r>
                <a:rPr lang="en-US" sz="1600" i="1" baseline="-25000" dirty="0" smtClean="0"/>
                <a:t>0i</a:t>
              </a:r>
              <a:endParaRPr lang="en-US" sz="1600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51720" y="6311061"/>
              <a:ext cx="598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3399"/>
                  </a:solidFill>
                </a:rPr>
                <a:t>W</a:t>
              </a:r>
              <a:r>
                <a:rPr lang="en-US" i="1" baseline="-25000" dirty="0" err="1" smtClean="0">
                  <a:solidFill>
                    <a:srgbClr val="003399"/>
                  </a:solidFill>
                </a:rPr>
                <a:t>sei</a:t>
              </a:r>
              <a:endParaRPr lang="en-US" i="1" dirty="0" smtClean="0">
                <a:solidFill>
                  <a:srgbClr val="003399"/>
                </a:solidFill>
              </a:endParaRPr>
            </a:p>
            <a:p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23528" y="6345324"/>
              <a:ext cx="4464496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563888" y="6275057"/>
              <a:ext cx="538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003399"/>
                  </a:solidFill>
                </a:rPr>
                <a:t>W</a:t>
              </a:r>
              <a:r>
                <a:rPr lang="en-US" i="1" baseline="-25000" dirty="0" err="1" smtClean="0">
                  <a:solidFill>
                    <a:srgbClr val="003399"/>
                  </a:solidFill>
                </a:rPr>
                <a:t>Bi</a:t>
              </a:r>
              <a:endParaRPr lang="en-US" i="1" dirty="0" smtClean="0">
                <a:solidFill>
                  <a:srgbClr val="003399"/>
                </a:solidFill>
              </a:endParaRPr>
            </a:p>
            <a:p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5400000" flipH="1" flipV="1">
              <a:off x="1691680" y="5841268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2825806" y="5823266"/>
              <a:ext cx="3960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1871700" y="5733256"/>
              <a:ext cx="1152128" cy="1588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303748" y="5373216"/>
              <a:ext cx="467736" cy="427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ym typeface="Symbol"/>
                </a:rPr>
                <a:t>p</a:t>
              </a:r>
              <a:r>
                <a:rPr lang="en-US" sz="1000" i="1" dirty="0" smtClean="0">
                  <a:sym typeface="Symbol"/>
                </a:rPr>
                <a:t>i</a:t>
              </a:r>
              <a:endParaRPr lang="en-US" sz="1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2051720" y="2672779"/>
          <a:ext cx="4986337" cy="1008062"/>
        </p:xfrm>
        <a:graphic>
          <a:graphicData uri="http://schemas.openxmlformats.org/presentationml/2006/ole">
            <p:oleObj spid="_x0000_s55297" name="Equation" r:id="rId3" imgW="3466800" imgH="6346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1780" y="2168723"/>
            <a:ext cx="392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Kreutzer  semi-empirical equation</a:t>
            </a:r>
            <a:endParaRPr lang="en-US" sz="2000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979712" y="4689003"/>
          <a:ext cx="5381625" cy="684213"/>
        </p:xfrm>
        <a:graphic>
          <a:graphicData uri="http://schemas.openxmlformats.org/presentationml/2006/ole">
            <p:oleObj spid="_x0000_s55299" name="Equation" r:id="rId4" imgW="314928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1580" y="414908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Relation between the mean flow  velocity and the superficial liquid velocity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35796" y="1448780"/>
            <a:ext cx="3276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CC"/>
                </a:solidFill>
                <a:latin typeface="Univers 57 Condensed" pitchFamily="34" charset="0"/>
              </a:rPr>
              <a:t>Pressure Drop Linearity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512676"/>
            <a:ext cx="6285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Univers 57 Condensed" pitchFamily="34" charset="0"/>
              </a:rPr>
              <a:t>Major Relations For a Bubble Train Flow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37170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Ca=</a:t>
            </a:r>
            <a:r>
              <a:rPr lang="en-US" i="1" dirty="0" smtClean="0">
                <a:sym typeface="Symbol"/>
              </a:rPr>
              <a:t>U</a:t>
            </a:r>
            <a:r>
              <a:rPr lang="en-US" sz="1200" i="1" dirty="0" smtClean="0">
                <a:sym typeface="Symbol"/>
              </a:rPr>
              <a:t>B</a:t>
            </a:r>
            <a:r>
              <a:rPr lang="en-US" i="1" dirty="0" smtClean="0">
                <a:sym typeface="Symbol"/>
              </a:rPr>
              <a:t>/  </a:t>
            </a:r>
            <a:r>
              <a:rPr lang="en-US" i="1" dirty="0" smtClean="0">
                <a:solidFill>
                  <a:srgbClr val="C00000"/>
                </a:solidFill>
                <a:sym typeface="Symbol"/>
              </a:rPr>
              <a:t>- </a:t>
            </a:r>
            <a:r>
              <a:rPr lang="en-US" sz="1400" i="1" dirty="0" smtClean="0">
                <a:solidFill>
                  <a:srgbClr val="C00000"/>
                </a:solidFill>
                <a:sym typeface="Symbol"/>
              </a:rPr>
              <a:t>capillary number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662" y="5987359"/>
            <a:ext cx="4199693" cy="68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Terminator 14"/>
          <p:cNvSpPr/>
          <p:nvPr/>
        </p:nvSpPr>
        <p:spPr>
          <a:xfrm>
            <a:off x="408819" y="6049548"/>
            <a:ext cx="1375121" cy="5597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2638744" y="6049548"/>
            <a:ext cx="1375121" cy="5597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003399"/>
                </a:solidFill>
              </a:rPr>
              <a:t>           </a:t>
            </a:r>
            <a:endParaRPr lang="en-US" i="1" dirty="0">
              <a:solidFill>
                <a:srgbClr val="0033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646" y="6173926"/>
            <a:ext cx="395807" cy="265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i-1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0242" y="6142831"/>
            <a:ext cx="231992" cy="265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858270" y="6018453"/>
            <a:ext cx="4057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</a:t>
            </a:r>
            <a:r>
              <a:rPr lang="en-US" sz="1600" i="1" baseline="-25000" dirty="0" smtClean="0"/>
              <a:t>0i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83940" y="6299806"/>
            <a:ext cx="617540" cy="55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3399"/>
                </a:solidFill>
              </a:rPr>
              <a:t>W</a:t>
            </a:r>
            <a:r>
              <a:rPr lang="en-US" i="1" baseline="-25000" dirty="0" err="1" smtClean="0">
                <a:solidFill>
                  <a:srgbClr val="003399"/>
                </a:solidFill>
              </a:rPr>
              <a:t>sei</a:t>
            </a:r>
            <a:endParaRPr lang="en-US" i="1" dirty="0" smtClean="0">
              <a:solidFill>
                <a:srgbClr val="003399"/>
              </a:solidFill>
            </a:endParaRPr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329397"/>
            <a:ext cx="460851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4888" y="6268714"/>
            <a:ext cx="556314" cy="55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3399"/>
                </a:solidFill>
              </a:rPr>
              <a:t>W</a:t>
            </a:r>
            <a:r>
              <a:rPr lang="en-US" i="1" baseline="-25000" dirty="0" err="1" smtClean="0">
                <a:solidFill>
                  <a:srgbClr val="003399"/>
                </a:solidFill>
              </a:rPr>
              <a:t>Bi</a:t>
            </a:r>
            <a:endParaRPr lang="en-US" i="1" dirty="0" smtClean="0">
              <a:solidFill>
                <a:srgbClr val="003399"/>
              </a:solidFill>
            </a:endParaRP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1442640" y="5894077"/>
            <a:ext cx="310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447764" y="5769260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98113" y="5800799"/>
            <a:ext cx="1173687" cy="4465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4095" y="54898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/>
              </a:rPr>
              <a:t>p</a:t>
            </a:r>
            <a:r>
              <a:rPr lang="en-US" sz="1000" i="1" dirty="0" smtClean="0">
                <a:sym typeface="Symbol"/>
              </a:rPr>
              <a:t>i</a:t>
            </a:r>
            <a:endParaRPr lang="en-US" sz="1000" i="1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69522" y="5751258"/>
            <a:ext cx="612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556" y="5481228"/>
            <a:ext cx="219624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67644" y="51571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sz="1000" i="1" dirty="0" smtClean="0"/>
              <a:t>i</a:t>
            </a:r>
            <a:endParaRPr lang="en-US" sz="1000" i="1" dirty="0"/>
          </a:p>
        </p:txBody>
      </p:sp>
      <p:sp>
        <p:nvSpPr>
          <p:cNvPr id="27" name="Rectangle 26"/>
          <p:cNvSpPr/>
          <p:nvPr/>
        </p:nvSpPr>
        <p:spPr>
          <a:xfrm>
            <a:off x="4752528" y="565369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Molla S., Eskin D., Mostowfi S., Pressure drop of slug flow in </a:t>
            </a:r>
            <a:r>
              <a:rPr lang="en-US" sz="1200" dirty="0" err="1" smtClean="0">
                <a:solidFill>
                  <a:srgbClr val="C00000"/>
                </a:solidFill>
              </a:rPr>
              <a:t>microchannels</a:t>
            </a:r>
            <a:r>
              <a:rPr lang="en-US" sz="1200" dirty="0" smtClean="0">
                <a:solidFill>
                  <a:srgbClr val="C00000"/>
                </a:solidFill>
              </a:rPr>
              <a:t> with increasing void fraction: experiment and modeling, </a:t>
            </a:r>
            <a:r>
              <a:rPr lang="en-US" sz="1200" i="1" dirty="0" smtClean="0">
                <a:solidFill>
                  <a:srgbClr val="C00000"/>
                </a:solidFill>
              </a:rPr>
              <a:t>Lab on a Chip</a:t>
            </a:r>
            <a:r>
              <a:rPr lang="en-US" sz="1200" dirty="0" smtClean="0">
                <a:solidFill>
                  <a:srgbClr val="C00000"/>
                </a:solidFill>
              </a:rPr>
              <a:t>, 2011, 11, 1968-1978.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Major Relations For a Bubble Train Flow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3491880" y="2636912"/>
          <a:ext cx="1861087" cy="936104"/>
        </p:xfrm>
        <a:graphic>
          <a:graphicData uri="http://schemas.openxmlformats.org/presentationml/2006/ole">
            <p:oleObj spid="_x0000_s54273" name="Equation" r:id="rId3" imgW="952200" imgH="482400" progId="Equation.3">
              <p:embed/>
            </p:oleObj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563888" y="3897052"/>
          <a:ext cx="1404156" cy="885185"/>
        </p:xfrm>
        <a:graphic>
          <a:graphicData uri="http://schemas.openxmlformats.org/presentationml/2006/ole">
            <p:oleObj spid="_x0000_s54275" name="Equation" r:id="rId4" imgW="787400" imgH="4318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952836"/>
            <a:ext cx="694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Assuming that the liquid  film is immobile we can write</a:t>
            </a:r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: </a:t>
            </a:r>
            <a:endParaRPr lang="en-US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4221088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Univers 57 Condensed" pitchFamily="34" charset="0"/>
              </a:rPr>
              <a:t>where</a:t>
            </a:r>
            <a:endParaRPr lang="en-US" sz="2000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256076" y="4545124"/>
          <a:ext cx="1206134" cy="756084"/>
        </p:xfrm>
        <a:graphic>
          <a:graphicData uri="http://schemas.openxmlformats.org/presentationml/2006/ole">
            <p:oleObj spid="_x0000_s54277" name="Equation" r:id="rId5" imgW="634725" imgH="393529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1448780"/>
            <a:ext cx="831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Univers 57 Condensed" pitchFamily="34" charset="0"/>
              </a:rPr>
              <a:t>Bubble and Slug Velocities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5769260"/>
            <a:ext cx="68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Univers 57 Condensed" pitchFamily="34" charset="0"/>
              </a:rPr>
              <a:t>Experimental data of Taylor (1961) for                      are available</a:t>
            </a:r>
            <a:endParaRPr lang="en-US" dirty="0">
              <a:solidFill>
                <a:srgbClr val="003399"/>
              </a:solidFill>
              <a:latin typeface="Univers 57 Condensed" pitchFamily="34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572000" y="5589240"/>
          <a:ext cx="1008062" cy="746125"/>
        </p:xfrm>
        <a:graphic>
          <a:graphicData uri="http://schemas.openxmlformats.org/presentationml/2006/ole">
            <p:oleObj spid="_x0000_s54278" name="Equation" r:id="rId6" imgW="583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835533"/>
            <a:ext cx="1908212" cy="93045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377728"/>
            <a:ext cx="4637134" cy="37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35796" y="2159568"/>
            <a:ext cx="47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- correlation of </a:t>
            </a:r>
            <a:r>
              <a:rPr lang="en-US" dirty="0" err="1" smtClean="0">
                <a:solidFill>
                  <a:srgbClr val="C00000"/>
                </a:solidFill>
                <a:latin typeface="Univers 57 Condensed" pitchFamily="34" charset="0"/>
              </a:rPr>
              <a:t>Aussillous</a:t>
            </a:r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 and </a:t>
            </a:r>
            <a:r>
              <a:rPr lang="en-US" dirty="0" err="1" smtClean="0">
                <a:solidFill>
                  <a:srgbClr val="C00000"/>
                </a:solidFill>
                <a:latin typeface="Univers 57 Condensed" pitchFamily="34" charset="0"/>
              </a:rPr>
              <a:t>Quere</a:t>
            </a:r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 (2000):</a:t>
            </a:r>
            <a:endParaRPr lang="en-US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9156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Ca=</a:t>
            </a:r>
            <a:r>
              <a:rPr lang="en-US" i="1" dirty="0" smtClean="0">
                <a:sym typeface="Symbol"/>
              </a:rPr>
              <a:t>U</a:t>
            </a:r>
            <a:r>
              <a:rPr lang="en-US" sz="1200" i="1" dirty="0" smtClean="0">
                <a:sym typeface="Symbol"/>
              </a:rPr>
              <a:t>B</a:t>
            </a:r>
            <a:r>
              <a:rPr lang="en-US" i="1" dirty="0" smtClean="0">
                <a:sym typeface="Symbol"/>
              </a:rPr>
              <a:t>/  </a:t>
            </a:r>
            <a:r>
              <a:rPr lang="en-US" i="1" dirty="0" smtClean="0">
                <a:solidFill>
                  <a:srgbClr val="C00000"/>
                </a:solidFill>
                <a:sym typeface="Symbol"/>
              </a:rPr>
              <a:t>- </a:t>
            </a:r>
            <a:r>
              <a:rPr lang="en-US" sz="1400" i="1" dirty="0" smtClean="0">
                <a:solidFill>
                  <a:srgbClr val="C00000"/>
                </a:solidFill>
                <a:sym typeface="Symbol"/>
              </a:rPr>
              <a:t>capillary number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304764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Univers 57 Condensed" pitchFamily="34" charset="0"/>
              </a:rPr>
              <a:t>Liquid Film Thickness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512676"/>
            <a:ext cx="6285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Univers 57 Condensed" pitchFamily="34" charset="0"/>
              </a:rPr>
              <a:t>Major Relations For a Bubble Train Flow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Univers 57 Condensed" pitchFamily="34" charset="0"/>
              </a:rPr>
              <a:t>Mass Fluxes to the Bubble</a:t>
            </a:r>
            <a:endParaRPr lang="en-US" sz="2800" b="1" dirty="0">
              <a:latin typeface="Univers 57 Condensed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2456892"/>
            <a:ext cx="522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Univers 57 Condensed" pitchFamily="34" charset="0"/>
              </a:rPr>
              <a:t>Convection-diffusion equation for a liquid film</a:t>
            </a:r>
            <a:endParaRPr lang="en-US" i="1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645468"/>
            <a:ext cx="2053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at      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at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117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at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24073" y="323968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22342" y="3282948"/>
            <a:ext cx="69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B.C.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5186478" y="2996952"/>
          <a:ext cx="788995" cy="643654"/>
        </p:xfrm>
        <a:graphic>
          <a:graphicData uri="http://schemas.openxmlformats.org/presentationml/2006/ole">
            <p:oleObj spid="_x0000_s22530" name="Equation" r:id="rId3" imgW="482400" imgH="393480" progId="Equation.3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880225" y="3138802"/>
            <a:ext cx="17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57 Condensed" pitchFamily="34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latin typeface="Univers 57 Condensed" pitchFamily="34" charset="0"/>
              </a:rPr>
              <a:t>Henry law</a:t>
            </a:r>
            <a:endParaRPr lang="en-US" dirty="0">
              <a:solidFill>
                <a:srgbClr val="C00000"/>
              </a:solidFill>
              <a:latin typeface="Univers 57 Condensed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051720" y="3248980"/>
            <a:ext cx="2304257" cy="1332148"/>
            <a:chOff x="2125641" y="3103367"/>
            <a:chExt cx="2181793" cy="1205481"/>
          </a:xfrm>
          <a:noFill/>
        </p:grpSpPr>
        <p:pic>
          <p:nvPicPr>
            <p:cNvPr id="266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62141" y="3103367"/>
              <a:ext cx="645310" cy="330159"/>
            </a:xfrm>
            <a:prstGeom prst="rect">
              <a:avLst/>
            </a:prstGeom>
            <a:grpFill/>
          </p:spPr>
        </p:pic>
        <p:pic>
          <p:nvPicPr>
            <p:cNvPr id="26638" name="Picture 1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68222" y="3906115"/>
              <a:ext cx="540666" cy="304991"/>
            </a:xfrm>
            <a:prstGeom prst="rect">
              <a:avLst/>
            </a:prstGeom>
            <a:grpFill/>
          </p:spPr>
        </p:pic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253667" y="3108204"/>
              <a:ext cx="2053767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              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                                                   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6647" name="Picture 2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25641" y="3396592"/>
              <a:ext cx="679401" cy="355877"/>
            </a:xfrm>
            <a:prstGeom prst="rect">
              <a:avLst/>
            </a:prstGeom>
            <a:grpFill/>
          </p:spPr>
        </p:pic>
        <p:sp>
          <p:nvSpPr>
            <p:cNvPr id="32" name="TextBox 31"/>
            <p:cNvSpPr txBox="1"/>
            <p:nvPr/>
          </p:nvSpPr>
          <p:spPr>
            <a:xfrm>
              <a:off x="3231423" y="3385646"/>
              <a:ext cx="8032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y=0</a:t>
              </a:r>
              <a:endParaRPr lang="en-US" dirty="0"/>
            </a:p>
          </p:txBody>
        </p:sp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59732" y="3825044"/>
              <a:ext cx="540060" cy="483804"/>
            </a:xfrm>
            <a:prstGeom prst="rect">
              <a:avLst/>
            </a:prstGeom>
            <a:grpFill/>
          </p:spPr>
        </p:pic>
      </p:grp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3548" y="4797152"/>
          <a:ext cx="4443922" cy="648072"/>
        </p:xfrm>
        <a:graphic>
          <a:graphicData uri="http://schemas.openxmlformats.org/presentationml/2006/ole">
            <p:oleObj spid="_x0000_s22531" name="Equation" r:id="rId8" imgW="3657600" imgH="533400" progId="Equation.3">
              <p:embed/>
            </p:oleObj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292080" y="4005065"/>
            <a:ext cx="3420380" cy="1339694"/>
            <a:chOff x="2667000" y="2514600"/>
            <a:chExt cx="3733800" cy="136763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400434" y="2955930"/>
              <a:ext cx="2085966" cy="15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364376" y="3425301"/>
              <a:ext cx="2122024" cy="36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648201" y="3200401"/>
              <a:ext cx="45720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12"/>
            <p:cNvSpPr txBox="1"/>
            <p:nvPr/>
          </p:nvSpPr>
          <p:spPr>
            <a:xfrm>
              <a:off x="4343400" y="2514600"/>
              <a:ext cx="513348" cy="3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U</a:t>
              </a:r>
              <a:r>
                <a:rPr lang="en-US" i="1" baseline="-25000" dirty="0" smtClean="0"/>
                <a:t>B</a:t>
              </a:r>
              <a:endParaRPr lang="en-US" i="1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2895600" y="3429000"/>
              <a:ext cx="438611" cy="3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15"/>
            <p:cNvSpPr txBox="1"/>
            <p:nvPr/>
          </p:nvSpPr>
          <p:spPr>
            <a:xfrm>
              <a:off x="5554701" y="3209420"/>
              <a:ext cx="317080" cy="377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0</a:t>
              </a:r>
              <a:endParaRPr lang="en-US" i="1" dirty="0"/>
            </a:p>
          </p:txBody>
        </p:sp>
        <p:sp>
          <p:nvSpPr>
            <p:cNvPr id="79" name="TextBox 16"/>
            <p:cNvSpPr txBox="1"/>
            <p:nvPr/>
          </p:nvSpPr>
          <p:spPr>
            <a:xfrm>
              <a:off x="5627727" y="2590800"/>
              <a:ext cx="328616" cy="3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y</a:t>
              </a:r>
              <a:endParaRPr lang="en-US" i="1" dirty="0"/>
            </a:p>
          </p:txBody>
        </p:sp>
        <p:sp>
          <p:nvSpPr>
            <p:cNvPr id="80" name="TextBox 17"/>
            <p:cNvSpPr txBox="1"/>
            <p:nvPr/>
          </p:nvSpPr>
          <p:spPr>
            <a:xfrm>
              <a:off x="2667000" y="3505200"/>
              <a:ext cx="511182" cy="3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x</a:t>
              </a:r>
              <a:endParaRPr lang="en-US" i="1" dirty="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363920" y="2960212"/>
              <a:ext cx="65079" cy="468787"/>
            </a:xfrm>
            <a:custGeom>
              <a:avLst/>
              <a:gdLst>
                <a:gd name="connsiteX0" fmla="*/ 20216 w 57538"/>
                <a:gd name="connsiteY0" fmla="*/ 0 h 438538"/>
                <a:gd name="connsiteX1" fmla="*/ 57538 w 57538"/>
                <a:gd name="connsiteY1" fmla="*/ 121297 h 438538"/>
                <a:gd name="connsiteX2" fmla="*/ 20216 w 57538"/>
                <a:gd name="connsiteY2" fmla="*/ 214604 h 438538"/>
                <a:gd name="connsiteX3" fmla="*/ 1555 w 57538"/>
                <a:gd name="connsiteY3" fmla="*/ 298579 h 438538"/>
                <a:gd name="connsiteX4" fmla="*/ 29546 w 57538"/>
                <a:gd name="connsiteY4" fmla="*/ 438538 h 438538"/>
                <a:gd name="connsiteX5" fmla="*/ 29546 w 57538"/>
                <a:gd name="connsiteY5" fmla="*/ 438538 h 43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38" h="438538">
                  <a:moveTo>
                    <a:pt x="20216" y="0"/>
                  </a:moveTo>
                  <a:cubicBezTo>
                    <a:pt x="38877" y="42765"/>
                    <a:pt x="57538" y="85530"/>
                    <a:pt x="57538" y="121297"/>
                  </a:cubicBezTo>
                  <a:cubicBezTo>
                    <a:pt x="57538" y="157064"/>
                    <a:pt x="29546" y="185057"/>
                    <a:pt x="20216" y="214604"/>
                  </a:cubicBezTo>
                  <a:cubicBezTo>
                    <a:pt x="10886" y="244151"/>
                    <a:pt x="0" y="261257"/>
                    <a:pt x="1555" y="298579"/>
                  </a:cubicBezTo>
                  <a:cubicBezTo>
                    <a:pt x="3110" y="335901"/>
                    <a:pt x="29546" y="438538"/>
                    <a:pt x="29546" y="438538"/>
                  </a:cubicBezTo>
                  <a:lnTo>
                    <a:pt x="29546" y="438538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TextBox 19"/>
            <p:cNvSpPr txBox="1"/>
            <p:nvPr/>
          </p:nvSpPr>
          <p:spPr>
            <a:xfrm>
              <a:off x="3810000" y="3059668"/>
              <a:ext cx="373077" cy="377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err="1" smtClean="0"/>
                <a:t>c</a:t>
              </a:r>
              <a:r>
                <a:rPr lang="en-US" i="1" baseline="-25000" dirty="0" err="1" smtClean="0"/>
                <a:t>s</a:t>
              </a:r>
              <a:endParaRPr lang="en-US" i="1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rot="10800000">
              <a:off x="5486400" y="3200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352800" y="3429000"/>
              <a:ext cx="2096131" cy="46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26"/>
            <p:cNvSpPr txBox="1"/>
            <p:nvPr/>
          </p:nvSpPr>
          <p:spPr>
            <a:xfrm>
              <a:off x="6019800" y="2971800"/>
              <a:ext cx="381000" cy="3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c</a:t>
              </a:r>
              <a:r>
                <a:rPr lang="en-US" i="1" baseline="-25000" dirty="0" smtClean="0"/>
                <a:t>0</a:t>
              </a:r>
              <a:endParaRPr lang="en-US" i="1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10800000" flipV="1">
              <a:off x="4343400" y="2971800"/>
              <a:ext cx="533402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114800" y="3200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10800000" flipV="1">
              <a:off x="4343400" y="3124200"/>
              <a:ext cx="533402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0800000" flipV="1">
              <a:off x="4343400" y="3276600"/>
              <a:ext cx="533402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0800000" flipV="1">
              <a:off x="4343400" y="3428997"/>
              <a:ext cx="533402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5105400" y="3048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22"/>
            <p:cNvSpPr txBox="1"/>
            <p:nvPr/>
          </p:nvSpPr>
          <p:spPr>
            <a:xfrm>
              <a:off x="2667000" y="2971800"/>
              <a:ext cx="705556" cy="377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smtClean="0"/>
                <a:t>c(</a:t>
              </a:r>
              <a:r>
                <a:rPr lang="en-US" i="1" dirty="0" err="1" smtClean="0"/>
                <a:t>x,y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</p:grp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47667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548" y="5373216"/>
            <a:ext cx="5976664" cy="665164"/>
          </a:xfrm>
          <a:prstGeom prst="rect">
            <a:avLst/>
          </a:prstGeom>
          <a:solidFill>
            <a:srgbClr val="FFFF00">
              <a:alpha val="77000"/>
            </a:srgbClr>
          </a:solidFill>
          <a:ln w="0">
            <a:noFill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612" y="2276873"/>
            <a:ext cx="1476164" cy="643081"/>
          </a:xfrm>
          <a:prstGeom prst="rect">
            <a:avLst/>
          </a:prstGeom>
          <a:solidFill>
            <a:srgbClr val="4BE9ED"/>
          </a:solidFill>
        </p:spPr>
      </p:pic>
      <p:sp>
        <p:nvSpPr>
          <p:cNvPr id="69" name="Rectangle 68"/>
          <p:cNvSpPr/>
          <p:nvPr/>
        </p:nvSpPr>
        <p:spPr>
          <a:xfrm>
            <a:off x="611560" y="1556792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0033CC"/>
                </a:solidFill>
                <a:latin typeface="Univers 57 Condensed" pitchFamily="34" charset="0"/>
              </a:rPr>
              <a:t>Through cylindrical bubble surface</a:t>
            </a:r>
            <a:endParaRPr lang="en-US" sz="2400" b="1" dirty="0">
              <a:solidFill>
                <a:srgbClr val="0033CC"/>
              </a:solidFill>
              <a:latin typeface="Univers 57 Condensed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3789040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33CC"/>
                </a:solidFill>
              </a:rPr>
              <a:t>Diagram in a coordinate system of a moving bubble</a:t>
            </a:r>
            <a:endParaRPr lang="en-US" sz="1200" b="1" i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S1">
  <a:themeElements>
    <a:clrScheme name="EM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EM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EMS template1</Template>
  <TotalTime>27853</TotalTime>
  <Words>475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EMS1</vt:lpstr>
      <vt:lpstr>Image</vt:lpstr>
      <vt:lpstr>Equation</vt:lpstr>
      <vt:lpstr>CFD-2011 Trondheim</vt:lpstr>
      <vt:lpstr>Objectives</vt:lpstr>
      <vt:lpstr>A Diagram for of a Bubble-Train Flow in a Micro-channel  </vt:lpstr>
      <vt:lpstr>Major Assumptions</vt:lpstr>
      <vt:lpstr>Mass Conservation Equations</vt:lpstr>
      <vt:lpstr>Slide 6</vt:lpstr>
      <vt:lpstr>Major Relations For a Bubble Train Flow </vt:lpstr>
      <vt:lpstr>Slide 8</vt:lpstr>
      <vt:lpstr>Mass Fluxes to the Bubble</vt:lpstr>
      <vt:lpstr>Slide 10</vt:lpstr>
      <vt:lpstr>Computational Examples:</vt:lpstr>
      <vt:lpstr>Slide 12</vt:lpstr>
      <vt:lpstr>Effect of the Channel Diameter</vt:lpstr>
      <vt:lpstr>Effect of the Channel Length</vt:lpstr>
      <vt:lpstr>Effect of the Bubble Generation Frequency</vt:lpstr>
      <vt:lpstr>Conclusions</vt:lpstr>
    </vt:vector>
  </TitlesOfParts>
  <Company>Schlumberger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Kentaro</dc:creator>
  <cp:keywords>SLB-Confidential,</cp:keywords>
  <cp:lastModifiedBy>DEskin</cp:lastModifiedBy>
  <cp:revision>640</cp:revision>
  <dcterms:created xsi:type="dcterms:W3CDTF">2009-02-13T16:04:31Z</dcterms:created>
  <dcterms:modified xsi:type="dcterms:W3CDTF">2011-07-19T23:13:06Z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-level">
    <vt:lpwstr>SLB-Confidential</vt:lpwstr>
  </property>
  <property fmtid="{D5CDD505-2E9C-101B-9397-08002B2CF9AE}" pid="3" name="classification-date">
    <vt:lpwstr>19/02/2009</vt:lpwstr>
  </property>
  <property fmtid="{D5CDD505-2E9C-101B-9397-08002B2CF9AE}" pid="4" name="classification-version">
    <vt:lpwstr>Version 3.9.2</vt:lpwstr>
  </property>
</Properties>
</file>