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1" r:id="rId7"/>
    <p:sldId id="281" r:id="rId8"/>
    <p:sldId id="282" r:id="rId9"/>
    <p:sldId id="26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74" r:id="rId19"/>
    <p:sldId id="278" r:id="rId20"/>
    <p:sldId id="280" r:id="rId21"/>
  </p:sldIdLst>
  <p:sldSz cx="18288000" cy="10287000"/>
  <p:notesSz cx="6858000" cy="9144000"/>
  <p:embeddedFontLst>
    <p:embeddedFont>
      <p:font typeface="Signika" panose="020B0604020202020204" charset="0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545" autoAdjust="0"/>
  </p:normalViewPr>
  <p:slideViewPr>
    <p:cSldViewPr snapToGrid="0">
      <p:cViewPr varScale="1">
        <p:scale>
          <a:sx n="54" d="100"/>
          <a:sy n="54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Cara</a:t>
            </a: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412db0e1_0_3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Wait for the instructor to guide you through launching the lab.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35f412db0e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173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412db0e1_0_3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Python interactive “terminal”. You could create code here, but it is difficult to share with explanations, hence leading to </a:t>
            </a:r>
            <a:r>
              <a:rPr lang="en-US" dirty="0" err="1"/>
              <a:t>Jupyter</a:t>
            </a:r>
            <a:r>
              <a:rPr lang="en-US" dirty="0"/>
              <a:t> Notebooks (earlier versions like </a:t>
            </a:r>
            <a:r>
              <a:rPr lang="en-US" dirty="0" err="1"/>
              <a:t>Mathmatica</a:t>
            </a:r>
            <a:r>
              <a:rPr lang="en-US" dirty="0"/>
              <a:t> existed)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35f412db0e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483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412db0e1_0_3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other tools you can use for coding… Visual Studio Code, PyCharm, IDLE…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35f412db0e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049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412db0e1_0_3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will guide you through Launching </a:t>
            </a:r>
            <a:r>
              <a:rPr lang="en-US" dirty="0" err="1"/>
              <a:t>JupyterLab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35f412db0e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6331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412db0e1_0_3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will guide you through Launching </a:t>
            </a:r>
            <a:r>
              <a:rPr lang="en-US" dirty="0" err="1"/>
              <a:t>JupyterLab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will review: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35f412db0e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454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412db0e1_0_3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 will guide you through Launching </a:t>
            </a:r>
            <a:r>
              <a:rPr lang="en-US" dirty="0" err="1"/>
              <a:t>JupyterLab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35f412db0e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462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412db0e1_0_3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35f412db0e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598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5f412db0e1_0_7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35f412db0e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412db0e1_0_10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35f412db0e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2" name="Google Shape;4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9f95ace2a_0_18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59f95ace2a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412db0e1_0_4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5f412db0e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9f95ace2a_0_44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359f95ace2a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9f95ace2a_0_52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359f95ace2a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9f95ace2a_0_52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Package manager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Locates and installs requested software: Large collection of packages</a:t>
            </a:r>
            <a:endParaRPr dirty="0"/>
          </a:p>
        </p:txBody>
      </p:sp>
      <p:sp>
        <p:nvSpPr>
          <p:cNvPr id="229" name="Google Shape;229;g359f95ace2a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2957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9f95ace2a_0_52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359f95ace2a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3210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412db0e1_0_3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Wait for the instructor to guide you through launching the lab.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35f412db0e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412db0e1_0_3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Wait for the instructor to guide you through launching the lab.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3" name="Google Shape;243;g35f412db0e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66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3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/>
          <p:nvPr/>
        </p:nvSpPr>
        <p:spPr>
          <a:xfrm>
            <a:off x="15047759" y="3749017"/>
            <a:ext cx="3240241" cy="6504134"/>
          </a:xfrm>
          <a:custGeom>
            <a:avLst/>
            <a:gdLst/>
            <a:ahLst/>
            <a:cxnLst/>
            <a:rect l="l" t="t" r="r" b="b"/>
            <a:pathLst>
              <a:path w="3240241" h="6504134" extrusionOk="0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25"/>
          <p:cNvGrpSpPr/>
          <p:nvPr/>
        </p:nvGrpSpPr>
        <p:grpSpPr>
          <a:xfrm>
            <a:off x="13032403" y="-1520635"/>
            <a:ext cx="5255597" cy="13255940"/>
            <a:chOff x="0" y="-19050"/>
            <a:chExt cx="1384190" cy="3491277"/>
          </a:xfrm>
        </p:grpSpPr>
        <p:sp>
          <p:nvSpPr>
            <p:cNvPr id="165" name="Google Shape;165;p25"/>
            <p:cNvSpPr/>
            <p:nvPr/>
          </p:nvSpPr>
          <p:spPr>
            <a:xfrm>
              <a:off x="0" y="0"/>
              <a:ext cx="1384190" cy="3472226"/>
            </a:xfrm>
            <a:custGeom>
              <a:avLst/>
              <a:gdLst/>
              <a:ahLst/>
              <a:cxnLst/>
              <a:rect l="l" t="t" r="r" b="b"/>
              <a:pathLst>
                <a:path w="1384190" h="3472226" extrusionOk="0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25"/>
          <p:cNvSpPr/>
          <p:nvPr/>
        </p:nvSpPr>
        <p:spPr>
          <a:xfrm>
            <a:off x="9432880" y="1526000"/>
            <a:ext cx="7234999" cy="7234999"/>
          </a:xfrm>
          <a:custGeom>
            <a:avLst/>
            <a:gdLst/>
            <a:ahLst/>
            <a:cxnLst/>
            <a:rect l="l" t="t" r="r" b="b"/>
            <a:pathLst>
              <a:path w="7234999" h="7234999" extrusionOk="0">
                <a:moveTo>
                  <a:pt x="0" y="0"/>
                </a:moveTo>
                <a:lnTo>
                  <a:pt x="7234999" y="0"/>
                </a:lnTo>
                <a:lnTo>
                  <a:pt x="7234999" y="7235000"/>
                </a:lnTo>
                <a:lnTo>
                  <a:pt x="0" y="723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25"/>
          <p:cNvGrpSpPr/>
          <p:nvPr/>
        </p:nvGrpSpPr>
        <p:grpSpPr>
          <a:xfrm>
            <a:off x="1057435" y="3417165"/>
            <a:ext cx="78988" cy="3634682"/>
            <a:chOff x="0" y="-19050"/>
            <a:chExt cx="20803" cy="957283"/>
          </a:xfrm>
        </p:grpSpPr>
        <p:sp>
          <p:nvSpPr>
            <p:cNvPr id="169" name="Google Shape;169;p25"/>
            <p:cNvSpPr/>
            <p:nvPr/>
          </p:nvSpPr>
          <p:spPr>
            <a:xfrm>
              <a:off x="0" y="0"/>
              <a:ext cx="20803" cy="938233"/>
            </a:xfrm>
            <a:custGeom>
              <a:avLst/>
              <a:gdLst/>
              <a:ahLst/>
              <a:cxnLst/>
              <a:rect l="l" t="t" r="r" b="b"/>
              <a:pathLst>
                <a:path w="20803" h="938233" extrusionOk="0">
                  <a:moveTo>
                    <a:pt x="0" y="0"/>
                  </a:moveTo>
                  <a:lnTo>
                    <a:pt x="20803" y="0"/>
                  </a:lnTo>
                  <a:lnTo>
                    <a:pt x="20803" y="938233"/>
                  </a:lnTo>
                  <a:lnTo>
                    <a:pt x="0" y="938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5"/>
            <p:cNvSpPr txBox="1"/>
            <p:nvPr/>
          </p:nvSpPr>
          <p:spPr>
            <a:xfrm>
              <a:off x="0" y="-19050"/>
              <a:ext cx="20803" cy="957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25"/>
          <p:cNvSpPr/>
          <p:nvPr/>
        </p:nvSpPr>
        <p:spPr>
          <a:xfrm>
            <a:off x="10993875" y="3153334"/>
            <a:ext cx="4113010" cy="3980332"/>
          </a:xfrm>
          <a:custGeom>
            <a:avLst/>
            <a:gdLst/>
            <a:ahLst/>
            <a:cxnLst/>
            <a:rect l="l" t="t" r="r" b="b"/>
            <a:pathLst>
              <a:path w="4113010" h="3980332" extrusionOk="0">
                <a:moveTo>
                  <a:pt x="0" y="0"/>
                </a:moveTo>
                <a:lnTo>
                  <a:pt x="4113010" y="0"/>
                </a:lnTo>
                <a:lnTo>
                  <a:pt x="4113010" y="3980332"/>
                </a:lnTo>
                <a:lnTo>
                  <a:pt x="0" y="39803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387525" y="3849650"/>
            <a:ext cx="10435800" cy="3362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7"/>
              <a:buFont typeface="Arial"/>
              <a:buNone/>
            </a:pPr>
            <a:r>
              <a:rPr lang="en-US" sz="7000" b="1" dirty="0">
                <a:solidFill>
                  <a:srgbClr val="191919"/>
                </a:solidFill>
              </a:rPr>
              <a:t>Introduction to</a:t>
            </a:r>
            <a:endParaRPr sz="7000" b="1" dirty="0">
              <a:solidFill>
                <a:srgbClr val="19191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7"/>
              <a:buFont typeface="Arial"/>
              <a:buNone/>
            </a:pPr>
            <a:r>
              <a:rPr lang="en-US" sz="7000" b="1" dirty="0">
                <a:solidFill>
                  <a:srgbClr val="191919"/>
                </a:solidFill>
              </a:rPr>
              <a:t>Python</a:t>
            </a:r>
            <a:endParaRPr sz="7000" b="1" dirty="0">
              <a:solidFill>
                <a:srgbClr val="191919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7"/>
              <a:buFont typeface="Arial"/>
              <a:buNone/>
            </a:pPr>
            <a:endParaRPr sz="5000" b="1" dirty="0">
              <a:solidFill>
                <a:srgbClr val="191919"/>
              </a:solidFill>
            </a:endParaRPr>
          </a:p>
        </p:txBody>
      </p:sp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6619574" y="1031550"/>
            <a:ext cx="11488671" cy="679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Features that support collaborative editing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Supports Python (and other languages)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800" b="1" dirty="0">
              <a:latin typeface="Signika"/>
              <a:ea typeface="Signika"/>
              <a:cs typeface="Signika"/>
              <a:sym typeface="Signika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8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49" b="1" dirty="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7" name="Google Shape;247;p31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48" name="Google Shape;248;p31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31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31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251" name="Google Shape;251;p31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Google Shape;252;p31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1"/>
          <p:cNvSpPr txBox="1"/>
          <p:nvPr/>
        </p:nvSpPr>
        <p:spPr>
          <a:xfrm>
            <a:off x="731240" y="3059139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999" b="1" dirty="0">
              <a:solidFill>
                <a:srgbClr val="FFFFFF"/>
              </a:solidFill>
              <a:latin typeface="Signika"/>
              <a:sym typeface="Signik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 err="1">
                <a:solidFill>
                  <a:srgbClr val="FFFFFF"/>
                </a:solidFill>
                <a:latin typeface="Signika"/>
                <a:sym typeface="Signika"/>
              </a:rPr>
              <a:t>Jupyter</a:t>
            </a:r>
            <a:r>
              <a:rPr lang="en-US" sz="3999" b="1" dirty="0">
                <a:solidFill>
                  <a:srgbClr val="FFFFFF"/>
                </a:solidFill>
                <a:latin typeface="Signika"/>
                <a:sym typeface="Signika"/>
              </a:rPr>
              <a:t>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904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7" name="Google Shape;247;p31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48" name="Google Shape;248;p31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31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31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251" name="Google Shape;251;p31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Google Shape;252;p31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1"/>
          <p:cNvSpPr txBox="1"/>
          <p:nvPr/>
        </p:nvSpPr>
        <p:spPr>
          <a:xfrm>
            <a:off x="731240" y="3059139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999" b="1" dirty="0">
              <a:solidFill>
                <a:srgbClr val="FFFFFF"/>
              </a:solidFill>
              <a:latin typeface="Signika"/>
              <a:sym typeface="Signik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Signika"/>
                <a:sym typeface="Signika"/>
              </a:rPr>
              <a:t>Python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741CEC-7A0B-125C-81C2-0F9D92C46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0074" y="1724900"/>
            <a:ext cx="11073514" cy="550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2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6619574" y="1031550"/>
            <a:ext cx="11488671" cy="790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Training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Scripting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Data visualization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Data Science Driven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800" b="1" dirty="0">
              <a:latin typeface="Signika"/>
              <a:ea typeface="Signika"/>
              <a:cs typeface="Signika"/>
              <a:sym typeface="Signika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8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49" b="1" dirty="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7" name="Google Shape;247;p31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48" name="Google Shape;248;p31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31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31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251" name="Google Shape;251;p31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Google Shape;252;p31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1"/>
          <p:cNvSpPr txBox="1"/>
          <p:nvPr/>
        </p:nvSpPr>
        <p:spPr>
          <a:xfrm>
            <a:off x="731240" y="3059139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999" b="1" dirty="0">
              <a:solidFill>
                <a:srgbClr val="FFFFFF"/>
              </a:solidFill>
              <a:latin typeface="Signika"/>
              <a:sym typeface="Signik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 err="1">
                <a:solidFill>
                  <a:srgbClr val="FFFFFF"/>
                </a:solidFill>
                <a:latin typeface="Signika"/>
                <a:sym typeface="Signika"/>
              </a:rPr>
              <a:t>JupyterLab</a:t>
            </a:r>
            <a:r>
              <a:rPr lang="en-US" sz="3999" b="1" dirty="0">
                <a:solidFill>
                  <a:srgbClr val="FFFFFF"/>
                </a:solidFill>
                <a:latin typeface="Signika"/>
                <a:sym typeface="Signika"/>
              </a:rPr>
              <a:t> &amp;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568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6619574" y="1031550"/>
            <a:ext cx="11488671" cy="458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Launch </a:t>
            </a:r>
            <a:r>
              <a:rPr lang="en-US" sz="4800" b="1" dirty="0" err="1">
                <a:latin typeface="Signika"/>
                <a:ea typeface="Signika"/>
                <a:cs typeface="Signika"/>
                <a:sym typeface="Signika"/>
              </a:rPr>
              <a:t>JupyterLab</a:t>
            </a: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 from your Anaconda Browser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8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49" b="1" dirty="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7" name="Google Shape;247;p31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48" name="Google Shape;248;p31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31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31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251" name="Google Shape;251;p31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Google Shape;252;p31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1"/>
          <p:cNvSpPr txBox="1"/>
          <p:nvPr/>
        </p:nvSpPr>
        <p:spPr>
          <a:xfrm>
            <a:off x="731240" y="3059139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999" b="1" dirty="0">
              <a:solidFill>
                <a:srgbClr val="FFFFFF"/>
              </a:solidFill>
              <a:latin typeface="Signika"/>
              <a:sym typeface="Signik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Signika"/>
                <a:sym typeface="Signika"/>
              </a:rPr>
              <a:t>HANDS-ON: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3E02D-6429-D955-E312-010C88800F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9668"/>
          <a:stretch/>
        </p:blipFill>
        <p:spPr>
          <a:xfrm>
            <a:off x="6600803" y="3576663"/>
            <a:ext cx="8310952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5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7" name="Google Shape;247;p31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48" name="Google Shape;248;p31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31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31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251" name="Google Shape;251;p31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Google Shape;252;p31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1"/>
          <p:cNvSpPr txBox="1"/>
          <p:nvPr/>
        </p:nvSpPr>
        <p:spPr>
          <a:xfrm>
            <a:off x="731240" y="3059139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999" b="1" dirty="0">
              <a:solidFill>
                <a:srgbClr val="FFFFFF"/>
              </a:solidFill>
              <a:latin typeface="Signika"/>
              <a:sym typeface="Signik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 err="1">
                <a:solidFill>
                  <a:srgbClr val="FFFFFF"/>
                </a:solidFill>
                <a:latin typeface="Signika"/>
                <a:sym typeface="Signika"/>
              </a:rPr>
              <a:t>JupyterLab</a:t>
            </a:r>
            <a:r>
              <a:rPr lang="en-US" sz="3999" b="1" dirty="0">
                <a:solidFill>
                  <a:srgbClr val="FFFFFF"/>
                </a:solidFill>
                <a:latin typeface="Signika"/>
                <a:sym typeface="Signika"/>
              </a:rPr>
              <a:t> Interface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56281-FE19-673F-2E62-750486F84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517" y="886264"/>
            <a:ext cx="12260860" cy="690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7" name="Google Shape;247;p31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48" name="Google Shape;248;p31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31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31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251" name="Google Shape;251;p31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Google Shape;252;p31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1"/>
          <p:cNvSpPr txBox="1"/>
          <p:nvPr/>
        </p:nvSpPr>
        <p:spPr>
          <a:xfrm>
            <a:off x="674970" y="3045071"/>
            <a:ext cx="5091221" cy="18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999" b="1" dirty="0">
              <a:solidFill>
                <a:srgbClr val="FFFFFF"/>
              </a:solidFill>
              <a:latin typeface="Signika"/>
              <a:sym typeface="Signik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Signika"/>
                <a:sym typeface="Signika"/>
              </a:rPr>
              <a:t>Python Script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Signika"/>
                <a:sym typeface="Signika"/>
              </a:rPr>
              <a:t>Example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FC70E-14D4-55CB-0759-AA571AD9A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259" y="410405"/>
            <a:ext cx="7668921" cy="75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0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7" name="Google Shape;247;p31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48" name="Google Shape;248;p31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31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31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251" name="Google Shape;251;p31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Google Shape;252;p31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1"/>
          <p:cNvSpPr txBox="1"/>
          <p:nvPr/>
        </p:nvSpPr>
        <p:spPr>
          <a:xfrm>
            <a:off x="674970" y="3045071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999" b="1" dirty="0">
              <a:solidFill>
                <a:srgbClr val="FFFFFF"/>
              </a:solidFill>
              <a:latin typeface="Signika"/>
              <a:sym typeface="Signik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Signika"/>
                <a:sym typeface="Signika"/>
              </a:rPr>
              <a:t>Hands-On</a:t>
            </a:r>
            <a:endParaRPr dirty="0"/>
          </a:p>
        </p:txBody>
      </p:sp>
      <p:sp>
        <p:nvSpPr>
          <p:cNvPr id="5" name="Google Shape;245;p31">
            <a:extLst>
              <a:ext uri="{FF2B5EF4-FFF2-40B4-BE49-F238E27FC236}">
                <a16:creationId xmlns:a16="http://schemas.microsoft.com/office/drawing/2014/main" id="{5B11D454-753E-871A-43E0-D7184D915E70}"/>
              </a:ext>
            </a:extLst>
          </p:cNvPr>
          <p:cNvSpPr txBox="1"/>
          <p:nvPr/>
        </p:nvSpPr>
        <p:spPr>
          <a:xfrm>
            <a:off x="6404421" y="1138084"/>
            <a:ext cx="11488671" cy="3473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Working with </a:t>
            </a:r>
            <a:r>
              <a:rPr lang="en-US" sz="4800" b="1" dirty="0" err="1">
                <a:latin typeface="Signika"/>
                <a:ea typeface="Signika"/>
                <a:cs typeface="Signika"/>
                <a:sym typeface="Signika"/>
              </a:rPr>
              <a:t>Jupyter</a:t>
            </a: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 notebook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8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49" b="1" dirty="0">
              <a:latin typeface="Signika"/>
              <a:ea typeface="Signika"/>
              <a:cs typeface="Signika"/>
              <a:sym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48045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DFDFD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3"/>
          <p:cNvSpPr txBox="1"/>
          <p:nvPr/>
        </p:nvSpPr>
        <p:spPr>
          <a:xfrm>
            <a:off x="1638232" y="3803106"/>
            <a:ext cx="15011400" cy="25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 dirty="0">
                <a:latin typeface="Signika"/>
                <a:ea typeface="Signika"/>
                <a:cs typeface="Signika"/>
                <a:sym typeface="Signika"/>
              </a:rPr>
              <a:t>Break</a:t>
            </a:r>
            <a:endParaRPr sz="58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CFR students, please be back by 11 AM</a:t>
            </a:r>
            <a:endParaRPr sz="4800" b="1" dirty="0"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414" name="Google Shape;414;p43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5" name="Google Shape;415;p43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16" name="Google Shape;416;p43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"/>
          <p:cNvSpPr txBox="1"/>
          <p:nvPr/>
        </p:nvSpPr>
        <p:spPr>
          <a:xfrm>
            <a:off x="1638232" y="3803106"/>
            <a:ext cx="150114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 b="1">
                <a:latin typeface="Signika"/>
                <a:ea typeface="Signika"/>
                <a:cs typeface="Signika"/>
                <a:sym typeface="Signika"/>
              </a:rPr>
              <a:t>Questions</a:t>
            </a:r>
            <a:endParaRPr sz="4800" b="1"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459" name="Google Shape;459;p47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0" name="Google Shape;460;p47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1" name="Google Shape;461;p47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7500"/>
        </a:solidFill>
        <a:effectLst/>
      </p:bgPr>
    </p:bg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9"/>
          <p:cNvSpPr txBox="1">
            <a:spLocks noGrp="1"/>
          </p:cNvSpPr>
          <p:nvPr>
            <p:ph type="sldNum" idx="12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/>
        </p:nvSpPr>
        <p:spPr>
          <a:xfrm>
            <a:off x="7026364" y="1031562"/>
            <a:ext cx="10233000" cy="1304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49" b="1" dirty="0">
                <a:latin typeface="Signika"/>
                <a:ea typeface="Signika"/>
                <a:cs typeface="Signika"/>
                <a:sym typeface="Signika"/>
              </a:rPr>
              <a:t>Instructor: Ruth Gittens</a:t>
            </a:r>
            <a:endParaRPr sz="5649" b="1" dirty="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1" name="Google Shape;181;p26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182" name="Google Shape;182;p26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" name="Google Shape;183;p26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26"/>
          <p:cNvGrpSpPr/>
          <p:nvPr/>
        </p:nvGrpSpPr>
        <p:grpSpPr>
          <a:xfrm>
            <a:off x="0" y="1868282"/>
            <a:ext cx="5909818" cy="3799938"/>
            <a:chOff x="0" y="-38100"/>
            <a:chExt cx="1556485" cy="1000800"/>
          </a:xfrm>
        </p:grpSpPr>
        <p:sp>
          <p:nvSpPr>
            <p:cNvPr id="185" name="Google Shape;185;p26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6"/>
          <p:cNvSpPr txBox="1"/>
          <p:nvPr/>
        </p:nvSpPr>
        <p:spPr>
          <a:xfrm>
            <a:off x="692163" y="3160739"/>
            <a:ext cx="5927400" cy="1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Welcome!</a:t>
            </a:r>
            <a:endParaRPr sz="3999" b="1" dirty="0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999" b="1" dirty="0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Session 1</a:t>
            </a:r>
            <a:endParaRPr sz="3999" b="1" dirty="0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/>
        </p:nvSpPr>
        <p:spPr>
          <a:xfrm>
            <a:off x="7026364" y="1031562"/>
            <a:ext cx="10233000" cy="5216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49" b="1" dirty="0">
                <a:latin typeface="Signika"/>
                <a:ea typeface="Signika"/>
                <a:cs typeface="Signika"/>
                <a:sym typeface="Signika"/>
              </a:rPr>
              <a:t>Overview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49" b="1" dirty="0">
                <a:latin typeface="Signika"/>
                <a:ea typeface="Signika"/>
                <a:cs typeface="Signika"/>
                <a:sym typeface="Signika"/>
              </a:rPr>
              <a:t>Development Environment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49" b="1" dirty="0">
                <a:latin typeface="Signika"/>
                <a:ea typeface="Signika"/>
                <a:cs typeface="Signika"/>
                <a:sym typeface="Signika"/>
              </a:rPr>
              <a:t>Using Anaconda and </a:t>
            </a:r>
            <a:r>
              <a:rPr lang="en-US" sz="5649" b="1" dirty="0" err="1">
                <a:latin typeface="Signika"/>
                <a:ea typeface="Signika"/>
                <a:cs typeface="Signika"/>
                <a:sym typeface="Signika"/>
              </a:rPr>
              <a:t>Jupyter</a:t>
            </a:r>
            <a:endParaRPr lang="en-US" sz="5649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49" b="1" dirty="0">
                <a:latin typeface="Signika"/>
                <a:ea typeface="Signika"/>
                <a:cs typeface="Signika"/>
                <a:sym typeface="Signika"/>
              </a:rPr>
              <a:t>Running Python Code</a:t>
            </a:r>
            <a:endParaRPr sz="5649" b="1" dirty="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93" name="Google Shape;193;p27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4" name="Google Shape;194;p27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195" name="Google Shape;195;p27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27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27"/>
          <p:cNvGrpSpPr/>
          <p:nvPr/>
        </p:nvGrpSpPr>
        <p:grpSpPr>
          <a:xfrm>
            <a:off x="0" y="1868282"/>
            <a:ext cx="5909818" cy="3799938"/>
            <a:chOff x="0" y="-38100"/>
            <a:chExt cx="1556485" cy="1000800"/>
          </a:xfrm>
        </p:grpSpPr>
        <p:sp>
          <p:nvSpPr>
            <p:cNvPr id="198" name="Google Shape;198;p27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Google Shape;199;p27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27"/>
          <p:cNvSpPr txBox="1"/>
          <p:nvPr/>
        </p:nvSpPr>
        <p:spPr>
          <a:xfrm>
            <a:off x="692171" y="3160750"/>
            <a:ext cx="4052400" cy="61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Agenda</a:t>
            </a:r>
            <a:endParaRPr sz="3999" b="1" dirty="0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7" name="Google Shape;207;p28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08" name="Google Shape;208;p28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28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28"/>
          <p:cNvGrpSpPr/>
          <p:nvPr/>
        </p:nvGrpSpPr>
        <p:grpSpPr>
          <a:xfrm>
            <a:off x="0" y="1868282"/>
            <a:ext cx="5909818" cy="3799938"/>
            <a:chOff x="0" y="-38100"/>
            <a:chExt cx="1556485" cy="1000800"/>
          </a:xfrm>
        </p:grpSpPr>
        <p:sp>
          <p:nvSpPr>
            <p:cNvPr id="211" name="Google Shape;211;p28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Google Shape;212;p28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28"/>
          <p:cNvSpPr txBox="1"/>
          <p:nvPr/>
        </p:nvSpPr>
        <p:spPr>
          <a:xfrm>
            <a:off x="692163" y="3160739"/>
            <a:ext cx="592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Overview</a:t>
            </a:r>
            <a:endParaRPr dirty="0"/>
          </a:p>
        </p:txBody>
      </p:sp>
      <p:sp>
        <p:nvSpPr>
          <p:cNvPr id="2" name="Google Shape;218;p29">
            <a:extLst>
              <a:ext uri="{FF2B5EF4-FFF2-40B4-BE49-F238E27FC236}">
                <a16:creationId xmlns:a16="http://schemas.microsoft.com/office/drawing/2014/main" id="{35B8564D-5602-F829-8E8E-19C3E4C1E2DF}"/>
              </a:ext>
            </a:extLst>
          </p:cNvPr>
          <p:cNvSpPr txBox="1"/>
          <p:nvPr/>
        </p:nvSpPr>
        <p:spPr>
          <a:xfrm>
            <a:off x="5997855" y="1031550"/>
            <a:ext cx="11238000" cy="661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latin typeface="Signika"/>
                <a:ea typeface="Signika"/>
                <a:cs typeface="Signika"/>
                <a:sym typeface="Signika"/>
              </a:rPr>
              <a:t>What is programming?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4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latin typeface="Signika"/>
                <a:ea typeface="Signika"/>
                <a:cs typeface="Signika"/>
                <a:sym typeface="Signika"/>
              </a:rPr>
              <a:t>Why write code?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4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latin typeface="Signika"/>
                <a:ea typeface="Signika"/>
                <a:cs typeface="Signika"/>
                <a:sym typeface="Signika"/>
              </a:rPr>
              <a:t>What is a programming language?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4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latin typeface="Signika"/>
                <a:ea typeface="Signika"/>
                <a:cs typeface="Signika"/>
                <a:sym typeface="Signika"/>
              </a:rPr>
              <a:t>What is data?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4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4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4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b="1" dirty="0"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4" name="Google Shape;234;p30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35" name="Google Shape;235;p30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30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0"/>
          <p:cNvGrpSpPr/>
          <p:nvPr/>
        </p:nvGrpSpPr>
        <p:grpSpPr>
          <a:xfrm>
            <a:off x="0" y="1868282"/>
            <a:ext cx="5909818" cy="3799938"/>
            <a:chOff x="0" y="-38100"/>
            <a:chExt cx="1556485" cy="1000800"/>
          </a:xfrm>
        </p:grpSpPr>
        <p:sp>
          <p:nvSpPr>
            <p:cNvPr id="238" name="Google Shape;238;p30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Google Shape;239;p30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0"/>
          <p:cNvSpPr txBox="1"/>
          <p:nvPr/>
        </p:nvSpPr>
        <p:spPr>
          <a:xfrm>
            <a:off x="0" y="3113846"/>
            <a:ext cx="5927400" cy="12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Development Environments</a:t>
            </a:r>
            <a:endParaRPr dirty="0"/>
          </a:p>
        </p:txBody>
      </p:sp>
      <p:sp>
        <p:nvSpPr>
          <p:cNvPr id="2" name="Google Shape;218;p29">
            <a:extLst>
              <a:ext uri="{FF2B5EF4-FFF2-40B4-BE49-F238E27FC236}">
                <a16:creationId xmlns:a16="http://schemas.microsoft.com/office/drawing/2014/main" id="{9A27C7FB-34B1-B560-E9C0-D0548A7107D7}"/>
              </a:ext>
            </a:extLst>
          </p:cNvPr>
          <p:cNvSpPr txBox="1"/>
          <p:nvPr/>
        </p:nvSpPr>
        <p:spPr>
          <a:xfrm>
            <a:off x="6021301" y="1031550"/>
            <a:ext cx="11238000" cy="300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latin typeface="Signika"/>
                <a:ea typeface="Signika"/>
                <a:cs typeface="Signika"/>
                <a:sym typeface="Signika"/>
              </a:rPr>
              <a:t>What is an Integrated Development Environment (IDE)?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4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latin typeface="Signika"/>
                <a:ea typeface="Signika"/>
                <a:cs typeface="Signika"/>
                <a:sym typeface="Signika"/>
              </a:rPr>
              <a:t>Desktop vs Web-based Environments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4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latin typeface="Signika"/>
                <a:ea typeface="Signika"/>
                <a:cs typeface="Signika"/>
                <a:sym typeface="Signika"/>
              </a:rPr>
              <a:t>Getting Setup</a:t>
            </a:r>
            <a:endParaRPr sz="3400" b="1" dirty="0"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4" name="Google Shape;234;p30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35" name="Google Shape;235;p30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30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0"/>
          <p:cNvGrpSpPr/>
          <p:nvPr/>
        </p:nvGrpSpPr>
        <p:grpSpPr>
          <a:xfrm>
            <a:off x="0" y="1868282"/>
            <a:ext cx="5909818" cy="3799938"/>
            <a:chOff x="0" y="-38100"/>
            <a:chExt cx="1556485" cy="1000800"/>
          </a:xfrm>
        </p:grpSpPr>
        <p:sp>
          <p:nvSpPr>
            <p:cNvPr id="238" name="Google Shape;238;p30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Google Shape;239;p30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0"/>
          <p:cNvSpPr txBox="1"/>
          <p:nvPr/>
        </p:nvSpPr>
        <p:spPr>
          <a:xfrm>
            <a:off x="0" y="3113846"/>
            <a:ext cx="5927400" cy="61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Anaconda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5BD33-3A33-5E33-6612-611CB0E16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492" y="492370"/>
            <a:ext cx="13253260" cy="802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9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4" name="Google Shape;234;p30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35" name="Google Shape;235;p30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6" name="Google Shape;236;p30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7" name="Google Shape;237;p30"/>
          <p:cNvGrpSpPr/>
          <p:nvPr/>
        </p:nvGrpSpPr>
        <p:grpSpPr>
          <a:xfrm>
            <a:off x="0" y="1868282"/>
            <a:ext cx="5909818" cy="3799938"/>
            <a:chOff x="0" y="-38100"/>
            <a:chExt cx="1556485" cy="1000800"/>
          </a:xfrm>
        </p:grpSpPr>
        <p:sp>
          <p:nvSpPr>
            <p:cNvPr id="238" name="Google Shape;238;p30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Google Shape;239;p30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0"/>
          <p:cNvSpPr txBox="1"/>
          <p:nvPr/>
        </p:nvSpPr>
        <p:spPr>
          <a:xfrm>
            <a:off x="0" y="3113846"/>
            <a:ext cx="4861169" cy="61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Hands-On</a:t>
            </a:r>
            <a:endParaRPr dirty="0"/>
          </a:p>
        </p:txBody>
      </p:sp>
      <p:sp>
        <p:nvSpPr>
          <p:cNvPr id="2" name="Google Shape;218;p29">
            <a:extLst>
              <a:ext uri="{FF2B5EF4-FFF2-40B4-BE49-F238E27FC236}">
                <a16:creationId xmlns:a16="http://schemas.microsoft.com/office/drawing/2014/main" id="{F7B4AFFD-3E11-9CC4-CC28-C32D77529A60}"/>
              </a:ext>
            </a:extLst>
          </p:cNvPr>
          <p:cNvSpPr txBox="1"/>
          <p:nvPr/>
        </p:nvSpPr>
        <p:spPr>
          <a:xfrm>
            <a:off x="6021301" y="1031550"/>
            <a:ext cx="11238000" cy="1203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latin typeface="Signika"/>
                <a:ea typeface="Signika"/>
                <a:cs typeface="Signika"/>
                <a:sym typeface="Signika"/>
              </a:rPr>
              <a:t>Launch the Anaconda Navigator on your desktop.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400" b="1" dirty="0">
              <a:latin typeface="Signika"/>
              <a:ea typeface="Signika"/>
              <a:cs typeface="Signika"/>
              <a:sym typeface="Signika"/>
            </a:endParaRPr>
          </a:p>
        </p:txBody>
      </p:sp>
    </p:spTree>
    <p:extLst>
      <p:ext uri="{BB962C8B-B14F-4D97-AF65-F5344CB8AC3E}">
        <p14:creationId xmlns:p14="http://schemas.microsoft.com/office/powerpoint/2010/main" val="194473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6619574" y="1031550"/>
            <a:ext cx="11488671" cy="1012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Web-based interactive development environment.</a:t>
            </a:r>
          </a:p>
          <a:p>
            <a:pPr marL="685800" lvl="3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Data Science</a:t>
            </a:r>
          </a:p>
          <a:p>
            <a:pPr marL="685800" lvl="3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Scientific computing</a:t>
            </a:r>
          </a:p>
          <a:p>
            <a:pPr marL="685800" lvl="3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Scripting</a:t>
            </a:r>
          </a:p>
          <a:p>
            <a:pPr marL="685800" lvl="3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 Programming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800" b="1" dirty="0">
              <a:latin typeface="Signika"/>
              <a:ea typeface="Signika"/>
              <a:cs typeface="Signika"/>
              <a:sym typeface="Signika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8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49" b="1" dirty="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7" name="Google Shape;247;p31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48" name="Google Shape;248;p31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31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31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251" name="Google Shape;251;p31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Google Shape;252;p31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1"/>
          <p:cNvSpPr txBox="1"/>
          <p:nvPr/>
        </p:nvSpPr>
        <p:spPr>
          <a:xfrm>
            <a:off x="731240" y="3059139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999" b="1" dirty="0">
              <a:solidFill>
                <a:srgbClr val="FFFFFF"/>
              </a:solidFill>
              <a:latin typeface="Signika"/>
              <a:sym typeface="Signik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 err="1">
                <a:solidFill>
                  <a:srgbClr val="FFFFFF"/>
                </a:solidFill>
                <a:latin typeface="Signika"/>
                <a:sym typeface="Signika"/>
              </a:rPr>
              <a:t>JupyterLab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/>
        </p:nvSpPr>
        <p:spPr>
          <a:xfrm>
            <a:off x="6619574" y="1031550"/>
            <a:ext cx="11488671" cy="790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Main documents are </a:t>
            </a:r>
            <a:r>
              <a:rPr lang="en-US" sz="4800" b="1" dirty="0" err="1">
                <a:latin typeface="Signika"/>
                <a:ea typeface="Signika"/>
                <a:cs typeface="Signika"/>
                <a:sym typeface="Signika"/>
              </a:rPr>
              <a:t>Jupyter</a:t>
            </a: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 notebooks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Notebooks can be shared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800" b="1" dirty="0">
                <a:latin typeface="Signika"/>
                <a:ea typeface="Signika"/>
                <a:cs typeface="Signika"/>
                <a:sym typeface="Signika"/>
              </a:rPr>
              <a:t>Used to create software libraries</a:t>
            </a: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800" b="1" dirty="0">
              <a:latin typeface="Signika"/>
              <a:ea typeface="Signika"/>
              <a:cs typeface="Signika"/>
              <a:sym typeface="Signika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800" b="1" dirty="0">
              <a:latin typeface="Signika"/>
              <a:ea typeface="Signika"/>
              <a:cs typeface="Signika"/>
              <a:sym typeface="Signika"/>
            </a:endParaRPr>
          </a:p>
          <a:p>
            <a:pPr marL="685800" marR="0" lvl="0" indent="-685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4800" b="1" dirty="0">
              <a:latin typeface="Signika"/>
              <a:ea typeface="Signika"/>
              <a:cs typeface="Signika"/>
              <a:sym typeface="Signik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49" b="1" dirty="0"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692163" y="9133002"/>
            <a:ext cx="3265422" cy="881664"/>
          </a:xfrm>
          <a:custGeom>
            <a:avLst/>
            <a:gdLst/>
            <a:ahLst/>
            <a:cxnLst/>
            <a:rect l="l" t="t" r="r" b="b"/>
            <a:pathLst>
              <a:path w="3265422" h="881664" extrusionOk="0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7" name="Google Shape;247;p31"/>
          <p:cNvSpPr/>
          <p:nvPr/>
        </p:nvSpPr>
        <p:spPr>
          <a:xfrm>
            <a:off x="16089298" y="9007704"/>
            <a:ext cx="1170002" cy="1132260"/>
          </a:xfrm>
          <a:custGeom>
            <a:avLst/>
            <a:gdLst/>
            <a:ahLst/>
            <a:cxnLst/>
            <a:rect l="l" t="t" r="r" b="b"/>
            <a:pathLst>
              <a:path w="1170002" h="1132260" extrusionOk="0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248" name="Google Shape;248;p31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w="95250" cap="flat" cmpd="sng">
            <a:solidFill>
              <a:srgbClr val="E775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9" name="Google Shape;249;p31"/>
          <p:cNvSpPr/>
          <p:nvPr/>
        </p:nvSpPr>
        <p:spPr>
          <a:xfrm>
            <a:off x="-2902551" y="-107"/>
            <a:ext cx="7207655" cy="8615257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88" r="-78758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" name="Google Shape;250;p31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251" name="Google Shape;251;p31"/>
            <p:cNvSpPr/>
            <p:nvPr/>
          </p:nvSpPr>
          <p:spPr>
            <a:xfrm>
              <a:off x="0" y="0"/>
              <a:ext cx="1556485" cy="962569"/>
            </a:xfrm>
            <a:custGeom>
              <a:avLst/>
              <a:gdLst/>
              <a:ahLst/>
              <a:cxnLst/>
              <a:rect l="l" t="t" r="r" b="b"/>
              <a:pathLst>
                <a:path w="1556485" h="962569" extrusionOk="0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Google Shape;252;p31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1"/>
          <p:cNvSpPr txBox="1"/>
          <p:nvPr/>
        </p:nvSpPr>
        <p:spPr>
          <a:xfrm>
            <a:off x="731240" y="3059139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999" b="1" dirty="0">
              <a:solidFill>
                <a:srgbClr val="FFFFFF"/>
              </a:solidFill>
              <a:latin typeface="Signika"/>
              <a:sym typeface="Signik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1" dirty="0" err="1">
                <a:solidFill>
                  <a:srgbClr val="FFFFFF"/>
                </a:solidFill>
                <a:latin typeface="Signika"/>
                <a:sym typeface="Signika"/>
              </a:rPr>
              <a:t>JupyterLab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2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6983</TotalTime>
  <Words>284</Words>
  <Application>Microsoft Office PowerPoint</Application>
  <PresentationFormat>Custom</PresentationFormat>
  <Paragraphs>92</Paragraphs>
  <Slides>19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Signika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ruth gittens</cp:lastModifiedBy>
  <cp:revision>2</cp:revision>
  <dcterms:modified xsi:type="dcterms:W3CDTF">2025-06-09T11:08:23Z</dcterms:modified>
</cp:coreProperties>
</file>