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6" r:id="rId6"/>
    <p:sldId id="287" r:id="rId7"/>
    <p:sldId id="264" r:id="rId8"/>
    <p:sldId id="288" r:id="rId9"/>
    <p:sldId id="290" r:id="rId10"/>
    <p:sldId id="266" r:id="rId11"/>
    <p:sldId id="291" r:id="rId12"/>
    <p:sldId id="270" r:id="rId13"/>
    <p:sldId id="292" r:id="rId14"/>
    <p:sldId id="274" r:id="rId15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2615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000"/>
    <a:srgbClr val="FDF9E2"/>
    <a:srgbClr val="8ECCDD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355" autoAdjust="0"/>
  </p:normalViewPr>
  <p:slideViewPr>
    <p:cSldViewPr snapToGrid="0" showGuides="1">
      <p:cViewPr varScale="1">
        <p:scale>
          <a:sx n="84" d="100"/>
          <a:sy n="84" d="100"/>
        </p:scale>
        <p:origin x="1680" y="76"/>
      </p:cViewPr>
      <p:guideLst>
        <p:guide orient="horz" pos="2184"/>
        <p:guide pos="456"/>
        <p:guide pos="2615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C1EE0FE1-C1AE-438C-80CA-3F17763C7BAA}" type="datetime1">
              <a:rPr lang="ru-RU" smtClean="0"/>
              <a:t>28.05.2024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B3BF5047-6CED-44CC-A86C-D48A653D0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881A9969-620E-490B-B914-18D852C2844E}" type="datetime1">
              <a:rPr lang="ru-RU" smtClean="0"/>
              <a:pPr/>
              <a:t>28.05.2024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339D21CC-DD94-204E-93C8-E1AAF3084C8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sz="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75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0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8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8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29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ru-MO" sz="59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ru-MO" sz="2400"/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Нижний колонтитул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8" name="Полилиния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Графический объект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Графический объект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34" name="Графический объект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Овал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6" name="Нижний колонтитул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Графический объект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Овал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72" name="Графический объект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Графический объект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Графический объект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Овал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Заголовок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ru-MO" sz="3200"/>
            </a:lvl1pPr>
            <a:lvl2pPr>
              <a:defRPr lang="ru-MO" sz="2800"/>
            </a:lvl2pPr>
            <a:lvl3pPr>
              <a:defRPr lang="ru-MO" sz="2400"/>
            </a:lvl3pPr>
            <a:lvl4pPr>
              <a:defRPr lang="ru-MO" sz="2000"/>
            </a:lvl4pPr>
            <a:lvl5pPr>
              <a:defRPr lang="ru-MO" sz="2000"/>
            </a:lvl5pPr>
            <a:lvl6pPr>
              <a:defRPr lang="ru-MO" sz="2000"/>
            </a:lvl6pPr>
            <a:lvl7pPr>
              <a:defRPr lang="ru-MO" sz="2000"/>
            </a:lvl7pPr>
            <a:lvl8pPr>
              <a:defRPr lang="ru-MO" sz="2000"/>
            </a:lvl8pPr>
            <a:lvl9pPr>
              <a:defRPr lang="ru-MO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MO"/>
              </a:defPPr>
            </a:lstStyle>
            <a:p>
              <a:pPr rtl="0"/>
              <a:endParaRPr lang="ru-RU" noProof="0"/>
            </a:p>
          </p:txBody>
        </p:sp>
        <p:pic>
          <p:nvPicPr>
            <p:cNvPr id="55" name="Графический объект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Полилиния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60" name="Нижний колонтитул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1" name="Номер слайда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ru-MO" sz="3200"/>
            </a:lvl1pPr>
            <a:lvl2pPr marL="457200" indent="0">
              <a:buNone/>
              <a:defRPr lang="ru-MO" sz="2800"/>
            </a:lvl2pPr>
            <a:lvl3pPr marL="914400" indent="0">
              <a:buNone/>
              <a:defRPr lang="ru-MO" sz="2400"/>
            </a:lvl3pPr>
            <a:lvl4pPr marL="1371600" indent="0">
              <a:buNone/>
              <a:defRPr lang="ru-MO" sz="2000"/>
            </a:lvl4pPr>
            <a:lvl5pPr marL="1828800" indent="0">
              <a:buNone/>
              <a:defRPr lang="ru-MO" sz="2000"/>
            </a:lvl5pPr>
            <a:lvl6pPr marL="2286000" indent="0">
              <a:buNone/>
              <a:defRPr lang="ru-MO" sz="2000"/>
            </a:lvl6pPr>
            <a:lvl7pPr marL="2743200" indent="0">
              <a:buNone/>
              <a:defRPr lang="ru-MO" sz="2000"/>
            </a:lvl7pPr>
            <a:lvl8pPr marL="3200400" indent="0">
              <a:buNone/>
              <a:defRPr lang="ru-MO" sz="2000"/>
            </a:lvl8pPr>
            <a:lvl9pPr marL="3657600" indent="0">
              <a:buNone/>
              <a:defRPr lang="ru-MO"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ru-MO" sz="24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0" name="Нижний колонтитул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Графический объект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ru-MO" sz="55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7" name="Графический объект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9" name="Графический объект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Полилиния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3" name="Полилиния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5" name="Полилиния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7" name="Полилиния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Текст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7" name="Текст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Рисунок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Рисунок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1" name="Текст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2" name="Текст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MO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MO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ru-MO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7851648" cy="188366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5200" dirty="0"/>
              <a:t>Региональный</a:t>
            </a:r>
            <a:br>
              <a:rPr lang="ru-RU" sz="5200" dirty="0"/>
            </a:br>
            <a:r>
              <a:rPr lang="en-US" sz="5200" dirty="0"/>
              <a:t>SEO </a:t>
            </a:r>
            <a:r>
              <a:rPr lang="ru-RU" sz="5200" dirty="0"/>
              <a:t>Эксперимент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ru-MO"/>
            </a:defPPr>
          </a:lstStyle>
          <a:p>
            <a:pPr rtl="0"/>
            <a:r>
              <a:rPr lang="ru-RU" dirty="0"/>
              <a:t>Александр Иванов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90E69F-18AA-E903-E666-A0093BA9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728" y="422147"/>
            <a:ext cx="2237231" cy="22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Результаты эксперимента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5124" name="Picture 4" descr="Google Search Console">
            <a:extLst>
              <a:ext uri="{FF2B5EF4-FFF2-40B4-BE49-F238E27FC236}">
                <a16:creationId xmlns:a16="http://schemas.microsoft.com/office/drawing/2014/main" id="{72213696-0619-478D-0F40-51F2AF10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4" y="1963682"/>
            <a:ext cx="10774572" cy="430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603" y="3200399"/>
            <a:ext cx="4895777" cy="1065727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Спасибо!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4B1ED8-2695-7605-2F68-FD4B5E213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535" y="4266126"/>
            <a:ext cx="3175591" cy="2591874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Исходный материал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95276D-2BF7-EF92-AD30-BA5FACECB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6" y="1689249"/>
            <a:ext cx="6166524" cy="30832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0E109B-4EEB-268F-06E5-E4A531E0A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99" y="1689249"/>
            <a:ext cx="4025305" cy="30832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E119B3-E288-3880-8EAB-8DE5218E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96" y="5168751"/>
            <a:ext cx="5411696" cy="9281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FC4B94-EEDC-8FD6-D1B2-CB3CEBCE6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880" y="5168751"/>
            <a:ext cx="4808112" cy="13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8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Результат работ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76600B-5AAB-58D2-B9C5-0D2492A0D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11" y="2221764"/>
            <a:ext cx="7365668" cy="35465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98DDFA2-A81E-FA07-C4A7-A18C10A5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624" y="2221763"/>
            <a:ext cx="2553165" cy="354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D8CD2AF-9F1E-58B4-E97D-6A72BEE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620" y="2212848"/>
            <a:ext cx="8587740" cy="2432304"/>
          </a:xfrm>
        </p:spPr>
        <p:txBody>
          <a:bodyPr/>
          <a:lstStyle/>
          <a:p>
            <a:r>
              <a:rPr lang="en-US" dirty="0"/>
              <a:t>Search Engine Optimization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2A3A2D-F34B-5DC6-C8DD-FE995AA1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934" y="4133954"/>
            <a:ext cx="3356706" cy="27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Доменный подход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AAFD-02D8-D0DB-15C7-C1006C631868}"/>
              </a:ext>
            </a:extLst>
          </p:cNvPr>
          <p:cNvSpPr txBox="1"/>
          <p:nvPr/>
        </p:nvSpPr>
        <p:spPr>
          <a:xfrm>
            <a:off x="876300" y="2644170"/>
            <a:ext cx="1005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city</a:t>
            </a:r>
            <a:r>
              <a:rPr lang="en-US" sz="9600" dirty="0"/>
              <a:t>.website.ru</a:t>
            </a:r>
            <a:endParaRPr lang="ru-RU" sz="9600" dirty="0"/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D00022BA-A424-FA0B-6DF6-2F3F596487A2}"/>
              </a:ext>
            </a:extLst>
          </p:cNvPr>
          <p:cNvSpPr/>
          <p:nvPr/>
        </p:nvSpPr>
        <p:spPr>
          <a:xfrm rot="5400000">
            <a:off x="9967484" y="3621537"/>
            <a:ext cx="364712" cy="1280162"/>
          </a:xfrm>
          <a:prstGeom prst="rightBrace">
            <a:avLst>
              <a:gd name="adj1" fmla="val 8333"/>
              <a:gd name="adj2" fmla="val 49725"/>
            </a:avLst>
          </a:prstGeom>
          <a:ln w="34925">
            <a:solidFill>
              <a:srgbClr val="8E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D19F8499-A687-1871-0B04-79AD64E61B76}"/>
              </a:ext>
            </a:extLst>
          </p:cNvPr>
          <p:cNvSpPr/>
          <p:nvPr/>
        </p:nvSpPr>
        <p:spPr>
          <a:xfrm rot="5400000">
            <a:off x="6290835" y="1738521"/>
            <a:ext cx="364712" cy="5113021"/>
          </a:xfrm>
          <a:prstGeom prst="rightBrace">
            <a:avLst>
              <a:gd name="adj1" fmla="val 8333"/>
              <a:gd name="adj2" fmla="val 49725"/>
            </a:avLst>
          </a:prstGeom>
          <a:ln w="34925">
            <a:solidFill>
              <a:srgbClr val="8E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8FE1AA6E-06F1-DDE2-7BBE-4164F7826889}"/>
              </a:ext>
            </a:extLst>
          </p:cNvPr>
          <p:cNvSpPr/>
          <p:nvPr/>
        </p:nvSpPr>
        <p:spPr>
          <a:xfrm rot="5400000">
            <a:off x="2080785" y="3115795"/>
            <a:ext cx="364712" cy="2346963"/>
          </a:xfrm>
          <a:prstGeom prst="rightBrace">
            <a:avLst>
              <a:gd name="adj1" fmla="val 8333"/>
              <a:gd name="adj2" fmla="val 49725"/>
            </a:avLst>
          </a:prstGeom>
          <a:ln w="34925">
            <a:solidFill>
              <a:srgbClr val="8EC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9B5A6-EF17-DB2E-C094-6F1C88929E07}"/>
              </a:ext>
            </a:extLst>
          </p:cNvPr>
          <p:cNvSpPr txBox="1"/>
          <p:nvPr/>
        </p:nvSpPr>
        <p:spPr>
          <a:xfrm>
            <a:off x="5345318" y="455264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Домен 2 уровня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5AEDE-E59F-D7B0-A82E-B76B70771AA9}"/>
              </a:ext>
            </a:extLst>
          </p:cNvPr>
          <p:cNvSpPr txBox="1"/>
          <p:nvPr/>
        </p:nvSpPr>
        <p:spPr>
          <a:xfrm>
            <a:off x="1180877" y="4556617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Домен 3 уровня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07589-3DA6-59AA-4837-3F0FC115165E}"/>
              </a:ext>
            </a:extLst>
          </p:cNvPr>
          <p:cNvSpPr txBox="1"/>
          <p:nvPr/>
        </p:nvSpPr>
        <p:spPr>
          <a:xfrm>
            <a:off x="9021746" y="455264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Домен 1 уровня</a:t>
            </a:r>
          </a:p>
        </p:txBody>
      </p:sp>
    </p:spTree>
    <p:extLst>
      <p:ext uri="{BB962C8B-B14F-4D97-AF65-F5344CB8AC3E}">
        <p14:creationId xmlns:p14="http://schemas.microsoft.com/office/powerpoint/2010/main" val="181316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Вложенный подход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AAFD-02D8-D0DB-15C7-C1006C631868}"/>
              </a:ext>
            </a:extLst>
          </p:cNvPr>
          <p:cNvSpPr txBox="1"/>
          <p:nvPr/>
        </p:nvSpPr>
        <p:spPr>
          <a:xfrm>
            <a:off x="822960" y="2549604"/>
            <a:ext cx="11315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website.ru</a:t>
            </a:r>
            <a:r>
              <a:rPr lang="en-US" sz="6600" dirty="0">
                <a:solidFill>
                  <a:schemeClr val="accent2"/>
                </a:solidFill>
              </a:rPr>
              <a:t>/city/</a:t>
            </a:r>
            <a:r>
              <a:rPr lang="en-US" sz="6600" dirty="0"/>
              <a:t>service</a:t>
            </a:r>
            <a:endParaRPr lang="ru-RU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E1090-D10C-C710-0E4F-86B0AB68C23D}"/>
              </a:ext>
            </a:extLst>
          </p:cNvPr>
          <p:cNvSpPr txBox="1"/>
          <p:nvPr/>
        </p:nvSpPr>
        <p:spPr>
          <a:xfrm>
            <a:off x="822960" y="4201606"/>
            <a:ext cx="11315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website.ru</a:t>
            </a:r>
            <a:r>
              <a:rPr lang="en-US" sz="6600" dirty="0">
                <a:solidFill>
                  <a:schemeClr val="accent2"/>
                </a:solidFill>
              </a:rPr>
              <a:t>/city-</a:t>
            </a:r>
            <a:r>
              <a:rPr lang="en-US" sz="6600" dirty="0"/>
              <a:t>service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91466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842" y="3004566"/>
            <a:ext cx="5576316" cy="848868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5300" dirty="0"/>
              <a:t>Эксперимент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C76861C-7C01-98C0-16FC-19ABE1FC7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" y="4747260"/>
            <a:ext cx="3198091" cy="2110740"/>
          </a:xfrm>
          <a:prstGeom prst="rect">
            <a:avLst/>
          </a:prstGeom>
          <a:noFill/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Настройка индексации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DED52B-8BFF-7A76-25BC-567516DC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03" y="1628233"/>
            <a:ext cx="3270617" cy="50522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42121F-240F-0E3A-35F4-C4EC2FB45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072" y="1628233"/>
            <a:ext cx="5041388" cy="50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7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Результаты эксперимента</a:t>
            </a:r>
          </a:p>
        </p:txBody>
      </p:sp>
      <p:graphicFrame>
        <p:nvGraphicFramePr>
          <p:cNvPr id="9" name="Таблица 4">
            <a:extLst>
              <a:ext uri="{FF2B5EF4-FFF2-40B4-BE49-F238E27FC236}">
                <a16:creationId xmlns:a16="http://schemas.microsoft.com/office/drawing/2014/main" id="{D0C54D53-C83E-999E-E2D8-121369D30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230062"/>
              </p:ext>
            </p:extLst>
          </p:nvPr>
        </p:nvGraphicFramePr>
        <p:xfrm>
          <a:off x="731838" y="2222500"/>
          <a:ext cx="7345362" cy="319041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845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44845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448454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797603"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endParaRPr lang="ru-RU" sz="1400" noProof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 dirty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Октябрь-Декабрь</a:t>
                      </a:r>
                    </a:p>
                    <a:p>
                      <a:pPr algn="ctr" rtl="0"/>
                      <a:r>
                        <a:rPr lang="ru-RU" sz="1400" b="1" i="0" noProof="0" dirty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1400" b="1" i="0" noProof="0" dirty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Январь-Март</a:t>
                      </a:r>
                    </a:p>
                    <a:p>
                      <a:pPr algn="ctr" rtl="0"/>
                      <a:r>
                        <a:rPr lang="ru-RU" sz="1400" b="1" i="0" noProof="0" dirty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en-US" sz="1400" b="1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Google</a:t>
                      </a:r>
                      <a:endParaRPr lang="ru-RU" sz="1400" b="1" i="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2400" b="0" i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2400" b="0" i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97603"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en-US" sz="1400" b="1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Yandex</a:t>
                      </a:r>
                      <a:endParaRPr lang="ru-RU" sz="1400" b="1" i="0" noProof="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2400" b="0" i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MO"/>
                      </a:defPPr>
                    </a:lstStyle>
                    <a:p>
                      <a:pPr algn="ctr" rtl="0"/>
                      <a:r>
                        <a:rPr lang="ru-RU" sz="2400" b="0" i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97603">
                <a:tc>
                  <a:txBody>
                    <a:bodyPr/>
                    <a:lstStyle/>
                    <a:p>
                      <a:pPr algn="ctr" rtl="0"/>
                      <a:r>
                        <a:rPr lang="ru-RU" sz="1400" b="1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Остальные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 b="0" i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2400" b="0" i="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982103"/>
                  </a:ext>
                </a:extLst>
              </a:tr>
            </a:tbl>
          </a:graphicData>
        </a:graphic>
      </p:graphicFrame>
      <p:sp>
        <p:nvSpPr>
          <p:cNvPr id="22" name="Текст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9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6D2AC2E-6742-EBAA-F121-4E82684566C4}"/>
              </a:ext>
            </a:extLst>
          </p:cNvPr>
          <p:cNvCxnSpPr>
            <a:cxnSpLocks/>
          </p:cNvCxnSpPr>
          <p:nvPr/>
        </p:nvCxnSpPr>
        <p:spPr>
          <a:xfrm>
            <a:off x="5231567" y="3429000"/>
            <a:ext cx="1032073" cy="0"/>
          </a:xfrm>
          <a:prstGeom prst="straightConnector1">
            <a:avLst/>
          </a:prstGeom>
          <a:ln w="50800">
            <a:solidFill>
              <a:srgbClr val="FE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02006C1-8112-81F7-FA51-DA3347E845CB}"/>
              </a:ext>
            </a:extLst>
          </p:cNvPr>
          <p:cNvCxnSpPr>
            <a:cxnSpLocks/>
          </p:cNvCxnSpPr>
          <p:nvPr/>
        </p:nvCxnSpPr>
        <p:spPr>
          <a:xfrm>
            <a:off x="5231567" y="4206240"/>
            <a:ext cx="1032073" cy="0"/>
          </a:xfrm>
          <a:prstGeom prst="straightConnector1">
            <a:avLst/>
          </a:prstGeom>
          <a:ln w="50800">
            <a:solidFill>
              <a:srgbClr val="FE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2D27501-FD2F-34F4-943C-CCB61D41ECF1}"/>
              </a:ext>
            </a:extLst>
          </p:cNvPr>
          <p:cNvCxnSpPr>
            <a:cxnSpLocks/>
          </p:cNvCxnSpPr>
          <p:nvPr/>
        </p:nvCxnSpPr>
        <p:spPr>
          <a:xfrm>
            <a:off x="5231567" y="5006340"/>
            <a:ext cx="1032073" cy="0"/>
          </a:xfrm>
          <a:prstGeom prst="straightConnector1">
            <a:avLst/>
          </a:prstGeom>
          <a:ln w="50800">
            <a:solidFill>
              <a:srgbClr val="FE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5_TF22529792_Win32" id="{EE8A55A7-95BF-46D2-BEF5-69105C7C8018}" vid="{B0BAEA70-84AF-47A9-8130-5F850E3EFA4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customXml/itemProps3.xml><?xml version="1.0" encoding="utf-8"?>
<ds:datastoreItem xmlns:ds="http://schemas.openxmlformats.org/officeDocument/2006/customXml" ds:itemID="{658276AD-CB4C-4924-820E-BC63C6793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Метрополитен</Template>
  <TotalTime>403</TotalTime>
  <Words>83</Words>
  <Application>Microsoft Office PowerPoint</Application>
  <PresentationFormat>Широкоэкранный</PresentationFormat>
  <Paragraphs>49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Тема Office</vt:lpstr>
      <vt:lpstr>Региональный SEO Эксперимент</vt:lpstr>
      <vt:lpstr>Исходный материал</vt:lpstr>
      <vt:lpstr>Результат работ</vt:lpstr>
      <vt:lpstr>Search Engine Optimization</vt:lpstr>
      <vt:lpstr>Доменный подход</vt:lpstr>
      <vt:lpstr>Вложенный подход</vt:lpstr>
      <vt:lpstr>Эксперимент</vt:lpstr>
      <vt:lpstr>Настройка индексации</vt:lpstr>
      <vt:lpstr>Результаты эксперимента</vt:lpstr>
      <vt:lpstr>Результаты эксперимента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Региональный SEO Эксперимент</dc:title>
  <dc:creator>sashapop10</dc:creator>
  <cp:lastModifiedBy>sashapop10</cp:lastModifiedBy>
  <cp:revision>2</cp:revision>
  <dcterms:created xsi:type="dcterms:W3CDTF">2024-05-27T14:33:25Z</dcterms:created>
  <dcterms:modified xsi:type="dcterms:W3CDTF">2024-05-28T16:14:37Z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