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8" r:id="rId5"/>
    <p:sldId id="286" r:id="rId6"/>
    <p:sldId id="287" r:id="rId7"/>
    <p:sldId id="264" r:id="rId8"/>
    <p:sldId id="288" r:id="rId9"/>
    <p:sldId id="282" r:id="rId10"/>
    <p:sldId id="289" r:id="rId11"/>
    <p:sldId id="265" r:id="rId12"/>
    <p:sldId id="270" r:id="rId13"/>
    <p:sldId id="266" r:id="rId14"/>
    <p:sldId id="272" r:id="rId15"/>
    <p:sldId id="285" r:id="rId16"/>
    <p:sldId id="279" r:id="rId17"/>
    <p:sldId id="274" r:id="rId18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2615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CDD"/>
    <a:srgbClr val="FDF9E2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355" autoAdjust="0"/>
  </p:normalViewPr>
  <p:slideViewPr>
    <p:cSldViewPr snapToGrid="0" showGuides="1">
      <p:cViewPr varScale="1">
        <p:scale>
          <a:sx n="84" d="100"/>
          <a:sy n="84" d="100"/>
        </p:scale>
        <p:origin x="1680" y="76"/>
      </p:cViewPr>
      <p:guideLst>
        <p:guide orient="horz" pos="2184"/>
        <p:guide pos="456"/>
        <p:guide pos="2615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ru-MO"/>
          </a:defPPr>
        </a:lstStyle>
        <a:p>
          <a:pPr rtl="0"/>
          <a:endParaRPr lang="ru-MO"/>
        </a:p>
      </dgm:t>
    </dgm:pt>
    <dgm:pt modelId="{8FE81FEC-2664-411F-AEB3-065F29F52751}">
      <dgm:prSet custT="1"/>
      <dgm:spPr/>
      <dgm:t>
        <a:bodyPr lIns="182880" tIns="182880" rIns="182880" bIns="182880" rtlCol="0" anchor="ctr"/>
        <a:lstStyle>
          <a:defPPr>
            <a:defRPr lang="ru-MO"/>
          </a:defPPr>
        </a:lstStyle>
        <a:p>
          <a:pPr marL="0" rtl="0">
            <a:buNone/>
          </a:pPr>
          <a:r>
            <a:rPr lang="ru-RU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Развертывание </a:t>
          </a:r>
          <a:r>
            <a:rPr lang="ru-RU" sz="1400" b="1" i="0" noProof="0" dirty="0">
              <a:latin typeface="Arial" panose="020B0604020202020204" pitchFamily="34" charset="0"/>
              <a:cs typeface="Arial" panose="020B0604020202020204" pitchFamily="34" charset="0"/>
            </a:rPr>
            <a:t>стратегических сетей для явных потребностей электронного бизнеса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800" b="1" i="0" noProof="0" dirty="0">
              <a:latin typeface="+mj-lt"/>
              <a:cs typeface="Arial Black" panose="020B0604020202020204" pitchFamily="34" charset="0"/>
            </a:rPr>
            <a:t>Планирование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30A490C8-22B4-4D68-875C-0F0DE2FF864D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400" b="0" i="0" noProof="0" dirty="0" err="1">
              <a:latin typeface="Arial" panose="020B0604020202020204" pitchFamily="34" charset="0"/>
              <a:cs typeface="Arial" panose="020B0604020202020204" pitchFamily="34" charset="0"/>
            </a:rPr>
            <a:t>Cинергия</a:t>
          </a:r>
          <a:r>
            <a:rPr lang="ru-RU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400" b="1" i="0" noProof="0" dirty="0">
              <a:latin typeface="Arial" panose="020B0604020202020204" pitchFamily="34" charset="0"/>
              <a:cs typeface="Arial" panose="020B0604020202020204" pitchFamily="34" charset="0"/>
            </a:rPr>
            <a:t>масштабируемой электронной коммерции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800" b="1" i="0" noProof="0" dirty="0">
              <a:latin typeface="+mj-lt"/>
              <a:cs typeface="Arial Black" panose="020B0604020202020204" pitchFamily="34" charset="0"/>
            </a:rPr>
            <a:t>Маркетинг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50418D2B-9486-42DE-AFDD-1D31420040FF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Распространение </a:t>
          </a:r>
          <a:r>
            <a:rPr lang="ru-RU" sz="1400" b="1" i="0" noProof="0" dirty="0">
              <a:latin typeface="Arial" panose="020B0604020202020204" pitchFamily="34" charset="0"/>
              <a:cs typeface="Arial" panose="020B0604020202020204" pitchFamily="34" charset="0"/>
            </a:rPr>
            <a:t>стандартизированных метрик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800" b="1" i="0" noProof="0" dirty="0">
              <a:latin typeface="+mj-lt"/>
              <a:cs typeface="Arial Black" panose="020B0604020202020204" pitchFamily="34" charset="0"/>
            </a:rPr>
            <a:t>Проектирование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0EC0C300-11E4-45CF-8418-973585107209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Координация </a:t>
          </a:r>
          <a:r>
            <a:rPr lang="ru-RU" sz="1400" b="1" i="0" noProof="0" dirty="0">
              <a:latin typeface="Arial" panose="020B0604020202020204" pitchFamily="34" charset="0"/>
              <a:cs typeface="Arial" panose="020B0604020202020204" pitchFamily="34" charset="0"/>
            </a:rPr>
            <a:t>приложений для электронной коммерции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Поддержка улучшенных </a:t>
          </a:r>
          <a:r>
            <a:rPr lang="ru-RU" sz="1400" b="1" i="0" noProof="0" dirty="0">
              <a:latin typeface="Arial" panose="020B0604020202020204" pitchFamily="34" charset="0"/>
              <a:cs typeface="Arial" panose="020B0604020202020204" pitchFamily="34" charset="0"/>
            </a:rPr>
            <a:t>комплексных методологий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800" b="1" i="0" noProof="0" dirty="0">
              <a:latin typeface="+mj-lt"/>
              <a:cs typeface="Arial Black" panose="020B0604020202020204" pitchFamily="34" charset="0"/>
            </a:rPr>
            <a:t>Запуск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ru-MO"/>
          </a:defPPr>
        </a:lstStyle>
        <a:p>
          <a:pPr marL="0" rtl="0"/>
          <a:r>
            <a:rPr lang="ru-RU" sz="1800" b="1" i="0" noProof="0" dirty="0">
              <a:latin typeface="+mj-lt"/>
              <a:cs typeface="Arial Black" panose="020B0604020202020204" pitchFamily="34" charset="0"/>
            </a:rPr>
            <a:t>Стратегия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noProof="0" dirty="0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 custScaleX="128078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80711" custLinFactNeighborX="2375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84405" custLinFactNeighborX="7746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 custScaleX="144244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-28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75903" custLinFactNeighborX="7454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93917" custLinFactNeighborX="5753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C573C975-9BCD-3D47-86C8-14A8B61FE168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2B227B-9842-7E4B-A946-48F9C08394D4}" type="presOf" srcId="{A2322D3A-7AC2-4C5C-9D7E-EAB2313D47D4}" destId="{7543777C-4617-0343-8040-A73DD2FC544E}" srcOrd="0" destOrd="0" presId="urn:microsoft.com/office/officeart/2008/layout/LinedList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C4C745E7-4D99-7344-9422-E0A0ECE59A54}" type="presOf" srcId="{8FE81FEC-2664-411F-AEB3-065F29F52751}" destId="{FDF61795-EF4F-DD4D-9159-4AAF6F881146}" srcOrd="0" destOrd="0" presId="urn:microsoft.com/office/officeart/2008/layout/LinedList"/>
    <dgm:cxn modelId="{9759C9F1-6967-624A-9FF9-1DD2452BA3AA}" type="presOf" srcId="{4F85505A-81B6-4FDA-A144-900B71DAD946}" destId="{C76500F5-9E3D-F842-99EC-C1DB4300D8B6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  <dgm:cxn modelId="{F200239E-02AD-F244-964C-597398F50846}" type="presParOf" srcId="{F776D97D-7E8A-BE47-8534-04C00FFCCC4D}" destId="{88532B37-2569-E445-B003-569B3ACBA8CA}" srcOrd="6" destOrd="0" presId="urn:microsoft.com/office/officeart/2008/layout/LinedList"/>
    <dgm:cxn modelId="{0FE2B243-C37E-B148-ADAD-B485F82713A6}" type="presParOf" srcId="{F776D97D-7E8A-BE47-8534-04C00FFCCC4D}" destId="{27C10060-401A-7945-9D2A-17F166E50813}" srcOrd="7" destOrd="0" presId="urn:microsoft.com/office/officeart/2008/layout/LinedList"/>
    <dgm:cxn modelId="{901EE5F2-0C91-0549-8BB5-B68C7AFBF1C6}" type="presParOf" srcId="{27C10060-401A-7945-9D2A-17F166E50813}" destId="{C76500F5-9E3D-F842-99EC-C1DB4300D8B6}" srcOrd="0" destOrd="0" presId="urn:microsoft.com/office/officeart/2008/layout/LinedList"/>
    <dgm:cxn modelId="{55FFBF0E-D38C-F848-BEEF-76F14AD0E52B}" type="presParOf" srcId="{27C10060-401A-7945-9D2A-17F166E50813}" destId="{18B63E3F-6E39-1A43-89A5-CF1EF0E2CD9D}" srcOrd="1" destOrd="0" presId="urn:microsoft.com/office/officeart/2008/layout/LinedList"/>
    <dgm:cxn modelId="{D1DAE132-899B-7A41-9B16-38DA3558D999}" type="presParOf" srcId="{18B63E3F-6E39-1A43-89A5-CF1EF0E2CD9D}" destId="{7614AAED-BC05-C04C-AA76-2598331FEA14}" srcOrd="0" destOrd="0" presId="urn:microsoft.com/office/officeart/2008/layout/LinedList"/>
    <dgm:cxn modelId="{B38F40B3-CD88-5C41-ADF6-9F20DA6886C7}" type="presParOf" srcId="{18B63E3F-6E39-1A43-89A5-CF1EF0E2CD9D}" destId="{5D3E0464-418A-564F-B2E6-DCDA7E5525CA}" srcOrd="1" destOrd="0" presId="urn:microsoft.com/office/officeart/2008/layout/LinedList"/>
    <dgm:cxn modelId="{84628A23-95A5-064C-866C-7BFD66FC4172}" type="presParOf" srcId="{5D3E0464-418A-564F-B2E6-DCDA7E5525CA}" destId="{53A5F1A9-72FB-CC4A-98FD-3028E50DEEE3}" srcOrd="0" destOrd="0" presId="urn:microsoft.com/office/officeart/2008/layout/LinedList"/>
    <dgm:cxn modelId="{8B6772C7-F7F1-8142-B4F4-FA8B72240E1F}" type="presParOf" srcId="{5D3E0464-418A-564F-B2E6-DCDA7E5525CA}" destId="{4249D1DC-A83D-314A-B537-01066820A2A2}" srcOrd="1" destOrd="0" presId="urn:microsoft.com/office/officeart/2008/layout/LinedList"/>
    <dgm:cxn modelId="{02D96DEC-77B9-9242-AA46-7ED4EE23BB84}" type="presParOf" srcId="{5D3E0464-418A-564F-B2E6-DCDA7E5525CA}" destId="{24573E07-646E-EE40-91F5-5D1B85DFB7A5}" srcOrd="2" destOrd="0" presId="urn:microsoft.com/office/officeart/2008/layout/LinedList"/>
    <dgm:cxn modelId="{08AFC2EC-BC3C-D444-991D-9088985A82D7}" type="presParOf" srcId="{18B63E3F-6E39-1A43-89A5-CF1EF0E2CD9D}" destId="{0D57756D-529C-2140-A977-BD0E25A5CF9F}" srcOrd="2" destOrd="0" presId="urn:microsoft.com/office/officeart/2008/layout/LinedList"/>
    <dgm:cxn modelId="{693A3E82-CADE-6A44-B958-AA563416F281}" type="presParOf" srcId="{18B63E3F-6E39-1A43-89A5-CF1EF0E2CD9D}" destId="{F09EA6CB-33D3-8D42-AA93-5A54221B358E}" srcOrd="3" destOrd="0" presId="urn:microsoft.com/office/officeart/2008/layout/LinedList"/>
    <dgm:cxn modelId="{12D23EA2-0ED9-D34E-B5ED-F5D3205CAB99}" type="presParOf" srcId="{F776D97D-7E8A-BE47-8534-04C00FFCCC4D}" destId="{F5770AFA-66ED-0C4C-805A-0A58C20E9262}" srcOrd="8" destOrd="0" presId="urn:microsoft.com/office/officeart/2008/layout/LinedList"/>
    <dgm:cxn modelId="{D6655B2D-64A9-7743-802F-4F8E778B3C33}" type="presParOf" srcId="{F776D97D-7E8A-BE47-8534-04C00FFCCC4D}" destId="{F891B2B1-AF2F-6B4A-BB1C-410B26CB87A9}" srcOrd="9" destOrd="0" presId="urn:microsoft.com/office/officeart/2008/layout/LinedList"/>
    <dgm:cxn modelId="{318C1DAB-A068-964F-A17E-140AD336B1BF}" type="presParOf" srcId="{F891B2B1-AF2F-6B4A-BB1C-410B26CB87A9}" destId="{7543777C-4617-0343-8040-A73DD2FC544E}" srcOrd="0" destOrd="0" presId="urn:microsoft.com/office/officeart/2008/layout/LinedList"/>
    <dgm:cxn modelId="{B8AF4568-9B82-DA44-AD5C-EA377FA2D9B3}" type="presParOf" srcId="{F891B2B1-AF2F-6B4A-BB1C-410B26CB87A9}" destId="{1F14637B-F64E-2B44-B962-58D4B9D01816}" srcOrd="1" destOrd="0" presId="urn:microsoft.com/office/officeart/2008/layout/LinedList"/>
    <dgm:cxn modelId="{4658BBE0-0059-7746-8015-ACCF9C12F94D}" type="presParOf" srcId="{1F14637B-F64E-2B44-B962-58D4B9D01816}" destId="{C5E85A61-2F53-ED40-B82C-D1234507F0B9}" srcOrd="0" destOrd="0" presId="urn:microsoft.com/office/officeart/2008/layout/LinedList"/>
    <dgm:cxn modelId="{EEFBE36F-E91C-3F40-963E-7DFDA2159A59}" type="presParOf" srcId="{1F14637B-F64E-2B44-B962-58D4B9D01816}" destId="{A74182B4-4E0B-8C41-8815-820CE83D2B24}" srcOrd="1" destOrd="0" presId="urn:microsoft.com/office/officeart/2008/layout/LinedList"/>
    <dgm:cxn modelId="{F7097533-54BF-4B46-AD4D-92D21EEBFDFE}" type="presParOf" srcId="{A74182B4-4E0B-8C41-8815-820CE83D2B24}" destId="{F42ED7E8-626D-8844-B304-8CB707F5C617}" srcOrd="0" destOrd="0" presId="urn:microsoft.com/office/officeart/2008/layout/LinedList"/>
    <dgm:cxn modelId="{154656EA-373C-3444-B79D-76EDB13C71D0}" type="presParOf" srcId="{A74182B4-4E0B-8C41-8815-820CE83D2B24}" destId="{FDF61795-EF4F-DD4D-9159-4AAF6F881146}" srcOrd="1" destOrd="0" presId="urn:microsoft.com/office/officeart/2008/layout/LinedList"/>
    <dgm:cxn modelId="{8D205AE8-2368-B64F-A428-DA96C0D8A08F}" type="presParOf" srcId="{A74182B4-4E0B-8C41-8815-820CE83D2B24}" destId="{8A4368D5-9931-DE4B-BB7D-B49BEF583F76}" srcOrd="2" destOrd="0" presId="urn:microsoft.com/office/officeart/2008/layout/LinedList"/>
    <dgm:cxn modelId="{A7BBB921-7E0D-5D41-9EFD-6FA175CB64CE}" type="presParOf" srcId="{1F14637B-F64E-2B44-B962-58D4B9D01816}" destId="{C75E1AE3-DD31-AD48-9D72-710374FAA08B}" srcOrd="2" destOrd="0" presId="urn:microsoft.com/office/officeart/2008/layout/LinedList"/>
    <dgm:cxn modelId="{6429F904-383C-C243-9E84-BE55B6F1F30B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31"/>
          <a:ext cx="886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31"/>
          <a:ext cx="214798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noProof="0" dirty="0">
              <a:latin typeface="+mj-lt"/>
              <a:cs typeface="Arial Black" panose="020B0604020202020204" pitchFamily="34" charset="0"/>
            </a:rPr>
            <a:t>Планирование</a:t>
          </a:r>
        </a:p>
      </dsp:txBody>
      <dsp:txXfrm>
        <a:off x="0" y="531"/>
        <a:ext cx="2147988" cy="870055"/>
      </dsp:txXfrm>
    </dsp:sp>
    <dsp:sp modelId="{4586F0D8-A120-274B-BE51-856FCB4AC43F}">
      <dsp:nvSpPr>
        <dsp:cNvPr id="0" name=""/>
        <dsp:cNvSpPr/>
      </dsp:nvSpPr>
      <dsp:spPr>
        <a:xfrm>
          <a:off x="2430106" y="40040"/>
          <a:ext cx="5312877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Cинергия</a:t>
          </a:r>
          <a:r>
            <a:rPr lang="ru-RU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u-RU" sz="1400" b="1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масштабируемой электронной коммерции</a:t>
          </a:r>
        </a:p>
      </dsp:txBody>
      <dsp:txXfrm>
        <a:off x="2430106" y="40040"/>
        <a:ext cx="5312877" cy="790186"/>
      </dsp:txXfrm>
    </dsp:sp>
    <dsp:sp modelId="{D32907E9-4487-C641-A90B-8734AF86410A}">
      <dsp:nvSpPr>
        <dsp:cNvPr id="0" name=""/>
        <dsp:cNvSpPr/>
      </dsp:nvSpPr>
      <dsp:spPr>
        <a:xfrm>
          <a:off x="2139804" y="740580"/>
          <a:ext cx="67083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870586"/>
          <a:ext cx="8861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870586"/>
          <a:ext cx="177228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noProof="0" dirty="0">
              <a:latin typeface="+mj-lt"/>
              <a:cs typeface="Arial Black" panose="020B0604020202020204" pitchFamily="34" charset="0"/>
            </a:rPr>
            <a:t>Маркетинг</a:t>
          </a:r>
        </a:p>
      </dsp:txBody>
      <dsp:txXfrm>
        <a:off x="0" y="870586"/>
        <a:ext cx="1772285" cy="870055"/>
      </dsp:txXfrm>
    </dsp:sp>
    <dsp:sp modelId="{40AD39FF-552E-3645-816F-DA192029EE94}">
      <dsp:nvSpPr>
        <dsp:cNvPr id="0" name=""/>
        <dsp:cNvSpPr/>
      </dsp:nvSpPr>
      <dsp:spPr>
        <a:xfrm>
          <a:off x="2444035" y="910095"/>
          <a:ext cx="587139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Распространение </a:t>
          </a:r>
          <a:r>
            <a:rPr lang="ru-RU" sz="1400" b="1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стандартизированных метрик</a:t>
          </a:r>
        </a:p>
      </dsp:txBody>
      <dsp:txXfrm>
        <a:off x="2444035" y="910095"/>
        <a:ext cx="5871396" cy="790186"/>
      </dsp:txXfrm>
    </dsp:sp>
    <dsp:sp modelId="{3C32CEDB-4D51-DE42-A3D8-8AC9E88624F2}">
      <dsp:nvSpPr>
        <dsp:cNvPr id="0" name=""/>
        <dsp:cNvSpPr/>
      </dsp:nvSpPr>
      <dsp:spPr>
        <a:xfrm>
          <a:off x="1772285" y="1700282"/>
          <a:ext cx="70891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740641"/>
          <a:ext cx="88614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740641"/>
          <a:ext cx="2344212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noProof="0" dirty="0">
              <a:latin typeface="+mj-lt"/>
              <a:cs typeface="Arial Black" panose="020B0604020202020204" pitchFamily="34" charset="0"/>
            </a:rPr>
            <a:t>Проектирование</a:t>
          </a:r>
        </a:p>
      </dsp:txBody>
      <dsp:txXfrm>
        <a:off x="0" y="1740641"/>
        <a:ext cx="2344212" cy="870055"/>
      </dsp:txXfrm>
    </dsp:sp>
    <dsp:sp modelId="{C5AD48B0-9931-9B4D-A60B-A844B7F448FC}">
      <dsp:nvSpPr>
        <dsp:cNvPr id="0" name=""/>
        <dsp:cNvSpPr/>
      </dsp:nvSpPr>
      <dsp:spPr>
        <a:xfrm>
          <a:off x="2448239" y="1780150"/>
          <a:ext cx="6386580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Координация </a:t>
          </a:r>
          <a:r>
            <a:rPr lang="ru-RU" sz="1400" b="1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приложений для электронной коммерции</a:t>
          </a:r>
        </a:p>
      </dsp:txBody>
      <dsp:txXfrm>
        <a:off x="2448239" y="1780150"/>
        <a:ext cx="6386580" cy="790186"/>
      </dsp:txXfrm>
    </dsp:sp>
    <dsp:sp modelId="{1486AE56-865C-6E48-9D6E-6B6DFA851578}">
      <dsp:nvSpPr>
        <dsp:cNvPr id="0" name=""/>
        <dsp:cNvSpPr/>
      </dsp:nvSpPr>
      <dsp:spPr>
        <a:xfrm>
          <a:off x="2344212" y="2570337"/>
          <a:ext cx="65006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610696"/>
          <a:ext cx="886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610696"/>
          <a:ext cx="177228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noProof="0" dirty="0">
              <a:latin typeface="+mj-lt"/>
              <a:cs typeface="Arial Black" panose="020B0604020202020204" pitchFamily="34" charset="0"/>
            </a:rPr>
            <a:t>Стратегия</a:t>
          </a:r>
        </a:p>
      </dsp:txBody>
      <dsp:txXfrm>
        <a:off x="0" y="2610696"/>
        <a:ext cx="1772285" cy="870055"/>
      </dsp:txXfrm>
    </dsp:sp>
    <dsp:sp modelId="{4249D1DC-A83D-314A-B537-01066820A2A2}">
      <dsp:nvSpPr>
        <dsp:cNvPr id="0" name=""/>
        <dsp:cNvSpPr/>
      </dsp:nvSpPr>
      <dsp:spPr>
        <a:xfrm>
          <a:off x="2423722" y="2633572"/>
          <a:ext cx="5279978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Поддержка улучшенных </a:t>
          </a:r>
          <a:r>
            <a:rPr lang="ru-RU" sz="1400" b="1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комплексных методологий</a:t>
          </a:r>
        </a:p>
      </dsp:txBody>
      <dsp:txXfrm>
        <a:off x="2423722" y="2633572"/>
        <a:ext cx="5279978" cy="790186"/>
      </dsp:txXfrm>
    </dsp:sp>
    <dsp:sp modelId="{0D57756D-529C-2140-A977-BD0E25A5CF9F}">
      <dsp:nvSpPr>
        <dsp:cNvPr id="0" name=""/>
        <dsp:cNvSpPr/>
      </dsp:nvSpPr>
      <dsp:spPr>
        <a:xfrm>
          <a:off x="1772285" y="3440392"/>
          <a:ext cx="70891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480751"/>
          <a:ext cx="886142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480751"/>
          <a:ext cx="177228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noProof="0" dirty="0">
              <a:latin typeface="+mj-lt"/>
              <a:cs typeface="Arial Black" panose="020B0604020202020204" pitchFamily="34" charset="0"/>
            </a:rPr>
            <a:t>Запуск</a:t>
          </a:r>
        </a:p>
      </dsp:txBody>
      <dsp:txXfrm>
        <a:off x="0" y="3480751"/>
        <a:ext cx="1772285" cy="870055"/>
      </dsp:txXfrm>
    </dsp:sp>
    <dsp:sp modelId="{FDF61795-EF4F-DD4D-9159-4AAF6F881146}">
      <dsp:nvSpPr>
        <dsp:cNvPr id="0" name=""/>
        <dsp:cNvSpPr/>
      </dsp:nvSpPr>
      <dsp:spPr>
        <a:xfrm>
          <a:off x="2305397" y="3520261"/>
          <a:ext cx="6533071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Развертывание </a:t>
          </a:r>
          <a:r>
            <a:rPr lang="ru-RU" sz="1400" b="1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стратегических сетей для явных потребностей электронного бизнеса</a:t>
          </a:r>
        </a:p>
      </dsp:txBody>
      <dsp:txXfrm>
        <a:off x="2305397" y="3520261"/>
        <a:ext cx="6533071" cy="790186"/>
      </dsp:txXfrm>
    </dsp:sp>
    <dsp:sp modelId="{C75E1AE3-DD31-AD48-9D72-710374FAA08B}">
      <dsp:nvSpPr>
        <dsp:cNvPr id="0" name=""/>
        <dsp:cNvSpPr/>
      </dsp:nvSpPr>
      <dsp:spPr>
        <a:xfrm>
          <a:off x="1772285" y="4310447"/>
          <a:ext cx="70891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C1EE0FE1-C1AE-438C-80CA-3F17763C7BAA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B3BF5047-6CED-44CC-A86C-D48A653D0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881A9969-620E-490B-B914-18D852C2844E}" type="datetime1">
              <a:rPr lang="ru-RU" smtClean="0"/>
              <a:pPr/>
              <a:t>27.05.2024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339D21CC-DD94-204E-93C8-E1AAF3084C8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sz="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94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0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8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8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79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ru-MO" sz="59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ru-MO" sz="2400"/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Нижний колонтитул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8" name="Полилиния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Графический объект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Графический объект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34" name="Графический объект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Овал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6" name="Нижний колонтитул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Графический объект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Овал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72" name="Графический объект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Графический объект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Графический объект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Овал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Заголовок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ru-MO" sz="3200"/>
            </a:lvl1pPr>
            <a:lvl2pPr>
              <a:defRPr lang="ru-MO" sz="2800"/>
            </a:lvl2pPr>
            <a:lvl3pPr>
              <a:defRPr lang="ru-MO" sz="2400"/>
            </a:lvl3pPr>
            <a:lvl4pPr>
              <a:defRPr lang="ru-MO" sz="2000"/>
            </a:lvl4pPr>
            <a:lvl5pPr>
              <a:defRPr lang="ru-MO" sz="2000"/>
            </a:lvl5pPr>
            <a:lvl6pPr>
              <a:defRPr lang="ru-MO" sz="2000"/>
            </a:lvl6pPr>
            <a:lvl7pPr>
              <a:defRPr lang="ru-MO" sz="2000"/>
            </a:lvl7pPr>
            <a:lvl8pPr>
              <a:defRPr lang="ru-MO" sz="2000"/>
            </a:lvl8pPr>
            <a:lvl9pPr>
              <a:defRPr lang="ru-MO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MO"/>
              </a:defPPr>
            </a:lstStyle>
            <a:p>
              <a:pPr rtl="0"/>
              <a:endParaRPr lang="ru-RU" noProof="0"/>
            </a:p>
          </p:txBody>
        </p:sp>
        <p:pic>
          <p:nvPicPr>
            <p:cNvPr id="55" name="Графический объект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Полилиния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60" name="Нижний колонтитул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1" name="Номер слайда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ru-MO" sz="3200"/>
            </a:lvl1pPr>
            <a:lvl2pPr marL="457200" indent="0">
              <a:buNone/>
              <a:defRPr lang="ru-MO" sz="2800"/>
            </a:lvl2pPr>
            <a:lvl3pPr marL="914400" indent="0">
              <a:buNone/>
              <a:defRPr lang="ru-MO" sz="2400"/>
            </a:lvl3pPr>
            <a:lvl4pPr marL="1371600" indent="0">
              <a:buNone/>
              <a:defRPr lang="ru-MO" sz="2000"/>
            </a:lvl4pPr>
            <a:lvl5pPr marL="1828800" indent="0">
              <a:buNone/>
              <a:defRPr lang="ru-MO" sz="2000"/>
            </a:lvl5pPr>
            <a:lvl6pPr marL="2286000" indent="0">
              <a:buNone/>
              <a:defRPr lang="ru-MO" sz="2000"/>
            </a:lvl6pPr>
            <a:lvl7pPr marL="2743200" indent="0">
              <a:buNone/>
              <a:defRPr lang="ru-MO" sz="2000"/>
            </a:lvl7pPr>
            <a:lvl8pPr marL="3200400" indent="0">
              <a:buNone/>
              <a:defRPr lang="ru-MO" sz="2000"/>
            </a:lvl8pPr>
            <a:lvl9pPr marL="3657600" indent="0">
              <a:buNone/>
              <a:defRPr lang="ru-MO"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ru-MO" sz="24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0" name="Нижний колонтитул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Графический объект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ru-MO" sz="55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7" name="Графический объект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9" name="Графический объект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Полилиния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3" name="Полилиния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5" name="Полилиния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7" name="Полилиния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Текст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7" name="Текст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Рисунок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Рисунок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1" name="Текст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2" name="Текст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MO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MO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ru-MO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7851648" cy="188366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5200" dirty="0"/>
              <a:t>Региональный</a:t>
            </a:r>
            <a:br>
              <a:rPr lang="ru-RU" sz="5200" dirty="0"/>
            </a:br>
            <a:r>
              <a:rPr lang="en-US" sz="5200" dirty="0"/>
              <a:t>SEO </a:t>
            </a:r>
            <a:r>
              <a:rPr lang="ru-RU" sz="5200" dirty="0"/>
              <a:t>Эксперимент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ru-MO"/>
            </a:defPPr>
          </a:lstStyle>
          <a:p>
            <a:pPr rtl="0"/>
            <a:r>
              <a:rPr lang="ru-RU" dirty="0"/>
              <a:t>Александр Иванов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90E69F-18AA-E903-E666-A0093BA9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728" y="422147"/>
            <a:ext cx="2237231" cy="22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5300"/>
              <a:t>Удачные возможности для бизнеса похожи на автобусы. Всегда появится следующая.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50F1D73D-3F3D-4ECD-574C-F2502AC80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Ричард Брэнсон</a:t>
            </a:r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План запуска продукта</a:t>
            </a:r>
          </a:p>
        </p:txBody>
      </p:sp>
      <p:graphicFrame>
        <p:nvGraphicFramePr>
          <p:cNvPr id="7" name="Объект 3" descr="Заполнитель временной шкалы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474870"/>
              </p:ext>
            </p:extLst>
          </p:nvPr>
        </p:nvGraphicFramePr>
        <p:xfrm>
          <a:off x="1665288" y="1825625"/>
          <a:ext cx="8861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Как мы этого достигнем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12</a:t>
            </a:fld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b="1"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Окупаемость</a:t>
            </a:r>
            <a:endParaRPr lang="ru-RU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493008" cy="3291840"/>
          </a:xfrm>
        </p:spPr>
        <p:txBody>
          <a:bodyPr rtlCol="0">
            <a:normAutofit/>
          </a:bodyPr>
          <a:lstStyle>
            <a:defPPr>
              <a:defRPr lang="ru-MO"/>
            </a:defPPr>
          </a:lstStyle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Представление возможностей на основе мультимедиа и стратегий роста в разных средах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Визуализация интеллектуального капитала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Использование мировых методик с помощью </a:t>
            </a:r>
            <a:b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веб-технологий</a:t>
            </a:r>
          </a:p>
          <a:p>
            <a:pPr rtl="0">
              <a:lnSpc>
                <a:spcPct val="150000"/>
              </a:lnSpc>
            </a:pPr>
            <a:endParaRPr lang="ru-RU" sz="1400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05B717-5038-0070-60FC-634FA999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b="1"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Нишевые рынки</a:t>
            </a:r>
            <a:endParaRPr lang="ru-RU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383280" cy="3291840"/>
          </a:xfrm>
        </p:spPr>
        <p:txBody>
          <a:bodyPr rtlCol="0"/>
          <a:lstStyle>
            <a:defPPr>
              <a:defRPr lang="ru-MO"/>
            </a:defPPr>
          </a:lstStyle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Внедрение масштабируемого обслуживания клиентов </a:t>
            </a:r>
            <a:b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с помощью устойчивых стратегий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Использование веб-служб высшего разряда с </a:t>
            </a:r>
            <a:b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передовыми конечными результатами</a:t>
            </a:r>
          </a:p>
          <a:p>
            <a:pPr rtl="0">
              <a:lnSpc>
                <a:spcPct val="150000"/>
              </a:lnSpc>
            </a:pPr>
            <a:endParaRPr lang="ru-RU" sz="1400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92FEC7C-83CC-A5F9-029D-D476C55C9C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b="1"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Цепочки поставок</a:t>
            </a:r>
            <a:endParaRPr lang="ru-RU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9E987DA-B378-65C6-474E-1146A0C2F3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563112" cy="3291840"/>
          </a:xfrm>
        </p:spPr>
        <p:txBody>
          <a:bodyPr rtlCol="0"/>
          <a:lstStyle>
            <a:defPPr>
              <a:defRPr lang="ru-MO"/>
            </a:defPPr>
          </a:lstStyle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Поддержка индивидуального </a:t>
            </a:r>
            <a:b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подхода к обслуживанию клиентов с проверенными </a:t>
            </a:r>
            <a:b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идеями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Своевременное получение результатов для схем </a:t>
            </a:r>
            <a:b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1400" b="1">
                <a:latin typeface="Arial Black" panose="020B0604020202020204" pitchFamily="34" charset="0"/>
                <a:cs typeface="Arial Black" panose="020B0604020202020204" pitchFamily="34" charset="0"/>
              </a:rPr>
              <a:t>в реальном времени</a:t>
            </a:r>
          </a:p>
          <a:p>
            <a:pPr rtl="0">
              <a:lnSpc>
                <a:spcPct val="150000"/>
              </a:lnSpc>
            </a:pPr>
            <a:endParaRPr lang="ru-RU" sz="1400" b="1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Сводка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 fontAlgn="base"/>
            <a:r>
              <a:rPr lang="ru-RU" b="1">
                <a:latin typeface="Arial Black" panose="020B0604020202020204" pitchFamily="34" charset="0"/>
                <a:cs typeface="Arial Black" panose="020B0604020202020204" pitchFamily="34" charset="0"/>
              </a:rPr>
              <a:t>Мы, коллектив Contoso, считаем, что дело надо выполнять на 110 %. Используя архитектуру данных нового поколения, мы помогаем организациям виртуально управлять гибкими рабочими процессами. Мы процветаем благодаря пониманию рынка и отличному коллективу, отвечающему за продукт. Как говорит наш генеральный директор: "Эффективность достигается благодаря упреждающим преобразованиям ведения бизнеса".</a:t>
            </a:r>
          </a:p>
          <a:p>
            <a:pPr algn="l" rtl="0" fontAlgn="base"/>
            <a:r>
              <a:rPr lang="ru-RU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ru-RU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ru-RU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3124199"/>
            <a:ext cx="4895777" cy="1065727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Спасибо!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Мария Анисимова</a:t>
            </a:r>
          </a:p>
          <a:p>
            <a:pPr rtl="0"/>
            <a:r>
              <a:rPr lang="ru-RU" dirty="0"/>
              <a:t>maria@contoso.com</a:t>
            </a:r>
          </a:p>
          <a:p>
            <a:pPr rtl="0"/>
            <a:r>
              <a:rPr lang="ru-RU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Исходный материал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95276D-2BF7-EF92-AD30-BA5FACECB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6" y="1689249"/>
            <a:ext cx="6166524" cy="30832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0E109B-4EEB-268F-06E5-E4A531E0A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99" y="1689249"/>
            <a:ext cx="4025305" cy="30832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E119B3-E288-3880-8EAB-8DE5218E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6" y="5168751"/>
            <a:ext cx="5411696" cy="9281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FC4B94-EEDC-8FD6-D1B2-CB3CEBCE6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407" y="5168751"/>
            <a:ext cx="5122585" cy="14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Результат работ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76600B-5AAB-58D2-B9C5-0D2492A0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1" y="2221764"/>
            <a:ext cx="7365668" cy="35465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98DDFA2-A81E-FA07-C4A7-A18C10A5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624" y="2221763"/>
            <a:ext cx="2553165" cy="35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D8CD2AF-9F1E-58B4-E97D-6A72BEE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620" y="2212848"/>
            <a:ext cx="8587740" cy="2432304"/>
          </a:xfrm>
        </p:spPr>
        <p:txBody>
          <a:bodyPr/>
          <a:lstStyle/>
          <a:p>
            <a:r>
              <a:rPr lang="en-US" dirty="0"/>
              <a:t>Search Engine Optimization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2A3A2D-F34B-5DC6-C8DD-FE995AA1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934" y="4133954"/>
            <a:ext cx="3356706" cy="27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Доменный подход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AAFD-02D8-D0DB-15C7-C1006C631868}"/>
              </a:ext>
            </a:extLst>
          </p:cNvPr>
          <p:cNvSpPr txBox="1"/>
          <p:nvPr/>
        </p:nvSpPr>
        <p:spPr>
          <a:xfrm>
            <a:off x="876300" y="2644170"/>
            <a:ext cx="1005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city</a:t>
            </a:r>
            <a:r>
              <a:rPr lang="en-US" sz="9600" dirty="0"/>
              <a:t>.website.ru</a:t>
            </a:r>
            <a:endParaRPr lang="ru-RU" sz="9600" dirty="0"/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D00022BA-A424-FA0B-6DF6-2F3F596487A2}"/>
              </a:ext>
            </a:extLst>
          </p:cNvPr>
          <p:cNvSpPr/>
          <p:nvPr/>
        </p:nvSpPr>
        <p:spPr>
          <a:xfrm rot="5400000">
            <a:off x="9967484" y="3621537"/>
            <a:ext cx="364712" cy="1280162"/>
          </a:xfrm>
          <a:prstGeom prst="rightBrace">
            <a:avLst>
              <a:gd name="adj1" fmla="val 8333"/>
              <a:gd name="adj2" fmla="val 49725"/>
            </a:avLst>
          </a:prstGeom>
          <a:ln w="34925">
            <a:solidFill>
              <a:srgbClr val="8E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D19F8499-A687-1871-0B04-79AD64E61B76}"/>
              </a:ext>
            </a:extLst>
          </p:cNvPr>
          <p:cNvSpPr/>
          <p:nvPr/>
        </p:nvSpPr>
        <p:spPr>
          <a:xfrm rot="5400000">
            <a:off x="6290835" y="1738521"/>
            <a:ext cx="364712" cy="5113021"/>
          </a:xfrm>
          <a:prstGeom prst="rightBrace">
            <a:avLst>
              <a:gd name="adj1" fmla="val 8333"/>
              <a:gd name="adj2" fmla="val 49725"/>
            </a:avLst>
          </a:prstGeom>
          <a:ln w="34925">
            <a:solidFill>
              <a:srgbClr val="8E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8FE1AA6E-06F1-DDE2-7BBE-4164F7826889}"/>
              </a:ext>
            </a:extLst>
          </p:cNvPr>
          <p:cNvSpPr/>
          <p:nvPr/>
        </p:nvSpPr>
        <p:spPr>
          <a:xfrm rot="5400000">
            <a:off x="2080785" y="3115795"/>
            <a:ext cx="364712" cy="2346963"/>
          </a:xfrm>
          <a:prstGeom prst="rightBrace">
            <a:avLst>
              <a:gd name="adj1" fmla="val 8333"/>
              <a:gd name="adj2" fmla="val 49725"/>
            </a:avLst>
          </a:prstGeom>
          <a:ln w="34925">
            <a:solidFill>
              <a:srgbClr val="8E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B5A6-EF17-DB2E-C094-6F1C88929E07}"/>
              </a:ext>
            </a:extLst>
          </p:cNvPr>
          <p:cNvSpPr txBox="1"/>
          <p:nvPr/>
        </p:nvSpPr>
        <p:spPr>
          <a:xfrm>
            <a:off x="5345318" y="455264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Домен 2 уровня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5AEDE-E59F-D7B0-A82E-B76B70771AA9}"/>
              </a:ext>
            </a:extLst>
          </p:cNvPr>
          <p:cNvSpPr txBox="1"/>
          <p:nvPr/>
        </p:nvSpPr>
        <p:spPr>
          <a:xfrm>
            <a:off x="1180877" y="455661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Домен 3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07589-3DA6-59AA-4837-3F0FC115165E}"/>
              </a:ext>
            </a:extLst>
          </p:cNvPr>
          <p:cNvSpPr txBox="1"/>
          <p:nvPr/>
        </p:nvSpPr>
        <p:spPr>
          <a:xfrm>
            <a:off x="9021746" y="455264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Домен 1 уровня</a:t>
            </a:r>
          </a:p>
        </p:txBody>
      </p:sp>
    </p:spTree>
    <p:extLst>
      <p:ext uri="{BB962C8B-B14F-4D97-AF65-F5344CB8AC3E}">
        <p14:creationId xmlns:p14="http://schemas.microsoft.com/office/powerpoint/2010/main" val="181316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Вложенный подход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en-US" dirty="0"/>
              <a:t>website.ru/</a:t>
            </a:r>
            <a:r>
              <a:rPr lang="en-US" dirty="0" err="1"/>
              <a:t>spb</a:t>
            </a:r>
            <a:r>
              <a:rPr lang="en-US" dirty="0"/>
              <a:t>/service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187952" cy="2002536"/>
          </a:xfrm>
        </p:spPr>
        <p:txBody>
          <a:bodyPr rtlCol="0">
            <a:normAutofit fontScale="92500"/>
          </a:bodyPr>
          <a:lstStyle>
            <a:defPPr>
              <a:defRPr lang="ru-MO"/>
            </a:defPPr>
          </a:lstStyle>
          <a:p>
            <a:pPr rtl="0"/>
            <a:r>
              <a:rPr lang="ru-RU"/>
              <a:t>Разработка успешных стратегий для опережения конкурентов</a:t>
            </a:r>
          </a:p>
          <a:p>
            <a:pPr rtl="0"/>
            <a:r>
              <a:rPr lang="ru-RU"/>
              <a:t>Капитализация по нижнему уровню для определения оценочной стоимости</a:t>
            </a:r>
          </a:p>
          <a:p>
            <a:pPr rtl="0"/>
            <a:r>
              <a:rPr lang="ru-RU"/>
              <a:t>Визуализация конвергенции, направленной на клиентов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05B717-5038-0070-60FC-634FA999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en-US" dirty="0"/>
              <a:t>website.ru/service-</a:t>
            </a:r>
            <a:r>
              <a:rPr lang="en-US" dirty="0" err="1"/>
              <a:t>spb</a:t>
            </a:r>
            <a:endParaRPr lang="ru-RU" dirty="0"/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3566160" cy="2002536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Итеративные подходы к корпоративной стратегии </a:t>
            </a:r>
          </a:p>
          <a:p>
            <a:pPr rtl="0"/>
            <a:r>
              <a:rPr lang="ru-RU" dirty="0"/>
              <a:t>Создание структуры управления изнутри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Вложенный подход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45B46-30A1-9931-5CCB-BC9AB21BBA17}"/>
              </a:ext>
            </a:extLst>
          </p:cNvPr>
          <p:cNvSpPr txBox="1"/>
          <p:nvPr/>
        </p:nvSpPr>
        <p:spPr>
          <a:xfrm>
            <a:off x="1056807" y="2308485"/>
            <a:ext cx="332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website.ru/</a:t>
            </a:r>
            <a:r>
              <a:rPr lang="en-US" dirty="0" err="1"/>
              <a:t>spb</a:t>
            </a:r>
            <a:r>
              <a:rPr lang="en-US" dirty="0"/>
              <a:t>/service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/>
              <a:t>website.ru/service-</a:t>
            </a:r>
            <a:r>
              <a:rPr lang="en-US" dirty="0" err="1"/>
              <a:t>spb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6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Квартальные показатели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Области роста</a:t>
            </a:r>
          </a:p>
        </p:txBody>
      </p:sp>
      <p:graphicFrame>
        <p:nvGraphicFramePr>
          <p:cNvPr id="9" name="Таблица 4">
            <a:extLst>
              <a:ext uri="{FF2B5EF4-FFF2-40B4-BE49-F238E27FC236}">
                <a16:creationId xmlns:a16="http://schemas.microsoft.com/office/drawing/2014/main" id="{D0C54D53-C83E-999E-E2D8-121369D30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454088"/>
              </p:ext>
            </p:extLst>
          </p:nvPr>
        </p:nvGraphicFramePr>
        <p:xfrm>
          <a:off x="731838" y="2222500"/>
          <a:ext cx="8283575" cy="39880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5671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656715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797603"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endParaRPr lang="ru-RU" sz="1400" noProof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B2B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Цепочка поставок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ROI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Электронная коммерция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1-й кв.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2-й кв.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4,4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3-й кв.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4-й кв.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0" i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22" name="Текст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5_TF22529792_Win32" id="{EE8A55A7-95BF-46D2-BEF5-69105C7C8018}" vid="{B0BAEA70-84AF-47A9-8130-5F850E3EFA4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276AD-CB4C-4924-820E-BC63C6793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Метрополитен</Template>
  <TotalTime>116</TotalTime>
  <Words>335</Words>
  <Application>Microsoft Office PowerPoint</Application>
  <PresentationFormat>Широкоэкранный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Тема Office</vt:lpstr>
      <vt:lpstr>Региональный SEO Эксперимент</vt:lpstr>
      <vt:lpstr>Исходный материал</vt:lpstr>
      <vt:lpstr>Результат работ</vt:lpstr>
      <vt:lpstr>Search Engine Optimization</vt:lpstr>
      <vt:lpstr>Доменный подход</vt:lpstr>
      <vt:lpstr>Вложенный подход</vt:lpstr>
      <vt:lpstr>Вложенный подход</vt:lpstr>
      <vt:lpstr>Квартальные показатели</vt:lpstr>
      <vt:lpstr>Области роста</vt:lpstr>
      <vt:lpstr>Удачные возможности для бизнеса похожи на автобусы. Всегда появится следующая.</vt:lpstr>
      <vt:lpstr>План запуска продукта</vt:lpstr>
      <vt:lpstr>Как мы этого достигнем</vt:lpstr>
      <vt:lpstr>Сводка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Региональный SEO Эксперимент</dc:title>
  <dc:creator>sashapop10</dc:creator>
  <cp:lastModifiedBy>sashapop10</cp:lastModifiedBy>
  <cp:revision>1</cp:revision>
  <dcterms:created xsi:type="dcterms:W3CDTF">2024-05-27T14:33:25Z</dcterms:created>
  <dcterms:modified xsi:type="dcterms:W3CDTF">2024-05-27T16:30:07Z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