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13" r:id="rId2"/>
    <p:sldId id="306" r:id="rId3"/>
    <p:sldId id="316" r:id="rId4"/>
    <p:sldId id="308" r:id="rId5"/>
    <p:sldId id="295" r:id="rId6"/>
    <p:sldId id="325" r:id="rId7"/>
    <p:sldId id="326" r:id="rId8"/>
    <p:sldId id="309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296" r:id="rId26"/>
    <p:sldId id="298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60" r:id="rId44"/>
    <p:sldId id="361" r:id="rId45"/>
    <p:sldId id="363" r:id="rId46"/>
    <p:sldId id="362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20" r:id="rId60"/>
    <p:sldId id="305" r:id="rId6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A46"/>
    <a:srgbClr val="F2F2F2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37" d="100"/>
          <a:sy n="37" d="100"/>
        </p:scale>
        <p:origin x="312" y="4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2016/6/28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 smtClean="0"/>
              <a:t>布局属性全接触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44695"/>
            <a:ext cx="22201200" cy="10281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Noto Sans CJK SC Bold"/>
                <a:ea typeface="Noto Sans CJK SC Bold"/>
              </a:rPr>
              <a:t>语法</a:t>
            </a:r>
            <a:endParaRPr lang="en-US" altLang="zh-CN" dirty="0">
              <a:latin typeface="Noto Sans CJK SC Bold"/>
              <a:ea typeface="Noto Sans CJK SC Bold"/>
            </a:endParaRPr>
          </a:p>
          <a:p>
            <a:r>
              <a:rPr lang="en-US" altLang="zh-CN" b="1" dirty="0"/>
              <a:t>	flex-wrap</a:t>
            </a:r>
            <a:r>
              <a:rPr lang="zh-CN" altLang="en-US" dirty="0"/>
              <a:t>：</a:t>
            </a:r>
            <a:r>
              <a:rPr lang="en-US" altLang="zh-CN" dirty="0" err="1"/>
              <a:t>nowrap</a:t>
            </a:r>
            <a:r>
              <a:rPr lang="en-US" altLang="zh-CN" dirty="0"/>
              <a:t> | wrap | </a:t>
            </a:r>
            <a:r>
              <a:rPr lang="en-US" altLang="zh-CN" dirty="0" smtClean="0"/>
              <a:t>wrap-reverse</a:t>
            </a: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Noto Sans CJK SC Bold"/>
                <a:ea typeface="Noto Sans CJK SC Bold"/>
              </a:rPr>
              <a:t>含义</a:t>
            </a:r>
            <a:endParaRPr lang="en-US" altLang="zh-CN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弹性子元素超出弹性容器范围</a:t>
            </a:r>
            <a:r>
              <a:rPr lang="zh-CN" altLang="en-US" dirty="0" smtClean="0"/>
              <a:t>时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是否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换行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51487"/>
              </p:ext>
            </p:extLst>
          </p:nvPr>
        </p:nvGraphicFramePr>
        <p:xfrm>
          <a:off x="1284927" y="7616977"/>
          <a:ext cx="21537752" cy="358735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480216"/>
                <a:gridCol w="15057536"/>
              </a:tblGrid>
              <a:tr h="887357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err="1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nowrap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（默认值）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溢出时不换行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wrap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溢出时自动换行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wrap-reverse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溢出时自动换行，翻转排列。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88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488658" y="3225184"/>
            <a:ext cx="8742556" cy="4326673"/>
            <a:chOff x="1550020" y="3666960"/>
            <a:chExt cx="8742556" cy="4326673"/>
          </a:xfrm>
        </p:grpSpPr>
        <p:sp>
          <p:nvSpPr>
            <p:cNvPr id="6" name="矩形 5"/>
            <p:cNvSpPr/>
            <p:nvPr/>
          </p:nvSpPr>
          <p:spPr>
            <a:xfrm>
              <a:off x="1550020" y="3666960"/>
              <a:ext cx="8742556" cy="4326673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5718" y="411340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07475" y="411340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49232" y="411340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690989" y="411340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329817" y="7070302"/>
              <a:ext cx="493626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/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flex-wrap</a:t>
              </a:r>
              <a:r>
                <a: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err="1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nowrap</a:t>
              </a:r>
              <a:endPara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32746" y="411340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974503" y="411340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116259" y="411340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2675395" y="3225183"/>
            <a:ext cx="8742556" cy="4326673"/>
            <a:chOff x="1550020" y="3666960"/>
            <a:chExt cx="8742556" cy="4326673"/>
          </a:xfrm>
        </p:grpSpPr>
        <p:sp>
          <p:nvSpPr>
            <p:cNvPr id="43" name="矩形 42"/>
            <p:cNvSpPr/>
            <p:nvPr/>
          </p:nvSpPr>
          <p:spPr>
            <a:xfrm>
              <a:off x="1550020" y="3666960"/>
              <a:ext cx="8742556" cy="4326673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58899" y="4106747"/>
              <a:ext cx="104845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77970" y="4106747"/>
              <a:ext cx="104845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697041" y="4106747"/>
              <a:ext cx="104845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16112" y="4106747"/>
              <a:ext cx="104845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016112" y="6922113"/>
              <a:ext cx="4163703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825458" rtl="0">
                <a:lnSpc>
                  <a:spcPct val="140000"/>
                </a:lnSpc>
                <a:buSzPct val="75000"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flex-wrap</a:t>
              </a:r>
              <a:r>
                <a: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wrap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7335183" y="4106747"/>
              <a:ext cx="1083009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688814" y="4106747"/>
              <a:ext cx="1083009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67246" y="5387790"/>
              <a:ext cx="103175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488658" y="8129104"/>
            <a:ext cx="8742556" cy="4326673"/>
            <a:chOff x="2488658" y="8129104"/>
            <a:chExt cx="8742556" cy="4326673"/>
          </a:xfrm>
        </p:grpSpPr>
        <p:sp>
          <p:nvSpPr>
            <p:cNvPr id="52" name="下箭头 51"/>
            <p:cNvSpPr/>
            <p:nvPr/>
          </p:nvSpPr>
          <p:spPr>
            <a:xfrm>
              <a:off x="4104538" y="8258407"/>
              <a:ext cx="1248556" cy="3724831"/>
            </a:xfrm>
            <a:prstGeom prst="downArrow">
              <a:avLst/>
            </a:prstGeom>
            <a:solidFill>
              <a:srgbClr val="F2F2F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2488658" y="8129104"/>
              <a:ext cx="8742556" cy="4326673"/>
              <a:chOff x="1550020" y="3666960"/>
              <a:chExt cx="8742556" cy="4326673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1550020" y="3666960"/>
                <a:ext cx="8742556" cy="4326673"/>
              </a:xfrm>
              <a:prstGeom prst="rect">
                <a:avLst/>
              </a:prstGeom>
              <a:solidFill>
                <a:srgbClr val="35B558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3981845" y="3799817"/>
                <a:ext cx="6099616" cy="913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indent="0" algn="l" defTabSz="825458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75000"/>
                  <a:buFontTx/>
                  <a:buNone/>
                  <a:tabLst/>
                </a:pPr>
                <a:r>
                  <a:rPr lang="en-US" altLang="zh-CN" sz="40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flex-wrap</a:t>
                </a:r>
                <a:r>
                  <a:rPr lang="zh-CN" altLang="en-US" sz="40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：</a:t>
                </a:r>
                <a:r>
                  <a:rPr lang="en-US" altLang="zh-CN" sz="40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wrap-reverse</a:t>
                </a: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2944839" y="11304037"/>
              <a:ext cx="104845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263910" y="11304037"/>
              <a:ext cx="104845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582981" y="11304037"/>
              <a:ext cx="104845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902052" y="11304037"/>
              <a:ext cx="104845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8221123" y="11304037"/>
              <a:ext cx="1083009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574754" y="11304037"/>
              <a:ext cx="1083009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944839" y="10200723"/>
              <a:ext cx="103175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6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17085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b="1" dirty="0"/>
              <a:t>	flex-flow</a:t>
            </a:r>
            <a:r>
              <a:rPr lang="zh-CN" altLang="en-US" dirty="0"/>
              <a:t>：</a:t>
            </a:r>
            <a:r>
              <a:rPr lang="en-US" altLang="zh-CN" dirty="0"/>
              <a:t>[ flex-direction ] || [ flex-wrap </a:t>
            </a:r>
            <a:r>
              <a:rPr lang="en-US" altLang="zh-CN" dirty="0" smtClean="0"/>
              <a:t>]</a:t>
            </a:r>
            <a:endParaRPr lang="en-US" altLang="zh-CN" b="1" dirty="0" smtClean="0"/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复合属性</a:t>
            </a:r>
            <a:r>
              <a:rPr lang="en-US" altLang="zh-CN" dirty="0" smtClean="0"/>
              <a:t>(</a:t>
            </a:r>
            <a:r>
              <a:rPr lang="en-US" altLang="zh-CN" b="1" dirty="0"/>
              <a:t>flex-direction</a:t>
            </a:r>
            <a:r>
              <a:rPr lang="zh-CN" altLang="en-US" dirty="0" smtClean="0"/>
              <a:t>和</a:t>
            </a:r>
            <a:r>
              <a:rPr lang="en-US" altLang="zh-CN" b="1" dirty="0" smtClean="0"/>
              <a:t>flex-wrap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排列方式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48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07359"/>
            <a:ext cx="22201200" cy="10281600"/>
          </a:xfrm>
        </p:spPr>
        <p:txBody>
          <a:bodyPr/>
          <a:lstStyle/>
          <a:p>
            <a:pPr lvl="0"/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justify-content</a:t>
            </a:r>
            <a:r>
              <a:rPr lang="zh-CN" altLang="en-US" dirty="0"/>
              <a:t>：</a:t>
            </a:r>
            <a:r>
              <a:rPr lang="en-US" altLang="zh-CN" sz="4400" dirty="0"/>
              <a:t>flex-start | flex-end | center | space-between | space-a</a:t>
            </a:r>
            <a:r>
              <a:rPr lang="en-US" altLang="zh-CN" dirty="0"/>
              <a:t>round</a:t>
            </a:r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元素主轴上的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对齐方式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55998"/>
              </p:ext>
            </p:extLst>
          </p:nvPr>
        </p:nvGraphicFramePr>
        <p:xfrm>
          <a:off x="2066344" y="7342760"/>
          <a:ext cx="19990652" cy="541307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045656"/>
                <a:gridCol w="14944996"/>
              </a:tblGrid>
              <a:tr h="91307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flex-start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（默认值）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主轴开始对齐，主轴为横轴，</a:t>
                      </a:r>
                      <a:r>
                        <a:rPr lang="en-US" altLang="zh-CN" sz="3600" dirty="0" err="1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ltr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环境下，左对齐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flex-end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主轴结束对齐，主轴为横轴，</a:t>
                      </a:r>
                      <a:r>
                        <a:rPr lang="en-US" altLang="zh-CN" sz="3600" dirty="0" err="1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ltr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环境下，右对齐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center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居中对齐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space-between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第一个、最后一个对齐弹性容器的边缘，其余均匀分布。 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space-around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全部均匀分布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2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52" name="下箭头 51"/>
          <p:cNvSpPr/>
          <p:nvPr/>
        </p:nvSpPr>
        <p:spPr>
          <a:xfrm>
            <a:off x="4039335" y="8340304"/>
            <a:ext cx="1248556" cy="3724831"/>
          </a:xfrm>
          <a:prstGeom prst="downArrow">
            <a:avLst/>
          </a:prstGeom>
          <a:solidFill>
            <a:srgbClr val="F2F2F2">
              <a:alpha val="20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23455" y="3307081"/>
            <a:ext cx="8742556" cy="2880000"/>
            <a:chOff x="1550020" y="3666960"/>
            <a:chExt cx="8742556" cy="2880000"/>
          </a:xfrm>
        </p:grpSpPr>
        <p:sp>
          <p:nvSpPr>
            <p:cNvPr id="6" name="矩形 5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80710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28426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76142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23858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605325" y="5535271"/>
              <a:ext cx="6481261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justify-content</a:t>
              </a:r>
              <a:r>
                <a: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flex-start</a:t>
              </a:r>
              <a:endPara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71574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093353" y="3307081"/>
            <a:ext cx="8742556" cy="2880000"/>
            <a:chOff x="1550020" y="3666960"/>
            <a:chExt cx="8742556" cy="2880000"/>
          </a:xfrm>
        </p:grpSpPr>
        <p:sp>
          <p:nvSpPr>
            <p:cNvPr id="51" name="矩形 50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647972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795688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43404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091120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992449" y="5426346"/>
              <a:ext cx="6165275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justify-content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flex-end</a:t>
              </a:r>
              <a:endPara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238836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423455" y="6472072"/>
            <a:ext cx="8742556" cy="2880000"/>
            <a:chOff x="1550020" y="3666960"/>
            <a:chExt cx="8742556" cy="2880000"/>
          </a:xfrm>
        </p:grpSpPr>
        <p:sp>
          <p:nvSpPr>
            <p:cNvPr id="62" name="矩形 61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372625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520341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668057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815773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323470" y="5482774"/>
              <a:ext cx="5763116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justify-content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center</a:t>
              </a:r>
              <a:endPara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7963489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2093353" y="6534121"/>
            <a:ext cx="8742556" cy="2880000"/>
            <a:chOff x="1550020" y="3666960"/>
            <a:chExt cx="8742556" cy="2880000"/>
          </a:xfrm>
        </p:grpSpPr>
        <p:sp>
          <p:nvSpPr>
            <p:cNvPr id="74" name="矩形 73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882879" y="3952246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799395" y="3952246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793292" y="3952246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442355" y="3952246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374075" y="5466674"/>
              <a:ext cx="7877537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justify-content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space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-between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9238836" y="3952246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423455" y="9725370"/>
            <a:ext cx="8742556" cy="2880000"/>
            <a:chOff x="1550020" y="3666960"/>
            <a:chExt cx="8742556" cy="2880000"/>
          </a:xfrm>
        </p:grpSpPr>
        <p:sp>
          <p:nvSpPr>
            <p:cNvPr id="89" name="矩形 88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104093" y="4000372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836687" y="4000372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569281" y="4000372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301875" y="4000372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566579" y="5466674"/>
              <a:ext cx="7520007" cy="8737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justify-content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space-around</a:t>
              </a:r>
              <a:endPara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9034470" y="4000372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67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962577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b="1" dirty="0"/>
              <a:t>	align-items</a:t>
            </a:r>
            <a:r>
              <a:rPr lang="zh-CN" altLang="en-US" dirty="0"/>
              <a:t>：</a:t>
            </a:r>
            <a:r>
              <a:rPr lang="en-US" altLang="zh-CN" dirty="0"/>
              <a:t>flex-start | flex-end | center | baseline | stretch</a:t>
            </a:r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元素侧轴上的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对齐方式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592503"/>
              </p:ext>
            </p:extLst>
          </p:nvPr>
        </p:nvGraphicFramePr>
        <p:xfrm>
          <a:off x="1504914" y="7508426"/>
          <a:ext cx="20444049" cy="530100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679657"/>
                <a:gridCol w="14764392"/>
              </a:tblGrid>
              <a:tr h="801003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flex-start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侧轴开始对齐，主轴为横轴，顶对齐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flex-end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侧轴结束对齐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center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居中对齐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baseline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基线对齐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stretch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（默认值）</a:t>
                      </a:r>
                      <a:endParaRPr lang="en-US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从侧轴开始到侧轴结束铺满整个侧轴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52" name="下箭头 51"/>
          <p:cNvSpPr/>
          <p:nvPr/>
        </p:nvSpPr>
        <p:spPr>
          <a:xfrm>
            <a:off x="3800861" y="8203783"/>
            <a:ext cx="1248556" cy="3724831"/>
          </a:xfrm>
          <a:prstGeom prst="downArrow">
            <a:avLst/>
          </a:prstGeom>
          <a:solidFill>
            <a:srgbClr val="F2F2F2">
              <a:alpha val="20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84981" y="3170560"/>
            <a:ext cx="8742556" cy="2880000"/>
            <a:chOff x="1550020" y="3666960"/>
            <a:chExt cx="8742556" cy="2880000"/>
          </a:xfrm>
        </p:grpSpPr>
        <p:sp>
          <p:nvSpPr>
            <p:cNvPr id="6" name="矩形 5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80710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28426" y="4019762"/>
              <a:ext cx="780585" cy="157992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sz="4800" dirty="0" smtClean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76142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23858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552511" y="5407689"/>
              <a:ext cx="5648724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align-items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flex-start</a:t>
              </a:r>
              <a:endPara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71574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2333336" y="3167325"/>
            <a:ext cx="8742556" cy="2880000"/>
            <a:chOff x="1550020" y="3666960"/>
            <a:chExt cx="8742556" cy="2880000"/>
          </a:xfrm>
        </p:grpSpPr>
        <p:sp>
          <p:nvSpPr>
            <p:cNvPr id="46" name="矩形 45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880710" y="538875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028426" y="4651474"/>
              <a:ext cx="780585" cy="157992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sz="4800" dirty="0" smtClean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176142" y="538875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323858" y="538875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764271" y="3684716"/>
              <a:ext cx="5449182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align-items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flex-end</a:t>
              </a:r>
              <a:endPara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471574" y="538875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84981" y="6400755"/>
            <a:ext cx="8742556" cy="2880000"/>
            <a:chOff x="1550020" y="6897155"/>
            <a:chExt cx="8742556" cy="2880000"/>
          </a:xfrm>
        </p:grpSpPr>
        <p:sp>
          <p:nvSpPr>
            <p:cNvPr id="66" name="矩形 65"/>
            <p:cNvSpPr/>
            <p:nvPr/>
          </p:nvSpPr>
          <p:spPr>
            <a:xfrm>
              <a:off x="1550020" y="6897155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880710" y="787566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176142" y="787566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323858" y="787566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268156" y="8760475"/>
              <a:ext cx="4929555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align-items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center</a:t>
              </a:r>
              <a:endPara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471574" y="787566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095109" y="7506335"/>
              <a:ext cx="780585" cy="157992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sz="4800" dirty="0" smtClean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2333336" y="6397600"/>
            <a:ext cx="8742556" cy="2880000"/>
            <a:chOff x="1550020" y="6897155"/>
            <a:chExt cx="8742556" cy="2880000"/>
          </a:xfrm>
        </p:grpSpPr>
        <p:sp>
          <p:nvSpPr>
            <p:cNvPr id="97" name="矩形 96"/>
            <p:cNvSpPr/>
            <p:nvPr/>
          </p:nvSpPr>
          <p:spPr>
            <a:xfrm>
              <a:off x="1550020" y="6897155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880710" y="787566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176142" y="787566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323858" y="787566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809925" y="8678412"/>
              <a:ext cx="5403528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align-items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baseline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6471574" y="787566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095109" y="7174949"/>
              <a:ext cx="780585" cy="157992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sz="4800" dirty="0" smtClean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2333336" y="8028019"/>
            <a:ext cx="8250906" cy="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4" name="组合 103"/>
          <p:cNvGrpSpPr/>
          <p:nvPr/>
        </p:nvGrpSpPr>
        <p:grpSpPr>
          <a:xfrm>
            <a:off x="2184981" y="9630950"/>
            <a:ext cx="8742556" cy="2880000"/>
            <a:chOff x="1550020" y="6897155"/>
            <a:chExt cx="8742556" cy="2880000"/>
          </a:xfrm>
        </p:grpSpPr>
        <p:sp>
          <p:nvSpPr>
            <p:cNvPr id="105" name="矩形 104"/>
            <p:cNvSpPr/>
            <p:nvPr/>
          </p:nvSpPr>
          <p:spPr>
            <a:xfrm>
              <a:off x="1550020" y="6897155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880710" y="7174949"/>
              <a:ext cx="780585" cy="2304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4176142" y="7174949"/>
              <a:ext cx="780585" cy="2304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323858" y="7174949"/>
              <a:ext cx="780585" cy="2304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471574" y="7174949"/>
              <a:ext cx="780585" cy="2304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095109" y="7174949"/>
              <a:ext cx="780585" cy="2304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sz="4800" dirty="0" smtClean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221960" y="8864085"/>
              <a:ext cx="5070616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align-items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stretch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23806"/>
            <a:ext cx="22201200" cy="10281600"/>
          </a:xfrm>
        </p:spPr>
        <p:txBody>
          <a:bodyPr/>
          <a:lstStyle/>
          <a:p>
            <a:pPr lvl="0"/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align-content</a:t>
            </a:r>
            <a:r>
              <a:rPr lang="zh-CN" altLang="en-US" dirty="0"/>
              <a:t>：</a:t>
            </a:r>
            <a:r>
              <a:rPr lang="en-US" altLang="zh-CN" sz="4000" dirty="0"/>
              <a:t>flex-start | flex-end | center | space-between | space-around | stretch</a:t>
            </a:r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侧轴有空白且有多行时，设置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元素侧轴上的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对齐方式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38802"/>
              </p:ext>
            </p:extLst>
          </p:nvPr>
        </p:nvGraphicFramePr>
        <p:xfrm>
          <a:off x="1577490" y="7107558"/>
          <a:ext cx="20775333" cy="59040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607086"/>
                <a:gridCol w="15168247"/>
              </a:tblGrid>
              <a:tr h="82185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847025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flex-start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主轴开始对齐，主轴为横轴，</a:t>
                      </a:r>
                      <a:r>
                        <a:rPr lang="en-US" altLang="zh-CN" sz="3600" dirty="0" err="1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ltr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环境下，左对齐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025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flex-end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主轴结束对齐，主轴为横轴，</a:t>
                      </a:r>
                      <a:r>
                        <a:rPr lang="en-US" altLang="zh-CN" sz="3600" dirty="0" err="1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ltr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环境下，右对齐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025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center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居中对齐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025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space-between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第一个、最后一个对齐弹性容器的边缘，其余均匀分布。 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025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space-around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全部均匀分布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025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stretch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（默认值）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各行伸展以占用剩余空间。如果剩余空间是负数，该值等效于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flex-start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55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52" name="下箭头 51"/>
          <p:cNvSpPr/>
          <p:nvPr/>
        </p:nvSpPr>
        <p:spPr>
          <a:xfrm>
            <a:off x="4076931" y="8258407"/>
            <a:ext cx="1248556" cy="3724831"/>
          </a:xfrm>
          <a:prstGeom prst="downArrow">
            <a:avLst/>
          </a:prstGeom>
          <a:solidFill>
            <a:srgbClr val="F2F2F2">
              <a:alpha val="20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61051" y="3225184"/>
            <a:ext cx="8742556" cy="2880000"/>
            <a:chOff x="1550020" y="3666960"/>
            <a:chExt cx="8742556" cy="2880000"/>
          </a:xfrm>
        </p:grpSpPr>
        <p:sp>
          <p:nvSpPr>
            <p:cNvPr id="6" name="矩形 5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25332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74782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24232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073682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980527" y="5470666"/>
              <a:ext cx="6186309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align-content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flex-start</a:t>
              </a:r>
              <a:endPara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823131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825332" y="4746960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574782" y="4750666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2120330" y="3108720"/>
            <a:ext cx="8742556" cy="2990224"/>
            <a:chOff x="1550020" y="3556736"/>
            <a:chExt cx="8742556" cy="2990224"/>
          </a:xfrm>
        </p:grpSpPr>
        <p:sp>
          <p:nvSpPr>
            <p:cNvPr id="50" name="矩形 49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825332" y="4705417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574782" y="4705417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324232" y="4705417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073682" y="4705417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141970" y="3556736"/>
              <a:ext cx="5985226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825458">
                <a:lnSpc>
                  <a:spcPct val="140000"/>
                </a:lnSpc>
                <a:buSzPct val="75000"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align-content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flex-end</a:t>
              </a:r>
              <a:endPara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823131" y="4705417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825332" y="5589168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574782" y="5592874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461051" y="6531705"/>
            <a:ext cx="8742556" cy="2880000"/>
            <a:chOff x="1550020" y="3666960"/>
            <a:chExt cx="8742556" cy="2880000"/>
          </a:xfrm>
        </p:grpSpPr>
        <p:sp>
          <p:nvSpPr>
            <p:cNvPr id="79" name="矩形 78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825332" y="4296345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574782" y="4296345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324232" y="4296345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7073682" y="4296345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8823131" y="4296345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825332" y="5180096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574782" y="5183802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698672" y="5448907"/>
              <a:ext cx="5468164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825458">
                <a:lnSpc>
                  <a:spcPct val="140000"/>
                </a:lnSpc>
                <a:buSzPct val="75000"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align-content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center</a:t>
              </a:r>
              <a:endPara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2120330" y="6531705"/>
            <a:ext cx="8742556" cy="2880000"/>
            <a:chOff x="1550020" y="3666960"/>
            <a:chExt cx="8742556" cy="2880000"/>
          </a:xfrm>
        </p:grpSpPr>
        <p:sp>
          <p:nvSpPr>
            <p:cNvPr id="103" name="矩形 102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1825332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574782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324232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7073682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823131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825332" y="5613234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574782" y="5616940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2914969" y="5570533"/>
              <a:ext cx="7212227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825458">
                <a:lnSpc>
                  <a:spcPct val="140000"/>
                </a:lnSpc>
                <a:buSzPct val="75000"/>
              </a:pPr>
              <a:r>
                <a:rPr lang="en-US" altLang="zh-CN" sz="4000" dirty="0" err="1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align-content:space-between</a:t>
              </a:r>
              <a:endPara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9" name="直接箭头连接符 8"/>
          <p:cNvCxnSpPr>
            <a:stCxn id="114" idx="2"/>
            <a:endCxn id="119" idx="0"/>
          </p:cNvCxnSpPr>
          <p:nvPr/>
        </p:nvCxnSpPr>
        <p:spPr>
          <a:xfrm>
            <a:off x="3384363" y="10922916"/>
            <a:ext cx="0" cy="765332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直接箭头连接符 121"/>
          <p:cNvCxnSpPr>
            <a:endCxn id="114" idx="0"/>
          </p:cNvCxnSpPr>
          <p:nvPr/>
        </p:nvCxnSpPr>
        <p:spPr>
          <a:xfrm>
            <a:off x="3384363" y="9838226"/>
            <a:ext cx="0" cy="36469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组合 2"/>
          <p:cNvGrpSpPr/>
          <p:nvPr/>
        </p:nvGrpSpPr>
        <p:grpSpPr>
          <a:xfrm>
            <a:off x="2461051" y="9742304"/>
            <a:ext cx="8742556" cy="2975922"/>
            <a:chOff x="2461051" y="9742304"/>
            <a:chExt cx="8742556" cy="2975922"/>
          </a:xfrm>
        </p:grpSpPr>
        <p:sp>
          <p:nvSpPr>
            <p:cNvPr id="113" name="矩形 112"/>
            <p:cNvSpPr/>
            <p:nvPr/>
          </p:nvSpPr>
          <p:spPr>
            <a:xfrm>
              <a:off x="2461051" y="9838226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2736363" y="10202916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4485813" y="10202916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6235263" y="10202916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7984713" y="10202916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9734162" y="10202916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736363" y="11688248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485813" y="11691954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337115" y="11720239"/>
              <a:ext cx="6866492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825458">
                <a:lnSpc>
                  <a:spcPct val="140000"/>
                </a:lnSpc>
                <a:buSzPct val="75000"/>
              </a:pPr>
              <a:r>
                <a:rPr lang="en-US" altLang="zh-CN" sz="4000" dirty="0" err="1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align-content:space-around</a:t>
              </a:r>
              <a:endPara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01929" y="11080020"/>
              <a:ext cx="312906" cy="400110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2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x</a:t>
              </a:r>
              <a:endParaRPr lang="zh-CN" altLang="en-US" sz="2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3499685" y="9742304"/>
              <a:ext cx="630301" cy="46166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24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x/2</a:t>
              </a:r>
              <a:endParaRPr lang="zh-CN" altLang="en-US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12120330" y="9832406"/>
            <a:ext cx="8742556" cy="2880000"/>
            <a:chOff x="1550020" y="3666960"/>
            <a:chExt cx="8742556" cy="2880000"/>
          </a:xfrm>
        </p:grpSpPr>
        <p:sp>
          <p:nvSpPr>
            <p:cNvPr id="126" name="矩形 125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825332" y="3839146"/>
              <a:ext cx="1296000" cy="126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3574782" y="3839146"/>
              <a:ext cx="1296000" cy="126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324232" y="3839146"/>
              <a:ext cx="1296000" cy="126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073682" y="3839146"/>
              <a:ext cx="1296000" cy="126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8823131" y="3839146"/>
              <a:ext cx="1296000" cy="126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825332" y="5204157"/>
              <a:ext cx="1296000" cy="126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574782" y="5207863"/>
              <a:ext cx="1296000" cy="126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520535" y="5554793"/>
              <a:ext cx="5606661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align-content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stretch</a:t>
              </a:r>
              <a:endPara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2768" y="2969568"/>
            <a:ext cx="22201200" cy="10281600"/>
          </a:xfrm>
        </p:spPr>
        <p:txBody>
          <a:bodyPr/>
          <a:lstStyle/>
          <a:p>
            <a:pPr lvl="0"/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order</a:t>
            </a:r>
            <a:r>
              <a:rPr lang="zh-CN" altLang="en-US" b="1" dirty="0"/>
              <a:t>：</a:t>
            </a:r>
            <a:r>
              <a:rPr lang="en-US" altLang="zh-CN" b="1" dirty="0"/>
              <a:t>&lt;integer&gt;</a:t>
            </a:r>
            <a:endParaRPr lang="en-US" altLang="zh-CN" sz="4000" dirty="0"/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顺序</a:t>
            </a:r>
            <a:r>
              <a:rPr lang="zh-CN" altLang="en-US" dirty="0" smtClean="0"/>
              <a:t>，</a:t>
            </a:r>
            <a:r>
              <a:rPr lang="zh-CN" altLang="en-US" dirty="0"/>
              <a:t>数值小的排在</a:t>
            </a:r>
            <a:r>
              <a:rPr lang="zh-CN" altLang="en-US" dirty="0" smtClean="0"/>
              <a:t>前面，可以</a:t>
            </a:r>
            <a:r>
              <a:rPr lang="zh-CN" altLang="en-US" dirty="0"/>
              <a:t>为负值。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132702" y="7807396"/>
            <a:ext cx="10050442" cy="3576050"/>
            <a:chOff x="1090800" y="7805824"/>
            <a:chExt cx="10050442" cy="3576050"/>
          </a:xfrm>
        </p:grpSpPr>
        <p:sp>
          <p:nvSpPr>
            <p:cNvPr id="7" name="矩形 6"/>
            <p:cNvSpPr/>
            <p:nvPr/>
          </p:nvSpPr>
          <p:spPr>
            <a:xfrm>
              <a:off x="1090800" y="7805824"/>
              <a:ext cx="10050442" cy="357605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70961" y="8141496"/>
              <a:ext cx="1319414" cy="1118254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order:-1</a:t>
              </a:r>
              <a:endParaRPr lang="zh-CN" altLang="en-US" sz="1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17230" y="8141496"/>
              <a:ext cx="1319414" cy="1118254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order: 0</a:t>
              </a:r>
              <a:endParaRPr lang="zh-CN" altLang="en-US" sz="1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63499" y="8141495"/>
              <a:ext cx="1319414" cy="1118255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</a:p>
            <a:p>
              <a:pPr rtl="0" latinLnBrk="1" hangingPunct="0"/>
              <a:r>
                <a:rPr lang="en-US" altLang="zh-CN" sz="1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order: 2</a:t>
              </a:r>
              <a:endParaRPr lang="zh-CN" altLang="en-US" sz="1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09768" y="8141496"/>
              <a:ext cx="1319414" cy="1118254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order: 3</a:t>
              </a:r>
              <a:endParaRPr lang="zh-CN" altLang="en-US" sz="1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56038" y="8141496"/>
              <a:ext cx="1319414" cy="1118254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order:5</a:t>
              </a:r>
              <a:endParaRPr lang="zh-CN" altLang="en-US" sz="1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31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CSS3 </a:t>
            </a:r>
            <a:r>
              <a:rPr lang="zh-CN" altLang="en-US" dirty="0" smtClean="0"/>
              <a:t>布局属性全接触</a:t>
            </a:r>
            <a:r>
              <a:rPr lang="en-US" altLang="zh-CN" dirty="0" smtClean="0"/>
              <a:t> 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弹性盒模型介绍</a:t>
            </a:r>
            <a:endParaRPr lang="en-US" altLang="zh-CN" dirty="0" smtClean="0"/>
          </a:p>
          <a:p>
            <a:r>
              <a:rPr lang="en-US" altLang="zh-CN" dirty="0" err="1" smtClean="0"/>
              <a:t>Flexbox</a:t>
            </a:r>
            <a:r>
              <a:rPr lang="zh-CN" altLang="en-US" dirty="0" smtClean="0"/>
              <a:t>菜单项目实战</a:t>
            </a:r>
            <a:endParaRPr lang="en-US" altLang="zh-CN" dirty="0" smtClean="0"/>
          </a:p>
          <a:p>
            <a:r>
              <a:rPr lang="zh-CN" altLang="en-US" dirty="0" smtClean="0"/>
              <a:t>多列属性详解</a:t>
            </a:r>
            <a:endParaRPr lang="en-US" altLang="zh-CN" dirty="0" smtClean="0"/>
          </a:p>
          <a:p>
            <a:r>
              <a:rPr lang="zh-CN" altLang="en-US" dirty="0" smtClean="0"/>
              <a:t>媒体查询解析</a:t>
            </a:r>
            <a:endParaRPr lang="en-US" altLang="zh-CN" dirty="0" smtClean="0"/>
          </a:p>
          <a:p>
            <a:r>
              <a:rPr lang="zh-CN" altLang="en-US" dirty="0" smtClean="0"/>
              <a:t>响应式表格项目实战</a:t>
            </a:r>
            <a:endParaRPr lang="en-US" altLang="zh-CN" dirty="0" smtClean="0"/>
          </a:p>
          <a:p>
            <a:r>
              <a:rPr lang="zh-CN" altLang="en-US" dirty="0" smtClean="0"/>
              <a:t>响应式图片项目实战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sz="4800" b="1" dirty="0">
                <a:latin typeface="Noto Sans CJK SC Bold"/>
                <a:ea typeface="Noto Sans CJK SC Bold"/>
              </a:rPr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34965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</a:t>
            </a:r>
            <a:r>
              <a:rPr lang="en-US" altLang="zh-CN" b="1" dirty="0">
                <a:latin typeface="Noto Sans CJK SC Bold"/>
                <a:ea typeface="Noto Sans CJK SC Bold"/>
              </a:rPr>
              <a:t>flex</a:t>
            </a:r>
            <a:r>
              <a:rPr lang="en-US" altLang="zh-CN" b="1" dirty="0"/>
              <a:t>-grow</a:t>
            </a:r>
            <a:r>
              <a:rPr lang="zh-CN" altLang="en-US" dirty="0"/>
              <a:t>：</a:t>
            </a:r>
            <a:r>
              <a:rPr lang="en-US" altLang="zh-CN" dirty="0"/>
              <a:t>&lt;number</a:t>
            </a:r>
            <a:r>
              <a:rPr lang="en-US" altLang="zh-CN" dirty="0" smtClean="0"/>
              <a:t>&gt;</a:t>
            </a:r>
          </a:p>
          <a:p>
            <a:pPr lvl="0"/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扩展比率</a:t>
            </a:r>
            <a:r>
              <a:rPr lang="zh-CN" altLang="en-US" dirty="0" smtClean="0"/>
              <a:t>，不允许为负值，默认值为</a:t>
            </a:r>
            <a:r>
              <a:rPr lang="en-US" altLang="zh-CN" dirty="0" smtClean="0"/>
              <a:t>0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      根据</a:t>
            </a:r>
            <a:r>
              <a:rPr lang="zh-CN" altLang="en-US" dirty="0"/>
              <a:t>弹性盒子元素所设置的扩展因子作为</a:t>
            </a:r>
            <a:r>
              <a:rPr lang="zh-CN" altLang="en-US" dirty="0" smtClean="0"/>
              <a:t>比率来分配剩余空间</a:t>
            </a:r>
            <a:endParaRPr lang="zh-CN" altLang="en-US" dirty="0"/>
          </a:p>
          <a:p>
            <a:endParaRPr lang="zh-CN" altLang="en-US" b="1" dirty="0">
              <a:latin typeface="Noto Sans CJK SC Bold"/>
              <a:ea typeface="Noto Sans CJK SC Bold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1909536" y="8008993"/>
            <a:ext cx="20756959" cy="5072463"/>
            <a:chOff x="1909536" y="8008993"/>
            <a:chExt cx="20756959" cy="5072463"/>
          </a:xfrm>
        </p:grpSpPr>
        <p:grpSp>
          <p:nvGrpSpPr>
            <p:cNvPr id="28" name="组合 27"/>
            <p:cNvGrpSpPr/>
            <p:nvPr/>
          </p:nvGrpSpPr>
          <p:grpSpPr>
            <a:xfrm>
              <a:off x="1919010" y="8008993"/>
              <a:ext cx="10050442" cy="2448000"/>
              <a:chOff x="1090800" y="8598695"/>
              <a:chExt cx="10050442" cy="24480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90800" y="8598695"/>
                <a:ext cx="10050442" cy="2448000"/>
              </a:xfrm>
              <a:prstGeom prst="rect">
                <a:avLst/>
              </a:prstGeom>
              <a:solidFill>
                <a:srgbClr val="35B558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70961" y="9072866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1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794584" y="9072866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118207" y="9072866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441831" y="9072866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4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224403" y="10037109"/>
                <a:ext cx="3735893" cy="913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indent="0" algn="l" defTabSz="825458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75000"/>
                  <a:buFontTx/>
                  <a:buNone/>
                  <a:tabLst/>
                </a:pP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flex-grow</a:t>
                </a: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均为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0</a:t>
                </a:r>
                <a:endPara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6322310" y="9493494"/>
                <a:ext cx="4818932" cy="0"/>
              </a:xfrm>
              <a:prstGeom prst="straightConnector1">
                <a:avLst/>
              </a:prstGeom>
              <a:noFill/>
              <a:ln w="25400" cap="flat">
                <a:solidFill>
                  <a:srgbClr val="FFFFFF"/>
                </a:solidFill>
                <a:prstDash val="dash"/>
                <a:miter lim="400000"/>
                <a:headEnd type="triangle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矩形 26"/>
              <p:cNvSpPr/>
              <p:nvPr/>
            </p:nvSpPr>
            <p:spPr>
              <a:xfrm>
                <a:off x="8184628" y="8932378"/>
                <a:ext cx="1043876" cy="561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indent="0" algn="l" defTabSz="825458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75000"/>
                  <a:buFontTx/>
                  <a:buNone/>
                  <a:tabLst/>
                </a:pPr>
                <a:r>
                  <a:rPr lang="en-US" altLang="zh-CN" sz="24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210px</a:t>
                </a:r>
                <a:endParaRPr lang="zh-CN" altLang="en-US" sz="24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2616053" y="8008993"/>
              <a:ext cx="10050442" cy="2448000"/>
              <a:chOff x="1090800" y="8598695"/>
              <a:chExt cx="10050442" cy="244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90800" y="8598695"/>
                <a:ext cx="10050442" cy="2448000"/>
              </a:xfrm>
              <a:prstGeom prst="rect">
                <a:avLst/>
              </a:prstGeom>
              <a:solidFill>
                <a:srgbClr val="35B558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470961" y="9058555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712117" y="9058555"/>
                <a:ext cx="5652000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  2         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24794" y="9058555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965950" y="9058555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4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248067" y="10092588"/>
                <a:ext cx="6870792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indent="0" algn="l" defTabSz="825458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75000"/>
                  <a:buFontTx/>
                  <a:buNone/>
                  <a:tabLst/>
                </a:pP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第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</a:t>
                </a: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个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flex-grow</a:t>
                </a: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为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1</a:t>
                </a: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，其余为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0</a:t>
                </a:r>
                <a:endPara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>
                <a:off x="3545185" y="9613809"/>
                <a:ext cx="4818932" cy="0"/>
              </a:xfrm>
              <a:prstGeom prst="straightConnector1">
                <a:avLst/>
              </a:prstGeom>
              <a:noFill/>
              <a:ln w="25400" cap="flat">
                <a:solidFill>
                  <a:srgbClr val="FFFFFF"/>
                </a:solidFill>
                <a:prstDash val="dash"/>
                <a:miter lim="400000"/>
                <a:headEnd type="triangle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7" name="矩形 36"/>
              <p:cNvSpPr/>
              <p:nvPr/>
            </p:nvSpPr>
            <p:spPr>
              <a:xfrm>
                <a:off x="5249064" y="9058555"/>
                <a:ext cx="1043876" cy="561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indent="0" algn="l" defTabSz="825458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75000"/>
                  <a:buFontTx/>
                  <a:buNone/>
                  <a:tabLst/>
                </a:pPr>
                <a:r>
                  <a:rPr lang="en-US" altLang="zh-CN" sz="24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210px</a:t>
                </a:r>
                <a:endParaRPr lang="zh-CN" altLang="en-US" sz="24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909536" y="10633456"/>
              <a:ext cx="10050442" cy="2448000"/>
              <a:chOff x="1090800" y="8598695"/>
              <a:chExt cx="10050442" cy="244800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90800" y="8598695"/>
                <a:ext cx="10050442" cy="2448000"/>
              </a:xfrm>
              <a:prstGeom prst="rect">
                <a:avLst/>
              </a:prstGeom>
              <a:solidFill>
                <a:srgbClr val="35B558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470961" y="9058555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1</a:t>
                </a: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712117" y="9058555"/>
                <a:ext cx="2536947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  2         </a:t>
                </a: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609742" y="9058555"/>
                <a:ext cx="3995532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 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965950" y="9058555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4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00294" y="10092588"/>
                <a:ext cx="6740948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indent="0" algn="l" defTabSz="825458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75000"/>
                  <a:buFontTx/>
                  <a:buNone/>
                  <a:tabLst/>
                </a:pP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第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</a:t>
                </a: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个为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</a:t>
                </a: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，第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</a:t>
                </a: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为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</a:t>
                </a: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，其余为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0</a:t>
                </a:r>
                <a:endPara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>
                <a:off x="3545185" y="9589746"/>
                <a:ext cx="1703879" cy="0"/>
              </a:xfrm>
              <a:prstGeom prst="straightConnector1">
                <a:avLst/>
              </a:prstGeom>
              <a:noFill/>
              <a:ln w="25400" cap="flat">
                <a:solidFill>
                  <a:srgbClr val="FFFFFF"/>
                </a:solidFill>
                <a:prstDash val="dash"/>
                <a:miter lim="400000"/>
                <a:headEnd type="triangle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6" name="矩形 45"/>
              <p:cNvSpPr/>
              <p:nvPr/>
            </p:nvSpPr>
            <p:spPr>
              <a:xfrm>
                <a:off x="3593234" y="9140667"/>
                <a:ext cx="15776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indent="0" algn="l" defTabSz="825458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75000"/>
                  <a:buFontTx/>
                  <a:buNone/>
                  <a:tabLst/>
                </a:pPr>
                <a:r>
                  <a:rPr lang="en-US" altLang="zh-CN" sz="2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210</a:t>
                </a:r>
                <a:r>
                  <a:rPr lang="zh-CN" altLang="en-US" sz="2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*</a:t>
                </a:r>
                <a:r>
                  <a:rPr lang="en-US" altLang="zh-CN" sz="2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2/</a:t>
                </a:r>
                <a:r>
                  <a:rPr lang="en-US" altLang="zh-CN" sz="20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(</a:t>
                </a:r>
                <a:r>
                  <a:rPr lang="en-US" altLang="zh-CN" sz="2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2+3</a:t>
                </a:r>
                <a:r>
                  <a:rPr lang="en-US" altLang="zh-CN" sz="20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)</a:t>
                </a:r>
                <a:endParaRPr lang="zh-CN" altLang="en-US" sz="2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cxnSp>
          <p:nvCxnSpPr>
            <p:cNvPr id="51" name="直接箭头连接符 50"/>
            <p:cNvCxnSpPr/>
            <p:nvPr/>
          </p:nvCxnSpPr>
          <p:spPr>
            <a:xfrm>
              <a:off x="6934757" y="11634259"/>
              <a:ext cx="3489253" cy="0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dash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矩形 51"/>
            <p:cNvSpPr/>
            <p:nvPr/>
          </p:nvSpPr>
          <p:spPr>
            <a:xfrm>
              <a:off x="7644456" y="11159387"/>
              <a:ext cx="15776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2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210</a:t>
              </a:r>
              <a:r>
                <a:rPr lang="zh-CN" altLang="en-US" sz="2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*</a:t>
              </a:r>
              <a:r>
                <a:rPr lang="en-US" altLang="zh-CN" sz="2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r>
                <a:rPr lang="en-US" altLang="zh-CN" sz="2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/(2+3</a:t>
              </a:r>
              <a:r>
                <a:rPr lang="en-US" altLang="zh-CN" sz="2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)</a:t>
              </a:r>
              <a:endParaRPr lang="zh-CN" altLang="en-US" sz="2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sz="4800" b="1" dirty="0">
                <a:latin typeface="Noto Sans CJK SC Bold"/>
                <a:ea typeface="Noto Sans CJK SC Bold"/>
              </a:rPr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49111"/>
            <a:ext cx="22201200" cy="10281600"/>
          </a:xfrm>
        </p:spPr>
        <p:txBody>
          <a:bodyPr/>
          <a:lstStyle/>
          <a:p>
            <a:pPr lvl="0"/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flex-shrink</a:t>
            </a:r>
            <a:r>
              <a:rPr lang="zh-CN" altLang="en-US" dirty="0" smtClean="0"/>
              <a:t>：</a:t>
            </a:r>
            <a:r>
              <a:rPr lang="en-US" altLang="zh-CN" dirty="0"/>
              <a:t>&lt;number</a:t>
            </a:r>
            <a:r>
              <a:rPr lang="en-US" altLang="zh-CN" dirty="0" smtClean="0"/>
              <a:t>&gt;</a:t>
            </a:r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收缩比率</a:t>
            </a:r>
            <a:r>
              <a:rPr lang="zh-CN" altLang="en-US" dirty="0" smtClean="0"/>
              <a:t>，不允许为负值，默认值为</a:t>
            </a:r>
            <a:r>
              <a:rPr lang="en-US" altLang="zh-CN" dirty="0" smtClean="0"/>
              <a:t>1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      根据</a:t>
            </a:r>
            <a:r>
              <a:rPr lang="zh-CN" altLang="en-US" dirty="0"/>
              <a:t>弹性盒子元素所设置的扩展因子作为</a:t>
            </a:r>
            <a:r>
              <a:rPr lang="zh-CN" altLang="en-US" dirty="0" smtClean="0"/>
              <a:t>比率来收缩空间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106547" y="12103646"/>
            <a:ext cx="3489253" cy="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dash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矩形 24"/>
          <p:cNvSpPr/>
          <p:nvPr/>
        </p:nvSpPr>
        <p:spPr>
          <a:xfrm>
            <a:off x="12366163" y="8369591"/>
            <a:ext cx="6133410" cy="2160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弹性容器宽度为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600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弹性子元素宽度为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200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895421" y="8121092"/>
            <a:ext cx="10050442" cy="2448000"/>
            <a:chOff x="1090800" y="8478380"/>
            <a:chExt cx="10050442" cy="2448000"/>
          </a:xfrm>
        </p:grpSpPr>
        <p:sp>
          <p:nvSpPr>
            <p:cNvPr id="12" name="矩形 11"/>
            <p:cNvSpPr/>
            <p:nvPr/>
          </p:nvSpPr>
          <p:spPr>
            <a:xfrm>
              <a:off x="1090800" y="8478380"/>
              <a:ext cx="10050442" cy="2448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70960" y="8798170"/>
              <a:ext cx="216000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836043" y="8798170"/>
              <a:ext cx="216000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1126" y="8798170"/>
              <a:ext cx="216000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8566208" y="8798170"/>
              <a:ext cx="216000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3656627" y="10040140"/>
              <a:ext cx="7228261" cy="717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zh-CN" altLang="en-US" sz="32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均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为</a:t>
              </a:r>
              <a:r>
                <a:rPr lang="zh-CN" altLang="en-US" sz="32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默认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值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，均匀收缩，均收缩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200/4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895421" y="10669512"/>
            <a:ext cx="10050442" cy="2448000"/>
            <a:chOff x="1090800" y="8478380"/>
            <a:chExt cx="10050442" cy="2448000"/>
          </a:xfrm>
        </p:grpSpPr>
        <p:sp>
          <p:nvSpPr>
            <p:cNvPr id="63" name="矩形 62"/>
            <p:cNvSpPr/>
            <p:nvPr/>
          </p:nvSpPr>
          <p:spPr>
            <a:xfrm>
              <a:off x="1090800" y="8478380"/>
              <a:ext cx="10050442" cy="2448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470960" y="8727375"/>
              <a:ext cx="230400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3980043" y="8727375"/>
              <a:ext cx="172800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5913126" y="8727375"/>
              <a:ext cx="230400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8422208" y="8727375"/>
              <a:ext cx="230400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4081422" y="10040140"/>
              <a:ext cx="6803466" cy="7817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的值为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2,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其他为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，则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收缩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200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*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2/5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sz="4800" b="1" dirty="0">
                <a:latin typeface="Noto Sans CJK SC Bold"/>
                <a:ea typeface="Noto Sans CJK SC Bold"/>
              </a:rPr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2768" y="2897560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flex-basis</a:t>
            </a:r>
            <a:r>
              <a:rPr lang="zh-CN" altLang="en-US" dirty="0"/>
              <a:t>：</a:t>
            </a:r>
            <a:r>
              <a:rPr lang="en-US" altLang="zh-CN" dirty="0"/>
              <a:t>&lt;length&gt; | &lt;percentage&gt; | </a:t>
            </a:r>
            <a:r>
              <a:rPr lang="en-US" altLang="zh-CN" dirty="0" smtClean="0"/>
              <a:t>auto</a:t>
            </a:r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伸缩基准值</a:t>
            </a:r>
            <a:r>
              <a:rPr lang="zh-CN" altLang="en-US" dirty="0" smtClean="0"/>
              <a:t>，不允许为负值。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默认值为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，无特定宽度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高度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b="1" dirty="0">
              <a:latin typeface="Noto Sans CJK SC Bold"/>
              <a:ea typeface="Noto Sans CJK SC Bold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106547" y="12103646"/>
            <a:ext cx="3489253" cy="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dash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447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2768" y="2897560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flex</a:t>
            </a:r>
            <a:r>
              <a:rPr lang="zh-CN" altLang="en-US" dirty="0"/>
              <a:t>：</a:t>
            </a:r>
            <a:r>
              <a:rPr lang="en-US" altLang="zh-CN" dirty="0"/>
              <a:t>none | [ flex-grow ] || [ flex-shrink ] || [ flex-basis </a:t>
            </a:r>
            <a:r>
              <a:rPr lang="en-US" altLang="zh-CN" dirty="0" smtClean="0"/>
              <a:t>]</a:t>
            </a:r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复合属性，设置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如何分配空间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106547" y="12103646"/>
            <a:ext cx="3489253" cy="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dash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192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2768" y="2897560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align-self</a:t>
            </a:r>
            <a:r>
              <a:rPr lang="zh-CN" altLang="en-US" dirty="0"/>
              <a:t>：</a:t>
            </a:r>
            <a:r>
              <a:rPr lang="en-US" altLang="zh-CN" dirty="0"/>
              <a:t>auto | flex-start | flex-end | center | baseline | stretch</a:t>
            </a:r>
            <a:endParaRPr lang="en-US" altLang="zh-CN" dirty="0" smtClean="0"/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在侧轴上的对齐方式</a:t>
            </a:r>
            <a:r>
              <a:rPr lang="zh-CN" altLang="en-US" dirty="0" smtClean="0"/>
              <a:t>，</a:t>
            </a:r>
            <a:r>
              <a:rPr lang="zh-CN" altLang="en-US" dirty="0"/>
              <a:t>与</a:t>
            </a:r>
            <a:r>
              <a:rPr lang="en-US" altLang="zh-CN" dirty="0"/>
              <a:t>align-item</a:t>
            </a:r>
            <a:r>
              <a:rPr lang="zh-CN" altLang="en-US" dirty="0"/>
              <a:t>的</a:t>
            </a:r>
            <a:r>
              <a:rPr lang="zh-CN" altLang="en-US" dirty="0" smtClean="0"/>
              <a:t>相同。</a:t>
            </a:r>
            <a:endParaRPr lang="en-US" altLang="zh-CN" dirty="0" smtClean="0"/>
          </a:p>
          <a:p>
            <a:r>
              <a:rPr lang="zh-CN" altLang="en-US" dirty="0" smtClean="0"/>
              <a:t>      设置某个弹性子元素的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独立</a:t>
            </a:r>
            <a:r>
              <a:rPr lang="zh-CN" altLang="en-US" dirty="0" smtClean="0"/>
              <a:t>对齐方式。</a:t>
            </a:r>
            <a:endParaRPr lang="en-US" altLang="zh-CN" dirty="0" smtClean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217822" y="12093649"/>
            <a:ext cx="3489253" cy="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dash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组合 17"/>
          <p:cNvGrpSpPr/>
          <p:nvPr/>
        </p:nvGrpSpPr>
        <p:grpSpPr>
          <a:xfrm>
            <a:off x="2202075" y="8799639"/>
            <a:ext cx="8746744" cy="2880000"/>
            <a:chOff x="1090800" y="8469224"/>
            <a:chExt cx="8746744" cy="2880000"/>
          </a:xfrm>
        </p:grpSpPr>
        <p:sp>
          <p:nvSpPr>
            <p:cNvPr id="6" name="矩形 5"/>
            <p:cNvSpPr/>
            <p:nvPr/>
          </p:nvSpPr>
          <p:spPr>
            <a:xfrm>
              <a:off x="1090800" y="8469224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21490" y="8819419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69206" y="8822026"/>
              <a:ext cx="780585" cy="157992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sz="4800" dirty="0" smtClean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16922" y="883337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828197" y="966067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83092" y="10557475"/>
              <a:ext cx="4554452" cy="7817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32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align-items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  <a:r>
                <a:rPr lang="en-US" altLang="zh-CN" sz="32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flex-start</a:t>
              </a:r>
              <a:endPara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12354" y="8819419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54111" y="9941711"/>
              <a:ext cx="3576620" cy="7817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align-self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center</a:t>
              </a:r>
              <a:endPara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7" name="左箭头 16"/>
            <p:cNvSpPr/>
            <p:nvPr/>
          </p:nvSpPr>
          <p:spPr>
            <a:xfrm>
              <a:off x="5666807" y="10101342"/>
              <a:ext cx="545329" cy="428361"/>
            </a:xfrm>
            <a:prstGeom prst="leftArrow">
              <a:avLst/>
            </a:prstGeom>
            <a:solidFill>
              <a:schemeClr val="tx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90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/>
              <a:t>布局属性全接触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Flexbox</a:t>
            </a:r>
            <a:r>
              <a:rPr lang="zh-CN" altLang="en-US" dirty="0"/>
              <a:t>菜单项目</a:t>
            </a:r>
            <a:r>
              <a:rPr lang="zh-CN" altLang="en-US" dirty="0" smtClean="0"/>
              <a:t>实战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93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Flexbox</a:t>
            </a:r>
            <a:r>
              <a:rPr lang="zh-CN" altLang="en-US" dirty="0"/>
              <a:t>菜单项</a:t>
            </a:r>
            <a:r>
              <a:rPr lang="zh-CN" altLang="en-US" dirty="0" smtClean="0"/>
              <a:t>目实战</a:t>
            </a:r>
            <a:r>
              <a:rPr lang="en-US" altLang="zh-CN" dirty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实例演示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00" y="3550704"/>
            <a:ext cx="22169142" cy="91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99" y="4826052"/>
            <a:ext cx="14199207" cy="2285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200" y="7451951"/>
            <a:ext cx="8209436" cy="43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Flexbox</a:t>
            </a:r>
            <a:r>
              <a:rPr lang="zh-CN" altLang="en-US" dirty="0"/>
              <a:t>菜单项</a:t>
            </a:r>
            <a:r>
              <a:rPr lang="zh-CN" altLang="en-US" dirty="0" smtClean="0"/>
              <a:t>目实战</a:t>
            </a:r>
            <a:r>
              <a:rPr lang="en-US" altLang="zh-CN" dirty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效果解析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en-US" altLang="zh-CN" dirty="0" smtClean="0">
                <a:latin typeface="Noto Sans CJK SC Bold"/>
                <a:ea typeface="Noto Sans CJK SC Bold"/>
              </a:rPr>
              <a:t>Html</a:t>
            </a:r>
            <a:r>
              <a:rPr lang="zh-CN" altLang="en-US" dirty="0" smtClean="0">
                <a:latin typeface="Noto Sans CJK SC Bold"/>
                <a:ea typeface="Noto Sans CJK SC Bold"/>
              </a:rPr>
              <a:t>结构</a:t>
            </a:r>
            <a:endParaRPr lang="en-US" altLang="zh-CN" dirty="0" smtClean="0">
              <a:latin typeface="Noto Sans CJK SC Bold"/>
              <a:ea typeface="Noto Sans CJK SC Bold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00" y="4769291"/>
            <a:ext cx="15501087" cy="58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3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Flexbox</a:t>
            </a:r>
            <a:r>
              <a:rPr lang="zh-CN" altLang="en-US" dirty="0"/>
              <a:t>菜单项</a:t>
            </a:r>
            <a:r>
              <a:rPr lang="zh-CN" altLang="en-US" dirty="0" smtClean="0"/>
              <a:t>目实战</a:t>
            </a:r>
            <a:r>
              <a:rPr lang="en-US" altLang="zh-CN" dirty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效果解析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设置见演示</a:t>
            </a:r>
            <a:endParaRPr lang="en-US" altLang="zh-CN" dirty="0" smtClean="0"/>
          </a:p>
          <a:p>
            <a:r>
              <a:rPr lang="zh-CN" altLang="en-US" dirty="0" smtClean="0"/>
              <a:t>详细代码见源码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08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/>
              <a:t>布局属性全接触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列属性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59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 smtClean="0"/>
              <a:t>布局属性全接触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弹性盒模型介绍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列属性</a:t>
            </a:r>
            <a:r>
              <a:rPr lang="zh-CN" altLang="en-US" dirty="0" smtClean="0"/>
              <a:t>详解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基础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86890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多列（</a:t>
            </a:r>
            <a:r>
              <a:rPr lang="en-US" altLang="zh-CN" b="1" dirty="0"/>
              <a:t> M</a:t>
            </a:r>
            <a:r>
              <a:rPr lang="en-US" altLang="zh-CN" b="1" dirty="0" smtClean="0"/>
              <a:t>ulti-column</a:t>
            </a:r>
            <a:r>
              <a:rPr lang="en-US" altLang="zh-CN" dirty="0" smtClean="0"/>
              <a:t> </a:t>
            </a:r>
            <a:r>
              <a:rPr lang="zh-CN" altLang="en-US" dirty="0" smtClean="0"/>
              <a:t>）是一个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新增布局模块，官方称为</a:t>
            </a:r>
            <a:r>
              <a:rPr lang="en-US" altLang="zh-CN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Multiple column layout</a:t>
            </a:r>
            <a:r>
              <a:rPr lang="zh-CN" altLang="en-US" dirty="0" smtClean="0"/>
              <a:t>，可以比较轻松的实现多列布局。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70" y="5137464"/>
            <a:ext cx="13594465" cy="762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4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属性一览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090800" y="2541600"/>
            <a:ext cx="22201200" cy="10281600"/>
          </a:xfrm>
          <a:prstGeom prst="rect">
            <a:avLst/>
          </a:prstGeom>
          <a:ln w="50800">
            <a:noFill/>
            <a:miter lim="800000"/>
          </a:ln>
        </p:spPr>
        <p:txBody>
          <a:bodyPr/>
          <a:lstStyle>
            <a:lvl1pPr marL="634968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1269936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90490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253987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3174842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09810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4778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79746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471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None/>
            </a:pPr>
            <a:r>
              <a:rPr lang="zh-CN" altLang="en-US" sz="4800" dirty="0" smtClean="0"/>
              <a:t>屏幕</a:t>
            </a:r>
            <a:r>
              <a:rPr lang="zh-CN" altLang="en-US" sz="4800" dirty="0"/>
              <a:t>下的恰当布局。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65909"/>
              </p:ext>
            </p:extLst>
          </p:nvPr>
        </p:nvGraphicFramePr>
        <p:xfrm>
          <a:off x="1284050" y="3225112"/>
          <a:ext cx="21767906" cy="715679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36339"/>
                <a:gridCol w="16431567"/>
              </a:tblGrid>
              <a:tr h="959397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属性</a:t>
                      </a:r>
                      <a:endParaRPr lang="zh-CN" altLang="en-US" sz="360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latin typeface="Noto Sans CJK SC Bold"/>
                          <a:ea typeface="Noto Sans CJK SC Bold"/>
                          <a:sym typeface="Helvetica Light"/>
                        </a:rPr>
                        <a:t>属性说明</a:t>
                      </a:r>
                      <a:endParaRPr lang="zh-CN" altLang="en-US" sz="360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</a:tr>
              <a:tr h="78876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columns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复合属性（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column-width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column-count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），设置宽度和列数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876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column-width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设置每列的宽度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876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column-count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设置列数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876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column-gap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设置列之间的间隙</a:t>
                      </a:r>
                      <a:endParaRPr lang="en-US" altLang="zh-CN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4842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column-rule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复合属性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(column-rule-width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column-rule-style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column-rule-color)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，设置列之间的边框样式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876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column-fill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设置列的高度是否统一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876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column-span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设置是否横跨所有列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41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89473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column-width</a:t>
            </a:r>
            <a:r>
              <a:rPr lang="zh-CN" altLang="en-US" b="1" dirty="0"/>
              <a:t>：</a:t>
            </a:r>
            <a:r>
              <a:rPr lang="en-US" altLang="zh-CN" b="1" dirty="0"/>
              <a:t>&lt;</a:t>
            </a:r>
            <a:r>
              <a:rPr lang="en-US" altLang="zh-CN" dirty="0"/>
              <a:t>length</a:t>
            </a:r>
            <a:r>
              <a:rPr lang="en-US" altLang="zh-CN" b="1" dirty="0"/>
              <a:t>&gt; | </a:t>
            </a:r>
            <a:r>
              <a:rPr lang="en-US" altLang="zh-CN" dirty="0"/>
              <a:t>auto</a:t>
            </a:r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设置列的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宽度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219620"/>
              </p:ext>
            </p:extLst>
          </p:nvPr>
        </p:nvGraphicFramePr>
        <p:xfrm>
          <a:off x="1293347" y="7508426"/>
          <a:ext cx="19990652" cy="27098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512759"/>
                <a:gridCol w="15477893"/>
              </a:tblGrid>
              <a:tr h="909860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Regular"/>
                          <a:ea typeface="Noto Sans CJK SC Bold"/>
                          <a:cs typeface="Noto Sans CJK SC Regular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Regular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Regular"/>
                          <a:ea typeface="Noto Sans CJK SC Bold"/>
                          <a:cs typeface="Noto Sans CJK SC Regular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Regular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auto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（默认值）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根据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column-count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自定分配宽度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&lt;length&gt; 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用长度值来定义列宽。不允许负值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7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89474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column-count</a:t>
            </a:r>
            <a:r>
              <a:rPr lang="zh-CN" altLang="en-US" b="1" dirty="0"/>
              <a:t>：</a:t>
            </a:r>
            <a:r>
              <a:rPr lang="en-US" altLang="zh-CN" b="1" dirty="0"/>
              <a:t>&lt;</a:t>
            </a:r>
            <a:r>
              <a:rPr lang="en-US" altLang="zh-CN" dirty="0"/>
              <a:t>integer</a:t>
            </a:r>
            <a:r>
              <a:rPr lang="en-US" altLang="zh-CN" b="1" dirty="0"/>
              <a:t>&gt; | </a:t>
            </a:r>
            <a:r>
              <a:rPr lang="zh-CN" altLang="en-US" dirty="0" smtClean="0"/>
              <a:t>含义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设置列的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个数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2662"/>
              </p:ext>
            </p:extLst>
          </p:nvPr>
        </p:nvGraphicFramePr>
        <p:xfrm>
          <a:off x="1707454" y="6459190"/>
          <a:ext cx="19990652" cy="274068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512759"/>
                <a:gridCol w="15477893"/>
              </a:tblGrid>
              <a:tr h="940685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auto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（默认值）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根据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column-count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自定分配宽度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&lt;length&gt; 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用整数值来定义列数。不允许负值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44696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</a:t>
            </a:r>
            <a:r>
              <a:rPr lang="en-US" altLang="zh-CN" b="1" dirty="0" smtClean="0"/>
              <a:t>columns</a:t>
            </a:r>
            <a:r>
              <a:rPr lang="zh-CN" altLang="en-US" dirty="0"/>
              <a:t>：</a:t>
            </a:r>
            <a:r>
              <a:rPr lang="en-US" altLang="zh-CN" dirty="0"/>
              <a:t>[ column-width ] || [ column-count ]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复合属性，设置列的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宽度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2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17085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</a:t>
            </a:r>
            <a:r>
              <a:rPr lang="en-US" altLang="zh-CN" b="1" dirty="0" smtClean="0"/>
              <a:t>column-gap</a:t>
            </a:r>
            <a:r>
              <a:rPr lang="zh-CN" altLang="en-US" dirty="0"/>
              <a:t>：</a:t>
            </a:r>
            <a:r>
              <a:rPr lang="en-US" altLang="zh-CN" dirty="0"/>
              <a:t>&lt;length&gt; | normal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设置列与列之间的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间隙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6295"/>
              </p:ext>
            </p:extLst>
          </p:nvPr>
        </p:nvGraphicFramePr>
        <p:xfrm>
          <a:off x="1270029" y="6882784"/>
          <a:ext cx="21119356" cy="37379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767557"/>
                <a:gridCol w="16351799"/>
              </a:tblGrid>
              <a:tr h="1014098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1361925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normal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（默认值）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与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font-size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大小相同。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假设该对象的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font-size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为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16px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，则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normal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值为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16px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，类推。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1925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&lt;length&gt; 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用长度值来定义列与列之间的间隙。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不允许负值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25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72308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column-rule</a:t>
            </a:r>
            <a:r>
              <a:rPr lang="zh-CN" altLang="en-US" dirty="0"/>
              <a:t>：</a:t>
            </a:r>
            <a:r>
              <a:rPr lang="en-US" altLang="zh-CN" sz="4000" dirty="0"/>
              <a:t>[ column-rule-width ] || [ column-rule-style ] || [ column-rule-color </a:t>
            </a:r>
            <a:r>
              <a:rPr lang="en-US" altLang="zh-CN" sz="4000" dirty="0" smtClean="0"/>
              <a:t>]</a:t>
            </a:r>
          </a:p>
          <a:p>
            <a:pPr lvl="0"/>
            <a:r>
              <a:rPr lang="en-US" altLang="zh-CN" dirty="0"/>
              <a:t>	</a:t>
            </a:r>
            <a:r>
              <a:rPr lang="zh-CN" altLang="en-US" dirty="0" smtClean="0"/>
              <a:t>设置列与列之间的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边框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border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51343"/>
              </p:ext>
            </p:extLst>
          </p:nvPr>
        </p:nvGraphicFramePr>
        <p:xfrm>
          <a:off x="1339263" y="6606668"/>
          <a:ext cx="20608407" cy="399613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796579"/>
                <a:gridCol w="14811828"/>
              </a:tblGrid>
              <a:tr h="102483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="1" baseline="0" dirty="0">
                          <a:solidFill>
                            <a:schemeClr val="lt1"/>
                          </a:solidFill>
                          <a:latin typeface="Noto Sans CJK SC Bold"/>
                          <a:ea typeface="Noto Sans CJK SC Bold"/>
                          <a:cs typeface="+mn-cs"/>
                          <a:sym typeface="Helvetica Light"/>
                        </a:rPr>
                        <a:t>属性值</a:t>
                      </a: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99043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[ column-rule-width ]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设置列与列之间的边框</a:t>
                      </a:r>
                      <a:r>
                        <a:rPr lang="zh-CN" altLang="en-US" sz="3600" baseline="0" dirty="0" smtClean="0">
                          <a:solidFill>
                            <a:srgbClr val="FF5C00"/>
                          </a:solidFill>
                          <a:latin typeface="Noto Sans CJK SC Bold" panose="020B0800000000000000" pitchFamily="34" charset="-122"/>
                          <a:ea typeface="Noto Sans CJK SC Bold" panose="020B0800000000000000" pitchFamily="34" charset="-122"/>
                          <a:cs typeface="+mn-cs"/>
                          <a:sym typeface="Helvetica Light"/>
                        </a:rPr>
                        <a:t>厚度</a:t>
                      </a:r>
                      <a:endParaRPr lang="zh-CN" altLang="en-US" sz="3600" baseline="0" dirty="0">
                        <a:solidFill>
                          <a:srgbClr val="FF5C00"/>
                        </a:solidFill>
                        <a:latin typeface="Noto Sans CJK SC Bold" panose="020B0800000000000000" pitchFamily="34" charset="-122"/>
                        <a:ea typeface="Noto Sans CJK SC Bold" panose="020B08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043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[ column-rule-style ]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设置列与列之间的边框</a:t>
                      </a:r>
                      <a:r>
                        <a:rPr lang="zh-CN" altLang="en-US" sz="3600" baseline="0" dirty="0" smtClean="0">
                          <a:solidFill>
                            <a:srgbClr val="FF5C00"/>
                          </a:solidFill>
                          <a:latin typeface="Noto Sans CJK SC Bold" panose="020B0800000000000000" pitchFamily="34" charset="-122"/>
                          <a:ea typeface="Noto Sans CJK SC Bold" panose="020B0800000000000000" pitchFamily="34" charset="-122"/>
                          <a:cs typeface="+mn-cs"/>
                          <a:sym typeface="Helvetica Light"/>
                        </a:rPr>
                        <a:t>样式</a:t>
                      </a:r>
                      <a:endParaRPr lang="zh-CN" altLang="en-US" sz="3600" baseline="0" dirty="0">
                        <a:solidFill>
                          <a:srgbClr val="FF5C00"/>
                        </a:solidFill>
                        <a:latin typeface="Noto Sans CJK SC Bold" panose="020B0800000000000000" pitchFamily="34" charset="-122"/>
                        <a:ea typeface="Noto Sans CJK SC Bold" panose="020B08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043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column-rule-color 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设置列与列之间的边框</a:t>
                      </a:r>
                      <a:r>
                        <a:rPr lang="zh-CN" altLang="en-US" sz="3600" baseline="0" dirty="0" smtClean="0">
                          <a:solidFill>
                            <a:srgbClr val="FF5C00"/>
                          </a:solidFill>
                          <a:latin typeface="Noto Sans CJK SC Bold" panose="020B0800000000000000" pitchFamily="34" charset="-122"/>
                          <a:ea typeface="Noto Sans CJK SC Bold" panose="020B0800000000000000" pitchFamily="34" charset="-122"/>
                          <a:cs typeface="+mn-cs"/>
                          <a:sym typeface="Helvetica Light"/>
                        </a:rPr>
                        <a:t>颜色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3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column-fill</a:t>
            </a:r>
            <a:r>
              <a:rPr lang="zh-CN" altLang="en-US" dirty="0"/>
              <a:t>：</a:t>
            </a:r>
            <a:r>
              <a:rPr lang="en-US" altLang="zh-CN" dirty="0"/>
              <a:t>auto | </a:t>
            </a:r>
            <a:r>
              <a:rPr lang="en-US" altLang="zh-CN" dirty="0" smtClean="0"/>
              <a:t>balance</a:t>
            </a:r>
          </a:p>
          <a:p>
            <a:pPr lvl="0"/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b="1" dirty="0"/>
              <a:t>所有列的高度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是否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统一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01177"/>
              </p:ext>
            </p:extLst>
          </p:nvPr>
        </p:nvGraphicFramePr>
        <p:xfrm>
          <a:off x="1339263" y="6683870"/>
          <a:ext cx="21215763" cy="31881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789320"/>
                <a:gridCol w="16426443"/>
              </a:tblGrid>
              <a:tr h="97081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110868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auto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（默认值）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列高度自适应内容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868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balance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所有列的高度以其中最高的一列统一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0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column-span</a:t>
            </a:r>
            <a:r>
              <a:rPr lang="zh-CN" altLang="en-US" dirty="0"/>
              <a:t>：</a:t>
            </a:r>
            <a:r>
              <a:rPr lang="en-US" altLang="zh-CN" dirty="0"/>
              <a:t>none | all</a:t>
            </a:r>
            <a:endParaRPr lang="en-US" altLang="zh-CN" b="1" dirty="0" smtClean="0"/>
          </a:p>
          <a:p>
            <a:pPr lvl="0"/>
            <a:r>
              <a:rPr lang="en-US" altLang="zh-CN" dirty="0"/>
              <a:t>	</a:t>
            </a:r>
            <a:r>
              <a:rPr lang="zh-CN" altLang="en-US" b="1" dirty="0"/>
              <a:t>对象元素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是否横跨所有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列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48474"/>
              </p:ext>
            </p:extLst>
          </p:nvPr>
        </p:nvGraphicFramePr>
        <p:xfrm>
          <a:off x="1284049" y="6858721"/>
          <a:ext cx="21022513" cy="270010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745695"/>
                <a:gridCol w="16276818"/>
              </a:tblGrid>
              <a:tr h="900103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none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（默认值）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不跨列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all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横跨所有列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2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实例演示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53"/>
          <a:stretch/>
        </p:blipFill>
        <p:spPr>
          <a:xfrm>
            <a:off x="2560634" y="1739523"/>
            <a:ext cx="19414643" cy="118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3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弹性盒模型介绍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基础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弹性盒模型（</a:t>
            </a:r>
            <a:r>
              <a:rPr lang="en-US" altLang="zh-CN" b="1" dirty="0"/>
              <a:t> Flexible Box</a:t>
            </a:r>
            <a:r>
              <a:rPr lang="en-US" altLang="zh-CN" dirty="0"/>
              <a:t> </a:t>
            </a:r>
            <a:r>
              <a:rPr lang="zh-CN" altLang="en-US" dirty="0"/>
              <a:t>或 </a:t>
            </a:r>
            <a:r>
              <a:rPr lang="en-US" altLang="zh-CN" b="1" dirty="0" err="1" smtClean="0"/>
              <a:t>Flexbox</a:t>
            </a:r>
            <a:r>
              <a:rPr lang="zh-CN" altLang="en-US" dirty="0" smtClean="0"/>
              <a:t>）</a:t>
            </a:r>
            <a:r>
              <a:rPr lang="zh-CN" altLang="en-US" dirty="0"/>
              <a:t>是一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新增布局模块，官方</a:t>
            </a:r>
            <a:r>
              <a:rPr lang="zh-CN" altLang="en-US" dirty="0"/>
              <a:t>称为</a:t>
            </a:r>
            <a:r>
              <a:rPr lang="en-US" altLang="zh-CN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CSS Flexible Box Layout </a:t>
            </a:r>
            <a:r>
              <a:rPr lang="en-US" altLang="zh-CN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Module</a:t>
            </a:r>
            <a:r>
              <a:rPr lang="zh-CN" altLang="en-US" dirty="0" smtClean="0"/>
              <a:t>，</a:t>
            </a:r>
            <a:r>
              <a:rPr lang="zh-CN" altLang="en-US" dirty="0"/>
              <a:t>用于实现容器里项目的对齐、方向、排序（即使在项目大小位置、动态生成的情况）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弹性盒模型</a:t>
            </a:r>
            <a:r>
              <a:rPr lang="zh-CN" altLang="en-US" dirty="0" smtClean="0"/>
              <a:t>最大</a:t>
            </a:r>
            <a:r>
              <a:rPr lang="zh-CN" altLang="en-US" dirty="0"/>
              <a:t>的特性在于，</a:t>
            </a:r>
            <a:r>
              <a:rPr lang="zh-CN" altLang="en-US" dirty="0" smtClean="0"/>
              <a:t>能够动态修改</a:t>
            </a:r>
            <a:r>
              <a:rPr lang="zh-CN" altLang="en-US" dirty="0"/>
              <a:t>子元素的宽度和高度，以满足在不同尺寸屏幕下</a:t>
            </a:r>
            <a:r>
              <a:rPr lang="zh-CN" altLang="en-US" dirty="0" smtClean="0"/>
              <a:t>的恰当布局。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4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效果实现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实现过程见视频演示，具体代码见源代码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0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/>
              <a:t>布局属性全接触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媒体</a:t>
            </a:r>
            <a:r>
              <a:rPr lang="zh-CN" altLang="en-US" dirty="0"/>
              <a:t>查询</a:t>
            </a:r>
            <a:r>
              <a:rPr lang="zh-CN" altLang="en-US" dirty="0" smtClean="0"/>
              <a:t>解析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81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媒体</a:t>
            </a:r>
            <a:r>
              <a:rPr lang="zh-CN" altLang="en-US" dirty="0"/>
              <a:t>查询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基础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响应</a:t>
            </a:r>
            <a:r>
              <a:rPr lang="zh-CN" altLang="en-US" b="1" dirty="0" smtClean="0"/>
              <a:t>式布局（</a:t>
            </a:r>
            <a:r>
              <a:rPr lang="en-US" altLang="zh-CN" b="1" dirty="0"/>
              <a:t>Responsive Web design</a:t>
            </a:r>
            <a:r>
              <a:rPr lang="zh-CN" altLang="en-US" b="1" dirty="0" smtClean="0"/>
              <a:t>）</a:t>
            </a:r>
            <a:r>
              <a:rPr lang="zh-CN" altLang="en-US" dirty="0"/>
              <a:t>指的是</a:t>
            </a:r>
            <a:r>
              <a:rPr lang="zh-CN" altLang="en-US" dirty="0" smtClean="0"/>
              <a:t>在</a:t>
            </a:r>
            <a:r>
              <a:rPr lang="zh-CN" altLang="en-US" dirty="0"/>
              <a:t>网页开发过程</a:t>
            </a:r>
            <a:r>
              <a:rPr lang="zh-CN" altLang="en-US" dirty="0" smtClean="0"/>
              <a:t>中针对不同设备开发一套网站，</a:t>
            </a:r>
            <a:r>
              <a:rPr lang="zh-CN" altLang="en-US" dirty="0"/>
              <a:t>然后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根据用户行为以及设备环境</a:t>
            </a:r>
            <a:r>
              <a:rPr lang="en-US" altLang="zh-CN" dirty="0"/>
              <a:t>(</a:t>
            </a:r>
            <a:r>
              <a:rPr lang="zh-CN" altLang="en-US" dirty="0"/>
              <a:t>系统平台、屏幕尺寸、屏幕定向等</a:t>
            </a:r>
            <a:r>
              <a:rPr lang="en-US" altLang="zh-CN" dirty="0" smtClean="0"/>
              <a:t>)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自适应</a:t>
            </a:r>
            <a:r>
              <a:rPr lang="zh-CN" altLang="en-US" dirty="0" smtClean="0"/>
              <a:t>地显示不同布局。</a:t>
            </a:r>
            <a:endParaRPr lang="en-US" altLang="zh-CN" dirty="0" smtClean="0"/>
          </a:p>
          <a:p>
            <a:r>
              <a:rPr lang="zh-CN" altLang="en-US" dirty="0"/>
              <a:t>响应</a:t>
            </a:r>
            <a:r>
              <a:rPr lang="zh-CN" altLang="en-US" dirty="0" smtClean="0"/>
              <a:t>式布局的核心是媒体查询。</a:t>
            </a:r>
            <a:r>
              <a:rPr lang="zh-CN" altLang="en-US" b="1" dirty="0" smtClean="0"/>
              <a:t>媒体查询</a:t>
            </a:r>
            <a:r>
              <a:rPr lang="zh-CN" altLang="en-US" dirty="0" smtClean="0"/>
              <a:t>（</a:t>
            </a:r>
            <a:r>
              <a:rPr lang="en-US" altLang="zh-CN" b="1" dirty="0"/>
              <a:t> </a:t>
            </a:r>
            <a:r>
              <a:rPr lang="en-US" altLang="zh-CN" b="1" dirty="0" smtClean="0"/>
              <a:t>Media Query </a:t>
            </a:r>
            <a:r>
              <a:rPr lang="zh-CN" altLang="en-US" dirty="0" smtClean="0"/>
              <a:t>）是获取用户行为和设备环境、然后提供相应的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规则的过程的简称。</a:t>
            </a:r>
            <a:endParaRPr lang="en-US" altLang="zh-CN" dirty="0" smtClean="0"/>
          </a:p>
          <a:p>
            <a:r>
              <a:rPr lang="zh-CN" altLang="en-US" dirty="0"/>
              <a:t>媒体查询让</a:t>
            </a:r>
            <a:r>
              <a:rPr lang="en-US" altLang="zh-CN" dirty="0"/>
              <a:t>CSS</a:t>
            </a:r>
            <a:r>
              <a:rPr lang="zh-CN" altLang="en-US" dirty="0"/>
              <a:t>可以更精确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作用于不同的媒体类型和同一媒体的不同条件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42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媒体查询解析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基础语法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00" y="3193200"/>
            <a:ext cx="22203337" cy="676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媒体查询解析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基础语法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>
                <a:latin typeface="Courier New"/>
                <a:cs typeface="Courier New"/>
              </a:rPr>
              <a:t>	</a:t>
            </a:r>
            <a:r>
              <a:rPr lang="en-US" altLang="zh-CN" sz="4000" dirty="0">
                <a:latin typeface="Courier New"/>
                <a:cs typeface="Courier New"/>
              </a:rPr>
              <a:t>&lt;</a:t>
            </a:r>
            <a:r>
              <a:rPr lang="en-US" altLang="zh-CN" sz="4000" b="1" dirty="0" err="1">
                <a:latin typeface="Courier New"/>
                <a:cs typeface="Courier New"/>
              </a:rPr>
              <a:t>media_query_list</a:t>
            </a:r>
            <a:r>
              <a:rPr lang="en-US" altLang="zh-CN" sz="4000" dirty="0">
                <a:latin typeface="Courier New"/>
                <a:cs typeface="Courier New"/>
              </a:rPr>
              <a:t>&gt;</a:t>
            </a:r>
            <a:r>
              <a:rPr lang="zh-CN" altLang="en-US" sz="4000" dirty="0">
                <a:latin typeface="Courier New"/>
                <a:cs typeface="Courier New"/>
              </a:rPr>
              <a:t>：</a:t>
            </a:r>
            <a:r>
              <a:rPr lang="en-US" altLang="zh-CN" sz="4000" dirty="0">
                <a:latin typeface="Courier New"/>
                <a:cs typeface="Courier New"/>
              </a:rPr>
              <a:t>[&lt;</a:t>
            </a:r>
            <a:r>
              <a:rPr lang="en-US" altLang="zh-CN" sz="4000" dirty="0" err="1">
                <a:latin typeface="Courier New"/>
                <a:cs typeface="Courier New"/>
              </a:rPr>
              <a:t>media_query</a:t>
            </a:r>
            <a:r>
              <a:rPr lang="en-US" altLang="zh-CN" sz="4000" dirty="0">
                <a:latin typeface="Courier New"/>
                <a:cs typeface="Courier New"/>
              </a:rPr>
              <a:t>&gt;[',' &lt;</a:t>
            </a:r>
            <a:r>
              <a:rPr lang="en-US" altLang="zh-CN" sz="4000" dirty="0" err="1">
                <a:latin typeface="Courier New"/>
                <a:cs typeface="Courier New"/>
              </a:rPr>
              <a:t>media_query</a:t>
            </a:r>
            <a:r>
              <a:rPr lang="en-US" altLang="zh-CN" sz="4000" dirty="0" smtClean="0">
                <a:latin typeface="Courier New"/>
                <a:cs typeface="Courier New"/>
              </a:rPr>
              <a:t>&gt;]*]?</a:t>
            </a:r>
          </a:p>
          <a:p>
            <a:r>
              <a:rPr lang="en-US" altLang="zh-CN" sz="4000" dirty="0">
                <a:latin typeface="Courier New"/>
                <a:cs typeface="Courier New"/>
              </a:rPr>
              <a:t>	&lt;</a:t>
            </a:r>
            <a:r>
              <a:rPr lang="en-US" altLang="zh-CN" sz="4000" b="1" dirty="0" err="1" smtClean="0">
                <a:latin typeface="Courier New"/>
                <a:cs typeface="Courier New"/>
              </a:rPr>
              <a:t>media_query</a:t>
            </a:r>
            <a:r>
              <a:rPr lang="en-US" altLang="zh-CN" sz="4000" dirty="0">
                <a:latin typeface="Courier New"/>
                <a:cs typeface="Courier New"/>
              </a:rPr>
              <a:t>&gt;</a:t>
            </a:r>
            <a:r>
              <a:rPr lang="zh-CN" altLang="en-US" sz="4000" dirty="0">
                <a:latin typeface="Courier New"/>
                <a:cs typeface="Courier New"/>
              </a:rPr>
              <a:t>：</a:t>
            </a:r>
            <a:r>
              <a:rPr lang="en-US" altLang="zh-CN" sz="4000" dirty="0">
                <a:latin typeface="Courier New"/>
                <a:cs typeface="Courier New"/>
              </a:rPr>
              <a:t>[only | not]? &lt;</a:t>
            </a:r>
            <a:r>
              <a:rPr lang="en-US" altLang="zh-CN" sz="4000" dirty="0" err="1">
                <a:latin typeface="Courier New"/>
                <a:cs typeface="Courier New"/>
              </a:rPr>
              <a:t>media_type</a:t>
            </a:r>
            <a:r>
              <a:rPr lang="en-US" altLang="zh-CN" sz="4000" dirty="0">
                <a:latin typeface="Courier New"/>
                <a:cs typeface="Courier New"/>
              </a:rPr>
              <a:t>&gt; [and &lt;expression&gt;]* | &lt;expression&gt; [and &lt;expression</a:t>
            </a:r>
            <a:r>
              <a:rPr lang="en-US" altLang="zh-CN" sz="4000" dirty="0" smtClean="0">
                <a:latin typeface="Courier New"/>
                <a:cs typeface="Courier New"/>
              </a:rPr>
              <a:t>&gt;]*</a:t>
            </a:r>
          </a:p>
          <a:p>
            <a:r>
              <a:rPr lang="en-US" altLang="zh-CN" sz="4000" dirty="0">
                <a:latin typeface="Courier New"/>
                <a:cs typeface="Courier New"/>
              </a:rPr>
              <a:t>	&lt;</a:t>
            </a:r>
            <a:r>
              <a:rPr lang="en-US" altLang="zh-CN" sz="4000" b="1" dirty="0">
                <a:latin typeface="Courier New"/>
                <a:cs typeface="Courier New"/>
              </a:rPr>
              <a:t>expression</a:t>
            </a:r>
            <a:r>
              <a:rPr lang="en-US" altLang="zh-CN" sz="4000" dirty="0">
                <a:latin typeface="Courier New"/>
                <a:cs typeface="Courier New"/>
              </a:rPr>
              <a:t>&gt;</a:t>
            </a:r>
            <a:r>
              <a:rPr lang="zh-CN" altLang="en-US" sz="4000" dirty="0" smtClean="0">
                <a:latin typeface="Courier New"/>
                <a:cs typeface="Courier New"/>
              </a:rPr>
              <a:t>：</a:t>
            </a:r>
            <a:r>
              <a:rPr lang="en-US" altLang="zh-CN" sz="4000" dirty="0" smtClean="0">
                <a:latin typeface="Courier New"/>
                <a:cs typeface="Courier New"/>
              </a:rPr>
              <a:t>‘('&lt;</a:t>
            </a:r>
            <a:r>
              <a:rPr lang="en-US" altLang="zh-CN" sz="4000" dirty="0" err="1">
                <a:latin typeface="Courier New"/>
                <a:cs typeface="Courier New"/>
              </a:rPr>
              <a:t>media_feature</a:t>
            </a:r>
            <a:r>
              <a:rPr lang="en-US" altLang="zh-CN" sz="4000" dirty="0">
                <a:latin typeface="Courier New"/>
                <a:cs typeface="Courier New"/>
              </a:rPr>
              <a:t>&gt;[:&lt;value</a:t>
            </a:r>
            <a:r>
              <a:rPr lang="en-US" altLang="zh-CN" sz="4000" dirty="0" smtClean="0">
                <a:latin typeface="Courier New"/>
                <a:cs typeface="Courier New"/>
              </a:rPr>
              <a:t>&gt;]?)’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sz="4000" b="1" dirty="0"/>
              <a:t> &lt;</a:t>
            </a:r>
            <a:r>
              <a:rPr lang="zh-CN" altLang="en-US" sz="4000" b="1" dirty="0"/>
              <a:t>表达式</a:t>
            </a:r>
            <a:r>
              <a:rPr lang="en-US" altLang="zh-CN" sz="4000" b="1" dirty="0"/>
              <a:t>&gt;: ‘(‘&lt;</a:t>
            </a:r>
            <a:r>
              <a:rPr lang="zh-CN" altLang="en-US" sz="4000" b="1" dirty="0"/>
              <a:t>媒体特征</a:t>
            </a:r>
            <a:r>
              <a:rPr lang="en-US" altLang="zh-CN" sz="4000" b="1" dirty="0"/>
              <a:t>&gt;[: &lt;</a:t>
            </a:r>
            <a:r>
              <a:rPr lang="zh-CN" altLang="en-US" sz="4000" b="1" dirty="0"/>
              <a:t>值</a:t>
            </a:r>
            <a:r>
              <a:rPr lang="en-US" altLang="zh-CN" sz="4000" b="1" dirty="0" smtClean="0"/>
              <a:t>&gt;]?’)’</a:t>
            </a:r>
          </a:p>
          <a:p>
            <a:r>
              <a:rPr lang="en-US" altLang="zh-CN" sz="4000" b="1" dirty="0" smtClean="0"/>
              <a:t>	&lt;</a:t>
            </a:r>
            <a:r>
              <a:rPr lang="zh-CN" altLang="en-US" sz="4000" b="1" dirty="0"/>
              <a:t>媒体查询</a:t>
            </a:r>
            <a:r>
              <a:rPr lang="en-US" altLang="zh-CN" sz="4000" b="1" dirty="0"/>
              <a:t>&gt;: [only | not]?  &lt;</a:t>
            </a:r>
            <a:r>
              <a:rPr lang="zh-CN" altLang="en-US" sz="4000" b="1" dirty="0"/>
              <a:t>媒体类型</a:t>
            </a:r>
            <a:r>
              <a:rPr lang="en-US" altLang="zh-CN" sz="4000" b="1" dirty="0"/>
              <a:t>&gt; [and &lt;</a:t>
            </a:r>
            <a:r>
              <a:rPr lang="zh-CN" altLang="en-US" sz="4000" b="1" dirty="0"/>
              <a:t>表达式</a:t>
            </a:r>
            <a:r>
              <a:rPr lang="en-US" altLang="zh-CN" sz="4000" b="1" dirty="0"/>
              <a:t>&gt;*] | &lt;</a:t>
            </a:r>
            <a:r>
              <a:rPr lang="zh-CN" altLang="en-US" sz="4000" b="1" dirty="0"/>
              <a:t>表达式</a:t>
            </a:r>
            <a:r>
              <a:rPr lang="en-US" altLang="zh-CN" sz="4000" b="1" dirty="0"/>
              <a:t>&gt;[and &lt;</a:t>
            </a:r>
            <a:r>
              <a:rPr lang="zh-CN" altLang="en-US" sz="4000" b="1" dirty="0"/>
              <a:t>表达式</a:t>
            </a:r>
            <a:r>
              <a:rPr lang="en-US" altLang="zh-CN" sz="4000" b="1" dirty="0"/>
              <a:t>&gt;]</a:t>
            </a:r>
            <a:r>
              <a:rPr lang="zh-CN" altLang="en-US" sz="4000" b="1" dirty="0" smtClean="0"/>
              <a:t>*</a:t>
            </a:r>
            <a:endParaRPr lang="en-US" altLang="zh-CN" sz="4000" b="1" dirty="0" smtClean="0"/>
          </a:p>
          <a:p>
            <a:r>
              <a:rPr lang="en-US" altLang="zh-CN" sz="4000" b="1" dirty="0" smtClean="0"/>
              <a:t>	&lt;</a:t>
            </a:r>
            <a:r>
              <a:rPr lang="zh-CN" altLang="en-US" sz="4000" b="1" dirty="0" smtClean="0"/>
              <a:t>媒体查询列表</a:t>
            </a:r>
            <a:r>
              <a:rPr lang="en-US" altLang="zh-CN" sz="4000" b="1" dirty="0" smtClean="0"/>
              <a:t>&gt;:  [&lt;</a:t>
            </a:r>
            <a:r>
              <a:rPr lang="zh-CN" altLang="en-US" sz="4000" b="1" dirty="0" smtClean="0"/>
              <a:t>媒体查询</a:t>
            </a:r>
            <a:r>
              <a:rPr lang="en-US" altLang="zh-CN" sz="4000" b="1" dirty="0" smtClean="0"/>
              <a:t>&gt;[,&lt;</a:t>
            </a:r>
            <a:r>
              <a:rPr lang="zh-CN" altLang="en-US" sz="4000" b="1" dirty="0" smtClean="0"/>
              <a:t>媒体查询</a:t>
            </a:r>
            <a:r>
              <a:rPr lang="en-US" altLang="zh-CN" sz="4000" b="1" dirty="0" smtClean="0"/>
              <a:t>&gt;]</a:t>
            </a:r>
            <a:r>
              <a:rPr lang="zh-CN" altLang="en-US" sz="4000" b="1" dirty="0" smtClean="0"/>
              <a:t>*</a:t>
            </a:r>
            <a:r>
              <a:rPr lang="en-US" altLang="zh-CN" sz="4000" b="1" dirty="0" smtClean="0"/>
              <a:t>]</a:t>
            </a:r>
            <a:r>
              <a:rPr lang="zh-CN" altLang="en-US" sz="4000" b="1" dirty="0" smtClean="0"/>
              <a:t>？</a:t>
            </a:r>
            <a:endParaRPr lang="en-US" altLang="zh-CN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7452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媒体查询解析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媒体特征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090800" y="2541600"/>
            <a:ext cx="22201200" cy="10281600"/>
          </a:xfrm>
          <a:prstGeom prst="rect">
            <a:avLst/>
          </a:prstGeom>
          <a:ln w="50800">
            <a:noFill/>
            <a:miter lim="800000"/>
          </a:ln>
        </p:spPr>
        <p:txBody>
          <a:bodyPr/>
          <a:lstStyle>
            <a:lvl1pPr marL="634968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1269936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90490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253987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3174842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09810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4778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79746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471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None/>
            </a:pPr>
            <a:r>
              <a:rPr lang="zh-CN" altLang="en-US" sz="4800" dirty="0" smtClean="0"/>
              <a:t>屏幕</a:t>
            </a:r>
            <a:r>
              <a:rPr lang="zh-CN" altLang="en-US" sz="4800" dirty="0"/>
              <a:t>下的恰当布局。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93064"/>
              </p:ext>
            </p:extLst>
          </p:nvPr>
        </p:nvGraphicFramePr>
        <p:xfrm>
          <a:off x="1033200" y="1967071"/>
          <a:ext cx="22103735" cy="1134998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010937"/>
                <a:gridCol w="2785403"/>
                <a:gridCol w="3112746"/>
                <a:gridCol w="13194649"/>
              </a:tblGrid>
              <a:tr h="76646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="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Noto Sans CJK SC Bold"/>
                          <a:ea typeface="Noto Sans CJK SC Bold"/>
                          <a:cs typeface="+mn-cs"/>
                          <a:sym typeface="Helvetica Light"/>
                        </a:rPr>
                        <a:t>媒体特性</a:t>
                      </a:r>
                      <a:endParaRPr lang="zh-CN" altLang="en-US" sz="3600" b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="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Noto Sans CJK SC Bold"/>
                          <a:ea typeface="Noto Sans CJK SC Bold"/>
                          <a:cs typeface="+mn-cs"/>
                          <a:sym typeface="Helvetica Light"/>
                        </a:rPr>
                        <a:t>取值</a:t>
                      </a:r>
                      <a:endParaRPr lang="zh-CN" altLang="en-US" sz="3600" b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="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Noto Sans CJK SC Bold"/>
                          <a:ea typeface="Noto Sans CJK SC Bold"/>
                          <a:cs typeface="+mn-cs"/>
                          <a:sym typeface="Helvetica Light"/>
                        </a:rPr>
                        <a:t>接受</a:t>
                      </a:r>
                      <a:r>
                        <a:rPr lang="en-US" altLang="zh-CN" sz="3600" b="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Noto Sans CJK SC Bold"/>
                          <a:ea typeface="Noto Sans CJK SC Bold"/>
                          <a:cs typeface="+mn-cs"/>
                          <a:sym typeface="Helvetica Light"/>
                        </a:rPr>
                        <a:t>min max</a:t>
                      </a:r>
                      <a:endParaRPr lang="zh-CN" altLang="en-US" sz="3600" b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="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Noto Sans CJK SC Bold"/>
                          <a:ea typeface="Noto Sans CJK SC Bold"/>
                          <a:cs typeface="+mn-cs"/>
                          <a:sym typeface="Helvetica Light"/>
                        </a:rPr>
                        <a:t>简介</a:t>
                      </a:r>
                      <a:endParaRPr lang="zh-CN" altLang="en-US" sz="3600" b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width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&lt;length&gt;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定义输出设备中的页面可见区域宽度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height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&lt;length&gt;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定义输出设备中的页面可见区域高度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device-width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&lt;length&gt;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定义输出设备的屏幕可见宽度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device-height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&lt;length&gt;</a:t>
                      </a:r>
                      <a:endParaRPr lang="en-US" altLang="zh-CN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定义输出设备的屏幕可见高度</a:t>
                      </a:r>
                      <a:endParaRPr lang="en-US" altLang="zh-CN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orientation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portrait | landscape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no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'height'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是否大于或等于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'width'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。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portrait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是，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landscape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否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aspect-ratio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&lt;ratio&gt;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'width'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与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'height'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的比率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device-aspect-ratio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&lt;ratio&gt;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'device-width'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与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'device-height'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的比率。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color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&lt;integer&gt;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定义每一组输出设备的彩色原件个数。如果不是彩色设备，则值等于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color-index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&lt;integer&gt;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定义在输出设备的彩色查询表中的条目数。如果没有使用彩色查询表，则值等于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monochrome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&lt;integer&gt;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定义在一个单色框架缓冲区中每像素包含的单色原件个数。如果不是单色设备，则值等于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resolution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&lt;resolution&gt;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定义设备的分辨率。如：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96dpi, 300dpi, 118dpcm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scan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progressive | interlace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no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定义电视类设备的扫描工序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grid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&lt;integer&gt;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no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用来查询输出设备是否使用栅格或点阵。只有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才是有效值，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代表是，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代表否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3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媒体查询解析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媒体类型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090800" y="2541600"/>
            <a:ext cx="22201200" cy="10281600"/>
          </a:xfrm>
          <a:prstGeom prst="rect">
            <a:avLst/>
          </a:prstGeom>
          <a:ln w="50800">
            <a:noFill/>
            <a:miter lim="800000"/>
          </a:ln>
        </p:spPr>
        <p:txBody>
          <a:bodyPr/>
          <a:lstStyle>
            <a:lvl1pPr marL="634968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1269936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90490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253987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3174842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09810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4778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79746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471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None/>
            </a:pPr>
            <a:r>
              <a:rPr lang="zh-CN" altLang="en-US" sz="4800" dirty="0" smtClean="0"/>
              <a:t>屏幕</a:t>
            </a:r>
            <a:r>
              <a:rPr lang="zh-CN" altLang="en-US" sz="4800" dirty="0"/>
              <a:t>下的恰当布局。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64219"/>
              </p:ext>
            </p:extLst>
          </p:nvPr>
        </p:nvGraphicFramePr>
        <p:xfrm>
          <a:off x="1090800" y="2518934"/>
          <a:ext cx="22103737" cy="102105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004233"/>
                <a:gridCol w="16099504"/>
              </a:tblGrid>
              <a:tr h="822058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="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Noto Sans CJK SC Bold"/>
                          <a:ea typeface="Noto Sans CJK SC Bold"/>
                          <a:cs typeface="+mn-cs"/>
                          <a:sym typeface="Helvetica Light"/>
                        </a:rPr>
                        <a:t>类型</a:t>
                      </a:r>
                      <a:endParaRPr lang="zh-CN" altLang="en-US" sz="3600" b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="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Noto Sans CJK SC Bold"/>
                          <a:ea typeface="Noto Sans CJK SC Bold"/>
                          <a:cs typeface="+mn-cs"/>
                          <a:sym typeface="Helvetica Light"/>
                        </a:rPr>
                        <a:t>解释</a:t>
                      </a:r>
                      <a:endParaRPr lang="zh-CN" altLang="en-US" sz="3600" b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all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所有设备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screen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彩色电脑屏幕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print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文档打印或打印预览模式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projection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项目演示，比如幻灯</a:t>
                      </a:r>
                      <a:endParaRPr lang="en-US" altLang="zh-CN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handheld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手持设备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speech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演讲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err="1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tv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电视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err="1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tty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固定字母间距的网格的媒体，比如电传打字机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braille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盲文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embossed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盲文打印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37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媒体查询解析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媒体查询规则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090800" y="2541600"/>
            <a:ext cx="22201200" cy="10281600"/>
          </a:xfrm>
          <a:prstGeom prst="rect">
            <a:avLst/>
          </a:prstGeom>
          <a:ln w="50800">
            <a:noFill/>
            <a:miter lim="800000"/>
          </a:ln>
        </p:spPr>
        <p:txBody>
          <a:bodyPr/>
          <a:lstStyle>
            <a:lvl1pPr marL="634968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1269936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90490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253987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3174842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09810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4778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79746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471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None/>
            </a:pPr>
            <a:r>
              <a:rPr lang="zh-CN" altLang="en-US" sz="4800" dirty="0" smtClean="0"/>
              <a:t>屏幕</a:t>
            </a:r>
            <a:r>
              <a:rPr lang="zh-CN" altLang="en-US" sz="4800" dirty="0"/>
              <a:t>下的恰当布局。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70885"/>
              </p:ext>
            </p:extLst>
          </p:nvPr>
        </p:nvGraphicFramePr>
        <p:xfrm>
          <a:off x="1090800" y="2866163"/>
          <a:ext cx="22103737" cy="853418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54046"/>
                <a:gridCol w="10549691"/>
              </a:tblGrid>
              <a:tr h="91660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latin typeface="Noto Sans CJK SC Regular"/>
                          <a:ea typeface="Noto Sans CJK SC Bold"/>
                          <a:cs typeface="Noto Sans CJK SC Regular"/>
                          <a:sym typeface="Helvetica Light"/>
                        </a:rPr>
                        <a:t>类型</a:t>
                      </a:r>
                      <a:endParaRPr lang="zh-CN" altLang="en-US" sz="360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chemeClr val="lt1"/>
                          </a:solidFill>
                          <a:latin typeface="Noto Sans CJK SC Regular"/>
                          <a:ea typeface="Noto Sans CJK SC Bold"/>
                          <a:cs typeface="Noto Sans CJK SC Regular"/>
                          <a:sym typeface="Helvetica Light"/>
                        </a:rPr>
                        <a:t>解释</a:t>
                      </a:r>
                      <a:endParaRPr lang="zh-CN" altLang="en-US" sz="360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</a:tr>
              <a:tr h="976808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@media all and (min-width: 800px)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所有最小水平屏幕宽度为 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800 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像素的屏幕应用规则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6808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@media (min-width:800px)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简写方式，同上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6781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@media (min-width:800px) and (max-width:1200px)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所有介于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800px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与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1200px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之间的屏幕应用规则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6781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@media (min-width:800px) or (</a:t>
                      </a:r>
                      <a:r>
                        <a:rPr lang="en-US" altLang="zh-CN" sz="3600" dirty="0" err="1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orientation:portrait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宽度至少是 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800 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像素或方向是纵向的，则会应用该规则</a:t>
                      </a:r>
                      <a:endParaRPr lang="en-US" altLang="zh-CN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6808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@media (not min-width:800px)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当最小宽度不是 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800 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像素时，会应用下列 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CSS 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规则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6808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@media (width:800px) and (height:400px)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当屏幕正好是 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800 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像素宽、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400 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像素高时应用规则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6781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@media (min-width: 700px), </a:t>
                      </a:r>
                    </a:p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handheld and (orientation: landscape)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最小宽度为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700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像素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或是横屏的手持设备上，同时应用样式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8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媒体查询解析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屏幕尺寸</a:t>
            </a:r>
            <a:endParaRPr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常用的屏幕尺寸从小到大如下所示</a:t>
            </a:r>
            <a:endParaRPr lang="zh-CN" altLang="en-US" dirty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/>
              <a:t>老智能机</a:t>
            </a:r>
            <a:r>
              <a:rPr lang="en-US" altLang="zh-CN" dirty="0" smtClean="0"/>
              <a:t>:    320px-480px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/>
              <a:t>智能手机：</a:t>
            </a:r>
            <a:r>
              <a:rPr lang="en-US" altLang="zh-CN" b="1" dirty="0"/>
              <a:t> ≥ </a:t>
            </a:r>
            <a:r>
              <a:rPr lang="en-US" altLang="zh-CN" dirty="0" smtClean="0"/>
              <a:t>480px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/>
              <a:t>平板电脑：</a:t>
            </a:r>
            <a:r>
              <a:rPr lang="en-US" altLang="zh-CN" b="1" dirty="0"/>
              <a:t> ≥ </a:t>
            </a:r>
            <a:r>
              <a:rPr lang="en-US" altLang="zh-CN" dirty="0" smtClean="0"/>
              <a:t>768px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/>
              <a:t>中等</a:t>
            </a:r>
            <a:r>
              <a:rPr lang="zh-CN" altLang="en-US" dirty="0" smtClean="0"/>
              <a:t>屏幕</a:t>
            </a:r>
            <a:r>
              <a:rPr lang="en-US" altLang="zh-CN" dirty="0" smtClean="0"/>
              <a:t>(</a:t>
            </a:r>
            <a:r>
              <a:rPr lang="zh-CN" altLang="en-US" dirty="0" smtClean="0"/>
              <a:t>桌面显示器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b="1" dirty="0"/>
              <a:t> ≥ </a:t>
            </a:r>
            <a:r>
              <a:rPr lang="en-US" altLang="zh-CN" dirty="0" smtClean="0"/>
              <a:t>992px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/>
              <a:t>大</a:t>
            </a:r>
            <a:r>
              <a:rPr lang="zh-CN" altLang="en-US" dirty="0" smtClean="0"/>
              <a:t>屏幕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</a:t>
            </a:r>
            <a:r>
              <a:rPr lang="zh-CN" altLang="en-US" dirty="0"/>
              <a:t>桌面</a:t>
            </a:r>
            <a:r>
              <a:rPr lang="zh-CN" altLang="en-US" dirty="0" smtClean="0"/>
              <a:t>显示器</a:t>
            </a:r>
            <a:r>
              <a:rPr lang="en-US" altLang="zh-CN" dirty="0" smtClean="0"/>
              <a:t>): </a:t>
            </a:r>
            <a:r>
              <a:rPr lang="en-US" altLang="zh-CN" dirty="0"/>
              <a:t>≥</a:t>
            </a:r>
            <a:r>
              <a:rPr lang="en-US" altLang="zh-CN" dirty="0" smtClean="0"/>
              <a:t>1200px</a:t>
            </a:r>
          </a:p>
          <a:p>
            <a:pPr marL="190800" indent="0"/>
            <a:r>
              <a:rPr lang="zh-CN" altLang="en-US" dirty="0"/>
              <a:t>实现过程</a:t>
            </a:r>
            <a:r>
              <a:rPr lang="zh-CN" altLang="en-US" dirty="0" smtClean="0"/>
              <a:t>中，遵循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移动优先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原则</a:t>
            </a:r>
            <a:endParaRPr lang="zh-CN" altLang="en-US" dirty="0">
              <a:solidFill>
                <a:srgbClr val="FF5C00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1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媒体查询解析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最佳实践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99" y="3193199"/>
            <a:ext cx="18149960" cy="824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基础知识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" t="1621" r="1362" b="2340"/>
          <a:stretch/>
        </p:blipFill>
        <p:spPr>
          <a:xfrm>
            <a:off x="12939726" y="3149052"/>
            <a:ext cx="10545524" cy="61331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3200" y="2872937"/>
            <a:ext cx="11655677" cy="9399496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698400" indent="-507600" algn="l" defTabSz="825458">
              <a:lnSpc>
                <a:spcPct val="140000"/>
              </a:lnSpc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弹性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容器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(flex container)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698400" indent="-507600" algn="l" defTabSz="825458">
              <a:lnSpc>
                <a:spcPct val="140000"/>
              </a:lnSpc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弹性子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元素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(flex item)</a:t>
            </a:r>
          </a:p>
          <a:p>
            <a:pPr marL="698400" indent="-507600" algn="l" defTabSz="825458">
              <a:lnSpc>
                <a:spcPct val="140000"/>
              </a:lnSpc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轴分为主轴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(main axis)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侧轴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(cross axis)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，弹性子元素沿着主轴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依次排列，侧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轴垂直于主轴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。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698400" indent="-507600" algn="l" defTabSz="825458">
              <a:lnSpc>
                <a:spcPct val="140000"/>
              </a:lnSpc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弹性容器的主轴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开始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(main start)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、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主轴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结束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(main end)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和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侧轴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开始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(cross start)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、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侧轴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结束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(cross end)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代表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了弹性子元素排列的起始和结束位置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。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88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/>
              <a:t>布局属性全接触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响应</a:t>
            </a:r>
            <a:r>
              <a:rPr lang="zh-CN" altLang="en-US" dirty="0"/>
              <a:t>式表格项目</a:t>
            </a:r>
            <a:r>
              <a:rPr lang="zh-CN" altLang="en-US" dirty="0" smtClean="0"/>
              <a:t>实战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8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响应</a:t>
            </a:r>
            <a:r>
              <a:rPr lang="zh-CN" altLang="en-US" dirty="0"/>
              <a:t>式表格项</a:t>
            </a:r>
            <a:r>
              <a:rPr lang="zh-CN" altLang="en-US" dirty="0" smtClean="0"/>
              <a:t>目实战</a:t>
            </a:r>
            <a:r>
              <a:rPr lang="zh-CN" altLang="zh-CN" dirty="0"/>
              <a:t>－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实例演示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7131"/>
          <a:stretch/>
        </p:blipFill>
        <p:spPr>
          <a:xfrm>
            <a:off x="4232160" y="2079181"/>
            <a:ext cx="14761545" cy="42432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4518"/>
          <a:stretch/>
        </p:blipFill>
        <p:spPr>
          <a:xfrm>
            <a:off x="7738268" y="6515702"/>
            <a:ext cx="7955670" cy="66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响应</a:t>
            </a:r>
            <a:r>
              <a:rPr lang="zh-CN" altLang="en-US" dirty="0"/>
              <a:t>式表格项</a:t>
            </a:r>
            <a:r>
              <a:rPr lang="zh-CN" altLang="en-US" dirty="0" smtClean="0"/>
              <a:t>目实战</a:t>
            </a:r>
            <a:r>
              <a:rPr lang="zh-CN" altLang="zh-CN" dirty="0"/>
              <a:t>－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实例演示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zh-CN" altLang="en-US" smtClean="0"/>
              <a:t> 实现</a:t>
            </a:r>
            <a:r>
              <a:rPr lang="zh-CN" altLang="en-US" dirty="0" smtClean="0"/>
              <a:t>过程见视频讲解</a:t>
            </a:r>
            <a:endParaRPr lang="en-US" altLang="zh-CN" dirty="0" smtClean="0"/>
          </a:p>
          <a:p>
            <a:r>
              <a:rPr lang="zh-CN" altLang="en-US" dirty="0" smtClean="0"/>
              <a:t> 程序源码见源代码分享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02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/>
              <a:t>布局属性全接触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响应</a:t>
            </a:r>
            <a:r>
              <a:rPr lang="zh-CN" altLang="en-US" dirty="0"/>
              <a:t>式图片项目</a:t>
            </a:r>
            <a:r>
              <a:rPr lang="zh-CN" altLang="en-US" dirty="0" smtClean="0"/>
              <a:t>实战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976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响应式</a:t>
            </a:r>
            <a:r>
              <a:rPr lang="zh-CN" altLang="en-US" dirty="0" smtClean="0"/>
              <a:t>图片</a:t>
            </a:r>
            <a:r>
              <a:rPr lang="zh-CN" altLang="en-US" dirty="0"/>
              <a:t>项</a:t>
            </a:r>
            <a:r>
              <a:rPr lang="zh-CN" altLang="en-US" dirty="0" smtClean="0"/>
              <a:t>目实战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基础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72308"/>
            <a:ext cx="22201200" cy="10281600"/>
          </a:xfrm>
        </p:spPr>
        <p:txBody>
          <a:bodyPr/>
          <a:lstStyle/>
          <a:p>
            <a:r>
              <a:rPr lang="zh-CN" altLang="en-US" b="1" dirty="0"/>
              <a:t>响应</a:t>
            </a:r>
            <a:r>
              <a:rPr lang="zh-CN" altLang="en-US" b="1" dirty="0" smtClean="0"/>
              <a:t>式图片指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用户代理根据输出设备的分辨率不同加载不同类型的图片</a:t>
            </a:r>
            <a:r>
              <a:rPr lang="zh-CN" altLang="en-US" dirty="0"/>
              <a:t>，不会造成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带宽的浪费</a:t>
            </a:r>
            <a:r>
              <a:rPr lang="zh-CN" altLang="en-US" dirty="0"/>
              <a:t>。同时，在改变输出设备类型或分辨率时，能及时加载对应类型的图片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常见的实现方式有：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用 </a:t>
            </a:r>
            <a:r>
              <a:rPr lang="en-US" altLang="zh-CN" dirty="0" err="1"/>
              <a:t>srcset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sizes </a:t>
            </a:r>
            <a:r>
              <a:rPr lang="zh-CN" altLang="en-US" dirty="0" smtClean="0"/>
              <a:t>加载不同图片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picture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source media</a:t>
            </a:r>
            <a:r>
              <a:rPr lang="zh-CN" altLang="en-US" dirty="0" smtClean="0"/>
              <a:t>加载不同图片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fr-FR" dirty="0"/>
              <a:t>用 </a:t>
            </a:r>
            <a:r>
              <a:rPr lang="fr-FR" altLang="zh-CN" dirty="0"/>
              <a:t>source type </a:t>
            </a:r>
            <a:r>
              <a:rPr lang="zh-CN" altLang="fr-FR" dirty="0"/>
              <a:t>指定多种</a:t>
            </a:r>
            <a:r>
              <a:rPr lang="zh-CN" altLang="fr-FR" dirty="0" smtClean="0"/>
              <a:t>格式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超</a:t>
            </a:r>
            <a:r>
              <a:rPr lang="zh-CN" altLang="en-US" dirty="0" smtClean="0"/>
              <a:t>赞</a:t>
            </a:r>
            <a:r>
              <a:rPr lang="en-US" altLang="zh-CN" dirty="0" err="1" smtClean="0"/>
              <a:t>polyfill-picturefill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630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响应式图片项目实战</a:t>
            </a:r>
            <a:r>
              <a:rPr lang="en-US" altLang="zh-CN" dirty="0" smtClean="0"/>
              <a:t> 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用 </a:t>
            </a:r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srcset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和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sizes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加载不同图片</a:t>
            </a:r>
            <a:b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</a:b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165" y="3193200"/>
            <a:ext cx="18347620" cy="605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响应式图片项目实战</a:t>
            </a:r>
            <a:r>
              <a:rPr lang="en-US" altLang="zh-CN" dirty="0" smtClean="0"/>
              <a:t> —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picture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、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source media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加载不同图片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25" y="3285713"/>
            <a:ext cx="18073029" cy="80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7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响应式</a:t>
            </a:r>
            <a:r>
              <a:rPr lang="zh-CN" altLang="en-US" dirty="0" smtClean="0"/>
              <a:t>图片</a:t>
            </a:r>
            <a:r>
              <a:rPr lang="zh-CN" altLang="en-US" dirty="0"/>
              <a:t>项</a:t>
            </a:r>
            <a:r>
              <a:rPr lang="zh-CN" altLang="en-US" dirty="0" smtClean="0"/>
              <a:t>目实战</a:t>
            </a:r>
            <a:r>
              <a:rPr lang="en-US" altLang="zh-CN" dirty="0" smtClean="0"/>
              <a:t> — </a:t>
            </a:r>
            <a:r>
              <a:rPr lang="zh-CN" altLang="fr-FR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用 </a:t>
            </a:r>
            <a:r>
              <a:rPr lang="fr-FR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source type </a:t>
            </a:r>
            <a:r>
              <a:rPr lang="zh-CN" altLang="fr-FR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指定多种格式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233" y="2822393"/>
            <a:ext cx="15091464" cy="102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6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响应式</a:t>
            </a:r>
            <a:r>
              <a:rPr lang="zh-CN" altLang="en-US" dirty="0" smtClean="0"/>
              <a:t>图片</a:t>
            </a:r>
            <a:r>
              <a:rPr lang="zh-CN" altLang="en-US" dirty="0"/>
              <a:t>项</a:t>
            </a:r>
            <a:r>
              <a:rPr lang="zh-CN" altLang="en-US" dirty="0" smtClean="0"/>
              <a:t>目实战</a:t>
            </a:r>
            <a:r>
              <a:rPr lang="en-US" altLang="zh-CN" dirty="0" smtClean="0"/>
              <a:t> 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实现过程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3036907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实现过程参见视频演示</a:t>
            </a:r>
            <a:endParaRPr lang="en-US" altLang="zh-CN" dirty="0" smtClean="0"/>
          </a:p>
          <a:p>
            <a:r>
              <a:rPr lang="zh-CN" altLang="en-US" dirty="0" smtClean="0"/>
              <a:t>源代码参见源代码分享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15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CSS3 </a:t>
            </a:r>
            <a:r>
              <a:rPr lang="zh-CN" altLang="en-US" dirty="0"/>
              <a:t>布局属性全接触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本</a:t>
            </a:r>
            <a:r>
              <a:rPr lang="zh-CN" altLang="en-US" dirty="0" smtClean="0"/>
              <a:t>课程讲解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布局相关属性，主要包括：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弹性盒模型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多列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媒体查询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响应式</a:t>
            </a:r>
            <a:r>
              <a:rPr lang="zh-CN" altLang="en-US" dirty="0" smtClean="0"/>
              <a:t>表格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响应式图片等方面的知识，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通过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基础知识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属性详解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案例实战</a:t>
            </a:r>
            <a:r>
              <a:rPr lang="zh-CN" altLang="en-US" dirty="0" smtClean="0"/>
              <a:t>等方式全方位的实现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布局。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属性分类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28834"/>
              </p:ext>
            </p:extLst>
          </p:nvPr>
        </p:nvGraphicFramePr>
        <p:xfrm>
          <a:off x="1090800" y="4101803"/>
          <a:ext cx="22103737" cy="661933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418667"/>
                <a:gridCol w="16685070"/>
              </a:tblGrid>
              <a:tr h="951097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属性</a:t>
                      </a:r>
                      <a:endParaRPr lang="zh-CN" altLang="en-US" sz="3600" baseline="0" dirty="0">
                        <a:solidFill>
                          <a:schemeClr val="bg1"/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属性说明</a:t>
                      </a:r>
                      <a:endParaRPr lang="zh-CN" altLang="en-US" sz="3600" baseline="0" dirty="0">
                        <a:solidFill>
                          <a:schemeClr val="bg1"/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944707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flex-direction</a:t>
                      </a:r>
                      <a:endParaRPr lang="zh-CN" altLang="en-US" sz="36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设置主轴方向，确定弹性子元素排列方式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4707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flex-wrap</a:t>
                      </a:r>
                      <a:endParaRPr lang="zh-CN" altLang="en-US" sz="36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当弹性子元素超出弹性容器范围时是否换行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4707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flex-flow</a:t>
                      </a:r>
                      <a:endParaRPr lang="zh-CN" altLang="en-US" sz="36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flex-direction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flex-wrap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属性的快捷方式，复合属性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4707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justify-content</a:t>
                      </a:r>
                      <a:endParaRPr lang="zh-CN" altLang="en-US" sz="36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主轴上的对齐方式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4707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align-items</a:t>
                      </a:r>
                      <a:endParaRPr lang="zh-CN" altLang="en-US" sz="36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侧轴上的对齐方式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4707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align-content</a:t>
                      </a:r>
                      <a:endParaRPr lang="zh-CN" altLang="en-US" sz="36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侧轴上有空白时，侧轴的对齐方式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26379" y="2714756"/>
            <a:ext cx="407034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0800" algn="l" defTabSz="825458">
              <a:lnSpc>
                <a:spcPct val="140000"/>
              </a:lnSpc>
              <a:buClr>
                <a:srgbClr val="35B558"/>
              </a:buClr>
              <a:buSzPct val="105000"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弹性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容器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属性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096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属性分类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29846"/>
              </p:ext>
            </p:extLst>
          </p:nvPr>
        </p:nvGraphicFramePr>
        <p:xfrm>
          <a:off x="1090800" y="4092612"/>
          <a:ext cx="22103737" cy="664825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418667"/>
                <a:gridCol w="16685070"/>
              </a:tblGrid>
              <a:tr h="949750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属性</a:t>
                      </a:r>
                      <a:endParaRPr lang="zh-CN" altLang="en-US" sz="360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属性说明</a:t>
                      </a:r>
                      <a:endParaRPr lang="zh-CN" altLang="en-US" sz="360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</a:tr>
              <a:tr h="94975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order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控制弹性容器里子元素的顺序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975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flex-grow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设置弹性子元素的扩展比率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975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flex-shrink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设置弹性子元素的收缩比率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975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flex-basis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指定弹性子元素伸缩前的默认大小值，相当于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width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height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属性。</a:t>
                      </a:r>
                      <a:endParaRPr lang="en-US" altLang="zh-CN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975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flex-grow, flex-shrink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flex-basis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属性的复合属性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975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align-self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允许独立的弹性子元素覆盖弹性容器的默认对齐设置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(align-items)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26379" y="2714756"/>
            <a:ext cx="4685898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0800" algn="l" defTabSz="825458">
              <a:lnSpc>
                <a:spcPct val="140000"/>
              </a:lnSpc>
              <a:buClr>
                <a:srgbClr val="35B558"/>
              </a:buClr>
              <a:buSzPct val="105000"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弹性</a:t>
            </a:r>
            <a:r>
              <a:rPr lang="zh-CN" altLang="en-US" sz="4800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子元素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属性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1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861862"/>
            <a:ext cx="22201200" cy="10281600"/>
          </a:xfrm>
        </p:spPr>
        <p:txBody>
          <a:bodyPr/>
          <a:lstStyle/>
          <a:p>
            <a:r>
              <a:rPr lang="zh-CN" altLang="en-US" dirty="0">
                <a:latin typeface="Noto Sans CJK SC Bold"/>
                <a:ea typeface="Noto Sans CJK SC Bold"/>
              </a:rPr>
              <a:t>语法</a:t>
            </a:r>
            <a:endParaRPr lang="en-US" altLang="zh-CN" dirty="0">
              <a:latin typeface="Noto Sans CJK SC Bold"/>
              <a:ea typeface="Noto Sans CJK SC Bold"/>
            </a:endParaRPr>
          </a:p>
          <a:p>
            <a:r>
              <a:rPr lang="en-US" altLang="zh-CN" b="1" dirty="0" smtClean="0"/>
              <a:t>	</a:t>
            </a:r>
            <a:r>
              <a:rPr lang="en-US" altLang="zh-CN" b="1" dirty="0"/>
              <a:t>flex-direction</a:t>
            </a:r>
            <a:r>
              <a:rPr lang="zh-CN" altLang="en-US" dirty="0"/>
              <a:t>：</a:t>
            </a:r>
            <a:r>
              <a:rPr lang="en-US" altLang="zh-CN" dirty="0"/>
              <a:t>row | row-reverse | column | </a:t>
            </a:r>
            <a:r>
              <a:rPr lang="en-US" altLang="zh-CN" dirty="0" smtClean="0"/>
              <a:t>column-reverse</a:t>
            </a:r>
            <a:endParaRPr lang="en-US" altLang="zh-CN" b="1" dirty="0" smtClean="0"/>
          </a:p>
          <a:p>
            <a:r>
              <a:rPr lang="zh-CN" altLang="en-US" dirty="0">
                <a:latin typeface="Noto Sans CJK SC Bold"/>
                <a:ea typeface="Noto Sans CJK SC Bold"/>
              </a:rPr>
              <a:t>含义</a:t>
            </a:r>
            <a:endParaRPr lang="en-US" altLang="zh-CN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设置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主轴方向</a:t>
            </a:r>
            <a:r>
              <a:rPr lang="zh-CN" altLang="en-US" dirty="0"/>
              <a:t>，确定弹性子元素排列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82651"/>
              </p:ext>
            </p:extLst>
          </p:nvPr>
        </p:nvGraphicFramePr>
        <p:xfrm>
          <a:off x="1486597" y="7342760"/>
          <a:ext cx="19990652" cy="530376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512759"/>
                <a:gridCol w="15477893"/>
              </a:tblGrid>
              <a:tr h="88545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153749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row（</a:t>
                      </a:r>
                      <a:r>
                        <a:rPr lang="zh-CN" alt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默认值）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主轴为水平方向。排列顺序与页面的文档顺序相同。如果文档顺序是 </a:t>
                      </a:r>
                      <a:r>
                        <a:rPr lang="en-US" altLang="zh-CN" sz="3600" dirty="0" err="1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ltr</a:t>
                      </a:r>
                      <a:r>
                        <a:rPr lang="zh-CN" alt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，则排列顺序是从左到右；如果文档顺序是 </a:t>
                      </a:r>
                      <a:r>
                        <a:rPr lang="en-US" altLang="zh-CN" sz="3600" dirty="0" err="1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rtl</a:t>
                      </a:r>
                      <a:r>
                        <a:rPr lang="zh-CN" alt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，则排列顺序是从右到左。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0272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row-reverse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主轴为水平方向。排列顺序与页面的文档顺序相反。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0272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column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主轴为垂直方向。排列顺序为从上到下。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0272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column-reverse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主轴为垂直方向。排列顺序为从下到上。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33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599086" y="3363239"/>
            <a:ext cx="8742556" cy="4326673"/>
            <a:chOff x="1550020" y="3666960"/>
            <a:chExt cx="8742556" cy="4326673"/>
          </a:xfrm>
        </p:grpSpPr>
        <p:sp>
          <p:nvSpPr>
            <p:cNvPr id="6" name="矩形 5"/>
            <p:cNvSpPr/>
            <p:nvPr/>
          </p:nvSpPr>
          <p:spPr>
            <a:xfrm>
              <a:off x="1550020" y="3666960"/>
              <a:ext cx="8742556" cy="4326673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5718" y="4140720"/>
              <a:ext cx="111140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44840" y="4140720"/>
              <a:ext cx="111140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223962" y="4140720"/>
              <a:ext cx="111140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3085" y="4140720"/>
              <a:ext cx="1161814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2265718" y="5437455"/>
              <a:ext cx="4496029" cy="1304290"/>
            </a:xfrm>
            <a:prstGeom prst="rightArrow">
              <a:avLst/>
            </a:prstGeom>
            <a:solidFill>
              <a:srgbClr val="F2F2F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endParaRPr lang="zh-CN" altLang="en-US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326315" y="7099683"/>
              <a:ext cx="481157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/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flex-direction</a:t>
              </a:r>
              <a:r>
                <a: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row</a:t>
              </a:r>
              <a:endPara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376749" y="3363238"/>
            <a:ext cx="8742556" cy="4326673"/>
            <a:chOff x="11327683" y="3666959"/>
            <a:chExt cx="8742556" cy="4326673"/>
          </a:xfrm>
        </p:grpSpPr>
        <p:sp>
          <p:nvSpPr>
            <p:cNvPr id="25" name="矩形 24"/>
            <p:cNvSpPr/>
            <p:nvPr/>
          </p:nvSpPr>
          <p:spPr>
            <a:xfrm>
              <a:off x="11327683" y="3666959"/>
              <a:ext cx="8742556" cy="4326673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3120035" y="4096351"/>
              <a:ext cx="1167961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4871662" y="4096351"/>
              <a:ext cx="1159936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6615264" y="4096351"/>
              <a:ext cx="115993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8358866" y="4096351"/>
              <a:ext cx="1159936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1" name="左箭头 50"/>
            <p:cNvSpPr/>
            <p:nvPr/>
          </p:nvSpPr>
          <p:spPr>
            <a:xfrm>
              <a:off x="15258407" y="5330701"/>
              <a:ext cx="4385671" cy="1304290"/>
            </a:xfrm>
            <a:prstGeom prst="leftArrow">
              <a:avLst/>
            </a:prstGeom>
            <a:solidFill>
              <a:srgbClr val="F2F2F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3166907" y="7162669"/>
              <a:ext cx="674748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/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flex-direction</a:t>
              </a:r>
              <a:r>
                <a: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row-reverse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99086" y="8163672"/>
            <a:ext cx="8742556" cy="4326673"/>
            <a:chOff x="1550020" y="8467393"/>
            <a:chExt cx="8742556" cy="4326673"/>
          </a:xfrm>
        </p:grpSpPr>
        <p:sp>
          <p:nvSpPr>
            <p:cNvPr id="34" name="矩形 33"/>
            <p:cNvSpPr/>
            <p:nvPr/>
          </p:nvSpPr>
          <p:spPr>
            <a:xfrm>
              <a:off x="1550020" y="8467393"/>
              <a:ext cx="8742556" cy="4326673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67994" y="8700041"/>
              <a:ext cx="997906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167995" y="9650234"/>
              <a:ext cx="99790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167995" y="10600427"/>
              <a:ext cx="99790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167995" y="11550619"/>
              <a:ext cx="99790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3165900" y="8700183"/>
              <a:ext cx="1248556" cy="3724831"/>
            </a:xfrm>
            <a:prstGeom prst="downArrow">
              <a:avLst/>
            </a:prstGeom>
            <a:solidFill>
              <a:srgbClr val="F2F2F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414456" y="11961691"/>
              <a:ext cx="57082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/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flex-direction</a:t>
              </a:r>
              <a:r>
                <a: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column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376749" y="8192647"/>
            <a:ext cx="8742556" cy="4326673"/>
            <a:chOff x="11327683" y="8496368"/>
            <a:chExt cx="8742556" cy="4326673"/>
          </a:xfrm>
        </p:grpSpPr>
        <p:sp>
          <p:nvSpPr>
            <p:cNvPr id="58" name="矩形 57"/>
            <p:cNvSpPr/>
            <p:nvPr/>
          </p:nvSpPr>
          <p:spPr>
            <a:xfrm>
              <a:off x="11327683" y="8496368"/>
              <a:ext cx="8742556" cy="4326673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1945657" y="8729016"/>
              <a:ext cx="1003998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1945658" y="9679209"/>
              <a:ext cx="1003997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1945658" y="10629402"/>
              <a:ext cx="1003997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1945658" y="11579594"/>
              <a:ext cx="1003997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4" name="下箭头 63"/>
            <p:cNvSpPr/>
            <p:nvPr/>
          </p:nvSpPr>
          <p:spPr>
            <a:xfrm rot="10800000">
              <a:off x="12949656" y="8729145"/>
              <a:ext cx="1248556" cy="3724831"/>
            </a:xfrm>
            <a:prstGeom prst="downArrow">
              <a:avLst/>
            </a:prstGeom>
            <a:solidFill>
              <a:srgbClr val="F2F2F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2304612" y="11925410"/>
              <a:ext cx="76418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/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flex-direction</a:t>
              </a:r>
              <a:r>
                <a: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column-reverse</a:t>
              </a:r>
              <a:endPara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90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53585F"/>
    </a:dk2>
    <a:lt2>
      <a:srgbClr val="DCDEE0"/>
    </a:lt2>
    <a:accent1>
      <a:srgbClr val="0065C1"/>
    </a:accent1>
    <a:accent2>
      <a:srgbClr val="00A6AC"/>
    </a:accent2>
    <a:accent3>
      <a:srgbClr val="308B16"/>
    </a:accent3>
    <a:accent4>
      <a:srgbClr val="BC8027"/>
    </a:accent4>
    <a:accent5>
      <a:srgbClr val="971817"/>
    </a:accent5>
    <a:accent6>
      <a:srgbClr val="5747C1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3817</TotalTime>
  <Words>3377</Words>
  <Application>Microsoft Office PowerPoint</Application>
  <PresentationFormat>自定义</PresentationFormat>
  <Paragraphs>665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Courier New</vt:lpstr>
      <vt:lpstr>Black</vt:lpstr>
      <vt:lpstr>CSS3 布局属性全接触</vt:lpstr>
      <vt:lpstr>CSS3 布局属性全接触 — 课程概要</vt:lpstr>
      <vt:lpstr>CSS3 布局属性全接触</vt:lpstr>
      <vt:lpstr>弹性盒模型介绍 — 基础知识</vt:lpstr>
      <vt:lpstr>弹性盒模型介绍 — 基础知识</vt:lpstr>
      <vt:lpstr>弹性盒模型介绍 — 属性分类</vt:lpstr>
      <vt:lpstr>弹性盒模型介绍 — 属性分类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 </vt:lpstr>
      <vt:lpstr>弹性盒模型介绍 — 属性详解</vt:lpstr>
      <vt:lpstr>CSS3 布局属性全接触</vt:lpstr>
      <vt:lpstr>Flexbox菜单项目实战—实例演示</vt:lpstr>
      <vt:lpstr>Flexbox菜单项目实战—效果解析</vt:lpstr>
      <vt:lpstr>Flexbox菜单项目实战—效果解析</vt:lpstr>
      <vt:lpstr>CSS3 布局属性全接触</vt:lpstr>
      <vt:lpstr>多列属性详解 — 基础知识</vt:lpstr>
      <vt:lpstr>多列属性详解 — 属性一览</vt:lpstr>
      <vt:lpstr>多列属性详解 — 属性详解</vt:lpstr>
      <vt:lpstr>多列属性详解 — 属性详解</vt:lpstr>
      <vt:lpstr>多列属性详解 — 属性详解</vt:lpstr>
      <vt:lpstr>多列属性详解 — 属性详解</vt:lpstr>
      <vt:lpstr>多列属性详解 — 属性详解</vt:lpstr>
      <vt:lpstr>多列属性详解 — 属性详解</vt:lpstr>
      <vt:lpstr>多列属性详解 — 属性详解</vt:lpstr>
      <vt:lpstr>多列属性详解 — 实例演示</vt:lpstr>
      <vt:lpstr>多列属性详解 — 效果实现</vt:lpstr>
      <vt:lpstr>CSS3 布局属性全接触</vt:lpstr>
      <vt:lpstr>媒体查询解析— 基础知识</vt:lpstr>
      <vt:lpstr>媒体查询解析— 基础语法</vt:lpstr>
      <vt:lpstr>媒体查询解析— 基础语法</vt:lpstr>
      <vt:lpstr>媒体查询解析— 媒体特征</vt:lpstr>
      <vt:lpstr>媒体查询解析— 媒体类型</vt:lpstr>
      <vt:lpstr>媒体查询解析— 媒体查询规则</vt:lpstr>
      <vt:lpstr>媒体查询解析— 屏幕尺寸</vt:lpstr>
      <vt:lpstr>媒体查询解析— 最佳实践</vt:lpstr>
      <vt:lpstr>CSS3 布局属性全接触</vt:lpstr>
      <vt:lpstr>响应式表格项目实战－实例演示</vt:lpstr>
      <vt:lpstr>响应式表格项目实战－实例演示</vt:lpstr>
      <vt:lpstr>CSS3 布局属性全接触</vt:lpstr>
      <vt:lpstr>响应式图片项目实战 — 基础知识</vt:lpstr>
      <vt:lpstr>响应式图片项目实战 —用 srcset 和 sizes 加载不同图片 </vt:lpstr>
      <vt:lpstr>响应式图片项目实战 —picture、source media加载不同图片</vt:lpstr>
      <vt:lpstr>响应式图片项目实战 — 用 source type 指定多种格式</vt:lpstr>
      <vt:lpstr>响应式图片项目实战 — 实现过程</vt:lpstr>
      <vt:lpstr>CSS3 布局属性全接触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Snowden</cp:lastModifiedBy>
  <cp:revision>642</cp:revision>
  <dcterms:created xsi:type="dcterms:W3CDTF">2015-03-23T11:35:35Z</dcterms:created>
  <dcterms:modified xsi:type="dcterms:W3CDTF">2016-06-28T15:32:34Z</dcterms:modified>
</cp:coreProperties>
</file>