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6" r:id="rId2"/>
    <p:sldId id="275" r:id="rId3"/>
    <p:sldId id="278" r:id="rId4"/>
    <p:sldId id="293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7" r:id="rId14"/>
    <p:sldId id="308" r:id="rId15"/>
    <p:sldId id="310" r:id="rId16"/>
    <p:sldId id="276" r:id="rId1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16" y="392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2017/2/8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/>
              <a:t>React</a:t>
            </a:r>
            <a:r>
              <a:rPr lang="zh-CN" altLang="en-US" sz="5400"/>
              <a:t> </a:t>
            </a:r>
            <a:r>
              <a:rPr lang="en-US" altLang="zh-CN" sz="5400"/>
              <a:t>Native</a:t>
            </a:r>
            <a:r>
              <a:rPr lang="zh-CN" altLang="en-US" sz="5400"/>
              <a:t>架构和原理的简单介绍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</a:t>
            </a:r>
            <a:r>
              <a:rPr lang="en-US" altLang="zh-CN" sz="2000" dirty="0" err="1"/>
              <a:t>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213" y="1900238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213" y="3775075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3963" y="3775075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3963" y="1900238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7" name="矩形 9"/>
          <p:cNvSpPr/>
          <p:nvPr/>
        </p:nvSpPr>
        <p:spPr>
          <a:xfrm>
            <a:off x="969963" y="2068513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9" name="矩形 11"/>
          <p:cNvSpPr/>
          <p:nvPr/>
        </p:nvSpPr>
        <p:spPr>
          <a:xfrm>
            <a:off x="6559550" y="2068513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1" name="矩形 13"/>
          <p:cNvSpPr/>
          <p:nvPr/>
        </p:nvSpPr>
        <p:spPr>
          <a:xfrm>
            <a:off x="969963" y="3997325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3" name="矩形 15"/>
          <p:cNvSpPr/>
          <p:nvPr/>
        </p:nvSpPr>
        <p:spPr>
          <a:xfrm>
            <a:off x="6559550" y="3997325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  <a:endParaRPr lang="en-US" altLang="zh-CN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混合开发的劣势：</a:t>
            </a:r>
            <a:endParaRPr lang="zh-CN" altLang="en-US" sz="20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5127" grpId="0"/>
      <p:bldP spid="5129" grpId="0"/>
      <p:bldP spid="5131" grpId="0"/>
      <p:bldP spid="5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三</a:t>
            </a:r>
            <a:r>
              <a:rPr lang="zh-CN" altLang="zh-CN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取长补短</a:t>
            </a:r>
            <a:endParaRPr lang="zh-CN" altLang="en-US" sz="44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React Native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90" y="3697309"/>
            <a:ext cx="6990737" cy="2583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6" y="3832240"/>
            <a:ext cx="3184233" cy="22744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8034" y="2921884"/>
            <a:ext cx="52259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</a:rPr>
              <a:t>Learn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/>
              <a:t>once,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write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/>
              <a:t>anywhere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143000"/>
            <a:ext cx="8102600" cy="455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6275" y="386080"/>
            <a:ext cx="271589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uFillTx/>
                <a:latin typeface="等线" charset="0"/>
              </a:rPr>
              <a:t>No WebView!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08"/>
          <a:stretch/>
        </p:blipFill>
        <p:spPr>
          <a:xfrm>
            <a:off x="1008000" y="177800"/>
            <a:ext cx="6552000" cy="650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872" y="2718007"/>
            <a:ext cx="418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Native Shell (standard oc/java)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946606" y="4528067"/>
            <a:ext cx="4531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 main.jsbundle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  (all javascript in one)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2872" y="982018"/>
            <a:ext cx="4182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javascriptCore</a:t>
            </a:r>
          </a:p>
          <a:p>
            <a:pPr algn="ctr"/>
            <a:r>
              <a:rPr lang="en-US" sz="2800" dirty="0" smtClean="0"/>
              <a:t>(javascript engine)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26046" y="3276600"/>
            <a:ext cx="8963454" cy="3581400"/>
            <a:chOff x="6026046" y="3276600"/>
            <a:chExt cx="8963454" cy="3581400"/>
          </a:xfrm>
        </p:grpSpPr>
        <p:sp>
          <p:nvSpPr>
            <p:cNvPr id="10" name="Left Arrow 9"/>
            <p:cNvSpPr/>
            <p:nvPr/>
          </p:nvSpPr>
          <p:spPr>
            <a:xfrm>
              <a:off x="6026046" y="5066676"/>
              <a:ext cx="153395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0000" y="3276600"/>
              <a:ext cx="7429500" cy="3581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824948" y="5028088"/>
              <a:ext cx="2529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React Packager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0183" y="81505"/>
            <a:ext cx="4899598" cy="2968834"/>
            <a:chOff x="6840183" y="81505"/>
            <a:chExt cx="4899598" cy="2968834"/>
          </a:xfrm>
        </p:grpSpPr>
        <p:grpSp>
          <p:nvGrpSpPr>
            <p:cNvPr id="20" name="Group 19"/>
            <p:cNvGrpSpPr/>
            <p:nvPr/>
          </p:nvGrpSpPr>
          <p:grpSpPr>
            <a:xfrm>
              <a:off x="6840183" y="81505"/>
              <a:ext cx="4899598" cy="2968834"/>
              <a:chOff x="6840183" y="81505"/>
              <a:chExt cx="4899598" cy="296883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840183" y="1191941"/>
                <a:ext cx="19046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index.ios.js</a:t>
                </a:r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ndex.android.js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09820" y="81505"/>
                <a:ext cx="11063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src</a:t>
                </a:r>
                <a:r>
                  <a:rPr lang="en-US" dirty="0" smtClean="0"/>
                  <a:t>/</a:t>
                </a:r>
              </a:p>
              <a:p>
                <a:r>
                  <a:rPr lang="en-US" dirty="0" err="1" smtClean="0"/>
                  <a:t>Header.js</a:t>
                </a:r>
                <a:endParaRPr lang="en-US" dirty="0" smtClean="0"/>
              </a:p>
              <a:p>
                <a:r>
                  <a:rPr lang="en-US" dirty="0" err="1" smtClean="0"/>
                  <a:t>List.js</a:t>
                </a:r>
                <a:endParaRPr lang="en-US" dirty="0" smtClean="0"/>
              </a:p>
              <a:p>
                <a:r>
                  <a:rPr lang="en-US" dirty="0" err="1" smtClean="0"/>
                  <a:t>Item.js</a:t>
                </a:r>
                <a:endParaRPr lang="en-US" dirty="0" smtClean="0"/>
              </a:p>
              <a:p>
                <a:r>
                  <a:rPr lang="mr-IN" dirty="0" smtClean="0"/>
                  <a:t>…</a:t>
                </a:r>
                <a:endParaRPr lang="en-US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09820" y="1573011"/>
                <a:ext cx="172996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node_modules/</a:t>
                </a:r>
              </a:p>
              <a:p>
                <a:r>
                  <a:rPr lang="en-US" dirty="0" smtClean="0"/>
                  <a:t>vector-icons</a:t>
                </a:r>
              </a:p>
              <a:p>
                <a:r>
                  <a:rPr lang="en-US" dirty="0" smtClean="0"/>
                  <a:t>video</a:t>
                </a:r>
              </a:p>
              <a:p>
                <a:r>
                  <a:rPr lang="en-US" dirty="0" smtClean="0"/>
                  <a:t>Image-picker</a:t>
                </a:r>
              </a:p>
              <a:p>
                <a:r>
                  <a:rPr lang="mr-IN" dirty="0" smtClean="0"/>
                  <a:t>…</a:t>
                </a:r>
                <a:endParaRPr lang="en-US" dirty="0"/>
              </a:p>
            </p:txBody>
          </p:sp>
          <p:sp>
            <p:nvSpPr>
              <p:cNvPr id="18" name="Left Brace 17"/>
              <p:cNvSpPr/>
              <p:nvPr/>
            </p:nvSpPr>
            <p:spPr>
              <a:xfrm>
                <a:off x="8536156" y="860865"/>
                <a:ext cx="1345257" cy="1297719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32238" y="1078761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</a:t>
                </a:r>
                <a:endParaRPr lang="en-US" dirty="0"/>
              </a:p>
            </p:txBody>
          </p:sp>
        </p:grpSp>
        <p:sp>
          <p:nvSpPr>
            <p:cNvPr id="21" name="Down Arrow 20"/>
            <p:cNvSpPr/>
            <p:nvPr/>
          </p:nvSpPr>
          <p:spPr>
            <a:xfrm>
              <a:off x="7831372" y="2311675"/>
              <a:ext cx="562715" cy="6809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19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7220" y="1317670"/>
            <a:ext cx="5504682" cy="3963371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C34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74629" y="2710543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Debug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56913" y="5700188"/>
            <a:ext cx="753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React Packager builds </a:t>
            </a:r>
            <a:r>
              <a:rPr lang="en-US" sz="2400" dirty="0" err="1" smtClean="0">
                <a:solidFill>
                  <a:srgbClr val="FF0000"/>
                </a:solidFill>
              </a:rPr>
              <a:t>jsbundle</a:t>
            </a:r>
            <a:r>
              <a:rPr lang="en-US" sz="2400" dirty="0" smtClean="0"/>
              <a:t> in </a:t>
            </a:r>
            <a:r>
              <a:rPr lang="en-US" sz="2400" dirty="0" smtClean="0">
                <a:solidFill>
                  <a:srgbClr val="FF0000"/>
                </a:solidFill>
              </a:rPr>
              <a:t>real time</a:t>
            </a:r>
            <a:r>
              <a:rPr lang="en-US" sz="2400" dirty="0" smtClean="0"/>
              <a:t>. (hot reload)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9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C34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74629" y="2710543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Release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98388" y="5531828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Include </a:t>
            </a:r>
            <a:r>
              <a:rPr lang="en-US" sz="2400" dirty="0" err="1" smtClean="0">
                <a:solidFill>
                  <a:srgbClr val="FF0000"/>
                </a:solidFill>
              </a:rPr>
              <a:t>jsbundle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App. Replace it with a new one. </a:t>
            </a:r>
          </a:p>
          <a:p>
            <a:pPr algn="ctr"/>
            <a:r>
              <a:rPr lang="en-US" sz="2400" dirty="0" smtClean="0"/>
              <a:t>(hot update via </a:t>
            </a:r>
            <a:r>
              <a:rPr lang="en-US" sz="2400" dirty="0" smtClean="0">
                <a:solidFill>
                  <a:srgbClr val="FF0000"/>
                </a:solidFill>
              </a:rPr>
              <a:t>pushy</a:t>
            </a:r>
            <a:r>
              <a:rPr lang="en-US" sz="2400" dirty="0" smtClean="0"/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codepush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876879"/>
            <a:ext cx="381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https://</a:t>
            </a:r>
            <a:r>
              <a:rPr kumimoji="1" lang="en-US" altLang="zh-CN" sz="3200" dirty="0" err="1" smtClean="0">
                <a:solidFill>
                  <a:schemeClr val="bg1"/>
                </a:solidFill>
              </a:rPr>
              <a:t>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775450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800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16150" y="342265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" name="文本框 5"/>
          <p:cNvSpPr txBox="1"/>
          <p:nvPr/>
        </p:nvSpPr>
        <p:spPr>
          <a:xfrm>
            <a:off x="2416719" y="3717925"/>
            <a:ext cx="56946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bg1"/>
                </a:solidFill>
                <a:latin typeface="等线 Light" pitchFamily="2" charset="-122"/>
                <a:ea typeface="等线" pitchFamily="2" charset="-122"/>
              </a:rPr>
              <a:t>iOS</a:t>
            </a:r>
          </a:p>
        </p:txBody>
      </p:sp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09888" y="4148138"/>
            <a:ext cx="192088" cy="1920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"/>
          <p:cNvSpPr txBox="1"/>
          <p:nvPr/>
        </p:nvSpPr>
        <p:spPr>
          <a:xfrm>
            <a:off x="1659573" y="4558348"/>
            <a:ext cx="20161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Objective-C</a:t>
            </a:r>
          </a:p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Swift</a:t>
            </a:r>
          </a:p>
        </p:txBody>
      </p:sp>
      <p:sp>
        <p:nvSpPr>
          <p:cNvPr id="3080" name="文本框 10"/>
          <p:cNvSpPr txBox="1"/>
          <p:nvPr/>
        </p:nvSpPr>
        <p:spPr>
          <a:xfrm>
            <a:off x="4462315" y="3748405"/>
            <a:ext cx="99311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dirty="0">
                <a:solidFill>
                  <a:srgbClr val="FFFFFF"/>
                </a:solidFill>
                <a:latin typeface="等线 Light" pitchFamily="2" charset="-122"/>
                <a:ea typeface="等线" pitchFamily="2" charset="-122"/>
              </a:rPr>
              <a:t>Android</a:t>
            </a:r>
          </a:p>
        </p:txBody>
      </p:sp>
      <p:sp>
        <p:nvSpPr>
          <p:cNvPr id="3081" name="文本框 11"/>
          <p:cNvSpPr txBox="1"/>
          <p:nvPr/>
        </p:nvSpPr>
        <p:spPr>
          <a:xfrm>
            <a:off x="3995738" y="4606290"/>
            <a:ext cx="20161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Java</a:t>
            </a:r>
          </a:p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C</a:t>
            </a:r>
            <a:r>
              <a:rPr lang="zh-CN" alt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C++ (NDK)</a:t>
            </a:r>
          </a:p>
        </p:txBody>
      </p:sp>
      <p:sp>
        <p:nvSpPr>
          <p:cNvPr id="3082" name="文本框 15"/>
          <p:cNvSpPr txBox="1"/>
          <p:nvPr/>
        </p:nvSpPr>
        <p:spPr>
          <a:xfrm>
            <a:off x="6670517" y="3598228"/>
            <a:ext cx="11830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dirty="0">
                <a:solidFill>
                  <a:srgbClr val="FFFFFF"/>
                </a:solidFill>
                <a:latin typeface="等线 Light" pitchFamily="2" charset="-122"/>
                <a:ea typeface="等线" pitchFamily="2" charset="-122"/>
              </a:rPr>
              <a:t> Windows </a:t>
            </a:r>
          </a:p>
          <a:p>
            <a:pPr lvl="0" algn="ctr" eaLnBrk="1" hangingPunct="1"/>
            <a:r>
              <a:rPr lang="en-US" dirty="0">
                <a:solidFill>
                  <a:srgbClr val="FFFFFF"/>
                </a:solidFill>
                <a:latin typeface="等线 Light" pitchFamily="2" charset="-122"/>
                <a:ea typeface="等线" pitchFamily="2" charset="-122"/>
              </a:rPr>
              <a:t>Phone</a:t>
            </a:r>
          </a:p>
        </p:txBody>
      </p:sp>
      <p:sp>
        <p:nvSpPr>
          <p:cNvPr id="3083" name="文本框 16"/>
          <p:cNvSpPr txBox="1"/>
          <p:nvPr/>
        </p:nvSpPr>
        <p:spPr>
          <a:xfrm>
            <a:off x="6346825" y="4590415"/>
            <a:ext cx="2016125" cy="9448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C#</a:t>
            </a:r>
          </a:p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Visual Basic</a:t>
            </a:r>
          </a:p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C++</a:t>
            </a:r>
          </a:p>
          <a:p>
            <a:pPr lvl="0" algn="ctr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JavaScript</a:t>
            </a:r>
          </a:p>
        </p:txBody>
      </p:sp>
      <p:sp>
        <p:nvSpPr>
          <p:cNvPr id="3084" name="文本框 20"/>
          <p:cNvSpPr txBox="1"/>
          <p:nvPr/>
        </p:nvSpPr>
        <p:spPr>
          <a:xfrm>
            <a:off x="9411494" y="3713798"/>
            <a:ext cx="281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dirty="0">
                <a:latin typeface="等线 Light" pitchFamily="2" charset="-122"/>
                <a:ea typeface="等线" pitchFamily="2" charset="-122"/>
              </a:rPr>
              <a:t>?</a:t>
            </a: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一</a:t>
            </a:r>
            <a:r>
              <a:rPr lang="zh-CN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根正苗红</a:t>
            </a:r>
            <a:endParaRPr kumimoji="0" lang="en-US" altLang="zh-CN" sz="4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原生开发</a:t>
            </a:r>
            <a:endParaRPr lang="en-US" altLang="zh-CN" sz="44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Native</a:t>
            </a:r>
            <a:r>
              <a:rPr kumimoji="0" lang="zh-CN" altLang="en-US" sz="4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en-US" altLang="zh-CN" sz="4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App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825" y="4148138"/>
            <a:ext cx="192088" cy="1920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13" y="4148138"/>
            <a:ext cx="192088" cy="1920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55100" y="34163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1063" y="4148138"/>
            <a:ext cx="192088" cy="1920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185" y="4613275"/>
            <a:ext cx="16781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1" hangingPunct="1"/>
            <a:r>
              <a:rPr lang="zh-CN" altLang="en-US" dirty="0" smtClean="0"/>
              <a:t>原生语言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60947" y="5681862"/>
            <a:ext cx="126195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eaLnBrk="1" hangingPunct="1"/>
            <a:r>
              <a:rPr lang="zh-CN" altLang="en-US" dirty="0" smtClean="0"/>
              <a:t>开发用</a:t>
            </a:r>
            <a:r>
              <a:rPr lang="en-US" altLang="zh-CN" dirty="0" smtClean="0"/>
              <a:t>IDE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01215" y="5765800"/>
            <a:ext cx="1461135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sym typeface="+mn-ea"/>
              </a:rPr>
              <a:t>Xcode(Mac only)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4505" y="5641975"/>
            <a:ext cx="192976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 eaLnBrk="1" hangingPunct="1"/>
            <a:r>
              <a:rPr lang="en-US" sz="1400" dirty="0">
                <a:solidFill>
                  <a:schemeClr val="tx1"/>
                </a:solidFill>
                <a:uFillTx/>
                <a:latin typeface="等线" charset="0"/>
                <a:sym typeface="+mn-ea"/>
              </a:rPr>
              <a:t>Android Studio</a:t>
            </a:r>
          </a:p>
          <a:p>
            <a:pPr lvl="0" algn="l" eaLnBrk="1" hangingPunct="1"/>
            <a:r>
              <a:rPr lang="en-US" sz="1400" dirty="0">
                <a:solidFill>
                  <a:schemeClr val="tx1"/>
                </a:solidFill>
                <a:uFillTx/>
              </a:rPr>
              <a:t>(based on </a:t>
            </a:r>
            <a:r>
              <a:rPr lang="en-US" sz="1400" dirty="0" err="1">
                <a:solidFill>
                  <a:schemeClr val="tx1"/>
                </a:solidFill>
                <a:uFillTx/>
              </a:rPr>
              <a:t>IntelliJ</a:t>
            </a:r>
            <a:r>
              <a:rPr lang="en-US" sz="1400" dirty="0">
                <a:solidFill>
                  <a:schemeClr val="tx1"/>
                </a:solidFill>
                <a:uFillTx/>
              </a:rPr>
              <a:t> IDEA)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34505" y="576770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uFillTx/>
                <a:latin typeface="等线" charset="0"/>
              </a:rPr>
              <a:t>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6-05-24 at 11.2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3078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 Shot 2016-05-26 at 00.3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5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二</a:t>
            </a:r>
            <a:r>
              <a:rPr lang="zh-CN" altLang="zh-CN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另辟蹊径</a:t>
            </a:r>
            <a:endParaRPr lang="en-US" altLang="zh-CN" sz="44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混合开发</a:t>
            </a: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Hybrid</a:t>
            </a:r>
            <a:r>
              <a:rPr lang="zh-CN" altLang="en-US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altLang="zh-CN" sz="44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App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85" y="3504180"/>
            <a:ext cx="74930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imulator Screen Shot May 25, 2016, 22.3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9" y="0"/>
            <a:ext cx="3855697" cy="6858000"/>
          </a:xfrm>
          <a:prstGeom prst="rect">
            <a:avLst/>
          </a:prstGeom>
        </p:spPr>
      </p:pic>
      <p:pic>
        <p:nvPicPr>
          <p:cNvPr id="3" name="图片 2" descr="Simulator Screen Shot May 25, 2016, 22.3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76" y="0"/>
            <a:ext cx="3855697" cy="6858000"/>
          </a:xfrm>
          <a:prstGeom prst="rect">
            <a:avLst/>
          </a:prstGeom>
        </p:spPr>
      </p:pic>
      <p:pic>
        <p:nvPicPr>
          <p:cNvPr id="4" name="图片 3" descr="Simulator Screen Shot May 25, 2016, 22.31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89" y="0"/>
            <a:ext cx="3855697" cy="6858000"/>
          </a:xfrm>
          <a:prstGeom prst="rect">
            <a:avLst/>
          </a:prstGeom>
        </p:spPr>
      </p:pic>
      <p:pic>
        <p:nvPicPr>
          <p:cNvPr id="5" name="图片 4" descr="Simulator Screen Shot May 25, 2016, 22.31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61" y="0"/>
            <a:ext cx="385569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1977" y="269712"/>
            <a:ext cx="677108" cy="50516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还看得出这是一个网页吗？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230727" y="5495390"/>
            <a:ext cx="822960" cy="8229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honegap_architecture_perceiv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0" y="1798083"/>
            <a:ext cx="5543550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600384" y="3431922"/>
            <a:ext cx="822960" cy="8229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9378086" y="3431922"/>
            <a:ext cx="822960" cy="8229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9890" y="539424"/>
            <a:ext cx="91654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主流</a:t>
            </a:r>
            <a:r>
              <a:rPr kumimoji="1" lang="en-US" altLang="zh-CN" sz="3200" dirty="0" err="1" smtClean="0"/>
              <a:t>WebView</a:t>
            </a:r>
            <a:r>
              <a:rPr kumimoji="1" lang="zh-CN" altLang="zh-CN" sz="3200" dirty="0"/>
              <a:t>“</a:t>
            </a:r>
            <a:r>
              <a:rPr kumimoji="1" lang="zh-CN" altLang="en-US" sz="3200" dirty="0" smtClean="0"/>
              <a:t>壳”：</a:t>
            </a:r>
            <a:r>
              <a:rPr kumimoji="1" lang="en-US" altLang="zh-CN" sz="3200" dirty="0" err="1" smtClean="0"/>
              <a:t>PhoneGap</a:t>
            </a:r>
            <a:r>
              <a:rPr kumimoji="1" lang="zh-CN" altLang="zh-CN" sz="3200" dirty="0"/>
              <a:t> </a:t>
            </a:r>
            <a:r>
              <a:rPr kumimoji="1" lang="en-US" altLang="zh-CN" sz="3200" dirty="0" smtClean="0"/>
              <a:t>/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Apache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Cordova</a:t>
            </a:r>
            <a:endParaRPr kumimoji="1"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213" y="1900238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213" y="3775075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3963" y="3775075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3963" y="1900238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969963" y="2516188"/>
            <a:ext cx="4471987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比起原生语言，</a:t>
            </a:r>
            <a:r>
              <a:rPr lang="zh-CN" altLang="en-US" sz="1200" dirty="0" smtClean="0">
                <a:solidFill>
                  <a:schemeClr val="bg1"/>
                </a:solidFill>
              </a:rPr>
              <a:t>这三门的学习难度要低很多。各类资源极为丰富。</a:t>
            </a:r>
            <a:endParaRPr lang="zh-CN" altLang="en-US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7" name="矩形 9"/>
          <p:cNvSpPr/>
          <p:nvPr/>
        </p:nvSpPr>
        <p:spPr>
          <a:xfrm>
            <a:off x="969963" y="2068513"/>
            <a:ext cx="384239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</a:t>
            </a:r>
            <a:r>
              <a:rPr lang="en-US" altLang="zh-CN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HTML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开发成本低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8" name="文本框 10"/>
          <p:cNvSpPr txBox="1"/>
          <p:nvPr/>
        </p:nvSpPr>
        <p:spPr>
          <a:xfrm>
            <a:off x="6559550" y="2516188"/>
            <a:ext cx="4471988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任何平台都离不开浏览器，也就少不了</a:t>
            </a:r>
            <a:r>
              <a:rPr lang="en-US" altLang="zh-CN" sz="1200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WebView</a:t>
            </a:r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组件。在</a:t>
            </a:r>
            <a:r>
              <a:rPr lang="en-US" altLang="zh-CN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W3C</a:t>
            </a:r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标准日趋统一（</a:t>
            </a:r>
            <a:r>
              <a:rPr lang="en-US" altLang="zh-CN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HTML5</a:t>
            </a:r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）的今天，网页应用真正实现了“一次编写，随处运行”。</a:t>
            </a:r>
            <a:endParaRPr lang="zh-CN" altLang="en-US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9" name="矩形 11"/>
          <p:cNvSpPr/>
          <p:nvPr/>
        </p:nvSpPr>
        <p:spPr>
          <a:xfrm>
            <a:off x="6559550" y="2068513"/>
            <a:ext cx="186619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、天然跨平台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0" name="文本框 12"/>
          <p:cNvSpPr txBox="1"/>
          <p:nvPr/>
        </p:nvSpPr>
        <p:spPr>
          <a:xfrm>
            <a:off x="969963" y="4443413"/>
            <a:ext cx="447198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200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作为动态解释运行的脚本语言，可以直接通过服务器下发后执行，从而实现绕过审核的热更新。</a:t>
            </a:r>
            <a:endParaRPr lang="en-US" altLang="zh-CN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1" name="矩形 13"/>
          <p:cNvSpPr/>
          <p:nvPr/>
        </p:nvSpPr>
        <p:spPr>
          <a:xfrm>
            <a:off x="969963" y="3997325"/>
            <a:ext cx="212267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、无审核热更新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2" name="文本框 14"/>
          <p:cNvSpPr txBox="1"/>
          <p:nvPr/>
        </p:nvSpPr>
        <p:spPr>
          <a:xfrm>
            <a:off x="6559550" y="4443413"/>
            <a:ext cx="447198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虽然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</a:rPr>
              <a:t>本身不具备硬件能力，但可以通过原生桥接的方式扩展，且这些扩展大多免费开源。</a:t>
            </a:r>
            <a:endParaRPr lang="zh-CN" altLang="en-US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3" name="矩形 15"/>
          <p:cNvSpPr/>
          <p:nvPr/>
        </p:nvSpPr>
        <p:spPr>
          <a:xfrm>
            <a:off x="6559550" y="3997325"/>
            <a:ext cx="135323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、可扩展</a:t>
            </a:r>
            <a:endParaRPr lang="en-US" altLang="zh-CN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混合开发的优势：</a:t>
            </a:r>
            <a:endParaRPr lang="zh-CN" altLang="en-US" sz="20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336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Gotham Rounded Medium</vt:lpstr>
      <vt:lpstr>等线</vt:lpstr>
      <vt:lpstr>等线 Light</vt:lpstr>
      <vt:lpstr>Arial</vt:lpstr>
      <vt:lpstr>Office 主题​​</vt:lpstr>
      <vt:lpstr>React Native架构和原理的简单介绍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130</cp:revision>
  <dcterms:created xsi:type="dcterms:W3CDTF">2016-01-19T08:46:00Z</dcterms:created>
  <dcterms:modified xsi:type="dcterms:W3CDTF">2017-02-08T15:48:08Z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