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6" r:id="rId2"/>
    <p:sldId id="299" r:id="rId3"/>
    <p:sldId id="307" r:id="rId4"/>
    <p:sldId id="309" r:id="rId5"/>
    <p:sldId id="310" r:id="rId6"/>
    <p:sldId id="311" r:id="rId7"/>
    <p:sldId id="276" r:id="rId8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8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08" y="480"/>
      </p:cViewPr>
      <p:guideLst>
        <p:guide orient="horz" pos="2142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09EA2A-4C48-4C61-B30A-DAB1A3E93B21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2017/2/21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BE2091-D2CE-4BEA-B474-6001FE58CB7E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989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7EA753-0412-DC4A-89F9-38CD8F7464CB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DC5CC5-A6AD-C440-8E5D-74CE14FD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zh-CN/docs/Web/JavaScript/Guide" TargetMode="External"/><Relationship Id="rId3" Type="http://schemas.openxmlformats.org/officeDocument/2006/relationships/hyperlink" Target="http://es6.ruanyifeng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5400" dirty="0"/>
              <a:t>JavaScript</a:t>
            </a:r>
            <a:r>
              <a:rPr lang="zh-CN" altLang="en-US" sz="5400" dirty="0"/>
              <a:t>基础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>
              <a:lnSpc>
                <a:spcPct val="80000"/>
              </a:lnSpc>
            </a:pPr>
            <a:endParaRPr lang="en-US" altLang="zh-CN" sz="2000" dirty="0"/>
          </a:p>
          <a:p>
            <a:pPr algn="l">
              <a:lnSpc>
                <a:spcPct val="80000"/>
              </a:lnSpc>
            </a:pPr>
            <a:r>
              <a:rPr lang="en-US" altLang="zh-CN" sz="2000" dirty="0"/>
              <a:t>React</a:t>
            </a:r>
            <a:r>
              <a:rPr lang="zh-CN" altLang="en-US" sz="2000" dirty="0"/>
              <a:t> </a:t>
            </a:r>
            <a:r>
              <a:rPr lang="en-US" altLang="zh-CN" sz="2000" dirty="0"/>
              <a:t>Native</a:t>
            </a:r>
            <a:r>
              <a:rPr lang="zh-CN" altLang="en-US" sz="2000" dirty="0"/>
              <a:t>中文网  晴明</a:t>
            </a:r>
            <a:endParaRPr lang="en-US" altLang="zh-CN" sz="2000" dirty="0"/>
          </a:p>
          <a:p>
            <a:pPr algn="l">
              <a:lnSpc>
                <a:spcPct val="80000"/>
              </a:lnSpc>
            </a:pPr>
            <a:r>
              <a:rPr lang="en-US" altLang="zh-CN" sz="2000" dirty="0"/>
              <a:t>https://reactnative.cn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963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213" y="1900238"/>
            <a:ext cx="5067300" cy="1506538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213" y="3775075"/>
            <a:ext cx="5067300" cy="1506538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3963" y="3775075"/>
            <a:ext cx="5067300" cy="1506538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3963" y="1900238"/>
            <a:ext cx="5067300" cy="1506538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6" name="文本框 8"/>
          <p:cNvSpPr txBox="1"/>
          <p:nvPr/>
        </p:nvSpPr>
        <p:spPr>
          <a:xfrm>
            <a:off x="969963" y="2516188"/>
            <a:ext cx="4471987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</a:rPr>
              <a:t>弱类型，修饰符少，代码简洁易读。解释运行，无需编译。</a:t>
            </a:r>
          </a:p>
        </p:txBody>
      </p:sp>
      <p:sp>
        <p:nvSpPr>
          <p:cNvPr id="5127" name="矩形 9"/>
          <p:cNvSpPr/>
          <p:nvPr/>
        </p:nvSpPr>
        <p:spPr>
          <a:xfrm>
            <a:off x="969963" y="2068513"/>
            <a:ext cx="2635658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、轻量级解释性语言</a:t>
            </a:r>
          </a:p>
        </p:txBody>
      </p:sp>
      <p:sp>
        <p:nvSpPr>
          <p:cNvPr id="5128" name="文本框 10"/>
          <p:cNvSpPr txBox="1"/>
          <p:nvPr/>
        </p:nvSpPr>
        <p:spPr>
          <a:xfrm>
            <a:off x="6559550" y="2516188"/>
            <a:ext cx="4471988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</a:rPr>
              <a:t>类</a:t>
            </a:r>
            <a:r>
              <a:rPr lang="en-US" altLang="zh-CN" sz="1400" b="1" dirty="0">
                <a:solidFill>
                  <a:schemeClr val="bg1"/>
                </a:solidFill>
              </a:rPr>
              <a:t>C/JAVA</a:t>
            </a:r>
            <a:r>
              <a:rPr lang="zh-CN" altLang="en-US" sz="1400" b="1" dirty="0">
                <a:solidFill>
                  <a:schemeClr val="bg1"/>
                </a:solidFill>
              </a:rPr>
              <a:t>语法，但更宽容自由、风格多样。</a:t>
            </a:r>
          </a:p>
        </p:txBody>
      </p:sp>
      <p:sp>
        <p:nvSpPr>
          <p:cNvPr id="5129" name="矩形 11"/>
          <p:cNvSpPr/>
          <p:nvPr/>
        </p:nvSpPr>
        <p:spPr>
          <a:xfrm>
            <a:off x="6559550" y="2068513"/>
            <a:ext cx="3518912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</a:rPr>
              <a:t>、风格自由</a:t>
            </a:r>
            <a:r>
              <a:rPr lang="en-US" altLang="zh-CN" sz="2000" b="1" dirty="0">
                <a:solidFill>
                  <a:schemeClr val="bg1"/>
                </a:solidFill>
              </a:rPr>
              <a:t>, </a:t>
            </a:r>
            <a:r>
              <a:rPr lang="zh-CN" altLang="en-US" sz="2000" b="1" dirty="0">
                <a:solidFill>
                  <a:schemeClr val="bg1"/>
                </a:solidFill>
              </a:rPr>
              <a:t>可</a:t>
            </a:r>
            <a:r>
              <a:rPr lang="en-US" altLang="zh-CN" sz="2000" b="1" dirty="0">
                <a:solidFill>
                  <a:schemeClr val="bg1"/>
                </a:solidFill>
              </a:rPr>
              <a:t>OOP</a:t>
            </a:r>
            <a:r>
              <a:rPr lang="zh-CN" altLang="en-US" sz="2000" b="1" dirty="0">
                <a:solidFill>
                  <a:schemeClr val="bg1"/>
                </a:solidFill>
              </a:rPr>
              <a:t>，可</a:t>
            </a:r>
            <a:r>
              <a:rPr lang="en-US" altLang="zh-CN" sz="2000" b="1" dirty="0">
                <a:solidFill>
                  <a:schemeClr val="bg1"/>
                </a:solidFill>
              </a:rPr>
              <a:t>XXP</a:t>
            </a:r>
            <a:endParaRPr lang="zh-CN" altLang="en-US" sz="2000" b="1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5130" name="文本框 12"/>
          <p:cNvSpPr txBox="1"/>
          <p:nvPr/>
        </p:nvSpPr>
        <p:spPr>
          <a:xfrm>
            <a:off x="969963" y="4443413"/>
            <a:ext cx="4471987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</a:rPr>
              <a:t>任何平台都离不开浏览器，也就少不了</a:t>
            </a:r>
            <a:r>
              <a:rPr lang="en-US" altLang="zh-CN" sz="1400" b="1" dirty="0" err="1">
                <a:solidFill>
                  <a:schemeClr val="bg1"/>
                </a:solidFill>
              </a:rPr>
              <a:t>WebView</a:t>
            </a:r>
            <a:r>
              <a:rPr lang="zh-CN" altLang="en-US" sz="1400" b="1" dirty="0">
                <a:solidFill>
                  <a:schemeClr val="bg1"/>
                </a:solidFill>
              </a:rPr>
              <a:t>组件。开源</a:t>
            </a:r>
            <a:r>
              <a:rPr lang="en-US" altLang="zh-CN" sz="1400" b="1" dirty="0">
                <a:solidFill>
                  <a:schemeClr val="bg1"/>
                </a:solidFill>
              </a:rPr>
              <a:t>JS</a:t>
            </a:r>
            <a:r>
              <a:rPr lang="zh-CN" altLang="en-US" sz="1400" b="1" dirty="0">
                <a:solidFill>
                  <a:schemeClr val="bg1"/>
                </a:solidFill>
              </a:rPr>
              <a:t>引擎也容易获取和整合。</a:t>
            </a:r>
          </a:p>
        </p:txBody>
      </p:sp>
      <p:sp>
        <p:nvSpPr>
          <p:cNvPr id="5131" name="矩形 13"/>
          <p:cNvSpPr/>
          <p:nvPr/>
        </p:nvSpPr>
        <p:spPr>
          <a:xfrm>
            <a:off x="969963" y="3997325"/>
            <a:ext cx="1866217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、</a:t>
            </a:r>
            <a:r>
              <a:rPr lang="zh-CN" altLang="en-US" sz="2000" b="1" dirty="0">
                <a:solidFill>
                  <a:schemeClr val="bg1"/>
                </a:solidFill>
              </a:rPr>
              <a:t>天然跨平台</a:t>
            </a:r>
            <a:endParaRPr lang="zh-CN" altLang="en-US" sz="2000" b="1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5132" name="文本框 14"/>
          <p:cNvSpPr txBox="1"/>
          <p:nvPr/>
        </p:nvSpPr>
        <p:spPr>
          <a:xfrm>
            <a:off x="6559550" y="4443413"/>
            <a:ext cx="4471988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借鉴了大量语法，名字上试图沾个光。</a:t>
            </a:r>
          </a:p>
        </p:txBody>
      </p:sp>
      <p:sp>
        <p:nvSpPr>
          <p:cNvPr id="5133" name="矩形 15"/>
          <p:cNvSpPr/>
          <p:nvPr/>
        </p:nvSpPr>
        <p:spPr>
          <a:xfrm>
            <a:off x="6559550" y="3997325"/>
            <a:ext cx="2366353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4</a:t>
            </a:r>
            <a:r>
              <a:rPr lang="zh-CN" alt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、和</a:t>
            </a:r>
            <a:r>
              <a:rPr lang="en-US" altLang="zh-CN" sz="2000" b="1" dirty="0">
                <a:solidFill>
                  <a:schemeClr val="bg1"/>
                </a:solidFill>
              </a:rPr>
              <a:t>Java</a:t>
            </a:r>
            <a:r>
              <a:rPr lang="zh-CN" altLang="en-US" sz="2000" b="1" dirty="0">
                <a:solidFill>
                  <a:schemeClr val="bg1"/>
                </a:solidFill>
              </a:rPr>
              <a:t>没有关系</a:t>
            </a:r>
            <a:endParaRPr lang="en-US" altLang="zh-CN" sz="2000" b="1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3810659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JavaScript </a:t>
            </a:r>
            <a:r>
              <a:rPr lang="zh-CN" altLang="en-US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字面印象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5126" grpId="0"/>
      <p:bldP spid="5127" grpId="0"/>
      <p:bldP spid="5128" grpId="0"/>
      <p:bldP spid="5129" grpId="0"/>
      <p:bldP spid="5130" grpId="0"/>
      <p:bldP spid="5131" grpId="0"/>
      <p:bldP spid="5132" grpId="0"/>
      <p:bldP spid="51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3810659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JavaScript </a:t>
            </a:r>
            <a:r>
              <a:rPr lang="zh-CN" altLang="en-US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图形印象</a:t>
            </a:r>
          </a:p>
        </p:txBody>
      </p:sp>
      <p:sp>
        <p:nvSpPr>
          <p:cNvPr id="3" name="矩形 2"/>
          <p:cNvSpPr/>
          <p:nvPr/>
        </p:nvSpPr>
        <p:spPr>
          <a:xfrm>
            <a:off x="4671205" y="2074301"/>
            <a:ext cx="2691441" cy="322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+mj-lt"/>
              </a:rPr>
              <a:t>Core JavaScript</a:t>
            </a:r>
          </a:p>
          <a:p>
            <a:pPr algn="ctr"/>
            <a:r>
              <a:rPr lang="en-US" altLang="zh-CN" b="1" dirty="0">
                <a:latin typeface="+mj-lt"/>
              </a:rPr>
              <a:t>(ECMAScript)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Language syntax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Error handling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Types (</a:t>
            </a:r>
            <a:r>
              <a:rPr lang="en-US" altLang="zh-CN" sz="1200" b="1" dirty="0" err="1" smtClean="0"/>
              <a:t>boolean</a:t>
            </a:r>
            <a:r>
              <a:rPr lang="en-US" altLang="zh-CN" sz="1200" b="1" dirty="0" smtClean="0"/>
              <a:t>, number, string, function, object...)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Global functions (</a:t>
            </a:r>
            <a:r>
              <a:rPr lang="en-US" altLang="zh-CN" sz="1200" b="1" dirty="0" err="1" smtClean="0"/>
              <a:t>parseInt</a:t>
            </a:r>
            <a:r>
              <a:rPr lang="en-US" altLang="zh-CN" sz="1200" b="1" dirty="0" smtClean="0"/>
              <a:t>, </a:t>
            </a:r>
            <a:r>
              <a:rPr lang="en-US" altLang="zh-CN" sz="1200" b="1" dirty="0" err="1" smtClean="0"/>
              <a:t>decodeURI</a:t>
            </a:r>
            <a:r>
              <a:rPr lang="en-US" altLang="zh-CN" sz="1200" b="1" dirty="0" smtClean="0"/>
              <a:t>, 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prototype-based inheritance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Built-in objects and functions (JSON, Math, </a:t>
            </a:r>
            <a:r>
              <a:rPr lang="en-US" altLang="zh-CN" sz="1200" b="1" dirty="0" err="1" smtClean="0"/>
              <a:t>Array.protytype</a:t>
            </a:r>
            <a:r>
              <a:rPr lang="en-US" altLang="zh-CN" sz="1200" b="1" dirty="0" smtClean="0"/>
              <a:t> methods, 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33909" y="3131389"/>
            <a:ext cx="5495027" cy="21479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>
                <a:solidFill>
                  <a:schemeClr val="bg1"/>
                </a:solidFill>
              </a:rPr>
              <a:t>Browser    </a:t>
            </a:r>
            <a:r>
              <a:rPr lang="zh-CN" altLang="en-US" b="1" dirty="0">
                <a:solidFill>
                  <a:schemeClr val="bg1"/>
                </a:solidFill>
              </a:rPr>
              <a:t>前端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HTML 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CSS Object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Canvas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XMLHttpRequest (ajax)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WebSocket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Geolocation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LocalStorage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…etc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92770" y="3131389"/>
            <a:ext cx="5495027" cy="2147977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b="1" dirty="0">
                <a:solidFill>
                  <a:schemeClr val="bg1"/>
                </a:solidFill>
              </a:rPr>
              <a:t>后台    </a:t>
            </a:r>
            <a:r>
              <a:rPr lang="en-US" altLang="zh-CN" b="1" dirty="0">
                <a:solidFill>
                  <a:schemeClr val="bg1"/>
                </a:solidFill>
              </a:rPr>
              <a:t>Node.js</a:t>
            </a:r>
          </a:p>
          <a:p>
            <a:pPr algn="r"/>
            <a:endParaRPr lang="en-US" altLang="zh-CN" b="1" dirty="0"/>
          </a:p>
          <a:p>
            <a:pPr marL="3829050" lvl="8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File System</a:t>
            </a:r>
          </a:p>
          <a:p>
            <a:pPr marL="3829050" lvl="8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Buffer</a:t>
            </a:r>
            <a:endParaRPr lang="en-US" altLang="zh-CN" sz="1200" b="1" dirty="0"/>
          </a:p>
          <a:p>
            <a:pPr marL="3829050" lvl="8" indent="-1714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HTTP(s)</a:t>
            </a:r>
          </a:p>
          <a:p>
            <a:pPr marL="3829050" lvl="8" indent="-1714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C/C++ addons</a:t>
            </a:r>
          </a:p>
          <a:p>
            <a:pPr marL="3829050" lvl="8" indent="-1714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Net</a:t>
            </a:r>
          </a:p>
          <a:p>
            <a:pPr marL="3829050" lvl="8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Stream</a:t>
            </a:r>
          </a:p>
          <a:p>
            <a:pPr marL="3829050" lvl="8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Module </a:t>
            </a:r>
            <a:r>
              <a:rPr lang="en-US" altLang="zh-CN" sz="1200" b="1" dirty="0"/>
              <a:t>(commonjs)</a:t>
            </a:r>
          </a:p>
          <a:p>
            <a:pPr marL="3829050" lvl="8" indent="-1714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…etc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733909" y="3131389"/>
            <a:ext cx="8460345" cy="2988204"/>
          </a:xfrm>
          <a:custGeom>
            <a:avLst/>
            <a:gdLst>
              <a:gd name="connsiteX0" fmla="*/ 27432 w 8467344"/>
              <a:gd name="connsiteY0" fmla="*/ 1179576 h 2962656"/>
              <a:gd name="connsiteX1" fmla="*/ 2944368 w 8467344"/>
              <a:gd name="connsiteY1" fmla="*/ 1170432 h 2962656"/>
              <a:gd name="connsiteX2" fmla="*/ 2962656 w 8467344"/>
              <a:gd name="connsiteY2" fmla="*/ 0 h 2962656"/>
              <a:gd name="connsiteX3" fmla="*/ 5687568 w 8467344"/>
              <a:gd name="connsiteY3" fmla="*/ 9144 h 2962656"/>
              <a:gd name="connsiteX4" fmla="*/ 5660136 w 8467344"/>
              <a:gd name="connsiteY4" fmla="*/ 1728216 h 2962656"/>
              <a:gd name="connsiteX5" fmla="*/ 8439912 w 8467344"/>
              <a:gd name="connsiteY5" fmla="*/ 1719072 h 2962656"/>
              <a:gd name="connsiteX6" fmla="*/ 8467344 w 8467344"/>
              <a:gd name="connsiteY6" fmla="*/ 2962656 h 2962656"/>
              <a:gd name="connsiteX7" fmla="*/ 0 w 8467344"/>
              <a:gd name="connsiteY7" fmla="*/ 2962656 h 2962656"/>
              <a:gd name="connsiteX8" fmla="*/ 27432 w 8467344"/>
              <a:gd name="connsiteY8" fmla="*/ 1179576 h 2962656"/>
              <a:gd name="connsiteX0" fmla="*/ 9144 w 8467344"/>
              <a:gd name="connsiteY0" fmla="*/ 1179576 h 2962656"/>
              <a:gd name="connsiteX1" fmla="*/ 2944368 w 8467344"/>
              <a:gd name="connsiteY1" fmla="*/ 1170432 h 2962656"/>
              <a:gd name="connsiteX2" fmla="*/ 2962656 w 8467344"/>
              <a:gd name="connsiteY2" fmla="*/ 0 h 2962656"/>
              <a:gd name="connsiteX3" fmla="*/ 5687568 w 8467344"/>
              <a:gd name="connsiteY3" fmla="*/ 9144 h 2962656"/>
              <a:gd name="connsiteX4" fmla="*/ 5660136 w 8467344"/>
              <a:gd name="connsiteY4" fmla="*/ 1728216 h 2962656"/>
              <a:gd name="connsiteX5" fmla="*/ 8439912 w 8467344"/>
              <a:gd name="connsiteY5" fmla="*/ 1719072 h 2962656"/>
              <a:gd name="connsiteX6" fmla="*/ 8467344 w 8467344"/>
              <a:gd name="connsiteY6" fmla="*/ 2962656 h 2962656"/>
              <a:gd name="connsiteX7" fmla="*/ 0 w 8467344"/>
              <a:gd name="connsiteY7" fmla="*/ 2962656 h 2962656"/>
              <a:gd name="connsiteX8" fmla="*/ 9144 w 8467344"/>
              <a:gd name="connsiteY8" fmla="*/ 1179576 h 2962656"/>
              <a:gd name="connsiteX0" fmla="*/ 9144 w 8467344"/>
              <a:gd name="connsiteY0" fmla="*/ 1179576 h 2962656"/>
              <a:gd name="connsiteX1" fmla="*/ 2944368 w 8467344"/>
              <a:gd name="connsiteY1" fmla="*/ 1170432 h 2962656"/>
              <a:gd name="connsiteX2" fmla="*/ 2962656 w 8467344"/>
              <a:gd name="connsiteY2" fmla="*/ 0 h 2962656"/>
              <a:gd name="connsiteX3" fmla="*/ 5687568 w 8467344"/>
              <a:gd name="connsiteY3" fmla="*/ 9144 h 2962656"/>
              <a:gd name="connsiteX4" fmla="*/ 5660136 w 8467344"/>
              <a:gd name="connsiteY4" fmla="*/ 1728216 h 2962656"/>
              <a:gd name="connsiteX5" fmla="*/ 8458200 w 8467344"/>
              <a:gd name="connsiteY5" fmla="*/ 1719072 h 2962656"/>
              <a:gd name="connsiteX6" fmla="*/ 8467344 w 8467344"/>
              <a:gd name="connsiteY6" fmla="*/ 2962656 h 2962656"/>
              <a:gd name="connsiteX7" fmla="*/ 0 w 8467344"/>
              <a:gd name="connsiteY7" fmla="*/ 2962656 h 2962656"/>
              <a:gd name="connsiteX8" fmla="*/ 9144 w 8467344"/>
              <a:gd name="connsiteY8" fmla="*/ 1179576 h 2962656"/>
              <a:gd name="connsiteX0" fmla="*/ 9144 w 8467344"/>
              <a:gd name="connsiteY0" fmla="*/ 1179576 h 2962656"/>
              <a:gd name="connsiteX1" fmla="*/ 2944368 w 8467344"/>
              <a:gd name="connsiteY1" fmla="*/ 1170432 h 2962656"/>
              <a:gd name="connsiteX2" fmla="*/ 2962656 w 8467344"/>
              <a:gd name="connsiteY2" fmla="*/ 0 h 2962656"/>
              <a:gd name="connsiteX3" fmla="*/ 5687568 w 8467344"/>
              <a:gd name="connsiteY3" fmla="*/ 9144 h 2962656"/>
              <a:gd name="connsiteX4" fmla="*/ 5660136 w 8467344"/>
              <a:gd name="connsiteY4" fmla="*/ 1728216 h 2962656"/>
              <a:gd name="connsiteX5" fmla="*/ 8458200 w 8467344"/>
              <a:gd name="connsiteY5" fmla="*/ 1719072 h 2962656"/>
              <a:gd name="connsiteX6" fmla="*/ 8467344 w 8467344"/>
              <a:gd name="connsiteY6" fmla="*/ 2962656 h 2962656"/>
              <a:gd name="connsiteX7" fmla="*/ 0 w 8467344"/>
              <a:gd name="connsiteY7" fmla="*/ 2953512 h 2962656"/>
              <a:gd name="connsiteX8" fmla="*/ 9144 w 8467344"/>
              <a:gd name="connsiteY8" fmla="*/ 1179576 h 2962656"/>
              <a:gd name="connsiteX0" fmla="*/ 0 w 8458200"/>
              <a:gd name="connsiteY0" fmla="*/ 1179576 h 2962656"/>
              <a:gd name="connsiteX1" fmla="*/ 2935224 w 8458200"/>
              <a:gd name="connsiteY1" fmla="*/ 1170432 h 2962656"/>
              <a:gd name="connsiteX2" fmla="*/ 2953512 w 8458200"/>
              <a:gd name="connsiteY2" fmla="*/ 0 h 2962656"/>
              <a:gd name="connsiteX3" fmla="*/ 5678424 w 8458200"/>
              <a:gd name="connsiteY3" fmla="*/ 9144 h 2962656"/>
              <a:gd name="connsiteX4" fmla="*/ 5650992 w 8458200"/>
              <a:gd name="connsiteY4" fmla="*/ 1728216 h 2962656"/>
              <a:gd name="connsiteX5" fmla="*/ 8449056 w 8458200"/>
              <a:gd name="connsiteY5" fmla="*/ 1719072 h 2962656"/>
              <a:gd name="connsiteX6" fmla="*/ 8458200 w 8458200"/>
              <a:gd name="connsiteY6" fmla="*/ 2962656 h 2962656"/>
              <a:gd name="connsiteX7" fmla="*/ 9144 w 8458200"/>
              <a:gd name="connsiteY7" fmla="*/ 2935224 h 2962656"/>
              <a:gd name="connsiteX8" fmla="*/ 0 w 8458200"/>
              <a:gd name="connsiteY8" fmla="*/ 1179576 h 2962656"/>
              <a:gd name="connsiteX0" fmla="*/ 0 w 8458200"/>
              <a:gd name="connsiteY0" fmla="*/ 1179576 h 2962656"/>
              <a:gd name="connsiteX1" fmla="*/ 2944368 w 8458200"/>
              <a:gd name="connsiteY1" fmla="*/ 1170432 h 2962656"/>
              <a:gd name="connsiteX2" fmla="*/ 2953512 w 8458200"/>
              <a:gd name="connsiteY2" fmla="*/ 0 h 2962656"/>
              <a:gd name="connsiteX3" fmla="*/ 5678424 w 8458200"/>
              <a:gd name="connsiteY3" fmla="*/ 9144 h 2962656"/>
              <a:gd name="connsiteX4" fmla="*/ 5650992 w 8458200"/>
              <a:gd name="connsiteY4" fmla="*/ 1728216 h 2962656"/>
              <a:gd name="connsiteX5" fmla="*/ 8449056 w 8458200"/>
              <a:gd name="connsiteY5" fmla="*/ 1719072 h 2962656"/>
              <a:gd name="connsiteX6" fmla="*/ 8458200 w 8458200"/>
              <a:gd name="connsiteY6" fmla="*/ 2962656 h 2962656"/>
              <a:gd name="connsiteX7" fmla="*/ 9144 w 8458200"/>
              <a:gd name="connsiteY7" fmla="*/ 2935224 h 2962656"/>
              <a:gd name="connsiteX8" fmla="*/ 0 w 8458200"/>
              <a:gd name="connsiteY8" fmla="*/ 1179576 h 2962656"/>
              <a:gd name="connsiteX0" fmla="*/ 0 w 8458200"/>
              <a:gd name="connsiteY0" fmla="*/ 1187898 h 2970978"/>
              <a:gd name="connsiteX1" fmla="*/ 2944368 w 8458200"/>
              <a:gd name="connsiteY1" fmla="*/ 1178754 h 2970978"/>
              <a:gd name="connsiteX2" fmla="*/ 2944368 w 8458200"/>
              <a:gd name="connsiteY2" fmla="*/ 0 h 2970978"/>
              <a:gd name="connsiteX3" fmla="*/ 5678424 w 8458200"/>
              <a:gd name="connsiteY3" fmla="*/ 17466 h 2970978"/>
              <a:gd name="connsiteX4" fmla="*/ 5650992 w 8458200"/>
              <a:gd name="connsiteY4" fmla="*/ 1736538 h 2970978"/>
              <a:gd name="connsiteX5" fmla="*/ 8449056 w 8458200"/>
              <a:gd name="connsiteY5" fmla="*/ 1727394 h 2970978"/>
              <a:gd name="connsiteX6" fmla="*/ 8458200 w 8458200"/>
              <a:gd name="connsiteY6" fmla="*/ 2970978 h 2970978"/>
              <a:gd name="connsiteX7" fmla="*/ 9144 w 8458200"/>
              <a:gd name="connsiteY7" fmla="*/ 2943546 h 2970978"/>
              <a:gd name="connsiteX8" fmla="*/ 0 w 8458200"/>
              <a:gd name="connsiteY8" fmla="*/ 1187898 h 2970978"/>
              <a:gd name="connsiteX0" fmla="*/ 0 w 8458200"/>
              <a:gd name="connsiteY0" fmla="*/ 1187898 h 2970978"/>
              <a:gd name="connsiteX1" fmla="*/ 2944368 w 8458200"/>
              <a:gd name="connsiteY1" fmla="*/ 1178754 h 2970978"/>
              <a:gd name="connsiteX2" fmla="*/ 2944368 w 8458200"/>
              <a:gd name="connsiteY2" fmla="*/ 0 h 2970978"/>
              <a:gd name="connsiteX3" fmla="*/ 5660136 w 8458200"/>
              <a:gd name="connsiteY3" fmla="*/ 17466 h 2970978"/>
              <a:gd name="connsiteX4" fmla="*/ 5650992 w 8458200"/>
              <a:gd name="connsiteY4" fmla="*/ 1736538 h 2970978"/>
              <a:gd name="connsiteX5" fmla="*/ 8449056 w 8458200"/>
              <a:gd name="connsiteY5" fmla="*/ 1727394 h 2970978"/>
              <a:gd name="connsiteX6" fmla="*/ 8458200 w 8458200"/>
              <a:gd name="connsiteY6" fmla="*/ 2970978 h 2970978"/>
              <a:gd name="connsiteX7" fmla="*/ 9144 w 8458200"/>
              <a:gd name="connsiteY7" fmla="*/ 2943546 h 2970978"/>
              <a:gd name="connsiteX8" fmla="*/ 0 w 8458200"/>
              <a:gd name="connsiteY8" fmla="*/ 1187898 h 2970978"/>
              <a:gd name="connsiteX0" fmla="*/ 0 w 8458200"/>
              <a:gd name="connsiteY0" fmla="*/ 1170432 h 2953512"/>
              <a:gd name="connsiteX1" fmla="*/ 2944368 w 8458200"/>
              <a:gd name="connsiteY1" fmla="*/ 1161288 h 2953512"/>
              <a:gd name="connsiteX2" fmla="*/ 2953512 w 8458200"/>
              <a:gd name="connsiteY2" fmla="*/ 7500 h 2953512"/>
              <a:gd name="connsiteX3" fmla="*/ 5660136 w 8458200"/>
              <a:gd name="connsiteY3" fmla="*/ 0 h 2953512"/>
              <a:gd name="connsiteX4" fmla="*/ 5650992 w 8458200"/>
              <a:gd name="connsiteY4" fmla="*/ 1719072 h 2953512"/>
              <a:gd name="connsiteX5" fmla="*/ 8449056 w 8458200"/>
              <a:gd name="connsiteY5" fmla="*/ 1709928 h 2953512"/>
              <a:gd name="connsiteX6" fmla="*/ 8458200 w 8458200"/>
              <a:gd name="connsiteY6" fmla="*/ 2953512 h 2953512"/>
              <a:gd name="connsiteX7" fmla="*/ 9144 w 8458200"/>
              <a:gd name="connsiteY7" fmla="*/ 2926080 h 2953512"/>
              <a:gd name="connsiteX8" fmla="*/ 0 w 8458200"/>
              <a:gd name="connsiteY8" fmla="*/ 1170432 h 2953512"/>
              <a:gd name="connsiteX0" fmla="*/ 0 w 8458200"/>
              <a:gd name="connsiteY0" fmla="*/ 1170432 h 2953512"/>
              <a:gd name="connsiteX1" fmla="*/ 2944368 w 8458200"/>
              <a:gd name="connsiteY1" fmla="*/ 1161288 h 2953512"/>
              <a:gd name="connsiteX2" fmla="*/ 2953512 w 8458200"/>
              <a:gd name="connsiteY2" fmla="*/ 7500 h 2953512"/>
              <a:gd name="connsiteX3" fmla="*/ 5660136 w 8458200"/>
              <a:gd name="connsiteY3" fmla="*/ 0 h 2953512"/>
              <a:gd name="connsiteX4" fmla="*/ 5660136 w 8458200"/>
              <a:gd name="connsiteY4" fmla="*/ 1727394 h 2953512"/>
              <a:gd name="connsiteX5" fmla="*/ 8449056 w 8458200"/>
              <a:gd name="connsiteY5" fmla="*/ 1709928 h 2953512"/>
              <a:gd name="connsiteX6" fmla="*/ 8458200 w 8458200"/>
              <a:gd name="connsiteY6" fmla="*/ 2953512 h 2953512"/>
              <a:gd name="connsiteX7" fmla="*/ 9144 w 8458200"/>
              <a:gd name="connsiteY7" fmla="*/ 2926080 h 2953512"/>
              <a:gd name="connsiteX8" fmla="*/ 0 w 8458200"/>
              <a:gd name="connsiteY8" fmla="*/ 1170432 h 2953512"/>
              <a:gd name="connsiteX0" fmla="*/ 0 w 8458200"/>
              <a:gd name="connsiteY0" fmla="*/ 1170432 h 2953512"/>
              <a:gd name="connsiteX1" fmla="*/ 2944368 w 8458200"/>
              <a:gd name="connsiteY1" fmla="*/ 1161288 h 2953512"/>
              <a:gd name="connsiteX2" fmla="*/ 2944368 w 8458200"/>
              <a:gd name="connsiteY2" fmla="*/ 7500 h 2953512"/>
              <a:gd name="connsiteX3" fmla="*/ 5660136 w 8458200"/>
              <a:gd name="connsiteY3" fmla="*/ 0 h 2953512"/>
              <a:gd name="connsiteX4" fmla="*/ 5660136 w 8458200"/>
              <a:gd name="connsiteY4" fmla="*/ 1727394 h 2953512"/>
              <a:gd name="connsiteX5" fmla="*/ 8449056 w 8458200"/>
              <a:gd name="connsiteY5" fmla="*/ 1709928 h 2953512"/>
              <a:gd name="connsiteX6" fmla="*/ 8458200 w 8458200"/>
              <a:gd name="connsiteY6" fmla="*/ 2953512 h 2953512"/>
              <a:gd name="connsiteX7" fmla="*/ 9144 w 8458200"/>
              <a:gd name="connsiteY7" fmla="*/ 2926080 h 2953512"/>
              <a:gd name="connsiteX8" fmla="*/ 0 w 8458200"/>
              <a:gd name="connsiteY8" fmla="*/ 1170432 h 2953512"/>
              <a:gd name="connsiteX0" fmla="*/ 2145 w 8460345"/>
              <a:gd name="connsiteY0" fmla="*/ 1170432 h 2967176"/>
              <a:gd name="connsiteX1" fmla="*/ 2946513 w 8460345"/>
              <a:gd name="connsiteY1" fmla="*/ 1161288 h 2967176"/>
              <a:gd name="connsiteX2" fmla="*/ 2946513 w 8460345"/>
              <a:gd name="connsiteY2" fmla="*/ 7500 h 2967176"/>
              <a:gd name="connsiteX3" fmla="*/ 5662281 w 8460345"/>
              <a:gd name="connsiteY3" fmla="*/ 0 h 2967176"/>
              <a:gd name="connsiteX4" fmla="*/ 5662281 w 8460345"/>
              <a:gd name="connsiteY4" fmla="*/ 1727394 h 2967176"/>
              <a:gd name="connsiteX5" fmla="*/ 8451201 w 8460345"/>
              <a:gd name="connsiteY5" fmla="*/ 1709928 h 2967176"/>
              <a:gd name="connsiteX6" fmla="*/ 8460345 w 8460345"/>
              <a:gd name="connsiteY6" fmla="*/ 2953512 h 2967176"/>
              <a:gd name="connsiteX7" fmla="*/ 0 w 8460345"/>
              <a:gd name="connsiteY7" fmla="*/ 2967176 h 2967176"/>
              <a:gd name="connsiteX8" fmla="*/ 2145 w 8460345"/>
              <a:gd name="connsiteY8" fmla="*/ 1170432 h 2967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60345" h="2967176">
                <a:moveTo>
                  <a:pt x="2145" y="1170432"/>
                </a:moveTo>
                <a:lnTo>
                  <a:pt x="2946513" y="1161288"/>
                </a:lnTo>
                <a:lnTo>
                  <a:pt x="2946513" y="7500"/>
                </a:lnTo>
                <a:lnTo>
                  <a:pt x="5662281" y="0"/>
                </a:lnTo>
                <a:lnTo>
                  <a:pt x="5662281" y="1727394"/>
                </a:lnTo>
                <a:lnTo>
                  <a:pt x="8451201" y="1709928"/>
                </a:lnTo>
                <a:lnTo>
                  <a:pt x="8460345" y="2953512"/>
                </a:lnTo>
                <a:lnTo>
                  <a:pt x="0" y="2967176"/>
                </a:lnTo>
                <a:lnTo>
                  <a:pt x="2145" y="1170432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b="1" dirty="0" err="1" smtClean="0"/>
              <a:t>react.js</a:t>
            </a:r>
            <a:r>
              <a:rPr lang="en-US" altLang="zh-CN" b="1" dirty="0" smtClean="0"/>
              <a:t>  </a:t>
            </a:r>
            <a:r>
              <a:rPr lang="en-US" altLang="zh-CN" b="1" dirty="0"/>
              <a:t>babel-</a:t>
            </a:r>
            <a:r>
              <a:rPr lang="en-US" altLang="zh-CN" b="1" dirty="0" err="1"/>
              <a:t>polyfill</a:t>
            </a:r>
            <a:endParaRPr lang="en-US" altLang="zh-CN" b="1" dirty="0"/>
          </a:p>
          <a:p>
            <a:pPr algn="ctr"/>
            <a:r>
              <a:rPr lang="en-US" altLang="zh-CN" b="1" dirty="0"/>
              <a:t>React Native </a:t>
            </a:r>
            <a:r>
              <a:rPr lang="zh-CN" altLang="en-US" b="1" dirty="0"/>
              <a:t>移动客户端</a:t>
            </a:r>
          </a:p>
        </p:txBody>
      </p:sp>
      <p:sp>
        <p:nvSpPr>
          <p:cNvPr id="21" name="矩形 20"/>
          <p:cNvSpPr/>
          <p:nvPr/>
        </p:nvSpPr>
        <p:spPr>
          <a:xfrm>
            <a:off x="1726146" y="1032449"/>
            <a:ext cx="8461651" cy="50871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dirty="0"/>
          </a:p>
          <a:p>
            <a:pPr algn="ctr"/>
            <a:r>
              <a:rPr lang="en-US" altLang="zh-CN" sz="2400" dirty="0"/>
              <a:t>Full Stack </a:t>
            </a:r>
            <a:r>
              <a:rPr lang="zh-CN" altLang="en-US" sz="2400" dirty="0"/>
              <a:t>全栈</a:t>
            </a:r>
          </a:p>
        </p:txBody>
      </p:sp>
    </p:spTree>
    <p:extLst>
      <p:ext uri="{BB962C8B-B14F-4D97-AF65-F5344CB8AC3E}">
        <p14:creationId xmlns:p14="http://schemas.microsoft.com/office/powerpoint/2010/main" val="337197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3" grpId="1" animBg="1"/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3810659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JavaScript </a:t>
            </a:r>
            <a:r>
              <a:rPr lang="zh-CN" altLang="en-US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经典书籍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831056" y="1463254"/>
            <a:ext cx="3333750" cy="4394240"/>
            <a:chOff x="831056" y="1463254"/>
            <a:chExt cx="3333750" cy="4394240"/>
          </a:xfrm>
        </p:grpSpPr>
        <p:pic>
          <p:nvPicPr>
            <p:cNvPr id="19" name="Picture 2" descr="https://img11.360buyimg.com/n1/jfs/t2047/63/2033152973/398005/5ea9044e/56ea5e6aN38c0f2b8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56" y="2523744"/>
              <a:ext cx="333375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本框 1"/>
            <p:cNvSpPr txBox="1"/>
            <p:nvPr/>
          </p:nvSpPr>
          <p:spPr>
            <a:xfrm>
              <a:off x="863902" y="1463254"/>
              <a:ext cx="33009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JavaScript </a:t>
              </a:r>
              <a:r>
                <a:rPr lang="zh-CN" altLang="en-US" dirty="0"/>
                <a:t>权威指南（第</a:t>
              </a:r>
              <a:r>
                <a:rPr lang="en-US" altLang="zh-CN" dirty="0"/>
                <a:t>6</a:t>
              </a:r>
              <a:r>
                <a:rPr lang="zh-CN" altLang="en-US" dirty="0"/>
                <a:t>版）</a:t>
              </a:r>
              <a:endParaRPr lang="en-US" altLang="zh-CN" dirty="0"/>
            </a:p>
            <a:p>
              <a:pPr algn="ctr"/>
              <a:r>
                <a:rPr lang="zh-CN" altLang="en-US" dirty="0"/>
                <a:t>俗称“犀牛书”</a:t>
              </a:r>
              <a:endParaRPr lang="en-US" altLang="zh-CN" dirty="0"/>
            </a:p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页数：</a:t>
              </a:r>
              <a:r>
                <a:rPr lang="en-US" altLang="zh-CN" dirty="0">
                  <a:solidFill>
                    <a:srgbClr val="FF0000"/>
                  </a:solidFill>
                </a:rPr>
                <a:t>1019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630244" y="1463254"/>
            <a:ext cx="3762568" cy="4366427"/>
            <a:chOff x="4630244" y="1463254"/>
            <a:chExt cx="3762568" cy="4366427"/>
          </a:xfrm>
        </p:grpSpPr>
        <p:pic>
          <p:nvPicPr>
            <p:cNvPr id="2054" name="Picture 6" descr="https://img12.360buyimg.com/n1/jfs/t1267/340/542581995/248346/e364dcaa/552e74bfN1350cd9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645" y="2495931"/>
              <a:ext cx="333375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文本框 22"/>
            <p:cNvSpPr txBox="1"/>
            <p:nvPr/>
          </p:nvSpPr>
          <p:spPr>
            <a:xfrm>
              <a:off x="4630244" y="1463254"/>
              <a:ext cx="37625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JavaScript </a:t>
              </a:r>
              <a:r>
                <a:rPr lang="zh-CN" altLang="en-US" dirty="0"/>
                <a:t>高级程序设计（第</a:t>
              </a:r>
              <a:r>
                <a:rPr lang="en-US" altLang="zh-CN" dirty="0"/>
                <a:t>3</a:t>
              </a:r>
              <a:r>
                <a:rPr lang="zh-CN" altLang="en-US" dirty="0"/>
                <a:t>版）</a:t>
              </a:r>
              <a:endParaRPr lang="en-US" altLang="zh-CN" dirty="0"/>
            </a:p>
            <a:p>
              <a:pPr algn="ctr"/>
              <a:r>
                <a:rPr lang="zh-CN" altLang="en-US" dirty="0"/>
                <a:t>俗称“红宝书”</a:t>
              </a:r>
              <a:endParaRPr lang="en-US" altLang="zh-CN" dirty="0"/>
            </a:p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页数：</a:t>
              </a:r>
              <a:r>
                <a:rPr lang="en-US" altLang="zh-CN" dirty="0">
                  <a:solidFill>
                    <a:srgbClr val="FF0000"/>
                  </a:solidFill>
                </a:rPr>
                <a:t>730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730234" y="1463254"/>
            <a:ext cx="3333750" cy="4366427"/>
            <a:chOff x="8730234" y="1463254"/>
            <a:chExt cx="3333750" cy="4366427"/>
          </a:xfrm>
        </p:grpSpPr>
        <p:pic>
          <p:nvPicPr>
            <p:cNvPr id="2058" name="Picture 10" descr="https://img13.360buyimg.com/n1/g13/M02/04/0E/rBEhVFHbZw0IAAAAAALFxgN_LSsAAA3fgLESAwAAsXe559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0234" y="2495931"/>
              <a:ext cx="333375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文本框 24"/>
            <p:cNvSpPr txBox="1"/>
            <p:nvPr/>
          </p:nvSpPr>
          <p:spPr>
            <a:xfrm>
              <a:off x="9101853" y="1463254"/>
              <a:ext cx="21467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JavaScript </a:t>
              </a:r>
              <a:r>
                <a:rPr lang="zh-CN" altLang="en-US" dirty="0"/>
                <a:t>语言精粹</a:t>
              </a:r>
              <a:endParaRPr lang="en-US" altLang="zh-CN" dirty="0"/>
            </a:p>
            <a:p>
              <a:pPr algn="ctr"/>
              <a:r>
                <a:rPr lang="zh-CN" altLang="en-US" dirty="0"/>
                <a:t>俗称“蝴蝶书”</a:t>
              </a:r>
              <a:endParaRPr lang="en-US" altLang="zh-CN" dirty="0"/>
            </a:p>
            <a:p>
              <a:pPr algn="ctr"/>
              <a:r>
                <a:rPr lang="zh-CN" altLang="en-US" dirty="0">
                  <a:solidFill>
                    <a:srgbClr val="00B0F0"/>
                  </a:solidFill>
                </a:rPr>
                <a:t>页数：</a:t>
              </a:r>
              <a:r>
                <a:rPr lang="en-US" altLang="zh-CN" dirty="0">
                  <a:solidFill>
                    <a:srgbClr val="00B0F0"/>
                  </a:solidFill>
                </a:rPr>
                <a:t>172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63624" y="6053328"/>
            <a:ext cx="5358384" cy="498610"/>
            <a:chOff x="1563624" y="6053328"/>
            <a:chExt cx="5358384" cy="498610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1563624" y="6053328"/>
              <a:ext cx="5358384" cy="548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3391355" y="6182606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基础必修二选一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372600" y="6053328"/>
            <a:ext cx="1875995" cy="498610"/>
            <a:chOff x="9372600" y="6053328"/>
            <a:chExt cx="1875995" cy="498610"/>
          </a:xfrm>
        </p:grpSpPr>
        <p:sp>
          <p:nvSpPr>
            <p:cNvPr id="11" name="文本框 10"/>
            <p:cNvSpPr txBox="1"/>
            <p:nvPr/>
          </p:nvSpPr>
          <p:spPr>
            <a:xfrm>
              <a:off x="9987431" y="618260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选修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9372600" y="6053328"/>
              <a:ext cx="187599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3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4631396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JavaScript </a:t>
            </a:r>
            <a:r>
              <a:rPr lang="zh-CN" altLang="en-US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线上参考手册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4613" y="1919111"/>
            <a:ext cx="734207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MDN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Mozilla</a:t>
            </a:r>
            <a:r>
              <a:rPr lang="zh-CN" altLang="en-US" sz="2000" dirty="0" smtClean="0"/>
              <a:t>开发者网络）</a:t>
            </a:r>
            <a:endParaRPr lang="en-US" altLang="zh-CN" sz="2000" dirty="0" smtClean="0"/>
          </a:p>
          <a:p>
            <a:r>
              <a:rPr lang="en-US" altLang="zh-CN" sz="2000" dirty="0" smtClean="0">
                <a:hlinkClick r:id="rId2"/>
              </a:rPr>
              <a:t>https</a:t>
            </a:r>
            <a:r>
              <a:rPr lang="en-US" altLang="zh-CN" sz="2000" dirty="0">
                <a:hlinkClick r:id="rId2"/>
              </a:rPr>
              <a:t>://</a:t>
            </a:r>
            <a:r>
              <a:rPr lang="en-US" altLang="zh-CN" sz="2000" dirty="0" smtClean="0">
                <a:hlinkClick r:id="rId2"/>
              </a:rPr>
              <a:t>developer.mozilla.org/zh-CN/docs/Web/JavaScript/Guide</a:t>
            </a:r>
            <a:endParaRPr lang="en-US" altLang="zh-CN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ECMAScript </a:t>
            </a:r>
            <a:r>
              <a:rPr lang="en-US" sz="2000" dirty="0"/>
              <a:t>6 </a:t>
            </a:r>
            <a:r>
              <a:rPr lang="en-US" sz="2000" dirty="0" smtClean="0"/>
              <a:t>入门</a:t>
            </a:r>
            <a:r>
              <a:rPr lang="zh-CN" altLang="en-US" sz="2000" dirty="0" smtClean="0"/>
              <a:t>（阮一峰）</a:t>
            </a:r>
            <a:endParaRPr lang="en-US" altLang="zh-CN" sz="2000" dirty="0" smtClean="0"/>
          </a:p>
          <a:p>
            <a:r>
              <a:rPr lang="en-US" altLang="zh-CN" sz="2000" dirty="0" smtClean="0">
                <a:hlinkClick r:id="rId3"/>
              </a:rPr>
              <a:t>http</a:t>
            </a:r>
            <a:r>
              <a:rPr lang="en-US" altLang="zh-CN" sz="2000" dirty="0">
                <a:hlinkClick r:id="rId3"/>
              </a:rPr>
              <a:t>://es6.ruanyifeng.com</a:t>
            </a:r>
            <a:r>
              <a:rPr lang="en-US" altLang="zh-CN" sz="2000" dirty="0" smtClean="0">
                <a:hlinkClick r:id="rId3"/>
              </a:rPr>
              <a:t>/</a:t>
            </a:r>
            <a:endParaRPr lang="en-US" altLang="zh-CN" sz="20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4530407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</a:rPr>
              <a:t>在</a:t>
            </a:r>
            <a:r>
              <a:rPr lang="en-US" altLang="zh-CN" sz="3200" b="1" dirty="0" smtClean="0">
                <a:solidFill>
                  <a:srgbClr val="404040"/>
                </a:solidFill>
              </a:rPr>
              <a:t>Chrome</a:t>
            </a:r>
            <a:r>
              <a:rPr lang="zh-CN" altLang="en-US" sz="3200" b="1" dirty="0" smtClean="0">
                <a:solidFill>
                  <a:srgbClr val="404040"/>
                </a:solidFill>
              </a:rPr>
              <a:t>控制台中练习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4613" y="1919111"/>
            <a:ext cx="30957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dirty="0" smtClean="0"/>
              <a:t>各种数据类型及其转换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dirty="0" smtClean="0"/>
              <a:t>各种方法及其返回值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dirty="0" smtClean="0"/>
              <a:t>各种表达式和语句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mr-IN" altLang="zh-CN" sz="2000" dirty="0" smtClean="0"/>
              <a:t>…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488" y="-762000"/>
            <a:ext cx="15414625" cy="154146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1420812" y="-2633662"/>
            <a:ext cx="7847013" cy="7847013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文本框 3"/>
          <p:cNvSpPr txBox="1"/>
          <p:nvPr/>
        </p:nvSpPr>
        <p:spPr>
          <a:xfrm>
            <a:off x="8626475" y="5213350"/>
            <a:ext cx="2554288" cy="7080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sz="4000" dirty="0">
                <a:solidFill>
                  <a:schemeClr val="bg1"/>
                </a:solidFill>
                <a:latin typeface="Gotham Rounded Medium" pitchFamily="50" charset="-122"/>
                <a:ea typeface="等线" pitchFamily="2" charset="-122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itchFamily="50" charset="-122"/>
              <a:ea typeface="等线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5963" y="5921375"/>
            <a:ext cx="14033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260771" y="4472731"/>
            <a:ext cx="459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https://reactnative.cn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</TotalTime>
  <Words>292</Words>
  <Application>Microsoft Macintosh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Gotham Rounded Medium</vt:lpstr>
      <vt:lpstr>等线</vt:lpstr>
      <vt:lpstr>等线 Light</vt:lpstr>
      <vt:lpstr>Arial</vt:lpstr>
      <vt:lpstr>Office 主题​​</vt:lpstr>
      <vt:lpstr>JavaScript基础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晴明</cp:lastModifiedBy>
  <cp:revision>235</cp:revision>
  <dcterms:created xsi:type="dcterms:W3CDTF">2016-01-19T08:46:00Z</dcterms:created>
  <dcterms:modified xsi:type="dcterms:W3CDTF">2017-02-21T14:18:59Z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  <property fmtid="{D5CDD505-2E9C-101B-9397-08002B2CF9AE}" pid="3" name="name">
    <vt:lpwstr>低多边形简洁PPT.ppt</vt:lpwstr>
  </property>
  <property fmtid="{D5CDD505-2E9C-101B-9397-08002B2CF9AE}" pid="4" name="fileid">
    <vt:lpwstr>813430</vt:lpwstr>
  </property>
</Properties>
</file>